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974F0-D351-466A-BB4C-84C00D35AD7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0C8A-D111-4BAC-A332-8FF015450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4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0C8A-D111-4BAC-A332-8FF015450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5BA0-9C52-F43D-74E3-1B9B4E1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D7B30-96F1-758E-B83B-89229FB04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A357C-94AC-04C2-F3B1-228A88414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BA08D-DCD7-E064-6AAF-EAB924F9F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0C8A-D111-4BAC-A332-8FF015450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8BD68-4EF0-2C00-466E-0D95930A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43156-82C0-D341-C5F1-00ADA4849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FCD5B-D96E-A2EF-B446-B2855D3D2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27FA-505C-E58F-7BA3-FD1EDB60B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0C8A-D111-4BAC-A332-8FF015450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0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CCC2-D315-3973-3693-9967F976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82BF2-9DEA-1785-49D1-32483D9AF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81208-0A7D-BA77-8D3A-C1CCCE650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A416-E720-E2F8-36FA-A604F14A1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0C8A-D111-4BAC-A332-8FF015450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31E8-59FB-1622-4DD1-77DFC9DE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8727A-1A90-C670-CF66-000718374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CBA65-4D22-6731-4C54-922796F01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F2AC6-3E4A-DDD6-D5BE-0004F9A7E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0C8A-D111-4BAC-A332-8FF015450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6250-FB79-DE6C-8041-6A64514F3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2B697-178D-F422-EFC5-19354E52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09FD-5CA3-45C0-72B9-BC1A8EF4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049C-33DA-AE6C-2F1D-9719858A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7022-825F-4DF7-2EBB-24660F56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A5F-8FBB-B6B3-F674-F24424E2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E6519-D2D6-4FE3-9D9A-05507F77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A234-C152-3FB1-E799-2828DB50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4343-D026-1E50-1815-2A47D81F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B423-D275-57A5-F741-9FA2E811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A867-2C12-56BD-2C42-96030110E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868DE-6343-7B47-7CEB-029E4EA8F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B51A-6573-6D67-3062-A42F8785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1CB2-8D48-F8A9-8A05-3063270F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60AB-3FAE-EDAC-81D6-BD12401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07F-CE51-AE00-7F5E-35A76A21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20A0-C351-157E-5C6C-DEFE0EE6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BCFC-8AE3-5A50-FF43-5DEB9EF4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5887-D4D6-9988-802F-2247F51C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66A4-3F38-1FC1-43CF-63807ED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9A8A-77DE-F973-6838-9D24845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909DD-3C95-3A93-43F7-B459FB7E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19F66-3661-F966-D8EA-266DB2A6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21E0-56F8-C15E-A522-E34C9E0A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DC5-A54B-9C90-D5EA-C0D14116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E76C-AFAC-0572-ABA1-5301A85B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3A7B-F044-22D4-302C-865B638EE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B07C7-32DB-A76C-B7DE-3A4A98363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8A27-5278-9394-1D1C-562C3A3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1A3F-C24D-16C9-F649-2B5D5EFC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9F9F-DD6B-AE1C-C0E1-D319A0AD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ED85-15EB-3ECE-4F24-B9F11EC1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9A52E-0E46-BE35-4D71-2806087DA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58D0-AB9F-FD7C-F02E-52E5E8AF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883B2-C0AE-2D95-D3C8-9D3D4B0BD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CFA96-61E1-0DC3-B1D4-C0EA81FF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5DB89-7849-CF39-15C6-1774CA04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E654-CF0A-078B-35D1-7979D2E2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B1E43-5C08-1857-83D6-8FF7F919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8B96-3E45-5B2D-AECD-BC81D6FC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56D77-AFEE-40A1-5204-1E00BB7F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5F6E3-8A69-0F22-BA8A-353EF4CB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90383-90B4-4E8C-2973-1876F81A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980E3-6795-1870-B81B-783E333C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D08FB-22A7-7212-B7C9-21D5FC63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DA21-7777-3F16-CF2C-C9D72CE2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D1E1-C3A7-D803-E66E-0507A15E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B404-2430-FD14-7903-95FA81EF4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E482-983E-14D8-C8F5-56F61373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E6AD-96E4-D778-D40F-5E6ECF77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647E3-89E4-054B-6FFD-AA907AE6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AB4F-BE24-6012-10E3-47562C2F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AD24-3CA0-3406-4C3C-FB594F22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F08FD-B930-3468-2BB8-EC1916726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1C337-B68A-E6AA-4998-2329CA61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32AD-2E78-BC46-8DEC-F2D052DC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8FA3-8A31-B5AC-99D0-E242BB8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E1C19-F3C9-5C3E-A89B-C1645F2F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5CAE3-5F19-ED72-635F-828ADB4A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FED5-CBF1-5BCD-D9D5-C3EBB276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963A-0365-B611-CDB0-7E9A659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FB2D-D382-44C3-9C84-2189EFA9F8FD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E03F-983A-22D5-F4C9-5F213355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9B9A-8890-1A8E-E0C1-91A29F0BC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E5D8-CAAC-4A2B-96E8-7FE673B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CD53C-C68D-9487-8B37-57987B01E235}"/>
              </a:ext>
            </a:extLst>
          </p:cNvPr>
          <p:cNvSpPr txBox="1"/>
          <p:nvPr/>
        </p:nvSpPr>
        <p:spPr>
          <a:xfrm>
            <a:off x="85725" y="142875"/>
            <a:ext cx="12013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Linked List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linked list is a form of sequential collection and it does not have to be in order. A Linked list is made of independent nodes that may contain any type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data and each node has a reference to the next node in the link.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2129-F859-A4FF-1718-62573A434A9B}"/>
              </a:ext>
            </a:extLst>
          </p:cNvPr>
          <p:cNvSpPr txBox="1"/>
          <p:nvPr/>
        </p:nvSpPr>
        <p:spPr>
          <a:xfrm>
            <a:off x="85725" y="1373981"/>
            <a:ext cx="85889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good comparison in our day to day lives are trains, where each car represent a node connected by links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Car is independent (so is each node of a linked list)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traverse to the last car (tail) of a train we must go through the previous cars (similar in a linked list)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car can contain passengers from diff background (diff data types can be stored in a linked list)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only diff from a train is that the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 is not stored in a continuous memory location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06C736-AEB1-EE4A-4553-BF49453E9641}"/>
              </a:ext>
            </a:extLst>
          </p:cNvPr>
          <p:cNvGrpSpPr/>
          <p:nvPr/>
        </p:nvGrpSpPr>
        <p:grpSpPr>
          <a:xfrm>
            <a:off x="9154831" y="1536285"/>
            <a:ext cx="2811056" cy="844941"/>
            <a:chOff x="3224022" y="2691199"/>
            <a:chExt cx="2694160" cy="9233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9B0D48-7133-9469-AE8E-0F2FB4A7EC23}"/>
                </a:ext>
              </a:extLst>
            </p:cNvPr>
            <p:cNvSpPr/>
            <p:nvPr/>
          </p:nvSpPr>
          <p:spPr>
            <a:xfrm>
              <a:off x="3224022" y="2691199"/>
              <a:ext cx="2009775" cy="92333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AE3885F-5D3A-9F9A-7169-C5046BF5162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228909" y="2691199"/>
              <a:ext cx="1" cy="923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13F39-3977-4402-3623-9F35977E5C34}"/>
                </a:ext>
              </a:extLst>
            </p:cNvPr>
            <p:cNvSpPr txBox="1"/>
            <p:nvPr/>
          </p:nvSpPr>
          <p:spPr>
            <a:xfrm>
              <a:off x="3393092" y="2829699"/>
              <a:ext cx="66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(17)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66EB48-34D6-C601-80B1-18FF5D033160}"/>
                </a:ext>
              </a:extLst>
            </p:cNvPr>
            <p:cNvSpPr txBox="1"/>
            <p:nvPr/>
          </p:nvSpPr>
          <p:spPr>
            <a:xfrm>
              <a:off x="4318210" y="2829699"/>
              <a:ext cx="6755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Ref to next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D27632-5919-7F0B-1D6E-D16C024D40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4244" y="3199031"/>
              <a:ext cx="104393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4A0812-079B-5B64-34F3-717050FC342B}"/>
              </a:ext>
            </a:extLst>
          </p:cNvPr>
          <p:cNvSpPr txBox="1"/>
          <p:nvPr/>
        </p:nvSpPr>
        <p:spPr>
          <a:xfrm>
            <a:off x="82686" y="5185046"/>
            <a:ext cx="119943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Head ??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first component of a linked list is its head which stores the reference to its first node. It required to access the linked list as it stores its reference.</a:t>
            </a:r>
          </a:p>
          <a:p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Tail??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insert a node at the end of a linked list, we’d need to traverse through the whole list which has O(n) time complexity. It’s better to have a tail to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the reference of the last node to increase the efficiency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it’s not mandatory.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DF1630-AC45-8CDA-E75E-5D775244CADB}"/>
              </a:ext>
            </a:extLst>
          </p:cNvPr>
          <p:cNvSpPr txBox="1"/>
          <p:nvPr/>
        </p:nvSpPr>
        <p:spPr>
          <a:xfrm>
            <a:off x="9249750" y="1154692"/>
            <a:ext cx="187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Node of Linked List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BAA151A-65AB-7355-A740-5BF49E74AC71}"/>
              </a:ext>
            </a:extLst>
          </p:cNvPr>
          <p:cNvGrpSpPr/>
          <p:nvPr/>
        </p:nvGrpSpPr>
        <p:grpSpPr>
          <a:xfrm>
            <a:off x="300533" y="2905024"/>
            <a:ext cx="11558679" cy="2280022"/>
            <a:chOff x="300533" y="2905024"/>
            <a:chExt cx="11558679" cy="228002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63B061-F5EE-D55F-DCAE-AB27375379D0}"/>
                </a:ext>
              </a:extLst>
            </p:cNvPr>
            <p:cNvGrpSpPr/>
            <p:nvPr/>
          </p:nvGrpSpPr>
          <p:grpSpPr>
            <a:xfrm>
              <a:off x="7099420" y="4053439"/>
              <a:ext cx="2205978" cy="638156"/>
              <a:chOff x="3224022" y="2691199"/>
              <a:chExt cx="2184461" cy="92333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CC31E7A-37CB-7828-08BF-8267B897428E}"/>
                  </a:ext>
                </a:extLst>
              </p:cNvPr>
              <p:cNvSpPr/>
              <p:nvPr/>
            </p:nvSpPr>
            <p:spPr>
              <a:xfrm>
                <a:off x="3224022" y="2691199"/>
                <a:ext cx="2009775" cy="92333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3B2305-D0FD-AD71-DD97-18511A543996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4228909" y="2691199"/>
                <a:ext cx="1" cy="923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3046B2-AF98-C59B-6E33-FB0C9D4BA9F7}"/>
                  </a:ext>
                </a:extLst>
              </p:cNvPr>
              <p:cNvSpPr txBox="1"/>
              <p:nvPr/>
            </p:nvSpPr>
            <p:spPr>
              <a:xfrm>
                <a:off x="3371050" y="2978034"/>
                <a:ext cx="666748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083C29-6A6B-0F8A-8101-9D8DF1AB437A}"/>
                  </a:ext>
                </a:extLst>
              </p:cNvPr>
              <p:cNvSpPr txBox="1"/>
              <p:nvPr/>
            </p:nvSpPr>
            <p:spPr>
              <a:xfrm>
                <a:off x="4514944" y="2978034"/>
                <a:ext cx="893539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333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7976D9-B412-9C14-D694-5C377DC1573A}"/>
                </a:ext>
              </a:extLst>
            </p:cNvPr>
            <p:cNvGrpSpPr/>
            <p:nvPr/>
          </p:nvGrpSpPr>
          <p:grpSpPr>
            <a:xfrm>
              <a:off x="4690420" y="4027182"/>
              <a:ext cx="2408999" cy="631901"/>
              <a:chOff x="3224023" y="2691199"/>
              <a:chExt cx="2385502" cy="914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52C6E3-F1C5-2356-54A1-DAF777DF84F9}"/>
                  </a:ext>
                </a:extLst>
              </p:cNvPr>
              <p:cNvSpPr/>
              <p:nvPr/>
            </p:nvSpPr>
            <p:spPr>
              <a:xfrm>
                <a:off x="3224023" y="2691199"/>
                <a:ext cx="1844748" cy="91428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9AFC1BF-E031-9A45-E60D-B9241D5726A0}"/>
                  </a:ext>
                </a:extLst>
              </p:cNvPr>
              <p:cNvCxnSpPr>
                <a:cxnSpLocks/>
                <a:stCxn id="24" idx="0"/>
                <a:endCxn id="24" idx="2"/>
              </p:cNvCxnSpPr>
              <p:nvPr/>
            </p:nvCxnSpPr>
            <p:spPr>
              <a:xfrm>
                <a:off x="4146397" y="2691199"/>
                <a:ext cx="0" cy="9142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D302D4-C512-3E17-280E-4C853F79A55D}"/>
                  </a:ext>
                </a:extLst>
              </p:cNvPr>
              <p:cNvSpPr txBox="1"/>
              <p:nvPr/>
            </p:nvSpPr>
            <p:spPr>
              <a:xfrm>
                <a:off x="3473447" y="2968198"/>
                <a:ext cx="417323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8495BA-8840-00B9-260F-2A0067180B6E}"/>
                  </a:ext>
                </a:extLst>
              </p:cNvPr>
              <p:cNvSpPr txBox="1"/>
              <p:nvPr/>
            </p:nvSpPr>
            <p:spPr>
              <a:xfrm>
                <a:off x="4318210" y="2968198"/>
                <a:ext cx="666748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222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2E85A2C-DAC9-FB9A-A6A9-CA1D3821E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0428" y="3190855"/>
                <a:ext cx="79909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9D7F4B-1B1B-40A5-F427-94ED86F8E583}"/>
                </a:ext>
              </a:extLst>
            </p:cNvPr>
            <p:cNvGrpSpPr/>
            <p:nvPr/>
          </p:nvGrpSpPr>
          <p:grpSpPr>
            <a:xfrm>
              <a:off x="2243637" y="4020927"/>
              <a:ext cx="2446783" cy="638156"/>
              <a:chOff x="3300619" y="2748431"/>
              <a:chExt cx="2422917" cy="92333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6E4C69-05DF-3D72-4B99-214133F2E04C}"/>
                  </a:ext>
                </a:extLst>
              </p:cNvPr>
              <p:cNvSpPr/>
              <p:nvPr/>
            </p:nvSpPr>
            <p:spPr>
              <a:xfrm>
                <a:off x="3300619" y="2748431"/>
                <a:ext cx="2009775" cy="92333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801E8B5-1263-4479-EF3C-79DCB2059C2B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4305506" y="2748431"/>
                <a:ext cx="1" cy="923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EFB3C7-6341-970F-2C08-AEF87F05FA1D}"/>
                  </a:ext>
                </a:extLst>
              </p:cNvPr>
              <p:cNvSpPr txBox="1"/>
              <p:nvPr/>
            </p:nvSpPr>
            <p:spPr>
              <a:xfrm>
                <a:off x="3587234" y="2961938"/>
                <a:ext cx="666748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95D1C3-D21E-AD14-738A-F348343E49E0}"/>
                  </a:ext>
                </a:extLst>
              </p:cNvPr>
              <p:cNvSpPr txBox="1"/>
              <p:nvPr/>
            </p:nvSpPr>
            <p:spPr>
              <a:xfrm>
                <a:off x="4503356" y="2996859"/>
                <a:ext cx="666748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111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CFD2A48-DD6B-CE09-77F0-26182465935E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V="1">
                <a:off x="5170103" y="3219146"/>
                <a:ext cx="553433" cy="37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A0AD43-4EEB-5940-AEA5-090D89D8640C}"/>
                </a:ext>
              </a:extLst>
            </p:cNvPr>
            <p:cNvGrpSpPr/>
            <p:nvPr/>
          </p:nvGrpSpPr>
          <p:grpSpPr>
            <a:xfrm>
              <a:off x="300533" y="3981371"/>
              <a:ext cx="1913331" cy="646344"/>
              <a:chOff x="3224022" y="2691199"/>
              <a:chExt cx="2385080" cy="92333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7C9CF4-6CDF-F77E-9208-46572FA4611B}"/>
                  </a:ext>
                </a:extLst>
              </p:cNvPr>
              <p:cNvSpPr/>
              <p:nvPr/>
            </p:nvSpPr>
            <p:spPr>
              <a:xfrm>
                <a:off x="3224022" y="2691199"/>
                <a:ext cx="2009775" cy="92333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07579C5-D004-D52A-D5FA-D3CA89960070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4228909" y="2691199"/>
                <a:ext cx="1" cy="923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29D316-79D1-96A1-D410-A35850DAEEA1}"/>
                  </a:ext>
                </a:extLst>
              </p:cNvPr>
              <p:cNvSpPr txBox="1"/>
              <p:nvPr/>
            </p:nvSpPr>
            <p:spPr>
              <a:xfrm>
                <a:off x="3385417" y="2979195"/>
                <a:ext cx="835818" cy="439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Head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F49F77-5D6B-8647-B83B-743FE523232B}"/>
                  </a:ext>
                </a:extLst>
              </p:cNvPr>
              <p:cNvSpPr txBox="1"/>
              <p:nvPr/>
            </p:nvSpPr>
            <p:spPr>
              <a:xfrm>
                <a:off x="4340229" y="2990394"/>
                <a:ext cx="675550" cy="33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001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7655243-8C47-DA29-E3BB-9D27C9C04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4243" y="3212459"/>
                <a:ext cx="734859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53EE57-A3BD-99E6-9027-6CFA7BDE12B4}"/>
                </a:ext>
              </a:extLst>
            </p:cNvPr>
            <p:cNvCxnSpPr>
              <a:cxnSpLocks/>
            </p:cNvCxnSpPr>
            <p:nvPr/>
          </p:nvCxnSpPr>
          <p:spPr>
            <a:xfrm>
              <a:off x="8846266" y="4405572"/>
              <a:ext cx="80696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E0D0AB5-3AFC-36B8-B76D-25D7E8B6AAFD}"/>
                </a:ext>
              </a:extLst>
            </p:cNvPr>
            <p:cNvGrpSpPr/>
            <p:nvPr/>
          </p:nvGrpSpPr>
          <p:grpSpPr>
            <a:xfrm>
              <a:off x="9653234" y="4053439"/>
              <a:ext cx="2205978" cy="638156"/>
              <a:chOff x="3224022" y="2691199"/>
              <a:chExt cx="2184461" cy="92333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C636DFC-17F4-DAD7-B190-8AA1F66D8210}"/>
                  </a:ext>
                </a:extLst>
              </p:cNvPr>
              <p:cNvSpPr/>
              <p:nvPr/>
            </p:nvSpPr>
            <p:spPr>
              <a:xfrm>
                <a:off x="3224022" y="2691199"/>
                <a:ext cx="2009775" cy="92333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6F0E581-65A1-A9C9-9C9F-1B6A3A16465E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>
                <a:off x="4228909" y="2691199"/>
                <a:ext cx="1" cy="923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428CA4-9928-A757-E254-C4AB511C4ACC}"/>
                  </a:ext>
                </a:extLst>
              </p:cNvPr>
              <p:cNvSpPr txBox="1"/>
              <p:nvPr/>
            </p:nvSpPr>
            <p:spPr>
              <a:xfrm>
                <a:off x="3371050" y="2978034"/>
                <a:ext cx="666748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8DB472-7151-B295-FE58-C6DD00E1F88D}"/>
                  </a:ext>
                </a:extLst>
              </p:cNvPr>
              <p:cNvSpPr txBox="1"/>
              <p:nvPr/>
            </p:nvSpPr>
            <p:spPr>
              <a:xfrm>
                <a:off x="4514944" y="2978034"/>
                <a:ext cx="893539" cy="445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Null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E91D4B-5D59-75D5-9D40-E14C9AA0DED9}"/>
                </a:ext>
              </a:extLst>
            </p:cNvPr>
            <p:cNvSpPr txBox="1"/>
            <p:nvPr/>
          </p:nvSpPr>
          <p:spPr>
            <a:xfrm>
              <a:off x="2960786" y="481571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D1214A-4230-6C9B-FFCE-B7462B95DD4B}"/>
                </a:ext>
              </a:extLst>
            </p:cNvPr>
            <p:cNvSpPr txBox="1"/>
            <p:nvPr/>
          </p:nvSpPr>
          <p:spPr>
            <a:xfrm>
              <a:off x="10421148" y="475770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4833FF8-163F-B47E-1F58-2D03BD4EC935}"/>
                </a:ext>
              </a:extLst>
            </p:cNvPr>
            <p:cNvSpPr txBox="1"/>
            <p:nvPr/>
          </p:nvSpPr>
          <p:spPr>
            <a:xfrm>
              <a:off x="7846343" y="481571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6EAE45-F447-E3DE-9758-EDE0037AADE0}"/>
                </a:ext>
              </a:extLst>
            </p:cNvPr>
            <p:cNvSpPr txBox="1"/>
            <p:nvPr/>
          </p:nvSpPr>
          <p:spPr>
            <a:xfrm>
              <a:off x="5374042" y="47511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B6E680-E30A-8F16-2EC4-7BCA07D16FF3}"/>
                </a:ext>
              </a:extLst>
            </p:cNvPr>
            <p:cNvGrpSpPr/>
            <p:nvPr/>
          </p:nvGrpSpPr>
          <p:grpSpPr>
            <a:xfrm>
              <a:off x="9919988" y="2905024"/>
              <a:ext cx="1612258" cy="1139795"/>
              <a:chOff x="3224022" y="2691199"/>
              <a:chExt cx="2009775" cy="162824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9C8EE28-466B-5D37-9345-20E8BD09149C}"/>
                  </a:ext>
                </a:extLst>
              </p:cNvPr>
              <p:cNvSpPr/>
              <p:nvPr/>
            </p:nvSpPr>
            <p:spPr>
              <a:xfrm>
                <a:off x="3224022" y="2691199"/>
                <a:ext cx="2009775" cy="923330"/>
              </a:xfrm>
              <a:prstGeom prst="rect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C7FE133-C635-A21B-2BDA-97BD316131BD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>
                <a:off x="4228909" y="2691199"/>
                <a:ext cx="1" cy="923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00EA72-20B1-069D-D33E-3244014AEAC8}"/>
                  </a:ext>
                </a:extLst>
              </p:cNvPr>
              <p:cNvSpPr txBox="1"/>
              <p:nvPr/>
            </p:nvSpPr>
            <p:spPr>
              <a:xfrm>
                <a:off x="3385417" y="2979195"/>
                <a:ext cx="835818" cy="439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Tail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DE5641-0640-CBA6-3A0C-965C00066446}"/>
                  </a:ext>
                </a:extLst>
              </p:cNvPr>
              <p:cNvSpPr txBox="1"/>
              <p:nvPr/>
            </p:nvSpPr>
            <p:spPr>
              <a:xfrm>
                <a:off x="4463620" y="2996092"/>
                <a:ext cx="675550" cy="439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333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9C8A286-1565-970A-7B04-84B80C1D8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8548" y="3435764"/>
                <a:ext cx="0" cy="88368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13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9622-69FE-2F24-CFE3-4DC38B36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C122A-D45D-92A3-E40B-9E368F50610C}"/>
              </a:ext>
            </a:extLst>
          </p:cNvPr>
          <p:cNvSpPr txBox="1"/>
          <p:nvPr/>
        </p:nvSpPr>
        <p:spPr>
          <a:xfrm>
            <a:off x="85725" y="142875"/>
            <a:ext cx="6442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Linked List vs Python Lists / Arrays 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Lists have indexes while Linked Lists don’t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list are contiguous while Linked Lists aren’t stored next to each other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CF219-7328-5B58-F5D6-382B0CB2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27" y="142875"/>
            <a:ext cx="5139038" cy="166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66F72-9D63-ADE2-FA4C-0948A584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5" y="2467488"/>
            <a:ext cx="5437042" cy="2703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D04F68-0A24-5287-443F-66A0AEBF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514" y="2467488"/>
            <a:ext cx="5441451" cy="27032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7C5747B-B832-5150-84E1-E3BFDCCA68A8}"/>
              </a:ext>
            </a:extLst>
          </p:cNvPr>
          <p:cNvSpPr txBox="1"/>
          <p:nvPr/>
        </p:nvSpPr>
        <p:spPr>
          <a:xfrm>
            <a:off x="1381733" y="5314119"/>
            <a:ext cx="311976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Lists in Memory (Contiguous)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5A39F0-4315-0B06-96BE-7B027A94B1AF}"/>
              </a:ext>
            </a:extLst>
          </p:cNvPr>
          <p:cNvSpPr txBox="1"/>
          <p:nvPr/>
        </p:nvSpPr>
        <p:spPr>
          <a:xfrm>
            <a:off x="7700458" y="5314118"/>
            <a:ext cx="346761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Linked Lists in Memory (Non contiguous)</a:t>
            </a:r>
          </a:p>
        </p:txBody>
      </p:sp>
    </p:spTree>
    <p:extLst>
      <p:ext uri="{BB962C8B-B14F-4D97-AF65-F5344CB8AC3E}">
        <p14:creationId xmlns:p14="http://schemas.microsoft.com/office/powerpoint/2010/main" val="200786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DAE5-CD8C-6578-F3C3-8F46AC4A4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A4E5F-3EAB-EE2C-15D6-CD4740CC28D8}"/>
              </a:ext>
            </a:extLst>
          </p:cNvPr>
          <p:cNvSpPr txBox="1"/>
          <p:nvPr/>
        </p:nvSpPr>
        <p:spPr>
          <a:xfrm>
            <a:off x="552527" y="849885"/>
            <a:ext cx="1108694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Linked Lists over Python Lists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1" dirty="0"/>
              <a:t>Efficient Insertions and Deletions (in the middle)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        -     Inserting or deleting in the middle requires shifting all elements after the insertion point — </a:t>
            </a:r>
            <a:r>
              <a:rPr lang="en-US" sz="1400" b="1" dirty="0"/>
              <a:t>O(n)</a:t>
            </a:r>
            <a:r>
              <a:rPr lang="en-US" sz="1400" dirty="0"/>
              <a:t> time.</a:t>
            </a:r>
          </a:p>
          <a:p>
            <a:r>
              <a:rPr lang="en-US" sz="1400" dirty="0"/>
              <a:t>        -     </a:t>
            </a:r>
            <a:r>
              <a:rPr lang="en-US" sz="1400" dirty="0">
                <a:solidFill>
                  <a:srgbClr val="FF0000"/>
                </a:solidFill>
              </a:rPr>
              <a:t>Adding or removing a node in the middle or beginning can be done in </a:t>
            </a:r>
            <a:r>
              <a:rPr lang="en-US" sz="1400" b="1" dirty="0">
                <a:solidFill>
                  <a:srgbClr val="FF0000"/>
                </a:solidFill>
              </a:rPr>
              <a:t>O(1)</a:t>
            </a:r>
            <a:r>
              <a:rPr lang="en-US" sz="1400" dirty="0">
                <a:solidFill>
                  <a:srgbClr val="FF0000"/>
                </a:solidFill>
              </a:rPr>
              <a:t> time if you already have the reference to that node.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              You just change the pointers—no shifting of elements.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2.     No Need for Contiguous Memory.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/>
              <a:t>-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/>
              <a:t>Requires contiguous blocks of memory. If it runs out of space, it has to </a:t>
            </a:r>
            <a:r>
              <a:rPr lang="en-US" sz="1400" b="1" dirty="0"/>
              <a:t>allocate a bigger block</a:t>
            </a:r>
            <a:r>
              <a:rPr lang="en-US" sz="1400" dirty="0"/>
              <a:t> and copy over all elements (which can be costly).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     Nodes can be stored anywhere in memory; they are connected by pointers. This is useful when memory is fragmented.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3.     Predictable Performance for Growth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/>
              <a:t>-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/>
              <a:t>When it grows beyond capacity, it needs to resize (usually by allocating more space and copying elements).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     No resizing or copying needed when it grows—just add a node.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4.     Can Represent Dynamic Data Structures Easily</a:t>
            </a:r>
            <a:r>
              <a:rPr lang="en-US" sz="1400" b="1" dirty="0">
                <a:solidFill>
                  <a:srgbClr val="FF0000"/>
                </a:solidFill>
              </a:rPr>
              <a:t>   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</a:t>
            </a:r>
            <a:r>
              <a:rPr lang="en-US" sz="1400" dirty="0"/>
              <a:t>-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/>
              <a:t>possible, but insertions/deletions in the middle are slower.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-      Useful for stacks, queues, adjacency lists in graphs, and other custom data structures.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6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EF747-5E0C-C1CB-A9D6-7F1BAF7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E63712-8690-F300-0291-8175FA225D78}"/>
              </a:ext>
            </a:extLst>
          </p:cNvPr>
          <p:cNvSpPr txBox="1"/>
          <p:nvPr/>
        </p:nvSpPr>
        <p:spPr>
          <a:xfrm>
            <a:off x="85725" y="142875"/>
            <a:ext cx="26035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Types of Linked Lists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Circular 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Doubly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Circular Doubly Linked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57DE6-CB93-6DE7-C3BD-FA8A6A69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1" y="1960153"/>
            <a:ext cx="5667153" cy="15884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DA10A-E430-B3EE-3523-B0C42D2A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1" y="4386739"/>
            <a:ext cx="5667153" cy="15627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996011-7E35-2A47-ED6B-8153C7A5159A}"/>
              </a:ext>
            </a:extLst>
          </p:cNvPr>
          <p:cNvSpPr txBox="1"/>
          <p:nvPr/>
        </p:nvSpPr>
        <p:spPr>
          <a:xfrm>
            <a:off x="3923157" y="573762"/>
            <a:ext cx="65822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Difference between singly linked list and circular 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node in a circular linked list points to the first node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is not the case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 singly linked list.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2F27B-80C2-68DA-1C12-650179C20E94}"/>
              </a:ext>
            </a:extLst>
          </p:cNvPr>
          <p:cNvSpPr txBox="1"/>
          <p:nvPr/>
        </p:nvSpPr>
        <p:spPr>
          <a:xfrm>
            <a:off x="5996727" y="2187837"/>
            <a:ext cx="6113661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Examples of 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Music playlist apps - You can go forward to the next song, but not back.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Image slideshow viewers - Move to the next image only,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            useful in memory-efficient systems.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E0053-F847-209A-56B5-590791DBB62E}"/>
              </a:ext>
            </a:extLst>
          </p:cNvPr>
          <p:cNvSpPr txBox="1"/>
          <p:nvPr/>
        </p:nvSpPr>
        <p:spPr>
          <a:xfrm>
            <a:off x="6008579" y="4691036"/>
            <a:ext cx="5973110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Examples of Circular Singly Linked List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Continuous media players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Loops a video or music playlist without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              restarting the program.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  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Multi-player board games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Keeps track of player turns in a circle.</a:t>
            </a:r>
          </a:p>
        </p:txBody>
      </p:sp>
    </p:spTree>
    <p:extLst>
      <p:ext uri="{BB962C8B-B14F-4D97-AF65-F5344CB8AC3E}">
        <p14:creationId xmlns:p14="http://schemas.microsoft.com/office/powerpoint/2010/main" val="291843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DD8C2-88B1-A3F7-11DB-AAE8E636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84E198-4055-09AC-0A67-8AB0334E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1" y="199408"/>
            <a:ext cx="5667153" cy="1548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F8BA35-7973-9A8F-0ADE-6856DD911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3103718"/>
            <a:ext cx="5580459" cy="16396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85936B-5696-BC32-FAA7-DCD764CB08A6}"/>
              </a:ext>
            </a:extLst>
          </p:cNvPr>
          <p:cNvSpPr txBox="1"/>
          <p:nvPr/>
        </p:nvSpPr>
        <p:spPr>
          <a:xfrm>
            <a:off x="288211" y="2010513"/>
            <a:ext cx="697212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Examples of 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browsers' back/forward navigation - Move both ways between visited pages.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Image viewers - Navigate to both previous and next images.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AE709-FAD4-B181-D16A-1E4DE9226AAC}"/>
              </a:ext>
            </a:extLst>
          </p:cNvPr>
          <p:cNvSpPr txBox="1"/>
          <p:nvPr/>
        </p:nvSpPr>
        <p:spPr>
          <a:xfrm>
            <a:off x="6096000" y="473178"/>
            <a:ext cx="5299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Difference between singly linked list and Doubly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node points to the first element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which is not the case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a singly linked list.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CF710-154F-43C3-C469-F4640CCB7C9E}"/>
              </a:ext>
            </a:extLst>
          </p:cNvPr>
          <p:cNvSpPr txBox="1"/>
          <p:nvPr/>
        </p:nvSpPr>
        <p:spPr>
          <a:xfrm>
            <a:off x="288211" y="5253585"/>
            <a:ext cx="6972126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Examples of Singly Linked List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 switching in browsers - Loop between open tabs in both directions.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Carousel UI components — Scroll infinitely in either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41577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766</Words>
  <Application>Microsoft Office PowerPoint</Application>
  <PresentationFormat>Widescreen</PresentationFormat>
  <Paragraphs>88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 CHOUBEY</dc:creator>
  <cp:lastModifiedBy>ABHISHEK KUMAR CHOUBEY</cp:lastModifiedBy>
  <cp:revision>4</cp:revision>
  <dcterms:created xsi:type="dcterms:W3CDTF">2025-08-12T11:13:41Z</dcterms:created>
  <dcterms:modified xsi:type="dcterms:W3CDTF">2025-08-13T08:21:22Z</dcterms:modified>
</cp:coreProperties>
</file>