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4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_rels/slide13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6.xml.rels" ContentType="application/vnd.openxmlformats-package.relationships+xml"/>
  <Override PartName="/ppt/slides/_rels/slide8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DD3909A-A9DE-4126-A1FE-1F865ABCDC7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280"/>
          </a:xfrm>
          <a:prstGeom prst="rect">
            <a:avLst/>
          </a:prstGeom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Andrew Chow, engineer at Blockstream and Bitcoin Core contributor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Talking about rethinking wallet architecture with native descriptor wallets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To understand why we even want to rethink wallet architecture, we need to understand how wallets work now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This descriptor results in that scriptPubKey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Which corresponds to the address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Tells us everything we need to know to sign tx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But this is only for one address, the descriptor is like a script, but more human readable. What about multiple addresses?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Here is a more complicated descriptor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This is what you might see a in a descriptor wallet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Still pkh lie before.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But we see these in square brackets.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Called key origin info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The pubkey is also different. This is an xpub, not a normal pubkey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At the end of the pubkey, we see this /1/*. It’s more derivation information.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And of course a checksum.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Let’s break down this complicated pubkey argument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First part of the key origin info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Tells us where the given key was derived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First part of the key origin info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Tells us where the given key was derived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Fingerprint of master pubkey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Fingerprint means first 4 bytes of hash160 of pubkey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Derivation path.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Indicates that the following pubkey, whether pubkey or xpub, is derived from m/44’/0’/0’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Many wallets follow a similar key management structure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Currently, bag of keys.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Most wallets do a similar thing. Or similar with specialized scripts e.g. multisig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For Core Everything is based on keys. Keys are fetched and then converted into scripts and addresses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One key multiple addresses, legacy, p2sh-segwit, bech32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Can’t do things with scripts like multisig or arbitrary scripts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Scripts aren’t keys so they don’t fit into this model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 </a:t>
            </a:r>
            <a:r>
              <a:rPr b="0" lang="en" sz="1100" spc="-1" strike="noStrike">
                <a:latin typeface="Arial"/>
              </a:rPr>
              <a:t>Doing multisigs in current Core wallet is a pain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Can’t get multisig addresses.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With the current architecture, it limits us to specific types of outputs and is not very generalizable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We want to improve the wallet to be more flexible and make it easier to support future technology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An xpub. Nothing special about it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Derivation information to derive further keys at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* is written as i elsewhere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Further keys are derived at m/44’/0’/0’/1/i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This is called a ranged descriptor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A single descriptor is produces multiple scriptPubKeys, and thus multiple addresses.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You may notice it’s only one type of scriptPubKey and address and also only one specific derivation chain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In a wallet, store 6 descriptors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For all address types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For receive and change too.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Finally catch up to modern standards like BIP 44/49/84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Could also expand descriptors to use BIP 39 seeds, but there’s some philosophical debate about that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Expandable. Can give out addresses for multisigs and arbitrary scripts.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Descriptors make for better backups, completely unambiguous about where keys come from, how to produce them, what derivation paths to use, and what scripts they produce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Means we don’t need things like walletsrecovery.org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Better interoperability. 2 wallets that support descriptors means you just import descriptors.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Don’t need to guess about address types or derivation paths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Checksum makes them portable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How to implement descriptor wallets into existing wallets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Even though it changes a base assumption, can’t just discard existing wallets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Wallet has code for things we aren’t changing, like tx management and metadata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Also need to maintain compatibility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Instead, abstract out key and scriptPubKeyManagement into scriptPubKeyManager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CWallet has scriptPubKeyMan and fetches scriptPubKeys from it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Does not care how those scriptPubKeys are generated nor what is needed to sign for them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CWallet gives spkman txs for signing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Spkmans can be swapped out. Legacyspkman, descriptorspkman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AFAIK, no wallets use descriptors internally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There is a pr for descriptor wallets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Descriptor wallets will be off by default. Later it will become the default, but still kind of experimental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You can use and test it out yourself, still experimental and not very reviewed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Some people have built stuff on it already though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Light at the end of the tunnel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Maybe another 6 months, big pr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Conclusion: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With this design of dividing up the wallet tasks into separate encapsulated components, we will be able to do more things in the future.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Leading by example. Catching up to 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Hope that other wallets will follow suit so that they can innovate as well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Hope that other wallets use descriptors internally and make everyone compatible with each other. Do away with walletsrecovery.org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To make it flexible, we are going to use descriptor wallets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Store descriptors and those descriptors dictate what scripts to produce instead of hardcoding a specific script type or template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Miniscript is based on descriptors. Can use that for addresses with arbitrary scripts. So you could have a wallet that gives out HTLCs e.g.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Use them to generate multiple scriptPubKeys and addresses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Descriptor wallets store ranged descriptors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Can also store single scriptPubKey descriptors, just can’t create new addresses from them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I’ve mentioned this term descriptors, but I’m sure some of you want to know what they are and how they make our problems go away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A descriptor not only tells us the scriptPubKey, it also gives us the redeemScript, witnessScript, and keys necessary to sign for that scriptPubKey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Engineer readable meaning most people probably won’t understand, but if you are familiar with bitcoin terminology, you should have an idea of what the descriptor produces and what it needs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Notice that there is some human readable stuff at the beginning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Function like, each descriptor begins with a function name, arguments in parentheses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Each function returns a script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Different arguments for each function, some take keys, some take scripts, and some, like multisig, need other information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Example of a basic pkh descriptor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Break this down and show you how it provides everything we need to know to sign except for the privkey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Function name pkh. Comes from p2pkh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Produces p2pkh address, legacy 1… address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Pubkey itself, nothing special about it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Checksum is bech32 like. Will detect and correct errors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4350240" y="2855520"/>
            <a:ext cx="442800" cy="104760"/>
            <a:chOff x="4350240" y="2855520"/>
            <a:chExt cx="442800" cy="104760"/>
          </a:xfrm>
        </p:grpSpPr>
        <p:sp>
          <p:nvSpPr>
            <p:cNvPr id="1" name="CustomShape 2"/>
            <p:cNvSpPr/>
            <p:nvPr/>
          </p:nvSpPr>
          <p:spPr>
            <a:xfrm>
              <a:off x="4519080" y="2855520"/>
              <a:ext cx="104760" cy="10476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4688280" y="2855520"/>
              <a:ext cx="104760" cy="10476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4350240" y="2855520"/>
              <a:ext cx="104760" cy="10476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600" cy="86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600" cy="860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github.com/bitcoin/bitcoin/issues/17261" TargetMode="External"/><Relationship Id="rId2" Type="http://schemas.openxmlformats.org/officeDocument/2006/relationships/hyperlink" Target="https://github.com/bitcoin/bitcoin/pull/16528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91440" y="921960"/>
            <a:ext cx="8961120" cy="172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ffffff"/>
                </a:solidFill>
                <a:latin typeface="Oswald"/>
                <a:ea typeface="Oswald"/>
              </a:rPr>
              <a:t>Rethinking Wallet Architecture:</a:t>
            </a:r>
            <a:br/>
            <a:r>
              <a:rPr b="0" lang="en" sz="4400" spc="-1" strike="noStrike">
                <a:solidFill>
                  <a:srgbClr val="ffffff"/>
                </a:solidFill>
                <a:latin typeface="Oswald"/>
                <a:ea typeface="Oswald"/>
              </a:rPr>
              <a:t>Native Descriptor Wallets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71400" y="3174840"/>
            <a:ext cx="7800840" cy="7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" sz="2100" spc="-1" strike="noStrike">
                <a:solidFill>
                  <a:srgbClr val="cacaca"/>
                </a:solidFill>
                <a:latin typeface="Average"/>
                <a:ea typeface="Average"/>
              </a:rPr>
              <a:t>Andrew Chow</a:t>
            </a:r>
            <a:endParaRPr b="0" lang="en-US" sz="2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" sz="2100" spc="-1" strike="noStrike">
                <a:solidFill>
                  <a:srgbClr val="cacaca"/>
                </a:solidFill>
                <a:latin typeface="Average"/>
                <a:ea typeface="Average"/>
              </a:rPr>
              <a:t>Core Tech Engineer, Blockstream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Descriptor Examples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cccccc"/>
              </a:buClr>
              <a:buFont typeface="Roboto Mono"/>
              <a:buChar char="●"/>
            </a:pPr>
            <a:r>
              <a:rPr b="0" lang="en" sz="1800" spc="-1" strike="noStrike">
                <a:solidFill>
                  <a:srgbClr val="ff0000"/>
                </a:solidFill>
                <a:latin typeface="Roboto Mono"/>
                <a:ea typeface="Roboto Mono"/>
              </a:rPr>
              <a:t>pkh(</a:t>
            </a:r>
            <a:r>
              <a:rPr b="0" lang="en" sz="1800" spc="-1" strike="noStrike">
                <a:solidFill>
                  <a:srgbClr val="00ff00"/>
                </a:solidFill>
                <a:latin typeface="Roboto Mono"/>
                <a:ea typeface="Roboto Mono"/>
              </a:rPr>
              <a:t>02c6047f9441ed7d6d3045406e95c07cd85c778e4b8cef3ca7abac09b95c709ee5</a:t>
            </a:r>
            <a:r>
              <a:rPr b="0" lang="en" sz="1800" spc="-1" strike="noStrike">
                <a:solidFill>
                  <a:srgbClr val="ff0000"/>
                </a:solidFill>
                <a:latin typeface="Roboto Mono"/>
                <a:ea typeface="Roboto Mono"/>
              </a:rPr>
              <a:t>)</a:t>
            </a:r>
            <a:r>
              <a:rPr b="0" lang="en" sz="1800" spc="-1" strike="noStrike">
                <a:solidFill>
                  <a:srgbClr val="00ffff"/>
                </a:solidFill>
                <a:latin typeface="Roboto Mono"/>
                <a:ea typeface="Roboto Mono"/>
              </a:rPr>
              <a:t>#8fhd9pwu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f0000"/>
              </a:buClr>
              <a:buFont typeface="Roboto Mono"/>
              <a:buChar char="●"/>
            </a:pPr>
            <a:r>
              <a:rPr b="0" lang="en" sz="1800" spc="-1" strike="noStrike">
                <a:solidFill>
                  <a:srgbClr val="ff0000"/>
                </a:solidFill>
                <a:latin typeface="Roboto Mono"/>
                <a:ea typeface="Roboto Mono"/>
              </a:rPr>
              <a:t>pkh(...)</a:t>
            </a:r>
            <a:r>
              <a:rPr b="0" lang="en" sz="1800" spc="-1" strike="noStrike">
                <a:solidFill>
                  <a:srgbClr val="ff0000"/>
                </a:solidFill>
                <a:latin typeface="Roboto"/>
                <a:ea typeface="Roboto"/>
              </a:rPr>
              <a:t> - Function name. Stands for “pubkey hash”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ff00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00ff00"/>
                </a:solidFill>
                <a:latin typeface="Roboto Mono"/>
                <a:ea typeface="Roboto Mono"/>
              </a:rPr>
              <a:t>02c6047f9441ed7d6d3045406e95c07cd85c778e4b8cef3ca7abac09b95c709ee5</a:t>
            </a:r>
            <a:r>
              <a:rPr b="0" lang="en" sz="1800" spc="-1" strike="noStrike">
                <a:solidFill>
                  <a:srgbClr val="00ff00"/>
                </a:solidFill>
                <a:latin typeface="Roboto"/>
                <a:ea typeface="Roboto"/>
              </a:rPr>
              <a:t> - Public key itself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ffff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00ffff"/>
                </a:solidFill>
                <a:latin typeface="Roboto Mono"/>
                <a:ea typeface="Roboto Mono"/>
              </a:rPr>
              <a:t>#8fhd9pwu</a:t>
            </a:r>
            <a:r>
              <a:rPr b="0" lang="en" sz="1800" spc="-1" strike="noStrike">
                <a:solidFill>
                  <a:srgbClr val="00ffff"/>
                </a:solidFill>
                <a:latin typeface="Roboto"/>
                <a:ea typeface="Roboto"/>
              </a:rPr>
              <a:t> - Bech32-like checksum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cccccc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cccccc"/>
                </a:solidFill>
                <a:latin typeface="Roboto"/>
                <a:ea typeface="Roboto"/>
              </a:rPr>
              <a:t>scriptPubKey: </a:t>
            </a:r>
            <a:r>
              <a:rPr b="0" lang="en" sz="1800" spc="-1" strike="noStrike">
                <a:solidFill>
                  <a:srgbClr val="cccccc"/>
                </a:solidFill>
                <a:latin typeface="Roboto Mono"/>
                <a:ea typeface="Roboto Mono"/>
              </a:rPr>
              <a:t>76a91406afd46bcdfd22ef94ac122aa11f241244a37ecc88ac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cccccc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cccccc"/>
                </a:solidFill>
                <a:latin typeface="Roboto"/>
                <a:ea typeface="Roboto"/>
              </a:rPr>
              <a:t>Address: 1cMh228HTCiwS8ZsaakH8A8wze1JR5ZsP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Descriptor Examples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cccccc"/>
              </a:buClr>
              <a:buFont typeface="Roboto Mono"/>
              <a:buChar char="●"/>
            </a:pPr>
            <a:r>
              <a:rPr b="0" lang="en" sz="1800" spc="-1" strike="noStrike">
                <a:solidFill>
                  <a:srgbClr val="cccccc"/>
                </a:solidFill>
                <a:latin typeface="Roboto Mono"/>
                <a:ea typeface="Roboto Mono"/>
              </a:rPr>
              <a:t>pkh([d34db33f/44'/0'/0']xpub6ERApfZwUNrhLCkDtcHTcxd75RbzS1ed54G1LkBUHQVHQKqhMkhgbmJbZRkrgZw4koxb5JaHWkY4ALHY2grBGRjaDMzQLcgJvLJuZZvRcEL/1/*)#ml40v0wf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Descriptor Examples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cccccc"/>
              </a:buClr>
              <a:buFont typeface="Roboto Mono"/>
              <a:buChar char="●"/>
            </a:pPr>
            <a:r>
              <a:rPr b="0" lang="en" sz="1800" spc="-1" strike="noStrike">
                <a:solidFill>
                  <a:srgbClr val="ff0000"/>
                </a:solidFill>
                <a:latin typeface="Roboto Mono"/>
                <a:ea typeface="Roboto Mono"/>
              </a:rPr>
              <a:t>pkh(</a:t>
            </a:r>
            <a:r>
              <a:rPr b="0" lang="en" sz="1800" spc="-1" strike="noStrike">
                <a:solidFill>
                  <a:srgbClr val="cccccc"/>
                </a:solidFill>
                <a:latin typeface="Roboto Mono"/>
                <a:ea typeface="Roboto Mono"/>
              </a:rPr>
              <a:t>[d34db33f/44'/0'/0']xpub6ERApfZwUNrhLCkDtcHTcxd75RbzS1ed54G1LkBUHQVHQKqhMkhgbmJbZRkrgZw4koxb5JaHWkY4ALHY2grBGRjaDMzQLcgJvLJuZZvRcEL/1/*</a:t>
            </a:r>
            <a:r>
              <a:rPr b="0" lang="en" sz="1800" spc="-1" strike="noStrike">
                <a:solidFill>
                  <a:srgbClr val="ff0000"/>
                </a:solidFill>
                <a:latin typeface="Roboto Mono"/>
                <a:ea typeface="Roboto Mono"/>
              </a:rPr>
              <a:t>)</a:t>
            </a:r>
            <a:r>
              <a:rPr b="0" lang="en" sz="1800" spc="-1" strike="noStrike">
                <a:solidFill>
                  <a:srgbClr val="cccccc"/>
                </a:solidFill>
                <a:latin typeface="Roboto Mono"/>
                <a:ea typeface="Roboto Mono"/>
              </a:rPr>
              <a:t>#ml40v0wf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Descriptor Examples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cccccc"/>
              </a:buClr>
              <a:buFont typeface="Roboto Mono"/>
              <a:buChar char="●"/>
            </a:pPr>
            <a:r>
              <a:rPr b="0" lang="en" sz="1800" spc="-1" strike="noStrike">
                <a:solidFill>
                  <a:srgbClr val="cccccc"/>
                </a:solidFill>
                <a:latin typeface="Roboto Mono"/>
                <a:ea typeface="Roboto Mono"/>
              </a:rPr>
              <a:t>pkh(</a:t>
            </a:r>
            <a:r>
              <a:rPr b="0" lang="en" sz="1800" spc="-1" strike="noStrike">
                <a:solidFill>
                  <a:srgbClr val="ff0000"/>
                </a:solidFill>
                <a:latin typeface="Roboto Mono"/>
                <a:ea typeface="Roboto Mono"/>
              </a:rPr>
              <a:t>[d34db33f/44'/0'/0']</a:t>
            </a:r>
            <a:r>
              <a:rPr b="0" lang="en" sz="1800" spc="-1" strike="noStrike">
                <a:solidFill>
                  <a:srgbClr val="cccccc"/>
                </a:solidFill>
                <a:latin typeface="Roboto Mono"/>
                <a:ea typeface="Roboto Mono"/>
              </a:rPr>
              <a:t>xpub6ERApfZwUNrhLCkDtcHTcxd75RbzS1ed54G1LkBUHQVHQKqhMkhgbmJbZRkrgZw4koxb5JaHWkY4ALHY2grBGRjaDMzQLcgJvLJuZZvRcEL/1/*)#ml40v0wf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Descriptor Examples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cccccc"/>
              </a:buClr>
              <a:buFont typeface="Roboto Mono"/>
              <a:buChar char="●"/>
            </a:pPr>
            <a:r>
              <a:rPr b="0" lang="en" sz="1800" spc="-1" strike="noStrike">
                <a:solidFill>
                  <a:srgbClr val="cccccc"/>
                </a:solidFill>
                <a:latin typeface="Roboto Mono"/>
                <a:ea typeface="Roboto Mono"/>
              </a:rPr>
              <a:t>pkh([d34db33f/44'/0'/0']</a:t>
            </a:r>
            <a:r>
              <a:rPr b="0" lang="en" sz="1800" spc="-1" strike="noStrike">
                <a:solidFill>
                  <a:srgbClr val="ff0000"/>
                </a:solidFill>
                <a:latin typeface="Roboto Mono"/>
                <a:ea typeface="Roboto Mono"/>
              </a:rPr>
              <a:t>xpub6ERApfZwUNrhLCkDtcHTcxd75RbzS1ed54G1LkBUHQVHQKqhMkhgbmJbZRkrgZw4koxb5JaHWkY4ALHY2grBGRjaDMzQLcgJvLJuZZvRcEL</a:t>
            </a:r>
            <a:r>
              <a:rPr b="0" lang="en" sz="1800" spc="-1" strike="noStrike">
                <a:solidFill>
                  <a:srgbClr val="cccccc"/>
                </a:solidFill>
                <a:latin typeface="Roboto Mono"/>
                <a:ea typeface="Roboto Mono"/>
              </a:rPr>
              <a:t>/1/*)#ml40v0wf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Descriptor Examples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cccccc"/>
              </a:buClr>
              <a:buFont typeface="Roboto Mono"/>
              <a:buChar char="●"/>
            </a:pPr>
            <a:r>
              <a:rPr b="0" lang="en" sz="1800" spc="-1" strike="noStrike">
                <a:solidFill>
                  <a:srgbClr val="cccccc"/>
                </a:solidFill>
                <a:latin typeface="Roboto Mono"/>
                <a:ea typeface="Roboto Mono"/>
              </a:rPr>
              <a:t>pkh([d34db33f/44'/0'/0']xpub6ERApfZwUNrhLCkDtcHTcxd75RbzS1ed54G1LkBUHQVHQKqhMkhgbmJbZRkrgZw4koxb5JaHWkY4ALHY2grBGRjaDMzQLcgJvLJuZZvRcEL</a:t>
            </a:r>
            <a:r>
              <a:rPr b="0" lang="en" sz="1800" spc="-1" strike="noStrike">
                <a:solidFill>
                  <a:srgbClr val="ff0000"/>
                </a:solidFill>
                <a:latin typeface="Roboto Mono"/>
                <a:ea typeface="Roboto Mono"/>
              </a:rPr>
              <a:t>/1/*</a:t>
            </a:r>
            <a:r>
              <a:rPr b="0" lang="en" sz="1800" spc="-1" strike="noStrike">
                <a:solidFill>
                  <a:srgbClr val="cccccc"/>
                </a:solidFill>
                <a:latin typeface="Roboto Mono"/>
                <a:ea typeface="Roboto Mono"/>
              </a:rPr>
              <a:t>)#ml40v0wf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Descriptor Examples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cccccc"/>
              </a:buClr>
              <a:buFont typeface="Roboto Mono"/>
              <a:buChar char="●"/>
            </a:pPr>
            <a:r>
              <a:rPr b="0" lang="en" sz="1800" spc="-1" strike="noStrike">
                <a:solidFill>
                  <a:srgbClr val="cccccc"/>
                </a:solidFill>
                <a:latin typeface="Roboto Mono"/>
                <a:ea typeface="Roboto Mono"/>
              </a:rPr>
              <a:t>pkh([d34db33f/44'/0'/0']xpub6ERApfZwUNrhLCkDtcHTcxd75RbzS1ed54G1LkBUHQVHQKqhMkhgbmJbZRkrgZw4koxb5JaHWkY4ALHY2grBGRjaDMzQLcgJvLJuZZvRcEL</a:t>
            </a:r>
            <a:r>
              <a:rPr b="0" lang="en" sz="1800" spc="-1" strike="noStrike">
                <a:solidFill>
                  <a:srgbClr val="b7b7b7"/>
                </a:solidFill>
                <a:latin typeface="Roboto Mono"/>
                <a:ea typeface="Roboto Mono"/>
              </a:rPr>
              <a:t>/1/*</a:t>
            </a:r>
            <a:r>
              <a:rPr b="0" lang="en" sz="1800" spc="-1" strike="noStrike">
                <a:solidFill>
                  <a:srgbClr val="cccccc"/>
                </a:solidFill>
                <a:latin typeface="Roboto Mono"/>
                <a:ea typeface="Roboto Mono"/>
              </a:rPr>
              <a:t>)</a:t>
            </a:r>
            <a:r>
              <a:rPr b="0" lang="en" sz="1800" spc="-1" strike="noStrike">
                <a:solidFill>
                  <a:srgbClr val="ff0000"/>
                </a:solidFill>
                <a:latin typeface="Roboto Mono"/>
                <a:ea typeface="Roboto Mono"/>
              </a:rPr>
              <a:t>#ml40v0wf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Descriptor Examples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cccccc"/>
              </a:buClr>
              <a:buFont typeface="Roboto Mono"/>
              <a:buChar char="●"/>
            </a:pPr>
            <a:r>
              <a:rPr b="0" lang="en" sz="1800" spc="-1" strike="noStrike">
                <a:solidFill>
                  <a:srgbClr val="cccccc"/>
                </a:solidFill>
                <a:latin typeface="Roboto Mono"/>
                <a:ea typeface="Roboto Mono"/>
              </a:rPr>
              <a:t>pkh(</a:t>
            </a:r>
            <a:r>
              <a:rPr b="0" lang="en" sz="1800" spc="-1" strike="noStrike">
                <a:solidFill>
                  <a:srgbClr val="00ff00"/>
                </a:solidFill>
                <a:latin typeface="Roboto Mono"/>
                <a:ea typeface="Roboto Mono"/>
              </a:rPr>
              <a:t>[d34db33f/44'/0'/0']</a:t>
            </a:r>
            <a:r>
              <a:rPr b="0" lang="en" sz="1800" spc="-1" strike="noStrike">
                <a:solidFill>
                  <a:srgbClr val="cccccc"/>
                </a:solidFill>
                <a:latin typeface="Roboto Mono"/>
                <a:ea typeface="Roboto Mono"/>
              </a:rPr>
              <a:t>xpub6ERApfZwUNrhLCkDtcHTcxd75RbzS1ed54G1LkBUHQVHQKqhMkhgbmJbZRkrgZw4koxb5JaHWkY4ALHY2grBGRjaDMzQLcgJvLJuZZvRcEL/1/*)#ml40v0wf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Descriptor Examples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cccccc"/>
              </a:buClr>
              <a:buFont typeface="Roboto Mono"/>
              <a:buChar char="●"/>
            </a:pPr>
            <a:r>
              <a:rPr b="0" lang="en" sz="1800" spc="-1" strike="noStrike">
                <a:solidFill>
                  <a:srgbClr val="cccccc"/>
                </a:solidFill>
                <a:latin typeface="Roboto Mono"/>
                <a:ea typeface="Roboto Mono"/>
              </a:rPr>
              <a:t>pkh([</a:t>
            </a:r>
            <a:r>
              <a:rPr b="0" lang="en" sz="1800" spc="-1" strike="noStrike">
                <a:solidFill>
                  <a:srgbClr val="00ff00"/>
                </a:solidFill>
                <a:latin typeface="Roboto Mono"/>
                <a:ea typeface="Roboto Mono"/>
              </a:rPr>
              <a:t>d34db33f</a:t>
            </a:r>
            <a:r>
              <a:rPr b="0" lang="en" sz="1800" spc="-1" strike="noStrike">
                <a:solidFill>
                  <a:srgbClr val="cccccc"/>
                </a:solidFill>
                <a:latin typeface="Roboto Mono"/>
                <a:ea typeface="Roboto Mono"/>
              </a:rPr>
              <a:t>/44'/0'/0']xpub6ERApfZwUNrhLCkDtcHTcxd75RbzS1ed54G1LkBUHQVHQKqhMkhgbmJbZRkrgZw4koxb5JaHWkY4ALHY2grBGRjaDMzQLcgJvLJuZZvRcEL/1/*)#ml40v0wf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ff00"/>
              </a:buClr>
              <a:buFont typeface="Roboto Mono"/>
              <a:buChar char="●"/>
            </a:pPr>
            <a:r>
              <a:rPr b="0" lang="en" sz="1800" spc="-1" strike="noStrike">
                <a:solidFill>
                  <a:srgbClr val="00ff00"/>
                </a:solidFill>
                <a:latin typeface="Roboto Mono"/>
                <a:ea typeface="Roboto Mono"/>
              </a:rPr>
              <a:t>d34db33f - </a:t>
            </a:r>
            <a:r>
              <a:rPr b="0" lang="en" sz="1800" spc="-1" strike="noStrike">
                <a:solidFill>
                  <a:srgbClr val="00ff00"/>
                </a:solidFill>
                <a:latin typeface="Roboto"/>
                <a:ea typeface="Roboto"/>
              </a:rPr>
              <a:t>Fingerprint of the master public key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Descriptor Examples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cccccc"/>
              </a:buClr>
              <a:buFont typeface="Roboto Mono"/>
              <a:buChar char="●"/>
            </a:pPr>
            <a:r>
              <a:rPr b="0" lang="en" sz="1800" spc="-1" strike="noStrike">
                <a:solidFill>
                  <a:srgbClr val="cccccc"/>
                </a:solidFill>
                <a:latin typeface="Roboto Mono"/>
                <a:ea typeface="Roboto Mono"/>
              </a:rPr>
              <a:t>pkh([</a:t>
            </a:r>
            <a:r>
              <a:rPr b="0" lang="en" sz="1800" spc="-1" strike="noStrike">
                <a:solidFill>
                  <a:srgbClr val="00ff00"/>
                </a:solidFill>
                <a:latin typeface="Roboto Mono"/>
                <a:ea typeface="Roboto Mono"/>
              </a:rPr>
              <a:t>d34db33f</a:t>
            </a:r>
            <a:r>
              <a:rPr b="0" lang="en" sz="1800" spc="-1" strike="noStrike">
                <a:solidFill>
                  <a:srgbClr val="ff9900"/>
                </a:solidFill>
                <a:latin typeface="Roboto Mono"/>
                <a:ea typeface="Roboto Mono"/>
              </a:rPr>
              <a:t>/44'/0'/0'</a:t>
            </a:r>
            <a:r>
              <a:rPr b="0" lang="en" sz="1800" spc="-1" strike="noStrike">
                <a:solidFill>
                  <a:srgbClr val="cccccc"/>
                </a:solidFill>
                <a:latin typeface="Roboto Mono"/>
                <a:ea typeface="Roboto Mono"/>
              </a:rPr>
              <a:t>]xpub6ERApfZwUNrhLCkDtcHTcxd75RbzS1ed54G1LkBUHQVHQKqhMkhgbmJbZRkrgZw4koxb5JaHWkY4ALHY2grBGRjaDMzQLcgJvLJuZZvRcEL/1/*)#ml40v0wf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ff00"/>
              </a:buClr>
              <a:buFont typeface="Roboto Mono"/>
              <a:buChar char="●"/>
            </a:pPr>
            <a:r>
              <a:rPr b="0" lang="en" sz="1800" spc="-1" strike="noStrike">
                <a:solidFill>
                  <a:srgbClr val="00ff00"/>
                </a:solidFill>
                <a:latin typeface="Roboto Mono"/>
                <a:ea typeface="Roboto Mono"/>
              </a:rPr>
              <a:t>d34db33f - </a:t>
            </a:r>
            <a:r>
              <a:rPr b="0" lang="en" sz="1800" spc="-1" strike="noStrike">
                <a:solidFill>
                  <a:srgbClr val="00ff00"/>
                </a:solidFill>
                <a:latin typeface="Roboto"/>
                <a:ea typeface="Roboto"/>
              </a:rPr>
              <a:t>Fingerprint of the master public key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f9900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ff9900"/>
                </a:solidFill>
                <a:latin typeface="Roboto Mono"/>
                <a:ea typeface="Roboto Mono"/>
              </a:rPr>
              <a:t>/44'/0'/0'</a:t>
            </a:r>
            <a:r>
              <a:rPr b="0" lang="en" sz="1800" spc="-1" strike="noStrike">
                <a:solidFill>
                  <a:srgbClr val="ff9900"/>
                </a:solidFill>
                <a:latin typeface="Roboto"/>
                <a:ea typeface="Roboto"/>
              </a:rPr>
              <a:t> - Derivation path of this key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Old Wallet Architecture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Bag of Keys model</a:t>
            </a:r>
            <a:endParaRPr b="0" lang="en-US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Some variation with specialized scripts</a:t>
            </a:r>
            <a:endParaRPr b="0" lang="en-US" sz="14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Based on keys and keys are converted into addresses and scriptPubKeys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One key has multiple addresses.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Key model does not allow expansion</a:t>
            </a:r>
            <a:endParaRPr b="0" lang="en-US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Hard to do multisig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Cannot do arbitrary scripts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Descriptor Examples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cccccc"/>
              </a:buClr>
              <a:buFont typeface="Roboto Mono"/>
              <a:buChar char="●"/>
            </a:pPr>
            <a:r>
              <a:rPr b="0" lang="en" sz="1800" spc="-1" strike="noStrike">
                <a:solidFill>
                  <a:srgbClr val="cccccc"/>
                </a:solidFill>
                <a:latin typeface="Roboto Mono"/>
                <a:ea typeface="Roboto Mono"/>
              </a:rPr>
              <a:t>pkh([</a:t>
            </a:r>
            <a:r>
              <a:rPr b="0" lang="en" sz="1800" spc="-1" strike="noStrike">
                <a:solidFill>
                  <a:srgbClr val="00ff00"/>
                </a:solidFill>
                <a:latin typeface="Roboto Mono"/>
                <a:ea typeface="Roboto Mono"/>
              </a:rPr>
              <a:t>d34db33f</a:t>
            </a:r>
            <a:r>
              <a:rPr b="0" lang="en" sz="1800" spc="-1" strike="noStrike">
                <a:solidFill>
                  <a:srgbClr val="ff9900"/>
                </a:solidFill>
                <a:latin typeface="Roboto Mono"/>
                <a:ea typeface="Roboto Mono"/>
              </a:rPr>
              <a:t>/44'/0'/0'</a:t>
            </a:r>
            <a:r>
              <a:rPr b="0" lang="en" sz="1800" spc="-1" strike="noStrike">
                <a:solidFill>
                  <a:srgbClr val="cccccc"/>
                </a:solidFill>
                <a:latin typeface="Roboto Mono"/>
                <a:ea typeface="Roboto Mono"/>
              </a:rPr>
              <a:t>]</a:t>
            </a:r>
            <a:r>
              <a:rPr b="0" lang="en" sz="1800" spc="-1" strike="noStrike">
                <a:solidFill>
                  <a:srgbClr val="00ffff"/>
                </a:solidFill>
                <a:latin typeface="Roboto Mono"/>
                <a:ea typeface="Roboto Mono"/>
              </a:rPr>
              <a:t>xpub6ERApfZwUNrhLCkDtcHTcxd75RbzS1ed54G1LkBUHQVHQKqhMkhgbmJbZRkrgZw4koxb5JaHWkY4ALHY2grBGRjaDMzQLcgJvLJuZZvRcEL</a:t>
            </a:r>
            <a:r>
              <a:rPr b="0" lang="en" sz="1800" spc="-1" strike="noStrike">
                <a:solidFill>
                  <a:srgbClr val="cccccc"/>
                </a:solidFill>
                <a:latin typeface="Roboto Mono"/>
                <a:ea typeface="Roboto Mono"/>
              </a:rPr>
              <a:t>/1/*)#ml40v0wf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ff00"/>
              </a:buClr>
              <a:buFont typeface="Roboto Mono"/>
              <a:buChar char="●"/>
            </a:pPr>
            <a:r>
              <a:rPr b="0" lang="en" sz="1800" spc="-1" strike="noStrike">
                <a:solidFill>
                  <a:srgbClr val="00ff00"/>
                </a:solidFill>
                <a:latin typeface="Roboto Mono"/>
                <a:ea typeface="Roboto Mono"/>
              </a:rPr>
              <a:t>d34db33f - </a:t>
            </a:r>
            <a:r>
              <a:rPr b="0" lang="en" sz="1800" spc="-1" strike="noStrike">
                <a:solidFill>
                  <a:srgbClr val="00ff00"/>
                </a:solidFill>
                <a:latin typeface="Roboto"/>
                <a:ea typeface="Roboto"/>
              </a:rPr>
              <a:t>Fingerprint of the master public key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f9900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ff9900"/>
                </a:solidFill>
                <a:latin typeface="Roboto Mono"/>
                <a:ea typeface="Roboto Mono"/>
              </a:rPr>
              <a:t>/44'/0'/0'</a:t>
            </a:r>
            <a:r>
              <a:rPr b="0" lang="en" sz="1800" spc="-1" strike="noStrike">
                <a:solidFill>
                  <a:srgbClr val="ff9900"/>
                </a:solidFill>
                <a:latin typeface="Roboto"/>
                <a:ea typeface="Roboto"/>
              </a:rPr>
              <a:t> - Derivation path of this key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ffff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00ffff"/>
                </a:solidFill>
                <a:latin typeface="Roboto Mono"/>
                <a:ea typeface="Roboto Mono"/>
              </a:rPr>
              <a:t>xpub6ERApfZwUNrhLCkDtcHTcxd75RbzS1ed54G1LkBUHQVHQKqhMkhgbmJbZRkrgZw4koxb5JaHWkY4ALHY2grBGRjaDMzQLcgJvLJuZZvRcEL</a:t>
            </a:r>
            <a:r>
              <a:rPr b="0" lang="en" sz="1800" spc="-1" strike="noStrike">
                <a:solidFill>
                  <a:srgbClr val="00ffff"/>
                </a:solidFill>
                <a:latin typeface="Roboto"/>
                <a:ea typeface="Roboto"/>
              </a:rPr>
              <a:t> - xpub at m/44’/0’/0’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Descriptor Examples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cccccc"/>
              </a:buClr>
              <a:buFont typeface="Roboto Mono"/>
              <a:buChar char="●"/>
            </a:pPr>
            <a:r>
              <a:rPr b="0" lang="en" sz="1800" spc="-1" strike="noStrike">
                <a:solidFill>
                  <a:srgbClr val="cccccc"/>
                </a:solidFill>
                <a:latin typeface="Roboto Mono"/>
                <a:ea typeface="Roboto Mono"/>
              </a:rPr>
              <a:t>pkh([</a:t>
            </a:r>
            <a:r>
              <a:rPr b="0" lang="en" sz="1800" spc="-1" strike="noStrike">
                <a:solidFill>
                  <a:srgbClr val="00ff00"/>
                </a:solidFill>
                <a:latin typeface="Roboto Mono"/>
                <a:ea typeface="Roboto Mono"/>
              </a:rPr>
              <a:t>d34db33f</a:t>
            </a:r>
            <a:r>
              <a:rPr b="0" lang="en" sz="1800" spc="-1" strike="noStrike">
                <a:solidFill>
                  <a:srgbClr val="ff9900"/>
                </a:solidFill>
                <a:latin typeface="Roboto Mono"/>
                <a:ea typeface="Roboto Mono"/>
              </a:rPr>
              <a:t>/44'/0'/0'</a:t>
            </a:r>
            <a:r>
              <a:rPr b="0" lang="en" sz="1800" spc="-1" strike="noStrike">
                <a:solidFill>
                  <a:srgbClr val="cccccc"/>
                </a:solidFill>
                <a:latin typeface="Roboto Mono"/>
                <a:ea typeface="Roboto Mono"/>
              </a:rPr>
              <a:t>]</a:t>
            </a:r>
            <a:r>
              <a:rPr b="0" lang="en" sz="1800" spc="-1" strike="noStrike">
                <a:solidFill>
                  <a:srgbClr val="00ffff"/>
                </a:solidFill>
                <a:latin typeface="Roboto Mono"/>
                <a:ea typeface="Roboto Mono"/>
              </a:rPr>
              <a:t>xpub6ERApfZwUNrhLCkDtcHTcxd75RbzS1ed54G1LkBUHQVHQKqhMkhgbmJbZRkrgZw4koxb5JaHWkY4ALHY2grBGRjaDMzQLcgJvLJuZZvRcEL</a:t>
            </a:r>
            <a:r>
              <a:rPr b="0" lang="en" sz="1800" spc="-1" strike="noStrike">
                <a:solidFill>
                  <a:srgbClr val="e06666"/>
                </a:solidFill>
                <a:latin typeface="Roboto Mono"/>
                <a:ea typeface="Roboto Mono"/>
              </a:rPr>
              <a:t>/1/*</a:t>
            </a:r>
            <a:r>
              <a:rPr b="0" lang="en" sz="1800" spc="-1" strike="noStrike">
                <a:solidFill>
                  <a:srgbClr val="cccccc"/>
                </a:solidFill>
                <a:latin typeface="Roboto Mono"/>
                <a:ea typeface="Roboto Mono"/>
              </a:rPr>
              <a:t>)#ml40v0wf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ff00"/>
              </a:buClr>
              <a:buFont typeface="Roboto Mono"/>
              <a:buChar char="●"/>
            </a:pPr>
            <a:r>
              <a:rPr b="0" lang="en" sz="1800" spc="-1" strike="noStrike">
                <a:solidFill>
                  <a:srgbClr val="00ff00"/>
                </a:solidFill>
                <a:latin typeface="Roboto Mono"/>
                <a:ea typeface="Roboto Mono"/>
              </a:rPr>
              <a:t>d34db33f</a:t>
            </a:r>
            <a:r>
              <a:rPr b="0" lang="en" sz="1800" spc="-1" strike="noStrike">
                <a:solidFill>
                  <a:srgbClr val="00ff00"/>
                </a:solidFill>
                <a:latin typeface="Roboto"/>
                <a:ea typeface="Roboto"/>
              </a:rPr>
              <a:t> - Fingerprint of the master public key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f9900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ff9900"/>
                </a:solidFill>
                <a:latin typeface="Roboto Mono"/>
                <a:ea typeface="Roboto Mono"/>
              </a:rPr>
              <a:t>/44'/0'/0'</a:t>
            </a:r>
            <a:r>
              <a:rPr b="0" lang="en" sz="1800" spc="-1" strike="noStrike">
                <a:solidFill>
                  <a:srgbClr val="ff9900"/>
                </a:solidFill>
                <a:latin typeface="Roboto"/>
                <a:ea typeface="Roboto"/>
              </a:rPr>
              <a:t> - Derivation path of this key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ffff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00ffff"/>
                </a:solidFill>
                <a:latin typeface="Roboto Mono"/>
                <a:ea typeface="Roboto Mono"/>
              </a:rPr>
              <a:t>xpub6ERApfZwUNrhLCkDtcHTcxd75RbzS1ed54G1LkBUHQVHQKqhMkhgbmJbZRkrgZw4koxb5JaHWkY4ALHY2grBGRjaDMzQLcgJvLJuZZvRcEL</a:t>
            </a:r>
            <a:r>
              <a:rPr b="0" lang="en" sz="1800" spc="-1" strike="noStrike">
                <a:solidFill>
                  <a:srgbClr val="00ffff"/>
                </a:solidFill>
                <a:latin typeface="Roboto"/>
                <a:ea typeface="Roboto"/>
              </a:rPr>
              <a:t> - xpub at m/44’/0’/0’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e06666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e06666"/>
                </a:solidFill>
                <a:latin typeface="Roboto Mono"/>
                <a:ea typeface="Roboto Mono"/>
              </a:rPr>
              <a:t>/1/*</a:t>
            </a:r>
            <a:r>
              <a:rPr b="0" lang="en" sz="1800" spc="-1" strike="noStrike">
                <a:solidFill>
                  <a:srgbClr val="e06666"/>
                </a:solidFill>
                <a:latin typeface="Roboto"/>
                <a:ea typeface="Roboto"/>
              </a:rPr>
              <a:t> - Path to derive further keys at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Descriptor Examples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cccccc"/>
              </a:buClr>
              <a:buFont typeface="Roboto Mono"/>
              <a:buChar char="●"/>
            </a:pPr>
            <a:r>
              <a:rPr b="0" lang="en" sz="1800" spc="-1" strike="noStrike">
                <a:solidFill>
                  <a:srgbClr val="cccccc"/>
                </a:solidFill>
                <a:latin typeface="Roboto Mono"/>
                <a:ea typeface="Roboto Mono"/>
              </a:rPr>
              <a:t>pkh([</a:t>
            </a:r>
            <a:r>
              <a:rPr b="0" lang="en" sz="1800" spc="-1" strike="noStrike">
                <a:solidFill>
                  <a:srgbClr val="00ff00"/>
                </a:solidFill>
                <a:latin typeface="Roboto Mono"/>
                <a:ea typeface="Roboto Mono"/>
              </a:rPr>
              <a:t>d34db33f</a:t>
            </a:r>
            <a:r>
              <a:rPr b="0" lang="en" sz="1800" spc="-1" strike="noStrike">
                <a:solidFill>
                  <a:srgbClr val="ff9900"/>
                </a:solidFill>
                <a:latin typeface="Roboto Mono"/>
                <a:ea typeface="Roboto Mono"/>
              </a:rPr>
              <a:t>/44'/0'/0'</a:t>
            </a:r>
            <a:r>
              <a:rPr b="0" lang="en" sz="1800" spc="-1" strike="noStrike">
                <a:solidFill>
                  <a:srgbClr val="cccccc"/>
                </a:solidFill>
                <a:latin typeface="Roboto Mono"/>
                <a:ea typeface="Roboto Mono"/>
              </a:rPr>
              <a:t>]</a:t>
            </a:r>
            <a:r>
              <a:rPr b="0" lang="en" sz="1800" spc="-1" strike="noStrike">
                <a:solidFill>
                  <a:srgbClr val="00ffff"/>
                </a:solidFill>
                <a:latin typeface="Roboto Mono"/>
                <a:ea typeface="Roboto Mono"/>
              </a:rPr>
              <a:t>xpub6ERApfZwUNrhLCkDtcHTcxd75RbzS1ed54G1LkBUHQVHQKqhMkhgbmJbZRkrgZw4koxb5JaHWkY4ALHY2grBGRjaDMzQLcgJvLJuZZvRcEL</a:t>
            </a:r>
            <a:r>
              <a:rPr b="0" lang="en" sz="1800" spc="-1" strike="noStrike">
                <a:solidFill>
                  <a:srgbClr val="e06666"/>
                </a:solidFill>
                <a:latin typeface="Roboto Mono"/>
                <a:ea typeface="Roboto Mono"/>
              </a:rPr>
              <a:t>/1/*</a:t>
            </a:r>
            <a:r>
              <a:rPr b="0" lang="en" sz="1800" spc="-1" strike="noStrike">
                <a:solidFill>
                  <a:srgbClr val="cccccc"/>
                </a:solidFill>
                <a:latin typeface="Roboto Mono"/>
                <a:ea typeface="Roboto Mono"/>
              </a:rPr>
              <a:t>)#ml40v0wf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ff00"/>
              </a:buClr>
              <a:buFont typeface="Roboto Mono"/>
              <a:buChar char="●"/>
            </a:pPr>
            <a:r>
              <a:rPr b="0" lang="en" sz="1800" spc="-1" strike="noStrike">
                <a:solidFill>
                  <a:srgbClr val="00ff00"/>
                </a:solidFill>
                <a:latin typeface="Roboto Mono"/>
                <a:ea typeface="Roboto Mono"/>
              </a:rPr>
              <a:t>d34db33f</a:t>
            </a:r>
            <a:r>
              <a:rPr b="0" lang="en" sz="1800" spc="-1" strike="noStrike">
                <a:solidFill>
                  <a:srgbClr val="00ff00"/>
                </a:solidFill>
                <a:latin typeface="Roboto"/>
                <a:ea typeface="Roboto"/>
              </a:rPr>
              <a:t> - Fingerprint of the master public key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f9900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ff9900"/>
                </a:solidFill>
                <a:latin typeface="Roboto Mono"/>
                <a:ea typeface="Roboto Mono"/>
              </a:rPr>
              <a:t>/44'/0'/0'</a:t>
            </a:r>
            <a:r>
              <a:rPr b="0" lang="en" sz="1800" spc="-1" strike="noStrike">
                <a:solidFill>
                  <a:srgbClr val="ff9900"/>
                </a:solidFill>
                <a:latin typeface="Roboto"/>
                <a:ea typeface="Roboto"/>
              </a:rPr>
              <a:t> - Derivation path of this key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ffff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00ffff"/>
                </a:solidFill>
                <a:latin typeface="Roboto Mono"/>
                <a:ea typeface="Roboto Mono"/>
              </a:rPr>
              <a:t>xpub6ERApfZwUNrhLCkDtcHTcxd75RbzS1ed54G1LkBUHQVHQKqhMkhgbmJbZRkrgZw4koxb5JaHWkY4ALHY2grBGRjaDMzQLcgJvLJuZZvRcEL</a:t>
            </a:r>
            <a:r>
              <a:rPr b="0" lang="en" sz="1800" spc="-1" strike="noStrike">
                <a:solidFill>
                  <a:srgbClr val="00ffff"/>
                </a:solidFill>
                <a:latin typeface="Roboto"/>
                <a:ea typeface="Roboto"/>
              </a:rPr>
              <a:t> - xpub at m/44’/0’/0’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e06666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e06666"/>
                </a:solidFill>
                <a:latin typeface="Roboto Mono"/>
                <a:ea typeface="Roboto Mono"/>
              </a:rPr>
              <a:t>/1/*</a:t>
            </a:r>
            <a:r>
              <a:rPr b="0" lang="en" sz="1800" spc="-1" strike="noStrike">
                <a:solidFill>
                  <a:srgbClr val="e06666"/>
                </a:solidFill>
                <a:latin typeface="Roboto"/>
                <a:ea typeface="Roboto"/>
              </a:rPr>
              <a:t> - Path to derive further keys at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cccccc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cccccc"/>
                </a:solidFill>
                <a:latin typeface="Roboto"/>
                <a:ea typeface="Roboto"/>
              </a:rPr>
              <a:t>Ranged Descriptor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Stored Descriptors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04200">
              <a:lnSpc>
                <a:spcPct val="115000"/>
              </a:lnSpc>
              <a:buClr>
                <a:srgbClr val="cacaca"/>
              </a:buClr>
              <a:buFont typeface="Roboto Mono"/>
              <a:buChar char="●"/>
            </a:pPr>
            <a:r>
              <a:rPr b="0" lang="en" sz="1000" spc="-1" strike="noStrike">
                <a:solidFill>
                  <a:srgbClr val="cacaca"/>
                </a:solidFill>
                <a:latin typeface="Roboto Mono"/>
                <a:ea typeface="Roboto Mono"/>
              </a:rPr>
              <a:t>pkh(xpub68Gmy5EdvgibQVfPdqkBBCHxA5htiqg55crXYuXoQRKfDBFA1WEjWgP6LHhwBZeNK1VTsfTFUHCdrfp1bgwQ9xv5ski8PX9rL2dZXvgGDnw/44'/0'/0'/0/*)#3pwhzsw0</a:t>
            </a:r>
            <a:endParaRPr b="0" lang="en-US" sz="10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cacaca"/>
              </a:buClr>
              <a:buFont typeface="Roboto Mono"/>
              <a:buChar char="●"/>
            </a:pPr>
            <a:r>
              <a:rPr b="0" lang="en" sz="1000" spc="-1" strike="noStrike">
                <a:solidFill>
                  <a:srgbClr val="cacaca"/>
                </a:solidFill>
                <a:latin typeface="Roboto Mono"/>
                <a:ea typeface="Roboto Mono"/>
              </a:rPr>
              <a:t>wpkh(xpub68Gmy5EdvgibQVfPdqkBBCHxA5htiqg55crXYuXoQRKfDBFA1WEjWgP6LHhwBZeNK1VTsfTFUHCdrfp1bgwQ9xv5ski8PX9rL2dZXvgGDnw/84'/0'/0'/0/*)#s3qay5gz</a:t>
            </a:r>
            <a:endParaRPr b="0" lang="en-US" sz="10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cacaca"/>
              </a:buClr>
              <a:buFont typeface="Roboto Mono"/>
              <a:buChar char="●"/>
            </a:pPr>
            <a:r>
              <a:rPr b="0" lang="en" sz="1000" spc="-1" strike="noStrike">
                <a:solidFill>
                  <a:srgbClr val="cacaca"/>
                </a:solidFill>
                <a:latin typeface="Roboto Mono"/>
                <a:ea typeface="Roboto Mono"/>
              </a:rPr>
              <a:t>sh(wpkh(xpub68Gmy5EdvgibQVfPdqkBBCHxA5htiqg55crXYuXoQRKfDBFA1WEjWgP6LHhwBZeNK1VTsfTFUHCdrfp1bgwQ9xv5ski8PX9rL2dZXvgGDnw/49'/0'/0'/0/*))#jf9s37j5</a:t>
            </a:r>
            <a:endParaRPr b="0" lang="en-US" sz="1000" spc="-1" strike="noStrike">
              <a:latin typeface="Arial"/>
            </a:endParaRPr>
          </a:p>
          <a:p>
            <a:pPr marL="457200" indent="-304200">
              <a:lnSpc>
                <a:spcPct val="115000"/>
              </a:lnSpc>
              <a:buClr>
                <a:srgbClr val="cacaca"/>
              </a:buClr>
              <a:buFont typeface="Roboto Mono"/>
              <a:buChar char="●"/>
            </a:pPr>
            <a:r>
              <a:rPr b="0" lang="en" sz="1000" spc="-1" strike="noStrike">
                <a:solidFill>
                  <a:srgbClr val="cacaca"/>
                </a:solidFill>
                <a:latin typeface="Roboto Mono"/>
                <a:ea typeface="Roboto Mono"/>
              </a:rPr>
              <a:t>pkh(xpub68Gmy5EdvgibQVfPdqkBBCHxA5htiqg55crXYuXoQRKfDBFA1WEjWgP6LHhwBZeNK1VTsfTFUHCdrfp1bgwQ9xv5ski8PX9rL2dZXvgGDnw/44'/0'/0'/1/*)#q4tkl97h</a:t>
            </a:r>
            <a:endParaRPr b="0" lang="en-US" sz="10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cacaca"/>
              </a:buClr>
              <a:buFont typeface="Roboto Mono"/>
              <a:buChar char="●"/>
            </a:pPr>
            <a:r>
              <a:rPr b="0" lang="en" sz="1000" spc="-1" strike="noStrike">
                <a:solidFill>
                  <a:srgbClr val="cacaca"/>
                </a:solidFill>
                <a:latin typeface="Roboto Mono"/>
                <a:ea typeface="Roboto Mono"/>
              </a:rPr>
              <a:t>wpkh(xpub68Gmy5EdvgibQVfPdqkBBCHxA5htiqg55crXYuXoQRKfDBFA1WEjWgP6LHhwBZeNK1VTsfTFUHCdrfp1bgwQ9xv5ski8PX9rL2dZXvgGDnw/84'/0'/0'/1/*)#p99uepc6</a:t>
            </a:r>
            <a:endParaRPr b="0" lang="en-US" sz="10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cacaca"/>
              </a:buClr>
              <a:buFont typeface="Roboto Mono"/>
              <a:buChar char="●"/>
            </a:pPr>
            <a:r>
              <a:rPr b="0" lang="en" sz="1000" spc="-1" strike="noStrike">
                <a:solidFill>
                  <a:srgbClr val="cacaca"/>
                </a:solidFill>
                <a:latin typeface="Roboto Mono"/>
                <a:ea typeface="Roboto Mono"/>
              </a:rPr>
              <a:t>sh(wpkh(xpub68Gmy5EdvgibQVfPdqkBBCHxA5htiqg55crXYuXoQRKfDBFA1WEjWgP6LHhwBZeNK1VTsfTFUHCdrfp1bgwQ9xv5ski8PX9rL2dZXvgGDnw/49'/0'/0'/1/*))#52d42neq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Benefits of Descriptor Wallets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Expandable to give out multisig and arbitrary script addresses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Unambiguous derivation paths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Simple string backups that actually stores all key information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Portable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Implementing Descriptor wallets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Abstract out key and scriptPubKey management into ScriptPubKeyManager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CWallet has a ScriptPubKeyManager and fetches scriptPubkeys from it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CWallet sends transactions to ScriptPubKeyManager to be signed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ScriptPubKeyManagers can be swapped out for different ones that do different things internally</a:t>
            </a:r>
            <a:endParaRPr b="0" lang="en-US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Could have Bag of Keys - LegacyScriptPubKeyManager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Could use output script descriptors - DescriptorScriptPubKeyManager</a:t>
            </a:r>
            <a:endParaRPr b="0" lang="en-US" sz="14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Detailed description on the Dev wiki: https://github.com/bitcoin-core/bitcoin-devwiki/wiki/Wallet-Class-Structure-Changes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Current State of Descriptor Wallets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No wallets use descriptors yet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Refactor into CWallet and LegacyScriptPubKeyManager completed recently </a:t>
            </a:r>
            <a:r>
              <a:rPr b="0" lang="en" sz="1800" spc="-1" strike="noStrike" u="sng">
                <a:solidFill>
                  <a:srgbClr val="ffd966"/>
                </a:solidFill>
                <a:uFillTx/>
                <a:latin typeface="Average"/>
                <a:ea typeface="Average"/>
                <a:hlinkClick r:id="rId1"/>
              </a:rPr>
              <a:t>PR #17261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 u="sng">
                <a:solidFill>
                  <a:srgbClr val="ffd966"/>
                </a:solidFill>
                <a:uFillTx/>
                <a:latin typeface="Average"/>
                <a:ea typeface="Average"/>
                <a:hlinkClick r:id="rId2"/>
              </a:rPr>
              <a:t>PR #16528</a:t>
            </a: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 introduces DescriptorScriptPubKeyManager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671400" y="2141280"/>
            <a:ext cx="7851600" cy="86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3600" spc="-1" strike="noStrike">
                <a:solidFill>
                  <a:srgbClr val="ffffff"/>
                </a:solidFill>
                <a:latin typeface="Oswald"/>
                <a:ea typeface="Oswald"/>
              </a:rPr>
              <a:t>Questions?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Native Descriptor Wallets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Stores descriptors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Can have any kind of descriptor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With Miniscript, there the wallet can give out addresses for arbitrary scripts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Use ranged descriptors to generate more scriptPubKeys and addresses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Output Script Descriptors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cacaca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Roboto"/>
                <a:ea typeface="Roboto"/>
              </a:rPr>
              <a:t>Describes output scripts and everything needed to solve them</a:t>
            </a:r>
            <a:endParaRPr b="0" lang="en-US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cacaca"/>
              </a:buClr>
              <a:buFont typeface="Roboto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Roboto"/>
                <a:ea typeface="Roboto"/>
              </a:rPr>
              <a:t>Solve - Given valid signatures, we have enough information to produce the final input scriptSig</a:t>
            </a:r>
            <a:endParaRPr b="0" lang="en-US" sz="14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cacaca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Roboto"/>
                <a:ea typeface="Roboto"/>
              </a:rPr>
              <a:t>Engineer readable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cacaca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Roboto"/>
                <a:ea typeface="Roboto"/>
              </a:rPr>
              <a:t>https://github.com/bitcoin/bitcoin/blob/master/doc/descriptors.md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Descriptor Examples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1240">
              <a:lnSpc>
                <a:spcPct val="115000"/>
              </a:lnSpc>
              <a:buClr>
                <a:srgbClr val="cacaca"/>
              </a:buClr>
              <a:buFont typeface="Roboto Mono"/>
              <a:buChar char="●"/>
            </a:pPr>
            <a:r>
              <a:rPr b="0" lang="en" sz="900" spc="-1" strike="noStrike">
                <a:solidFill>
                  <a:srgbClr val="cacaca"/>
                </a:solidFill>
                <a:latin typeface="Roboto Mono"/>
                <a:ea typeface="Roboto Mono"/>
              </a:rPr>
              <a:t>pk(0279be667ef9dcbbac55a06295ce870b07029bfcdb2dce28d959f2815b16f81798)#gn28ywm7</a:t>
            </a:r>
            <a:endParaRPr b="0" lang="en-US" sz="9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cacaca"/>
              </a:buClr>
              <a:buFont typeface="Roboto Mono"/>
              <a:buChar char="●"/>
            </a:pPr>
            <a:r>
              <a:rPr b="0" lang="en" sz="900" spc="-1" strike="noStrike">
                <a:solidFill>
                  <a:srgbClr val="cacaca"/>
                </a:solidFill>
                <a:latin typeface="Roboto Mono"/>
                <a:ea typeface="Roboto Mono"/>
              </a:rPr>
              <a:t>pkh(02c6047f9441ed7d6d3045406e95c07cd85c778e4b8cef3ca7abac09b95c709ee5)#8fhd9pwu</a:t>
            </a:r>
            <a:endParaRPr b="0" lang="en-US" sz="9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cacaca"/>
              </a:buClr>
              <a:buFont typeface="Roboto Mono"/>
              <a:buChar char="●"/>
            </a:pPr>
            <a:r>
              <a:rPr b="0" lang="en" sz="900" spc="-1" strike="noStrike">
                <a:solidFill>
                  <a:srgbClr val="cacaca"/>
                </a:solidFill>
                <a:latin typeface="Roboto Mono"/>
                <a:ea typeface="Roboto Mono"/>
              </a:rPr>
              <a:t>wpkh(02f9308a019258c31049344f85f89d5229b531c845836f99b08601f113bce036f9)#8zl0zxma</a:t>
            </a:r>
            <a:endParaRPr b="0" lang="en-US" sz="9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cacaca"/>
              </a:buClr>
              <a:buFont typeface="Roboto Mono"/>
              <a:buChar char="●"/>
            </a:pPr>
            <a:r>
              <a:rPr b="0" lang="en" sz="900" spc="-1" strike="noStrike">
                <a:solidFill>
                  <a:srgbClr val="cacaca"/>
                </a:solidFill>
                <a:latin typeface="Roboto Mono"/>
                <a:ea typeface="Roboto Mono"/>
              </a:rPr>
              <a:t>sh(wpkh(03fff97bd5755eeea420453a14355235d382f6472f8568a18b2f057a1460297556)#8mwyhs2t</a:t>
            </a:r>
            <a:endParaRPr b="0" lang="en-US" sz="9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cacaca"/>
              </a:buClr>
              <a:buFont typeface="Roboto Mono"/>
              <a:buChar char="●"/>
            </a:pPr>
            <a:r>
              <a:rPr b="0" lang="en" sz="900" spc="-1" strike="noStrike">
                <a:solidFill>
                  <a:srgbClr val="cacaca"/>
                </a:solidFill>
                <a:latin typeface="Roboto Mono"/>
                <a:ea typeface="Roboto Mono"/>
              </a:rPr>
              <a:t>sh(multi(2,022f01e5e15cca351daff3843fb70f3c2f0a1bdd05e5af888a67784ef3e10a2a01,03acd484e2f0c7f65309ad178a9f559abde09796974c57e714c35f110dfc27ccbe))#y9zthqta</a:t>
            </a:r>
            <a:endParaRPr b="0" lang="en-US" sz="9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cacaca"/>
              </a:buClr>
              <a:buFont typeface="Roboto Mono"/>
              <a:buChar char="●"/>
            </a:pPr>
            <a:r>
              <a:rPr b="0" lang="en" sz="900" spc="-1" strike="noStrike">
                <a:solidFill>
                  <a:srgbClr val="cacaca"/>
                </a:solidFill>
                <a:latin typeface="Roboto Mono"/>
                <a:ea typeface="Roboto Mono"/>
              </a:rPr>
              <a:t>sh(sortedmulti(2,03acd484e2f0c7f65309ad178a9f559abde09796974c57e714c35f110dfc27ccbe,022f01e5e15cca351daff3843fb70f3c2f0a1bdd05e5af888a67784ef3e10a2a01))#qwx6n9lh</a:t>
            </a:r>
            <a:endParaRPr b="0" lang="en-US" sz="9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cacaca"/>
              </a:buClr>
              <a:buFont typeface="Roboto Mono"/>
              <a:buChar char="●"/>
            </a:pPr>
            <a:r>
              <a:rPr b="0" lang="en" sz="900" spc="-1" strike="noStrike">
                <a:solidFill>
                  <a:srgbClr val="cacaca"/>
                </a:solidFill>
                <a:latin typeface="Roboto Mono"/>
                <a:ea typeface="Roboto Mono"/>
              </a:rPr>
              <a:t>wsh(multi(2,03a0434d9e47f3c86235477c7b1ae6ae5d3442d49b1943c2b752a68e2a47e247c7,03774ae7f858a9411e5ef4246b70c65aac5649980be5c17891bbec17895da008cb,03d01115d548e7561b15c38f004d734633687cf4419620095bc5b0f47070afe85a))#en3tu306</a:t>
            </a:r>
            <a:endParaRPr b="0" lang="en-US" sz="9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cacaca"/>
              </a:buClr>
              <a:buFont typeface="Roboto Mono"/>
              <a:buChar char="●"/>
            </a:pPr>
            <a:r>
              <a:rPr b="0" lang="en" sz="900" spc="-1" strike="noStrike">
                <a:solidFill>
                  <a:srgbClr val="cacaca"/>
                </a:solidFill>
                <a:latin typeface="Roboto Mono"/>
                <a:ea typeface="Roboto Mono"/>
              </a:rPr>
              <a:t>pkh(xpub68Gmy5EdvgibQVfPdqkBBCHxA5htiqg55crXYuXoQRKfDBFA1WEjWgP6LHhwBZeNK1VTsfTFUHCdrfp1bgwQ9xv5ski8PX9rL2dZXvgGDnw/1'/2)#h69t6zk4</a:t>
            </a:r>
            <a:endParaRPr b="0" lang="en-US" sz="9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cacaca"/>
              </a:buClr>
              <a:buFont typeface="Roboto Mono"/>
              <a:buChar char="●"/>
            </a:pPr>
            <a:r>
              <a:rPr b="0" lang="en" sz="900" spc="-1" strike="noStrike">
                <a:solidFill>
                  <a:srgbClr val="cacaca"/>
                </a:solidFill>
                <a:latin typeface="Roboto Mono"/>
                <a:ea typeface="Roboto Mono"/>
              </a:rPr>
              <a:t>pkh([d34db33f/44'/0'/0']xpub6ERApfZwUNrhLCkDtcHTcxd75RbzS1ed54G1LkBUHQVHQKqhMkhgbmJbZRkrgZw4koxb5JaHWkY4ALHY2grBGRjaDMzQLcgJvLJuZZvRcEL/1/*)#ml40v0wf</a:t>
            </a:r>
            <a:endParaRPr b="0" lang="en-US" sz="9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cacaca"/>
              </a:buClr>
              <a:buFont typeface="Roboto Mono"/>
              <a:buChar char="●"/>
            </a:pPr>
            <a:r>
              <a:rPr b="0" lang="en" sz="900" spc="-1" strike="noStrike">
                <a:solidFill>
                  <a:srgbClr val="cacaca"/>
                </a:solidFill>
                <a:latin typeface="Roboto Mono"/>
                <a:ea typeface="Roboto Mono"/>
              </a:rPr>
              <a:t>wsh(multi(1,xpub661MyMwAqRbcFW31YEwpkMuc5THy2PSt5bDMsktWQcFF8syAmRUapSCGu8ED9W6oDMSgv6Zz8idoc4a6mr8BDzTJY47LJhkJ8UB7WEGuduB/1/0/*,xpub69H7F5d8KSRgmmdJg2KhpAK8SR3DjMwAdkxj3ZuxV27CprR9LgpeyGmXUbC6wb7ERfvrnKZjXoUmmDznezpbZb7ap6r1D3tgFxHmwMkQTPH/0/0/*))#t2zpj2eu</a:t>
            </a:r>
            <a:endParaRPr b="0" lang="en-US" sz="9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cacaca"/>
              </a:buClr>
              <a:buFont typeface="Roboto Mono"/>
              <a:buChar char="●"/>
            </a:pPr>
            <a:r>
              <a:rPr b="0" lang="en" sz="900" spc="-1" strike="noStrike">
                <a:solidFill>
                  <a:srgbClr val="cacaca"/>
                </a:solidFill>
                <a:latin typeface="Roboto Mono"/>
                <a:ea typeface="Roboto Mono"/>
              </a:rPr>
              <a:t>wsh(sortedmulti(1,xpub661MyMwAqRbcFW31YEwpkMuc5THy2PSt5bDMsktWQcFF8syAmRUapSCGu8ED9W6oDMSgv6Zz8idoc4a6mr8BDzTJY47LJhkJ8UB7WEGuduB/1/0/*,xpub69H7F5d8KSRgmmdJg2KhpAK8SR3DjMwAdkxj3ZuxV27CprR9LgpeyGmXUbC6wb7ERfvrnKZjXoUmmDznezpbZb7ap6r1D3tgFxHmwMkQTPH/0/0/*))#v66cvalc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Descriptor Examples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cccccc"/>
              </a:buClr>
              <a:buFont typeface="Roboto Mono"/>
              <a:buChar char="●"/>
            </a:pPr>
            <a:r>
              <a:rPr b="0" lang="en" sz="1800" spc="-1" strike="noStrike">
                <a:solidFill>
                  <a:srgbClr val="cccccc"/>
                </a:solidFill>
                <a:latin typeface="Roboto Mono"/>
                <a:ea typeface="Roboto Mono"/>
              </a:rPr>
              <a:t>pkh(02c6047f9441ed7d6d3045406e95c07cd85c778e4b8cef3ca7abac09b95c709ee5)#8fhd9pwu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Descriptor Examples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cccccc"/>
              </a:buClr>
              <a:buFont typeface="Roboto Mono"/>
              <a:buChar char="●"/>
            </a:pPr>
            <a:r>
              <a:rPr b="0" lang="en" sz="1800" spc="-1" strike="noStrike">
                <a:solidFill>
                  <a:srgbClr val="ff0000"/>
                </a:solidFill>
                <a:latin typeface="Roboto Mono"/>
                <a:ea typeface="Roboto Mono"/>
              </a:rPr>
              <a:t>pkh(</a:t>
            </a:r>
            <a:r>
              <a:rPr b="0" lang="en" sz="1800" spc="-1" strike="noStrike">
                <a:solidFill>
                  <a:srgbClr val="cccccc"/>
                </a:solidFill>
                <a:latin typeface="Roboto Mono"/>
                <a:ea typeface="Roboto Mono"/>
              </a:rPr>
              <a:t>02c6047f9441ed7d6d3045406e95c07cd85c778e4b8cef3ca7abac09b95c709ee5</a:t>
            </a:r>
            <a:r>
              <a:rPr b="0" lang="en" sz="1800" spc="-1" strike="noStrike">
                <a:solidFill>
                  <a:srgbClr val="ff0000"/>
                </a:solidFill>
                <a:latin typeface="Roboto Mono"/>
                <a:ea typeface="Roboto Mono"/>
              </a:rPr>
              <a:t>)</a:t>
            </a:r>
            <a:r>
              <a:rPr b="0" lang="en" sz="1800" spc="-1" strike="noStrike">
                <a:solidFill>
                  <a:srgbClr val="cccccc"/>
                </a:solidFill>
                <a:latin typeface="Roboto Mono"/>
                <a:ea typeface="Roboto Mono"/>
              </a:rPr>
              <a:t>#8fhd9pwu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f0000"/>
              </a:buClr>
              <a:buFont typeface="Roboto Mono"/>
              <a:buChar char="●"/>
            </a:pPr>
            <a:r>
              <a:rPr b="0" lang="en" sz="1800" spc="-1" strike="noStrike">
                <a:solidFill>
                  <a:srgbClr val="ff0000"/>
                </a:solidFill>
                <a:latin typeface="Roboto Mono"/>
                <a:ea typeface="Roboto Mono"/>
              </a:rPr>
              <a:t>pkh(...)</a:t>
            </a:r>
            <a:r>
              <a:rPr b="0" lang="en" sz="1800" spc="-1" strike="noStrike">
                <a:solidFill>
                  <a:srgbClr val="ff0000"/>
                </a:solidFill>
                <a:latin typeface="Roboto"/>
                <a:ea typeface="Roboto"/>
              </a:rPr>
              <a:t> - Function name. Stands for “pubkey hash”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Descriptor Examples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cccccc"/>
              </a:buClr>
              <a:buFont typeface="Roboto Mono"/>
              <a:buChar char="●"/>
            </a:pPr>
            <a:r>
              <a:rPr b="0" lang="en" sz="1800" spc="-1" strike="noStrike">
                <a:solidFill>
                  <a:srgbClr val="ff0000"/>
                </a:solidFill>
                <a:latin typeface="Roboto Mono"/>
                <a:ea typeface="Roboto Mono"/>
              </a:rPr>
              <a:t>pkh(</a:t>
            </a:r>
            <a:r>
              <a:rPr b="0" lang="en" sz="1800" spc="-1" strike="noStrike">
                <a:solidFill>
                  <a:srgbClr val="00ff00"/>
                </a:solidFill>
                <a:latin typeface="Roboto Mono"/>
                <a:ea typeface="Roboto Mono"/>
              </a:rPr>
              <a:t>02c6047f9441ed7d6d3045406e95c07cd85c778e4b8cef3ca7abac09b95c709ee5</a:t>
            </a:r>
            <a:r>
              <a:rPr b="0" lang="en" sz="1800" spc="-1" strike="noStrike">
                <a:solidFill>
                  <a:srgbClr val="ff0000"/>
                </a:solidFill>
                <a:latin typeface="Roboto Mono"/>
                <a:ea typeface="Roboto Mono"/>
              </a:rPr>
              <a:t>)</a:t>
            </a:r>
            <a:r>
              <a:rPr b="0" lang="en" sz="1800" spc="-1" strike="noStrike">
                <a:solidFill>
                  <a:srgbClr val="cccccc"/>
                </a:solidFill>
                <a:latin typeface="Roboto Mono"/>
                <a:ea typeface="Roboto Mono"/>
              </a:rPr>
              <a:t>#8fhd9pwu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f0000"/>
              </a:buClr>
              <a:buFont typeface="Roboto Mono"/>
              <a:buChar char="●"/>
            </a:pPr>
            <a:r>
              <a:rPr b="0" lang="en" sz="1800" spc="-1" strike="noStrike">
                <a:solidFill>
                  <a:srgbClr val="ff0000"/>
                </a:solidFill>
                <a:latin typeface="Roboto Mono"/>
                <a:ea typeface="Roboto Mono"/>
              </a:rPr>
              <a:t>pkh(...)</a:t>
            </a:r>
            <a:r>
              <a:rPr b="0" lang="en" sz="1800" spc="-1" strike="noStrike">
                <a:solidFill>
                  <a:srgbClr val="ff0000"/>
                </a:solidFill>
                <a:latin typeface="Roboto"/>
                <a:ea typeface="Roboto"/>
              </a:rPr>
              <a:t> - Function name. Stands for “pubkey hash”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ff00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00ff00"/>
                </a:solidFill>
                <a:latin typeface="Roboto Mono"/>
                <a:ea typeface="Roboto Mono"/>
              </a:rPr>
              <a:t>02c6047f9441ed7d6d3045406e95c07cd85c778e4b8cef3ca7abac09b95c709ee5</a:t>
            </a:r>
            <a:r>
              <a:rPr b="0" lang="en" sz="1800" spc="-1" strike="noStrike">
                <a:solidFill>
                  <a:srgbClr val="00ff00"/>
                </a:solidFill>
                <a:latin typeface="Roboto"/>
                <a:ea typeface="Roboto"/>
              </a:rPr>
              <a:t> - Public key itself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Descriptor Examples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cccccc"/>
              </a:buClr>
              <a:buFont typeface="Roboto Mono"/>
              <a:buChar char="●"/>
            </a:pPr>
            <a:r>
              <a:rPr b="0" lang="en" sz="1800" spc="-1" strike="noStrike">
                <a:solidFill>
                  <a:srgbClr val="ff0000"/>
                </a:solidFill>
                <a:latin typeface="Roboto Mono"/>
                <a:ea typeface="Roboto Mono"/>
              </a:rPr>
              <a:t>pkh(</a:t>
            </a:r>
            <a:r>
              <a:rPr b="0" lang="en" sz="1800" spc="-1" strike="noStrike">
                <a:solidFill>
                  <a:srgbClr val="00ff00"/>
                </a:solidFill>
                <a:latin typeface="Roboto Mono"/>
                <a:ea typeface="Roboto Mono"/>
              </a:rPr>
              <a:t>02c6047f9441ed7d6d3045406e95c07cd85c778e4b8cef3ca7abac09b95c709ee5</a:t>
            </a:r>
            <a:r>
              <a:rPr b="0" lang="en" sz="1800" spc="-1" strike="noStrike">
                <a:solidFill>
                  <a:srgbClr val="ff0000"/>
                </a:solidFill>
                <a:latin typeface="Roboto Mono"/>
                <a:ea typeface="Roboto Mono"/>
              </a:rPr>
              <a:t>)</a:t>
            </a:r>
            <a:r>
              <a:rPr b="0" lang="en" sz="1800" spc="-1" strike="noStrike">
                <a:solidFill>
                  <a:srgbClr val="00ffff"/>
                </a:solidFill>
                <a:latin typeface="Roboto Mono"/>
                <a:ea typeface="Roboto Mono"/>
              </a:rPr>
              <a:t>#8fhd9pwu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f0000"/>
              </a:buClr>
              <a:buFont typeface="Roboto Mono"/>
              <a:buChar char="●"/>
            </a:pPr>
            <a:r>
              <a:rPr b="0" lang="en" sz="1800" spc="-1" strike="noStrike">
                <a:solidFill>
                  <a:srgbClr val="ff0000"/>
                </a:solidFill>
                <a:latin typeface="Roboto Mono"/>
                <a:ea typeface="Roboto Mono"/>
              </a:rPr>
              <a:t>pkh(...)</a:t>
            </a:r>
            <a:r>
              <a:rPr b="0" lang="en" sz="1800" spc="-1" strike="noStrike">
                <a:solidFill>
                  <a:srgbClr val="ff0000"/>
                </a:solidFill>
                <a:latin typeface="Roboto"/>
                <a:ea typeface="Roboto"/>
              </a:rPr>
              <a:t> - Function name. Stands for “pubkey hash”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ff00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00ff00"/>
                </a:solidFill>
                <a:latin typeface="Roboto Mono"/>
                <a:ea typeface="Roboto Mono"/>
              </a:rPr>
              <a:t>02c6047f9441ed7d6d3045406e95c07cd85c778e4b8cef3ca7abac09b95c709ee5</a:t>
            </a:r>
            <a:r>
              <a:rPr b="0" lang="en" sz="1800" spc="-1" strike="noStrike">
                <a:solidFill>
                  <a:srgbClr val="00ff00"/>
                </a:solidFill>
                <a:latin typeface="Roboto"/>
                <a:ea typeface="Roboto"/>
              </a:rPr>
              <a:t> - Public key itself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ffff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00ffff"/>
                </a:solidFill>
                <a:latin typeface="Roboto Mono"/>
                <a:ea typeface="Roboto Mono"/>
              </a:rPr>
              <a:t>#8fhd9pwu</a:t>
            </a:r>
            <a:r>
              <a:rPr b="0" lang="en" sz="1800" spc="-1" strike="noStrike">
                <a:solidFill>
                  <a:srgbClr val="00ffff"/>
                </a:solidFill>
                <a:latin typeface="Roboto"/>
                <a:ea typeface="Roboto"/>
              </a:rPr>
              <a:t> - Bech32-like checksum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LibreOffice/6.4.0.3$Linux_X86_64 LibreOffice_project/40$Build-3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2020-02-05T10:30:35Z</dcterms:modified>
  <cp:revision>3</cp:revision>
  <dc:subject/>
  <dc:title/>
</cp:coreProperties>
</file>