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100" d="100"/>
          <a:sy n="100" d="100"/>
        </p:scale>
        <p:origin x="58"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2493105" y="802298"/>
            <a:ext cx="8561747" cy="2541431"/>
          </a:xfrm>
        </p:spPr>
        <p:txBody>
          <a:bodyPr bIns="0" anchor="b">
            <a:normAutofit/>
          </a:bodyPr>
          <a:lstStyle>
            <a:lvl1pPr algn="l">
              <a:defRPr sz="6600"/>
            </a:lvl1pPr>
          </a:lstStyle>
          <a:p>
            <a:r>
              <a:rPr lang="fr-FR"/>
              <a:t>Modifiez le style du titre</a:t>
            </a:r>
            <a:endParaRPr lang="en-US" dirty="0"/>
          </a:p>
        </p:txBody>
      </p:sp>
      <p:sp>
        <p:nvSpPr>
          <p:cNvPr id="3" name="Subtitle 2"/>
          <p:cNvSpPr>
            <a:spLocks noGrp="1"/>
          </p:cNvSpPr>
          <p:nvPr>
            <p:ph type="subTitle" idx="1"/>
          </p:nvPr>
        </p:nvSpPr>
        <p:spPr>
          <a:xfrm>
            <a:off x="2493106" y="3531204"/>
            <a:ext cx="8561746"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A423BF71-38B7-8642-BFCE-EDAE9BD0CBAF}" type="datetimeFigureOut">
              <a:rPr lang="en-US" dirty="0"/>
              <a:t>10/19/2021</a:t>
            </a:fld>
            <a:endParaRPr lang="en-US" dirty="0"/>
          </a:p>
        </p:txBody>
      </p:sp>
      <p:sp>
        <p:nvSpPr>
          <p:cNvPr id="5" name="Footer Placeholder 4"/>
          <p:cNvSpPr>
            <a:spLocks noGrp="1"/>
          </p:cNvSpPr>
          <p:nvPr>
            <p:ph type="ftr" sz="quarter" idx="11"/>
          </p:nvPr>
        </p:nvSpPr>
        <p:spPr>
          <a:xfrm>
            <a:off x="2493105" y="329307"/>
            <a:ext cx="4897310"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‹N°›</a:t>
            </a:fld>
            <a:endParaRPr lang="en-US" dirty="0"/>
          </a:p>
        </p:txBody>
      </p:sp>
      <p:cxnSp>
        <p:nvCxnSpPr>
          <p:cNvPr id="8" name="Straight Connector 7"/>
          <p:cNvCxnSpPr/>
          <p:nvPr/>
        </p:nvCxnSpPr>
        <p:spPr>
          <a:xfrm>
            <a:off x="2334637" y="798973"/>
            <a:ext cx="0" cy="2544756"/>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73B025CB-9D18-264E-A945-2D020344C9DA}" type="datetimeFigureOut">
              <a:rPr lang="en-US" dirty="0"/>
              <a:t>10/19/2021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cxnSp>
        <p:nvCxnSpPr>
          <p:cNvPr id="8" name="Straight Connector 7"/>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883863"/>
            <a:ext cx="1615742" cy="4574999"/>
          </a:xfrm>
        </p:spPr>
        <p:txBody>
          <a:bodyPr vert="eaVert"/>
          <a:lstStyle>
            <a:lvl1pPr algn="l">
              <a:defRPr/>
            </a:lvl1pPr>
          </a:lstStyle>
          <a:p>
            <a:r>
              <a:rPr lang="fr-FR"/>
              <a:t>Modifiez le style du titre</a:t>
            </a:r>
            <a:endParaRPr lang="en-US" dirty="0"/>
          </a:p>
        </p:txBody>
      </p:sp>
      <p:sp>
        <p:nvSpPr>
          <p:cNvPr id="3" name="Vertical Text Placeholder 2"/>
          <p:cNvSpPr>
            <a:spLocks noGrp="1"/>
          </p:cNvSpPr>
          <p:nvPr>
            <p:ph type="body" orient="vert" idx="1"/>
          </p:nvPr>
        </p:nvSpPr>
        <p:spPr>
          <a:xfrm>
            <a:off x="1534694" y="883863"/>
            <a:ext cx="7738807" cy="4574999"/>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507EFB6C-7E96-8F41-8872-189CA1C59F84}" type="datetimeFigureOut">
              <a:rPr lang="en-US" dirty="0"/>
              <a:t>10/19/2021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cxnSp>
        <p:nvCxnSpPr>
          <p:cNvPr id="8" name="Straight Connector 7"/>
          <p:cNvCxnSpPr/>
          <p:nvPr/>
        </p:nvCxnSpPr>
        <p:spPr>
          <a:xfrm flipH="1">
            <a:off x="9439111" y="719272"/>
            <a:ext cx="1615742" cy="0"/>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B6981CDE-9BE7-C544-8ACB-7077DFC4270F}" type="datetimeFigureOut">
              <a:rPr lang="en-US" dirty="0"/>
              <a:t>10/19/2021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cxnSp>
        <p:nvCxnSpPr>
          <p:cNvPr id="8" name="Straight Connector 7"/>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1534813" y="1756130"/>
            <a:ext cx="8562580" cy="1887950"/>
          </a:xfrm>
        </p:spPr>
        <p:txBody>
          <a:bodyPr anchor="b">
            <a:normAutofit/>
          </a:bodyPr>
          <a:lstStyle>
            <a:lvl1pPr algn="l">
              <a:defRPr sz="3600"/>
            </a:lvl1pPr>
          </a:lstStyle>
          <a:p>
            <a:r>
              <a:rPr lang="fr-FR"/>
              <a:t>Modifiez le style du titre</a:t>
            </a:r>
            <a:endParaRPr lang="en-US" dirty="0"/>
          </a:p>
        </p:txBody>
      </p:sp>
      <p:sp>
        <p:nvSpPr>
          <p:cNvPr id="3" name="Text Placeholder 2"/>
          <p:cNvSpPr>
            <a:spLocks noGrp="1"/>
          </p:cNvSpPr>
          <p:nvPr>
            <p:ph type="body" idx="1"/>
          </p:nvPr>
        </p:nvSpPr>
        <p:spPr>
          <a:xfrm>
            <a:off x="1534695" y="3806195"/>
            <a:ext cx="8549990"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B55BA285-9698-1B45-8319-D90A8C63F150}" type="datetimeFigureOut">
              <a:rPr lang="en-US" dirty="0"/>
              <a:t>10/19/2021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cxnSp>
        <p:nvCxnSpPr>
          <p:cNvPr id="8" name="Straight Connector 7"/>
          <p:cNvCxnSpPr/>
          <p:nvPr/>
        </p:nvCxnSpPr>
        <p:spPr>
          <a:xfrm>
            <a:off x="1371687" y="798973"/>
            <a:ext cx="0" cy="2845107"/>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a:xfrm>
            <a:off x="1534695" y="804889"/>
            <a:ext cx="9520157" cy="1059305"/>
          </a:xfrm>
        </p:spPr>
        <p:txBody>
          <a:bodyPr/>
          <a:lstStyle/>
          <a:p>
            <a:r>
              <a:rPr lang="fr-FR"/>
              <a:t>Modifiez le style du titre</a:t>
            </a:r>
            <a:endParaRPr lang="en-US" dirty="0"/>
          </a:p>
        </p:txBody>
      </p:sp>
      <p:sp>
        <p:nvSpPr>
          <p:cNvPr id="3" name="Content Placeholder 2"/>
          <p:cNvSpPr>
            <a:spLocks noGrp="1"/>
          </p:cNvSpPr>
          <p:nvPr>
            <p:ph sz="half" idx="1"/>
          </p:nvPr>
        </p:nvSpPr>
        <p:spPr>
          <a:xfrm>
            <a:off x="1534695" y="2010878"/>
            <a:ext cx="4608576" cy="3438144"/>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454793" y="2017343"/>
            <a:ext cx="4604130" cy="3441520"/>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0A86CD42-43FF-B740-998F-DCC3802C4CE3}" type="datetimeFigureOut">
              <a:rPr lang="en-US" dirty="0"/>
              <a:t>10/19/2021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cxnSp>
        <p:nvCxnSpPr>
          <p:cNvPr id="9" name="Straight Connector 8"/>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1534695" y="804163"/>
            <a:ext cx="9520157" cy="1056319"/>
          </a:xfrm>
        </p:spPr>
        <p:txBody>
          <a:bodyPr/>
          <a:lstStyle/>
          <a:p>
            <a:r>
              <a:rPr lang="fr-FR"/>
              <a:t>Modifiez le style du titre</a:t>
            </a:r>
            <a:endParaRPr lang="en-US" dirty="0"/>
          </a:p>
        </p:txBody>
      </p:sp>
      <p:sp>
        <p:nvSpPr>
          <p:cNvPr id="3" name="Text Placeholder 2"/>
          <p:cNvSpPr>
            <a:spLocks noGrp="1"/>
          </p:cNvSpPr>
          <p:nvPr>
            <p:ph type="body" idx="1"/>
          </p:nvPr>
        </p:nvSpPr>
        <p:spPr>
          <a:xfrm>
            <a:off x="1534695" y="2019549"/>
            <a:ext cx="4608576"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1534695" y="2824269"/>
            <a:ext cx="4608576" cy="2644457"/>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454791" y="2023003"/>
            <a:ext cx="4608576"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6454792" y="2821491"/>
            <a:ext cx="4608576" cy="2637371"/>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CEA0FFBD-2EE4-8547-BBAE-A1AC91C8D77E}" type="datetimeFigureOut">
              <a:rPr lang="en-US" dirty="0"/>
              <a:t>10/19/2021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a:t>
            </a:fld>
            <a:endParaRPr lang="en-US" dirty="0"/>
          </a:p>
        </p:txBody>
      </p:sp>
      <p:cxnSp>
        <p:nvCxnSpPr>
          <p:cNvPr id="11" name="Straight Connector 10"/>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955A2352-D7AC-F242-9256-A4477BCBF354}" type="datetimeFigureOut">
              <a:rPr lang="en-US" dirty="0"/>
              <a:t>10/19/2021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cxnSp>
        <p:nvCxnSpPr>
          <p:cNvPr id="7" name="Straight Connector 6"/>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FCFC6A-9AE6-404D-9FDD-168B477B9C90}" type="datetimeFigureOut">
              <a:rPr lang="en-US" dirty="0"/>
              <a:t>10/19/2021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534642" y="798973"/>
            <a:ext cx="3183128" cy="2247117"/>
          </a:xfrm>
        </p:spPr>
        <p:txBody>
          <a:bodyPr anchor="b">
            <a:normAutofit/>
          </a:bodyPr>
          <a:lstStyle>
            <a:lvl1pPr algn="l">
              <a:defRPr sz="2400"/>
            </a:lvl1pPr>
          </a:lstStyle>
          <a:p>
            <a:r>
              <a:rPr lang="fr-FR"/>
              <a:t>Modifiez le style du titre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1534695" y="3205491"/>
            <a:ext cx="3184989"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61CFCDFD-B4CF-A241-8D71-E814B10BEAF4}" type="datetimeFigureOut">
              <a:rPr lang="en-US" dirty="0"/>
              <a:t>10/19/2021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cxnSp>
        <p:nvCxnSpPr>
          <p:cNvPr id="9" name="Straight Connector 8"/>
          <p:cNvCxnSpPr/>
          <p:nvPr/>
        </p:nvCxnSpPr>
        <p:spPr>
          <a:xfrm>
            <a:off x="1371687" y="798973"/>
            <a:ext cx="0" cy="2247117"/>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gradFill>
              <a:gsLst>
                <a:gs pos="0">
                  <a:schemeClr val="bg2">
                    <a:lumMod val="10000"/>
                  </a:schemeClr>
                </a:gs>
                <a:gs pos="100000">
                  <a:schemeClr val="bg2">
                    <a:lumMod val="10000"/>
                  </a:schemeClr>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prstMaterial="matte">
              <a:bevelT w="133350" h="50800" prst="divot"/>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535694" y="1129513"/>
            <a:ext cx="5447840" cy="1830584"/>
          </a:xfrm>
        </p:spPr>
        <p:txBody>
          <a:bodyPr anchor="b">
            <a:normAutofit/>
          </a:bodyPr>
          <a:lstStyle>
            <a:lvl1pPr>
              <a:defRPr sz="3200"/>
            </a:lvl1pPr>
          </a:lstStyle>
          <a:p>
            <a:r>
              <a:rPr lang="fr-FR"/>
              <a:t>Modifiez le style du titre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1534695" y="3145992"/>
            <a:ext cx="5440037"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a:xfrm>
            <a:off x="1534695" y="5469856"/>
            <a:ext cx="5440038" cy="320123"/>
          </a:xfrm>
        </p:spPr>
        <p:txBody>
          <a:bodyPr/>
          <a:lstStyle>
            <a:lvl1pPr algn="l">
              <a:defRPr/>
            </a:lvl1pPr>
          </a:lstStyle>
          <a:p>
            <a:fld id="{26A7B589-FD4B-7E46-869A-CBADC5FC564E}" type="datetimeFigureOut">
              <a:rPr lang="en-US" dirty="0"/>
              <a:t>10/19/2021</a:t>
            </a:fld>
            <a:endParaRPr lang="en-US" dirty="0"/>
          </a:p>
        </p:txBody>
      </p:sp>
      <p:sp>
        <p:nvSpPr>
          <p:cNvPr id="6" name="Footer Placeholder 5"/>
          <p:cNvSpPr>
            <a:spLocks noGrp="1"/>
          </p:cNvSpPr>
          <p:nvPr>
            <p:ph type="ftr" sz="quarter" idx="11"/>
          </p:nvPr>
        </p:nvSpPr>
        <p:spPr>
          <a:xfrm>
            <a:off x="1534910" y="318640"/>
            <a:ext cx="5453475"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cxnSp>
        <p:nvCxnSpPr>
          <p:cNvPr id="14" name="Straight Connector 13"/>
          <p:cNvCxnSpPr/>
          <p:nvPr/>
        </p:nvCxnSpPr>
        <p:spPr>
          <a:xfrm>
            <a:off x="1371687" y="798973"/>
            <a:ext cx="0" cy="2161124"/>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9" name="Rectangle 8"/>
          <p:cNvSpPr/>
          <p:nvPr/>
        </p:nvSpPr>
        <p:spPr>
          <a:xfrm>
            <a:off x="0" y="2015732"/>
            <a:ext cx="12192000" cy="4118829"/>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srcRect t="2769" b="-2769"/>
          <a:stretch/>
        </p:blipFill>
        <p:spPr>
          <a:xfrm>
            <a:off x="0" y="6135624"/>
            <a:ext cx="12192000" cy="742950"/>
          </a:xfrm>
          <a:prstGeom prst="rect">
            <a:avLst/>
          </a:prstGeom>
        </p:spPr>
      </p:pic>
      <p:sp>
        <p:nvSpPr>
          <p:cNvPr id="2" name="Title Placeholder 1"/>
          <p:cNvSpPr>
            <a:spLocks noGrp="1"/>
          </p:cNvSpPr>
          <p:nvPr>
            <p:ph type="title"/>
          </p:nvPr>
        </p:nvSpPr>
        <p:spPr>
          <a:xfrm>
            <a:off x="1534696" y="804519"/>
            <a:ext cx="9520158" cy="1049235"/>
          </a:xfrm>
          <a:prstGeom prst="rect">
            <a:avLst/>
          </a:prstGeom>
        </p:spPr>
        <p:txBody>
          <a:bodyPr vert="horz" lIns="91440" tIns="45720" rIns="91440" bIns="45720" rtlCol="0" anchor="b">
            <a:normAutofit/>
          </a:bodyPr>
          <a:lstStyle/>
          <a:p>
            <a:r>
              <a:rPr lang="fr-FR"/>
              <a:t>Modifiez le style du titre</a:t>
            </a:r>
            <a:endParaRPr lang="en-US" dirty="0"/>
          </a:p>
        </p:txBody>
      </p:sp>
      <p:sp>
        <p:nvSpPr>
          <p:cNvPr id="3" name="Text Placeholder 2"/>
          <p:cNvSpPr>
            <a:spLocks noGrp="1"/>
          </p:cNvSpPr>
          <p:nvPr>
            <p:ph type="body" idx="1"/>
          </p:nvPr>
        </p:nvSpPr>
        <p:spPr>
          <a:xfrm>
            <a:off x="1534696" y="2015732"/>
            <a:ext cx="9520158" cy="3450613"/>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CD8A92E-5FF9-8143-81B3-CCB531513398}" type="datetimeFigureOut">
              <a:rPr lang="en-US" dirty="0"/>
              <a:t>10/19/2021</a:t>
            </a:fld>
            <a:endParaRPr lang="en-US" dirty="0"/>
          </a:p>
        </p:txBody>
      </p:sp>
      <p:sp>
        <p:nvSpPr>
          <p:cNvPr id="5" name="Footer Placeholder 4"/>
          <p:cNvSpPr>
            <a:spLocks noGrp="1"/>
          </p:cNvSpPr>
          <p:nvPr>
            <p:ph type="ftr" sz="quarter" idx="3"/>
          </p:nvPr>
        </p:nvSpPr>
        <p:spPr>
          <a:xfrm>
            <a:off x="1534695" y="329307"/>
            <a:ext cx="5855719"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‹N°›</a:t>
            </a:fld>
            <a:endParaRPr lang="en-US" dirty="0"/>
          </a:p>
        </p:txBody>
      </p:sp>
      <p:cxnSp>
        <p:nvCxnSpPr>
          <p:cNvPr id="12" name="Straight Connector 11"/>
          <p:cNvCxnSpPr/>
          <p:nvPr/>
        </p:nvCxnSpPr>
        <p:spPr>
          <a:xfrm>
            <a:off x="0" y="6141705"/>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3200" b="0" i="0" kern="1200" cap="none">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hyperlink" Target="https://en.wikipedia.org/wiki/Oracle_Corporation" TargetMode="External"/><Relationship Id="rId3" Type="http://schemas.openxmlformats.org/officeDocument/2006/relationships/hyperlink" Target="https://en.wikipedia.org/wiki/GNU_General_Public_License" TargetMode="External"/><Relationship Id="rId7" Type="http://schemas.openxmlformats.org/officeDocument/2006/relationships/hyperlink" Target="https://en.wikipedia.org/wiki/Sun_Microsystems" TargetMode="External"/><Relationship Id="rId2" Type="http://schemas.openxmlformats.org/officeDocument/2006/relationships/hyperlink" Target="https://en.wikipedia.org/wiki/Free_and_open-source_software" TargetMode="External"/><Relationship Id="rId1" Type="http://schemas.openxmlformats.org/officeDocument/2006/relationships/slideLayout" Target="../slideLayouts/slideLayout2.xml"/><Relationship Id="rId6" Type="http://schemas.openxmlformats.org/officeDocument/2006/relationships/hyperlink" Target="https://en.wikipedia.org/wiki/MySQL_AB" TargetMode="External"/><Relationship Id="rId11" Type="http://schemas.openxmlformats.org/officeDocument/2006/relationships/hyperlink" Target="https://en.wikipedia.org/wiki/MariaDB" TargetMode="External"/><Relationship Id="rId5" Type="http://schemas.openxmlformats.org/officeDocument/2006/relationships/hyperlink" Target="https://en.wikipedia.org/wiki/Sweden" TargetMode="External"/><Relationship Id="rId10" Type="http://schemas.openxmlformats.org/officeDocument/2006/relationships/hyperlink" Target="https://en.wikipedia.org/wiki/Open-source" TargetMode="External"/><Relationship Id="rId4" Type="http://schemas.openxmlformats.org/officeDocument/2006/relationships/hyperlink" Target="https://en.wikipedia.org/wiki/Proprietary_software" TargetMode="External"/><Relationship Id="rId9" Type="http://schemas.openxmlformats.org/officeDocument/2006/relationships/hyperlink" Target="https://en.wikipedia.org/wiki/Fork_(software_development)"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hyperlink" Target="https://jelvix.com/blog/guide-to-web-application-architecture" TargetMode="External"/><Relationship Id="rId2" Type="http://schemas.openxmlformats.org/officeDocument/2006/relationships/hyperlink" Target="https://dev.mysql.com/doc/refman/8.0/en/optimize-table.html" TargetMode="External"/><Relationship Id="rId1" Type="http://schemas.openxmlformats.org/officeDocument/2006/relationships/slideLayout" Target="../slideLayouts/slideLayout5.xml"/><Relationship Id="rId5" Type="http://schemas.openxmlformats.org/officeDocument/2006/relationships/hyperlink" Target="https://dev.mysql.com/doc/refman/8.0/en/create-temporary-table.html" TargetMode="External"/><Relationship Id="rId4" Type="http://schemas.openxmlformats.org/officeDocument/2006/relationships/hyperlink" Target="https://sqlserver-help.com/tag/garbage-collection/"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CF8B697-23A4-48AE-928D-763BA5DEBBD4}"/>
              </a:ext>
            </a:extLst>
          </p:cNvPr>
          <p:cNvSpPr>
            <a:spLocks noGrp="1"/>
          </p:cNvSpPr>
          <p:nvPr>
            <p:ph type="ctrTitle"/>
          </p:nvPr>
        </p:nvSpPr>
        <p:spPr/>
        <p:txBody>
          <a:bodyPr/>
          <a:lstStyle/>
          <a:p>
            <a:r>
              <a:rPr lang="fr-FR" dirty="0">
                <a:solidFill>
                  <a:schemeClr val="bg2">
                    <a:lumMod val="25000"/>
                  </a:schemeClr>
                </a:solidFill>
              </a:rPr>
              <a:t>RDBMS Présentation</a:t>
            </a:r>
          </a:p>
        </p:txBody>
      </p:sp>
      <p:sp>
        <p:nvSpPr>
          <p:cNvPr id="3" name="Sous-titre 2">
            <a:extLst>
              <a:ext uri="{FF2B5EF4-FFF2-40B4-BE49-F238E27FC236}">
                <a16:creationId xmlns:a16="http://schemas.microsoft.com/office/drawing/2014/main" id="{0FED1668-E90B-404D-ABB0-942363D9A08A}"/>
              </a:ext>
            </a:extLst>
          </p:cNvPr>
          <p:cNvSpPr>
            <a:spLocks noGrp="1"/>
          </p:cNvSpPr>
          <p:nvPr>
            <p:ph type="subTitle" idx="1"/>
          </p:nvPr>
        </p:nvSpPr>
        <p:spPr/>
        <p:txBody>
          <a:bodyPr/>
          <a:lstStyle/>
          <a:p>
            <a:pPr algn="ctr"/>
            <a:r>
              <a:rPr lang="en-US" sz="1800" dirty="0">
                <a:ea typeface="+mn-lt"/>
                <a:cs typeface="+mn-lt"/>
              </a:rPr>
              <a:t>Relational database management system </a:t>
            </a:r>
            <a:endParaRPr lang="fr-FR" sz="1800" dirty="0"/>
          </a:p>
          <a:p>
            <a:endParaRPr lang="fr-FR" dirty="0"/>
          </a:p>
        </p:txBody>
      </p:sp>
    </p:spTree>
    <p:extLst>
      <p:ext uri="{BB962C8B-B14F-4D97-AF65-F5344CB8AC3E}">
        <p14:creationId xmlns:p14="http://schemas.microsoft.com/office/powerpoint/2010/main" val="30340888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1034510A-DB30-456D-9F45-F70101243F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5732"/>
            <a:ext cx="12192000" cy="4118829"/>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2" name="Picture 11">
            <a:extLst>
              <a:ext uri="{FF2B5EF4-FFF2-40B4-BE49-F238E27FC236}">
                <a16:creationId xmlns:a16="http://schemas.microsoft.com/office/drawing/2014/main" id="{D9E3E4AB-D495-4E09-86D0-3C3F1CD33C2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srcRect t="2769" b="-2769"/>
          <a:stretch/>
        </p:blipFill>
        <p:spPr>
          <a:xfrm>
            <a:off x="0" y="6135624"/>
            <a:ext cx="12192000" cy="742950"/>
          </a:xfrm>
          <a:prstGeom prst="rect">
            <a:avLst/>
          </a:prstGeom>
        </p:spPr>
      </p:pic>
      <p:cxnSp>
        <p:nvCxnSpPr>
          <p:cNvPr id="14" name="Straight Connector 13">
            <a:extLst>
              <a:ext uri="{FF2B5EF4-FFF2-40B4-BE49-F238E27FC236}">
                <a16:creationId xmlns:a16="http://schemas.microsoft.com/office/drawing/2014/main" id="{59D48945-BEE9-473E-9443-A1CE317E2D6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41705"/>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DD6752A-2411-44BF-8C92-DF55B95F3AC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334637" y="798973"/>
            <a:ext cx="0" cy="2544756"/>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 useBgFill="1">
        <p:nvSpPr>
          <p:cNvPr id="18" name="Rectangle 17">
            <a:extLst>
              <a:ext uri="{FF2B5EF4-FFF2-40B4-BE49-F238E27FC236}">
                <a16:creationId xmlns:a16="http://schemas.microsoft.com/office/drawing/2014/main" id="{93C69626-0C9B-4704-8AC3-4F3F4D6DBF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D5174811-6041-44D5-BB9A-0ACD39B51E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5732"/>
            <a:ext cx="12192000" cy="4118829"/>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re 1">
            <a:extLst>
              <a:ext uri="{FF2B5EF4-FFF2-40B4-BE49-F238E27FC236}">
                <a16:creationId xmlns:a16="http://schemas.microsoft.com/office/drawing/2014/main" id="{08E0714D-6843-4E38-833C-1A0AC55D1B22}"/>
              </a:ext>
            </a:extLst>
          </p:cNvPr>
          <p:cNvSpPr>
            <a:spLocks noGrp="1"/>
          </p:cNvSpPr>
          <p:nvPr>
            <p:ph type="title"/>
          </p:nvPr>
        </p:nvSpPr>
        <p:spPr>
          <a:xfrm>
            <a:off x="1776729" y="4459039"/>
            <a:ext cx="8643011" cy="551528"/>
          </a:xfrm>
        </p:spPr>
        <p:txBody>
          <a:bodyPr vert="horz" lIns="91440" tIns="45720" rIns="91440" bIns="0" rtlCol="0" anchor="b">
            <a:normAutofit/>
          </a:bodyPr>
          <a:lstStyle/>
          <a:p>
            <a:endParaRPr lang="en-US" sz="3600" dirty="0"/>
          </a:p>
        </p:txBody>
      </p:sp>
      <p:grpSp>
        <p:nvGrpSpPr>
          <p:cNvPr id="22" name="Group 21">
            <a:extLst>
              <a:ext uri="{FF2B5EF4-FFF2-40B4-BE49-F238E27FC236}">
                <a16:creationId xmlns:a16="http://schemas.microsoft.com/office/drawing/2014/main" id="{2DA0356C-7246-439F-ACEC-0D583B72910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45672" y="323838"/>
            <a:ext cx="9299965" cy="3652791"/>
            <a:chOff x="1445672" y="323838"/>
            <a:chExt cx="9299965" cy="3652791"/>
          </a:xfrm>
        </p:grpSpPr>
        <p:sp>
          <p:nvSpPr>
            <p:cNvPr id="23" name="Rectangle 22">
              <a:extLst>
                <a:ext uri="{FF2B5EF4-FFF2-40B4-BE49-F238E27FC236}">
                  <a16:creationId xmlns:a16="http://schemas.microsoft.com/office/drawing/2014/main" id="{1911A344-BE3B-44FD-80F2-BFB20A886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45672" y="323838"/>
              <a:ext cx="9299965" cy="3652791"/>
            </a:xfrm>
            <a:prstGeom prst="rect">
              <a:avLst/>
            </a:prstGeom>
            <a:gradFill>
              <a:gsLst>
                <a:gs pos="0">
                  <a:schemeClr val="bg2">
                    <a:lumMod val="10000"/>
                  </a:schemeClr>
                </a:gs>
                <a:gs pos="100000">
                  <a:schemeClr val="bg2">
                    <a:lumMod val="10000"/>
                  </a:schemeClr>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prstMaterial="matte">
              <a:bevelT w="133350" h="50800" prst="divo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6AA16DD0-5E11-4C18-A1E9-DCFA4D5711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758238" y="647445"/>
              <a:ext cx="8673013" cy="3002215"/>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5" name="Espace réservé du contenu 4" descr="Une image contenant texte&#10;&#10;Description générée automatiquement">
            <a:extLst>
              <a:ext uri="{FF2B5EF4-FFF2-40B4-BE49-F238E27FC236}">
                <a16:creationId xmlns:a16="http://schemas.microsoft.com/office/drawing/2014/main" id="{6BE0BD18-F98D-45BD-B824-2FBCC5559E65}"/>
              </a:ext>
            </a:extLst>
          </p:cNvPr>
          <p:cNvPicPr>
            <a:picLocks noGrp="1" noChangeAspect="1"/>
          </p:cNvPicPr>
          <p:nvPr>
            <p:ph idx="1"/>
          </p:nvPr>
        </p:nvPicPr>
        <p:blipFill rotWithShape="1">
          <a:blip r:embed="rId3"/>
          <a:srcRect r="1823" b="-2"/>
          <a:stretch/>
        </p:blipFill>
        <p:spPr>
          <a:xfrm>
            <a:off x="2079933" y="963739"/>
            <a:ext cx="8020655" cy="2369223"/>
          </a:xfrm>
          <a:prstGeom prst="rect">
            <a:avLst/>
          </a:prstGeom>
        </p:spPr>
      </p:pic>
      <p:cxnSp>
        <p:nvCxnSpPr>
          <p:cNvPr id="26" name="Straight Connector 25">
            <a:extLst>
              <a:ext uri="{FF2B5EF4-FFF2-40B4-BE49-F238E27FC236}">
                <a16:creationId xmlns:a16="http://schemas.microsoft.com/office/drawing/2014/main" id="{DF82F05E-B7F9-4C63-ABE7-BCEDEA6DC72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615725" y="4459039"/>
            <a:ext cx="0" cy="55152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pic>
        <p:nvPicPr>
          <p:cNvPr id="28" name="Picture 27">
            <a:extLst>
              <a:ext uri="{FF2B5EF4-FFF2-40B4-BE49-F238E27FC236}">
                <a16:creationId xmlns:a16="http://schemas.microsoft.com/office/drawing/2014/main" id="{03476801-B684-431D-B85D-FA3D3FCC81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srcRect t="2769" b="-2769"/>
          <a:stretch/>
        </p:blipFill>
        <p:spPr>
          <a:xfrm>
            <a:off x="0" y="6135624"/>
            <a:ext cx="12192000" cy="742950"/>
          </a:xfrm>
          <a:prstGeom prst="rect">
            <a:avLst/>
          </a:prstGeom>
        </p:spPr>
      </p:pic>
      <p:cxnSp>
        <p:nvCxnSpPr>
          <p:cNvPr id="30" name="Straight Connector 29">
            <a:extLst>
              <a:ext uri="{FF2B5EF4-FFF2-40B4-BE49-F238E27FC236}">
                <a16:creationId xmlns:a16="http://schemas.microsoft.com/office/drawing/2014/main" id="{A701DDF4-17EB-462F-B28F-4447AAD488F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41705"/>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658450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4DFC41F-AE69-4814-9AFA-4706DC5E1211}"/>
              </a:ext>
            </a:extLst>
          </p:cNvPr>
          <p:cNvSpPr>
            <a:spLocks noGrp="1"/>
          </p:cNvSpPr>
          <p:nvPr>
            <p:ph type="title"/>
          </p:nvPr>
        </p:nvSpPr>
        <p:spPr/>
        <p:txBody>
          <a:bodyPr/>
          <a:lstStyle/>
          <a:p>
            <a:endParaRPr lang="fr-FR"/>
          </a:p>
        </p:txBody>
      </p:sp>
      <p:sp>
        <p:nvSpPr>
          <p:cNvPr id="3" name="Espace réservé du contenu 2">
            <a:extLst>
              <a:ext uri="{FF2B5EF4-FFF2-40B4-BE49-F238E27FC236}">
                <a16:creationId xmlns:a16="http://schemas.microsoft.com/office/drawing/2014/main" id="{EE7B2B6D-63BC-4870-9565-98345A982031}"/>
              </a:ext>
            </a:extLst>
          </p:cNvPr>
          <p:cNvSpPr>
            <a:spLocks noGrp="1"/>
          </p:cNvSpPr>
          <p:nvPr>
            <p:ph idx="1"/>
          </p:nvPr>
        </p:nvSpPr>
        <p:spPr/>
        <p:txBody>
          <a:bodyPr/>
          <a:lstStyle/>
          <a:p>
            <a:pPr algn="ctr"/>
            <a:endParaRPr lang="fr-FR" dirty="0"/>
          </a:p>
          <a:p>
            <a:pPr algn="ctr"/>
            <a:endParaRPr lang="fr-FR" dirty="0"/>
          </a:p>
          <a:p>
            <a:pPr algn="ctr"/>
            <a:endParaRPr lang="fr-FR" dirty="0"/>
          </a:p>
          <a:p>
            <a:pPr algn="ctr"/>
            <a:r>
              <a:rPr lang="fr-FR" dirty="0"/>
              <a:t>Thanks For Your Attention </a:t>
            </a:r>
            <a:r>
              <a:rPr lang="fr-FR" dirty="0">
                <a:sym typeface="Wingdings" panose="05000000000000000000" pitchFamily="2" charset="2"/>
              </a:rPr>
              <a:t> </a:t>
            </a:r>
            <a:endParaRPr lang="fr-FR" dirty="0"/>
          </a:p>
        </p:txBody>
      </p:sp>
    </p:spTree>
    <p:extLst>
      <p:ext uri="{BB962C8B-B14F-4D97-AF65-F5344CB8AC3E}">
        <p14:creationId xmlns:p14="http://schemas.microsoft.com/office/powerpoint/2010/main" val="28217797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F4F52A6-C8E3-4D18-A34F-79AAB140EBAB}"/>
              </a:ext>
            </a:extLst>
          </p:cNvPr>
          <p:cNvSpPr>
            <a:spLocks noGrp="1"/>
          </p:cNvSpPr>
          <p:nvPr>
            <p:ph type="title"/>
          </p:nvPr>
        </p:nvSpPr>
        <p:spPr/>
        <p:txBody>
          <a:bodyPr/>
          <a:lstStyle/>
          <a:p>
            <a:r>
              <a:rPr lang="fr-FR" dirty="0"/>
              <a:t>Summary :</a:t>
            </a:r>
          </a:p>
        </p:txBody>
      </p:sp>
      <p:sp>
        <p:nvSpPr>
          <p:cNvPr id="3" name="Espace réservé du contenu 2">
            <a:extLst>
              <a:ext uri="{FF2B5EF4-FFF2-40B4-BE49-F238E27FC236}">
                <a16:creationId xmlns:a16="http://schemas.microsoft.com/office/drawing/2014/main" id="{44B38A94-8BB2-4441-A5A0-FAEF717E9378}"/>
              </a:ext>
            </a:extLst>
          </p:cNvPr>
          <p:cNvSpPr>
            <a:spLocks noGrp="1"/>
          </p:cNvSpPr>
          <p:nvPr>
            <p:ph idx="1"/>
          </p:nvPr>
        </p:nvSpPr>
        <p:spPr/>
        <p:txBody>
          <a:bodyPr/>
          <a:lstStyle/>
          <a:p>
            <a:r>
              <a:rPr lang="fr-FR" dirty="0"/>
              <a:t>What is RDBMS ?</a:t>
            </a:r>
          </a:p>
          <a:p>
            <a:r>
              <a:rPr lang="fr-FR" dirty="0"/>
              <a:t>MYSQL definition and functionalities </a:t>
            </a:r>
          </a:p>
          <a:p>
            <a:r>
              <a:rPr lang="fr-FR" dirty="0"/>
              <a:t>PostegreSQL definition and functionalities </a:t>
            </a:r>
          </a:p>
          <a:p>
            <a:r>
              <a:rPr lang="fr-FR" dirty="0"/>
              <a:t>SQL SERVER definition and functionalities </a:t>
            </a:r>
          </a:p>
          <a:p>
            <a:r>
              <a:rPr lang="fr-FR" dirty="0"/>
              <a:t>Comparison betwenn the three of them </a:t>
            </a:r>
          </a:p>
        </p:txBody>
      </p:sp>
    </p:spTree>
    <p:extLst>
      <p:ext uri="{BB962C8B-B14F-4D97-AF65-F5344CB8AC3E}">
        <p14:creationId xmlns:p14="http://schemas.microsoft.com/office/powerpoint/2010/main" val="12699396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367F5A8-DAF3-4703-BE5B-7C6991552816}"/>
              </a:ext>
            </a:extLst>
          </p:cNvPr>
          <p:cNvSpPr>
            <a:spLocks noGrp="1"/>
          </p:cNvSpPr>
          <p:nvPr>
            <p:ph type="title"/>
          </p:nvPr>
        </p:nvSpPr>
        <p:spPr>
          <a:xfrm>
            <a:off x="1534696" y="807868"/>
            <a:ext cx="9520158" cy="1045886"/>
          </a:xfrm>
        </p:spPr>
        <p:txBody>
          <a:bodyPr/>
          <a:lstStyle/>
          <a:p>
            <a:r>
              <a:rPr lang="fr-FR" dirty="0">
                <a:solidFill>
                  <a:schemeClr val="accent2">
                    <a:lumMod val="75000"/>
                  </a:schemeClr>
                </a:solidFill>
              </a:rPr>
              <a:t>What is RDBMS ?</a:t>
            </a:r>
          </a:p>
        </p:txBody>
      </p:sp>
      <p:sp>
        <p:nvSpPr>
          <p:cNvPr id="3" name="Espace réservé du contenu 2">
            <a:extLst>
              <a:ext uri="{FF2B5EF4-FFF2-40B4-BE49-F238E27FC236}">
                <a16:creationId xmlns:a16="http://schemas.microsoft.com/office/drawing/2014/main" id="{CA15C64E-A20B-41A9-9857-2823FF7BC69A}"/>
              </a:ext>
            </a:extLst>
          </p:cNvPr>
          <p:cNvSpPr>
            <a:spLocks noGrp="1"/>
          </p:cNvSpPr>
          <p:nvPr>
            <p:ph idx="1"/>
          </p:nvPr>
        </p:nvSpPr>
        <p:spPr/>
        <p:txBody>
          <a:bodyPr>
            <a:normAutofit/>
          </a:bodyPr>
          <a:lstStyle/>
          <a:p>
            <a:r>
              <a:rPr lang="en-US" sz="2400" dirty="0">
                <a:solidFill>
                  <a:srgbClr val="000000"/>
                </a:solidFill>
                <a:latin typeface="-apple-system"/>
              </a:rPr>
              <a:t>An RDBMS, or relational database management system, is the software that gives users the ability to update, query and administer a relational database. Structured Query Language (SQL) is typically the standard programming language used to access the database.</a:t>
            </a:r>
            <a:endParaRPr lang="fr-FR" sz="2400" dirty="0">
              <a:solidFill>
                <a:srgbClr val="000000"/>
              </a:solidFill>
              <a:latin typeface="-apple-system"/>
            </a:endParaRPr>
          </a:p>
        </p:txBody>
      </p:sp>
    </p:spTree>
    <p:extLst>
      <p:ext uri="{BB962C8B-B14F-4D97-AF65-F5344CB8AC3E}">
        <p14:creationId xmlns:p14="http://schemas.microsoft.com/office/powerpoint/2010/main" val="8625126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CDFD54B-2202-4EBB-8C86-F2DFF25FB060}"/>
              </a:ext>
            </a:extLst>
          </p:cNvPr>
          <p:cNvSpPr>
            <a:spLocks noGrp="1"/>
          </p:cNvSpPr>
          <p:nvPr>
            <p:ph type="title"/>
          </p:nvPr>
        </p:nvSpPr>
        <p:spPr/>
        <p:txBody>
          <a:bodyPr/>
          <a:lstStyle/>
          <a:p>
            <a:r>
              <a:rPr lang="fr-FR" dirty="0">
                <a:solidFill>
                  <a:schemeClr val="accent2">
                    <a:lumMod val="75000"/>
                  </a:schemeClr>
                </a:solidFill>
              </a:rPr>
              <a:t>MYSQL definition and functionalities </a:t>
            </a:r>
          </a:p>
        </p:txBody>
      </p:sp>
      <p:sp>
        <p:nvSpPr>
          <p:cNvPr id="3" name="Espace réservé du contenu 2">
            <a:extLst>
              <a:ext uri="{FF2B5EF4-FFF2-40B4-BE49-F238E27FC236}">
                <a16:creationId xmlns:a16="http://schemas.microsoft.com/office/drawing/2014/main" id="{68BFA494-CBFB-474D-A2EB-96881284C79C}"/>
              </a:ext>
            </a:extLst>
          </p:cNvPr>
          <p:cNvSpPr>
            <a:spLocks noGrp="1"/>
          </p:cNvSpPr>
          <p:nvPr>
            <p:ph idx="1"/>
          </p:nvPr>
        </p:nvSpPr>
        <p:spPr/>
        <p:txBody>
          <a:bodyPr>
            <a:normAutofit/>
          </a:bodyPr>
          <a:lstStyle/>
          <a:p>
            <a:r>
              <a:rPr lang="en-US" dirty="0">
                <a:solidFill>
                  <a:srgbClr val="000000"/>
                </a:solidFill>
                <a:latin typeface="-apple-system"/>
              </a:rPr>
              <a:t>MySQL is </a:t>
            </a:r>
            <a:r>
              <a:rPr lang="en-US" dirty="0">
                <a:solidFill>
                  <a:srgbClr val="000000"/>
                </a:solidFill>
                <a:latin typeface="-apple-system"/>
                <a:hlinkClick r:id="rId2" tooltip="Free and open-source software">
                  <a:extLst>
                    <a:ext uri="{A12FA001-AC4F-418D-AE19-62706E023703}">
                      <ahyp:hlinkClr xmlns:ahyp="http://schemas.microsoft.com/office/drawing/2018/hyperlinkcolor" val="tx"/>
                    </a:ext>
                  </a:extLst>
                </a:hlinkClick>
              </a:rPr>
              <a:t>free and open-source software</a:t>
            </a:r>
            <a:r>
              <a:rPr lang="en-US" dirty="0">
                <a:solidFill>
                  <a:srgbClr val="000000"/>
                </a:solidFill>
                <a:latin typeface="-apple-system"/>
              </a:rPr>
              <a:t> under the terms of the </a:t>
            </a:r>
            <a:r>
              <a:rPr lang="en-US" dirty="0">
                <a:solidFill>
                  <a:srgbClr val="000000"/>
                </a:solidFill>
                <a:latin typeface="-apple-system"/>
                <a:hlinkClick r:id="rId3" tooltip="GNU General Public License">
                  <a:extLst>
                    <a:ext uri="{A12FA001-AC4F-418D-AE19-62706E023703}">
                      <ahyp:hlinkClr xmlns:ahyp="http://schemas.microsoft.com/office/drawing/2018/hyperlinkcolor" val="tx"/>
                    </a:ext>
                  </a:extLst>
                </a:hlinkClick>
              </a:rPr>
              <a:t>GNU General Public License</a:t>
            </a:r>
            <a:r>
              <a:rPr lang="en-US" dirty="0">
                <a:solidFill>
                  <a:srgbClr val="000000"/>
                </a:solidFill>
                <a:latin typeface="-apple-system"/>
              </a:rPr>
              <a:t>, and is also available under a variety of </a:t>
            </a:r>
            <a:r>
              <a:rPr lang="en-US" dirty="0">
                <a:solidFill>
                  <a:srgbClr val="000000"/>
                </a:solidFill>
                <a:latin typeface="-apple-system"/>
                <a:hlinkClick r:id="rId4" tooltip="Proprietary software">
                  <a:extLst>
                    <a:ext uri="{A12FA001-AC4F-418D-AE19-62706E023703}">
                      <ahyp:hlinkClr xmlns:ahyp="http://schemas.microsoft.com/office/drawing/2018/hyperlinkcolor" val="tx"/>
                    </a:ext>
                  </a:extLst>
                </a:hlinkClick>
              </a:rPr>
              <a:t>proprietary</a:t>
            </a:r>
            <a:r>
              <a:rPr lang="en-US" dirty="0">
                <a:solidFill>
                  <a:srgbClr val="000000"/>
                </a:solidFill>
                <a:latin typeface="-apple-system"/>
              </a:rPr>
              <a:t> licenses. MySQL was owned and sponsored by the </a:t>
            </a:r>
            <a:r>
              <a:rPr lang="en-US" dirty="0">
                <a:solidFill>
                  <a:srgbClr val="000000"/>
                </a:solidFill>
                <a:latin typeface="-apple-system"/>
                <a:hlinkClick r:id="rId5" tooltip="Sweden">
                  <a:extLst>
                    <a:ext uri="{A12FA001-AC4F-418D-AE19-62706E023703}">
                      <ahyp:hlinkClr xmlns:ahyp="http://schemas.microsoft.com/office/drawing/2018/hyperlinkcolor" val="tx"/>
                    </a:ext>
                  </a:extLst>
                </a:hlinkClick>
              </a:rPr>
              <a:t>Swedish</a:t>
            </a:r>
            <a:r>
              <a:rPr lang="en-US" dirty="0">
                <a:solidFill>
                  <a:srgbClr val="000000"/>
                </a:solidFill>
                <a:latin typeface="-apple-system"/>
              </a:rPr>
              <a:t> company </a:t>
            </a:r>
            <a:r>
              <a:rPr lang="en-US" dirty="0">
                <a:solidFill>
                  <a:srgbClr val="000000"/>
                </a:solidFill>
                <a:latin typeface="-apple-system"/>
                <a:hlinkClick r:id="rId6" tooltip="MySQL AB">
                  <a:extLst>
                    <a:ext uri="{A12FA001-AC4F-418D-AE19-62706E023703}">
                      <ahyp:hlinkClr xmlns:ahyp="http://schemas.microsoft.com/office/drawing/2018/hyperlinkcolor" val="tx"/>
                    </a:ext>
                  </a:extLst>
                </a:hlinkClick>
              </a:rPr>
              <a:t>MySQL AB</a:t>
            </a:r>
            <a:r>
              <a:rPr lang="en-US" dirty="0">
                <a:solidFill>
                  <a:srgbClr val="000000"/>
                </a:solidFill>
                <a:latin typeface="-apple-system"/>
              </a:rPr>
              <a:t>, which was bought by </a:t>
            </a:r>
            <a:r>
              <a:rPr lang="en-US" dirty="0">
                <a:solidFill>
                  <a:srgbClr val="000000"/>
                </a:solidFill>
                <a:latin typeface="-apple-system"/>
                <a:hlinkClick r:id="rId7" tooltip="Sun Microsystems">
                  <a:extLst>
                    <a:ext uri="{A12FA001-AC4F-418D-AE19-62706E023703}">
                      <ahyp:hlinkClr xmlns:ahyp="http://schemas.microsoft.com/office/drawing/2018/hyperlinkcolor" val="tx"/>
                    </a:ext>
                  </a:extLst>
                </a:hlinkClick>
              </a:rPr>
              <a:t>Sun Microsystems</a:t>
            </a:r>
            <a:r>
              <a:rPr lang="en-US" dirty="0">
                <a:solidFill>
                  <a:srgbClr val="000000"/>
                </a:solidFill>
                <a:latin typeface="-apple-system"/>
              </a:rPr>
              <a:t> (now </a:t>
            </a:r>
            <a:r>
              <a:rPr lang="en-US" dirty="0">
                <a:solidFill>
                  <a:srgbClr val="000000"/>
                </a:solidFill>
                <a:latin typeface="-apple-system"/>
                <a:hlinkClick r:id="rId8" tooltip="Oracle Corporation">
                  <a:extLst>
                    <a:ext uri="{A12FA001-AC4F-418D-AE19-62706E023703}">
                      <ahyp:hlinkClr xmlns:ahyp="http://schemas.microsoft.com/office/drawing/2018/hyperlinkcolor" val="tx"/>
                    </a:ext>
                  </a:extLst>
                </a:hlinkClick>
              </a:rPr>
              <a:t>Oracle Corporation</a:t>
            </a:r>
            <a:r>
              <a:rPr lang="en-US" dirty="0">
                <a:solidFill>
                  <a:srgbClr val="000000"/>
                </a:solidFill>
                <a:latin typeface="-apple-system"/>
              </a:rPr>
              <a:t>).In 2010, when Oracle acquired Sun, Widenius </a:t>
            </a:r>
            <a:r>
              <a:rPr lang="en-US" dirty="0">
                <a:solidFill>
                  <a:srgbClr val="000000"/>
                </a:solidFill>
                <a:latin typeface="-apple-system"/>
                <a:hlinkClick r:id="rId9" tooltip="Fork (software development)">
                  <a:extLst>
                    <a:ext uri="{A12FA001-AC4F-418D-AE19-62706E023703}">
                      <ahyp:hlinkClr xmlns:ahyp="http://schemas.microsoft.com/office/drawing/2018/hyperlinkcolor" val="tx"/>
                    </a:ext>
                  </a:extLst>
                </a:hlinkClick>
              </a:rPr>
              <a:t>forked</a:t>
            </a:r>
            <a:r>
              <a:rPr lang="en-US" dirty="0">
                <a:solidFill>
                  <a:srgbClr val="000000"/>
                </a:solidFill>
                <a:latin typeface="-apple-system"/>
              </a:rPr>
              <a:t> the </a:t>
            </a:r>
            <a:r>
              <a:rPr lang="en-US" dirty="0">
                <a:solidFill>
                  <a:srgbClr val="000000"/>
                </a:solidFill>
                <a:latin typeface="-apple-system"/>
                <a:hlinkClick r:id="rId10" tooltip="Open-source">
                  <a:extLst>
                    <a:ext uri="{A12FA001-AC4F-418D-AE19-62706E023703}">
                      <ahyp:hlinkClr xmlns:ahyp="http://schemas.microsoft.com/office/drawing/2018/hyperlinkcolor" val="tx"/>
                    </a:ext>
                  </a:extLst>
                </a:hlinkClick>
              </a:rPr>
              <a:t>open-source</a:t>
            </a:r>
            <a:r>
              <a:rPr lang="en-US" dirty="0">
                <a:solidFill>
                  <a:srgbClr val="000000"/>
                </a:solidFill>
                <a:latin typeface="-apple-system"/>
              </a:rPr>
              <a:t> MySQL project to create </a:t>
            </a:r>
            <a:r>
              <a:rPr lang="en-US" dirty="0">
                <a:solidFill>
                  <a:srgbClr val="000000"/>
                </a:solidFill>
                <a:latin typeface="-apple-system"/>
                <a:hlinkClick r:id="rId11" tooltip="MariaDB">
                  <a:extLst>
                    <a:ext uri="{A12FA001-AC4F-418D-AE19-62706E023703}">
                      <ahyp:hlinkClr xmlns:ahyp="http://schemas.microsoft.com/office/drawing/2018/hyperlinkcolor" val="tx"/>
                    </a:ext>
                  </a:extLst>
                </a:hlinkClick>
              </a:rPr>
              <a:t>MariaDB</a:t>
            </a:r>
            <a:r>
              <a:rPr lang="en-US" dirty="0">
                <a:solidFill>
                  <a:srgbClr val="000000"/>
                </a:solidFill>
                <a:latin typeface="-apple-system"/>
              </a:rPr>
              <a:t>.</a:t>
            </a:r>
          </a:p>
          <a:p>
            <a:r>
              <a:rPr lang="en-US" dirty="0">
                <a:solidFill>
                  <a:srgbClr val="000000"/>
                </a:solidFill>
                <a:latin typeface="-apple-system"/>
              </a:rPr>
              <a:t>The application is used for a wide range of purposes, including data warehousing, e-commerce, and logging applications.</a:t>
            </a:r>
            <a:endParaRPr lang="fr-FR" dirty="0">
              <a:solidFill>
                <a:srgbClr val="000000"/>
              </a:solidFill>
              <a:latin typeface="-apple-system"/>
            </a:endParaRPr>
          </a:p>
        </p:txBody>
      </p:sp>
    </p:spTree>
    <p:extLst>
      <p:ext uri="{BB962C8B-B14F-4D97-AF65-F5344CB8AC3E}">
        <p14:creationId xmlns:p14="http://schemas.microsoft.com/office/powerpoint/2010/main" val="24503277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26A9E8C-A705-420B-B155-37B4F4AC4F11}"/>
              </a:ext>
            </a:extLst>
          </p:cNvPr>
          <p:cNvSpPr>
            <a:spLocks noGrp="1"/>
          </p:cNvSpPr>
          <p:nvPr>
            <p:ph type="title"/>
          </p:nvPr>
        </p:nvSpPr>
        <p:spPr/>
        <p:txBody>
          <a:bodyPr/>
          <a:lstStyle/>
          <a:p>
            <a:r>
              <a:rPr lang="fr-FR" dirty="0">
                <a:solidFill>
                  <a:schemeClr val="accent2">
                    <a:lumMod val="75000"/>
                  </a:schemeClr>
                </a:solidFill>
              </a:rPr>
              <a:t>PostegreSQL definition and functionalities </a:t>
            </a:r>
          </a:p>
        </p:txBody>
      </p:sp>
      <p:sp>
        <p:nvSpPr>
          <p:cNvPr id="3" name="Espace réservé du contenu 2">
            <a:extLst>
              <a:ext uri="{FF2B5EF4-FFF2-40B4-BE49-F238E27FC236}">
                <a16:creationId xmlns:a16="http://schemas.microsoft.com/office/drawing/2014/main" id="{31FC0B99-C019-4799-8ABD-1DBAC710F95D}"/>
              </a:ext>
            </a:extLst>
          </p:cNvPr>
          <p:cNvSpPr>
            <a:spLocks noGrp="1"/>
          </p:cNvSpPr>
          <p:nvPr>
            <p:ph idx="1"/>
          </p:nvPr>
        </p:nvSpPr>
        <p:spPr/>
        <p:txBody>
          <a:bodyPr/>
          <a:lstStyle/>
          <a:p>
            <a:pPr algn="l"/>
            <a:r>
              <a:rPr lang="en-US" b="0" i="0" dirty="0">
                <a:solidFill>
                  <a:srgbClr val="000000"/>
                </a:solidFill>
                <a:effectLst/>
                <a:latin typeface="-apple-system"/>
              </a:rPr>
              <a:t>PostgreSQL is an advanced, enterprise-class, and open-source relational database system. PostgreSQL supports both SQL (relational) and JSON (non-relational) querying.</a:t>
            </a:r>
          </a:p>
          <a:p>
            <a:pPr algn="l"/>
            <a:r>
              <a:rPr lang="en-US" b="0" i="0" dirty="0">
                <a:solidFill>
                  <a:srgbClr val="000000"/>
                </a:solidFill>
                <a:effectLst/>
                <a:latin typeface="-apple-system"/>
              </a:rPr>
              <a:t>PostgreSQL is a highly stable database backed by more than 20 years of development by the open-source community.</a:t>
            </a:r>
          </a:p>
          <a:p>
            <a:pPr algn="l"/>
            <a:r>
              <a:rPr lang="en-US" b="0" i="0" dirty="0">
                <a:solidFill>
                  <a:srgbClr val="000000"/>
                </a:solidFill>
                <a:effectLst/>
                <a:latin typeface="-apple-system"/>
              </a:rPr>
              <a:t>PostgreSQL is used as a primary database for many web applications as well as mobile and analytics applications.</a:t>
            </a:r>
          </a:p>
          <a:p>
            <a:r>
              <a:rPr lang="en-US" b="0" i="0" dirty="0">
                <a:solidFill>
                  <a:srgbClr val="000000"/>
                </a:solidFill>
                <a:effectLst/>
                <a:latin typeface="-apple-system"/>
              </a:rPr>
              <a:t>Many companies have built products and solutions based on PostgreSQL. Some featured companies are Apple, Fujitsu, Red Hat, Cisco, Juniper Network, Instagram, etc.</a:t>
            </a:r>
            <a:endParaRPr lang="fr-FR" dirty="0"/>
          </a:p>
        </p:txBody>
      </p:sp>
    </p:spTree>
    <p:extLst>
      <p:ext uri="{BB962C8B-B14F-4D97-AF65-F5344CB8AC3E}">
        <p14:creationId xmlns:p14="http://schemas.microsoft.com/office/powerpoint/2010/main" val="18826120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2279B3F-2DBA-4D2E-9795-96D924917424}"/>
              </a:ext>
            </a:extLst>
          </p:cNvPr>
          <p:cNvSpPr>
            <a:spLocks noGrp="1"/>
          </p:cNvSpPr>
          <p:nvPr>
            <p:ph type="title"/>
          </p:nvPr>
        </p:nvSpPr>
        <p:spPr/>
        <p:txBody>
          <a:bodyPr/>
          <a:lstStyle/>
          <a:p>
            <a:r>
              <a:rPr lang="fr-FR" dirty="0">
                <a:solidFill>
                  <a:schemeClr val="accent2">
                    <a:lumMod val="75000"/>
                  </a:schemeClr>
                </a:solidFill>
              </a:rPr>
              <a:t>SQL SERVER definition and functionalities </a:t>
            </a:r>
          </a:p>
        </p:txBody>
      </p:sp>
      <p:sp>
        <p:nvSpPr>
          <p:cNvPr id="3" name="Espace réservé du contenu 2">
            <a:extLst>
              <a:ext uri="{FF2B5EF4-FFF2-40B4-BE49-F238E27FC236}">
                <a16:creationId xmlns:a16="http://schemas.microsoft.com/office/drawing/2014/main" id="{5BABF50A-99AD-42FF-A0CE-00765BEDE9CC}"/>
              </a:ext>
            </a:extLst>
          </p:cNvPr>
          <p:cNvSpPr>
            <a:spLocks noGrp="1"/>
          </p:cNvSpPr>
          <p:nvPr>
            <p:ph idx="1"/>
          </p:nvPr>
        </p:nvSpPr>
        <p:spPr/>
        <p:txBody>
          <a:bodyPr>
            <a:normAutofit lnSpcReduction="10000"/>
          </a:bodyPr>
          <a:lstStyle/>
          <a:p>
            <a:pPr algn="l"/>
            <a:r>
              <a:rPr lang="en-US" b="0" i="0" dirty="0">
                <a:solidFill>
                  <a:srgbClr val="000000"/>
                </a:solidFill>
                <a:effectLst/>
                <a:latin typeface="-apple-system"/>
              </a:rPr>
              <a:t>SQL Server is a relational database management system, or RDBMS, developed and marketed by Microsoft.</a:t>
            </a:r>
          </a:p>
          <a:p>
            <a:pPr algn="l"/>
            <a:r>
              <a:rPr lang="en-US" b="0" i="0" dirty="0">
                <a:solidFill>
                  <a:srgbClr val="000000"/>
                </a:solidFill>
                <a:effectLst/>
                <a:latin typeface="-apple-system"/>
              </a:rPr>
              <a:t>Similar to other RDBMS software, SQL Server is built on top of SQL, a standard programming language for interacting with the relational databases. SQL server is tied to Transact-SQL, or T-SQL, the Microsoft’s implementation of SQL that adds a set of proprietary programming constructs.</a:t>
            </a:r>
          </a:p>
          <a:p>
            <a:pPr algn="l"/>
            <a:r>
              <a:rPr lang="en-US" b="0" i="0" dirty="0">
                <a:solidFill>
                  <a:srgbClr val="000000"/>
                </a:solidFill>
                <a:effectLst/>
                <a:latin typeface="-apple-system"/>
              </a:rPr>
              <a:t>SQL Server works exclusively on Windows environment for more than 20 years. In 2016, Microsoft made it available on Linux. SQL Server 2017 became generally available in October 2016 that ran on both Windows and Linux.</a:t>
            </a:r>
          </a:p>
        </p:txBody>
      </p:sp>
    </p:spTree>
    <p:extLst>
      <p:ext uri="{BB962C8B-B14F-4D97-AF65-F5344CB8AC3E}">
        <p14:creationId xmlns:p14="http://schemas.microsoft.com/office/powerpoint/2010/main" val="31858624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0C7583F-0C2C-4F55-BDE2-4F337331FE82}"/>
              </a:ext>
            </a:extLst>
          </p:cNvPr>
          <p:cNvSpPr>
            <a:spLocks noGrp="1"/>
          </p:cNvSpPr>
          <p:nvPr>
            <p:ph type="title"/>
          </p:nvPr>
        </p:nvSpPr>
        <p:spPr/>
        <p:txBody>
          <a:bodyPr/>
          <a:lstStyle/>
          <a:p>
            <a:r>
              <a:rPr lang="fr-FR" dirty="0">
                <a:solidFill>
                  <a:schemeClr val="accent2">
                    <a:lumMod val="75000"/>
                  </a:schemeClr>
                </a:solidFill>
              </a:rPr>
              <a:t>Comparison betwenn the three of them </a:t>
            </a:r>
            <a:endParaRPr lang="fr-FR" dirty="0"/>
          </a:p>
        </p:txBody>
      </p:sp>
      <p:pic>
        <p:nvPicPr>
          <p:cNvPr id="5" name="Espace réservé du contenu 4">
            <a:extLst>
              <a:ext uri="{FF2B5EF4-FFF2-40B4-BE49-F238E27FC236}">
                <a16:creationId xmlns:a16="http://schemas.microsoft.com/office/drawing/2014/main" id="{CBBF96E9-AF24-4C7E-A4DD-8CAAD32046AE}"/>
              </a:ext>
            </a:extLst>
          </p:cNvPr>
          <p:cNvPicPr>
            <a:picLocks noGrp="1" noChangeAspect="1"/>
          </p:cNvPicPr>
          <p:nvPr>
            <p:ph sz="half" idx="1"/>
          </p:nvPr>
        </p:nvPicPr>
        <p:blipFill>
          <a:blip r:embed="rId2"/>
          <a:stretch>
            <a:fillRect/>
          </a:stretch>
        </p:blipFill>
        <p:spPr>
          <a:xfrm>
            <a:off x="1535113" y="2225140"/>
            <a:ext cx="4608512" cy="3009383"/>
          </a:xfrm>
        </p:spPr>
      </p:pic>
      <p:sp>
        <p:nvSpPr>
          <p:cNvPr id="6" name="Espace réservé du contenu 5">
            <a:extLst>
              <a:ext uri="{FF2B5EF4-FFF2-40B4-BE49-F238E27FC236}">
                <a16:creationId xmlns:a16="http://schemas.microsoft.com/office/drawing/2014/main" id="{D4E7A0F5-B671-40B7-ADF6-0B90290B4BB9}"/>
              </a:ext>
            </a:extLst>
          </p:cNvPr>
          <p:cNvSpPr>
            <a:spLocks noGrp="1"/>
          </p:cNvSpPr>
          <p:nvPr>
            <p:ph sz="half" idx="2"/>
          </p:nvPr>
        </p:nvSpPr>
        <p:spPr/>
        <p:txBody>
          <a:bodyPr/>
          <a:lstStyle/>
          <a:p>
            <a:r>
              <a:rPr lang="en-US" b="0" i="0" dirty="0">
                <a:solidFill>
                  <a:srgbClr val="252525"/>
                </a:solidFill>
                <a:effectLst/>
                <a:latin typeface="GothamPro"/>
              </a:rPr>
              <a:t>In this comparison, we’ll take a look at the functionality of the three most popular SQL databases, examine their use cases, respective advantages, and disadvantages. Firstly, we’ll start by exploring the in-depth functionality.</a:t>
            </a:r>
            <a:endParaRPr lang="fr-FR" dirty="0"/>
          </a:p>
        </p:txBody>
      </p:sp>
    </p:spTree>
    <p:extLst>
      <p:ext uri="{BB962C8B-B14F-4D97-AF65-F5344CB8AC3E}">
        <p14:creationId xmlns:p14="http://schemas.microsoft.com/office/powerpoint/2010/main" val="39585328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E788F61-7F58-48E4-A7FF-0D8CD995472B}"/>
              </a:ext>
            </a:extLst>
          </p:cNvPr>
          <p:cNvSpPr>
            <a:spLocks noGrp="1"/>
          </p:cNvSpPr>
          <p:nvPr>
            <p:ph type="title"/>
          </p:nvPr>
        </p:nvSpPr>
        <p:spPr>
          <a:xfrm>
            <a:off x="1534695" y="429004"/>
            <a:ext cx="9520157" cy="171197"/>
          </a:xfrm>
        </p:spPr>
        <p:txBody>
          <a:bodyPr>
            <a:normAutofit fontScale="90000"/>
          </a:bodyPr>
          <a:lstStyle/>
          <a:p>
            <a:endParaRPr lang="fr-FR" dirty="0"/>
          </a:p>
        </p:txBody>
      </p:sp>
      <p:sp>
        <p:nvSpPr>
          <p:cNvPr id="3" name="Espace réservé du texte 2">
            <a:extLst>
              <a:ext uri="{FF2B5EF4-FFF2-40B4-BE49-F238E27FC236}">
                <a16:creationId xmlns:a16="http://schemas.microsoft.com/office/drawing/2014/main" id="{AE20CD31-24D0-4E06-9A80-1B556BD1425B}"/>
              </a:ext>
            </a:extLst>
          </p:cNvPr>
          <p:cNvSpPr>
            <a:spLocks noGrp="1"/>
          </p:cNvSpPr>
          <p:nvPr>
            <p:ph type="body" idx="1"/>
          </p:nvPr>
        </p:nvSpPr>
        <p:spPr>
          <a:xfrm>
            <a:off x="1534695" y="975361"/>
            <a:ext cx="4608576" cy="579119"/>
          </a:xfrm>
        </p:spPr>
        <p:txBody>
          <a:bodyPr/>
          <a:lstStyle/>
          <a:p>
            <a:r>
              <a:rPr lang="fr-FR" b="1" i="0" dirty="0">
                <a:solidFill>
                  <a:schemeClr val="accent1">
                    <a:lumMod val="75000"/>
                  </a:schemeClr>
                </a:solidFill>
                <a:effectLst/>
                <a:latin typeface="GothamPro"/>
              </a:rPr>
              <a:t>Defragmentation :</a:t>
            </a:r>
          </a:p>
        </p:txBody>
      </p:sp>
      <p:sp>
        <p:nvSpPr>
          <p:cNvPr id="4" name="Espace réservé du contenu 3">
            <a:extLst>
              <a:ext uri="{FF2B5EF4-FFF2-40B4-BE49-F238E27FC236}">
                <a16:creationId xmlns:a16="http://schemas.microsoft.com/office/drawing/2014/main" id="{5AD8D042-B737-45E3-8E75-1335D010911B}"/>
              </a:ext>
            </a:extLst>
          </p:cNvPr>
          <p:cNvSpPr>
            <a:spLocks noGrp="1"/>
          </p:cNvSpPr>
          <p:nvPr>
            <p:ph sz="half" idx="2"/>
          </p:nvPr>
        </p:nvSpPr>
        <p:spPr>
          <a:xfrm>
            <a:off x="1534695" y="1554480"/>
            <a:ext cx="4608576" cy="3914247"/>
          </a:xfrm>
        </p:spPr>
        <p:txBody>
          <a:bodyPr>
            <a:normAutofit fontScale="85000" lnSpcReduction="10000"/>
          </a:bodyPr>
          <a:lstStyle/>
          <a:p>
            <a:pPr algn="l"/>
            <a:r>
              <a:rPr lang="en-US" sz="1400" b="1" i="0" dirty="0">
                <a:solidFill>
                  <a:srgbClr val="252525"/>
                </a:solidFill>
                <a:effectLst/>
                <a:latin typeface="GothamPro"/>
              </a:rPr>
              <a:t>MySQL</a:t>
            </a:r>
            <a:r>
              <a:rPr lang="en-US" sz="1400" b="0" i="0" dirty="0">
                <a:solidFill>
                  <a:srgbClr val="252525"/>
                </a:solidFill>
                <a:effectLst/>
                <a:latin typeface="GothamPro"/>
              </a:rPr>
              <a:t> offers several approaches to defragmentation – during backup, index creation, and with an </a:t>
            </a:r>
            <a:r>
              <a:rPr lang="en-US" sz="1400" b="0" i="0" u="none" strike="noStrike" dirty="0">
                <a:solidFill>
                  <a:srgbClr val="3F60FA"/>
                </a:solidFill>
                <a:effectLst/>
                <a:latin typeface="GothamPro"/>
                <a:hlinkClick r:id="rId2"/>
              </a:rPr>
              <a:t>OPTIMIZE Table</a:t>
            </a:r>
            <a:r>
              <a:rPr lang="en-US" sz="1400" b="0" i="0" dirty="0">
                <a:solidFill>
                  <a:srgbClr val="252525"/>
                </a:solidFill>
                <a:effectLst/>
                <a:latin typeface="GothamPro"/>
              </a:rPr>
              <a:t> command. Without going into much detail, we’ll just say that having that many options for table maintenance is convenient for developers, and it surely saves a lot of time.</a:t>
            </a:r>
          </a:p>
          <a:p>
            <a:pPr algn="l"/>
            <a:r>
              <a:rPr lang="en-US" sz="1400" b="1" i="0" dirty="0">
                <a:solidFill>
                  <a:srgbClr val="252525"/>
                </a:solidFill>
                <a:effectLst/>
                <a:latin typeface="GothamPro"/>
              </a:rPr>
              <a:t>PostgreSQL</a:t>
            </a:r>
            <a:r>
              <a:rPr lang="en-US" sz="1400" b="0" i="0" dirty="0">
                <a:solidFill>
                  <a:srgbClr val="252525"/>
                </a:solidFill>
                <a:effectLst/>
                <a:latin typeface="GothamPro"/>
              </a:rPr>
              <a:t> allows scanning the entire tables of a </a:t>
            </a:r>
            <a:r>
              <a:rPr lang="en-US" sz="1400" b="0" i="0" u="none" strike="noStrike" dirty="0">
                <a:solidFill>
                  <a:srgbClr val="3F60FA"/>
                </a:solidFill>
                <a:effectLst/>
                <a:latin typeface="GothamPro"/>
                <a:hlinkClick r:id="rId3"/>
              </a:rPr>
              <a:t>data layer</a:t>
            </a:r>
            <a:r>
              <a:rPr lang="en-US" sz="1400" b="0" i="0" dirty="0">
                <a:solidFill>
                  <a:srgbClr val="252525"/>
                </a:solidFill>
                <a:effectLst/>
                <a:latin typeface="GothamPro"/>
              </a:rPr>
              <a:t> to find empty rows and delete the unnecessary elements. By doing so, the system frees up the disk space. However, the method requires a lot of CPU and can affect the application’s performance.</a:t>
            </a:r>
          </a:p>
          <a:p>
            <a:r>
              <a:rPr lang="en-US" sz="1600" b="1" i="0" dirty="0">
                <a:solidFill>
                  <a:srgbClr val="252525"/>
                </a:solidFill>
                <a:effectLst/>
                <a:latin typeface="GothamPro"/>
              </a:rPr>
              <a:t>SQL Server</a:t>
            </a:r>
            <a:r>
              <a:rPr lang="en-US" sz="1600" b="0" i="0" dirty="0">
                <a:solidFill>
                  <a:srgbClr val="252525"/>
                </a:solidFill>
                <a:effectLst/>
                <a:latin typeface="GothamPro"/>
              </a:rPr>
              <a:t> offers an </a:t>
            </a:r>
            <a:r>
              <a:rPr lang="en-US" sz="1600" b="0" i="0" u="none" strike="noStrike" dirty="0">
                <a:solidFill>
                  <a:srgbClr val="3F60FA"/>
                </a:solidFill>
                <a:effectLst/>
                <a:latin typeface="GothamPro"/>
                <a:hlinkClick r:id="rId4"/>
              </a:rPr>
              <a:t>efficient garbage collector</a:t>
            </a:r>
            <a:r>
              <a:rPr lang="en-US" sz="1600" b="0" i="0" dirty="0">
                <a:solidFill>
                  <a:srgbClr val="252525"/>
                </a:solidFill>
                <a:effectLst/>
                <a:latin typeface="GothamPro"/>
              </a:rPr>
              <a:t> that doesn’t create more than 15-20% of overhead. Technically, developers can even run garbage collector on a continuous basis, because it’s that efficient.</a:t>
            </a:r>
            <a:endParaRPr lang="fr-FR" sz="1600" dirty="0"/>
          </a:p>
        </p:txBody>
      </p:sp>
      <p:sp>
        <p:nvSpPr>
          <p:cNvPr id="5" name="Espace réservé du texte 4">
            <a:extLst>
              <a:ext uri="{FF2B5EF4-FFF2-40B4-BE49-F238E27FC236}">
                <a16:creationId xmlns:a16="http://schemas.microsoft.com/office/drawing/2014/main" id="{E3240DE2-CC92-4B51-99E2-4B8683E3FC54}"/>
              </a:ext>
            </a:extLst>
          </p:cNvPr>
          <p:cNvSpPr>
            <a:spLocks noGrp="1"/>
          </p:cNvSpPr>
          <p:nvPr>
            <p:ph type="body" sz="quarter" idx="3"/>
          </p:nvPr>
        </p:nvSpPr>
        <p:spPr>
          <a:xfrm>
            <a:off x="6454791" y="975359"/>
            <a:ext cx="4608576" cy="579119"/>
          </a:xfrm>
        </p:spPr>
        <p:txBody>
          <a:bodyPr/>
          <a:lstStyle/>
          <a:p>
            <a:r>
              <a:rPr lang="fr-FR" b="1" dirty="0">
                <a:solidFill>
                  <a:schemeClr val="accent1">
                    <a:lumMod val="75000"/>
                  </a:schemeClr>
                </a:solidFill>
                <a:latin typeface="GothamPro"/>
              </a:rPr>
              <a:t>Temporary Tables :</a:t>
            </a:r>
          </a:p>
        </p:txBody>
      </p:sp>
      <p:sp>
        <p:nvSpPr>
          <p:cNvPr id="6" name="Espace réservé du contenu 5">
            <a:extLst>
              <a:ext uri="{FF2B5EF4-FFF2-40B4-BE49-F238E27FC236}">
                <a16:creationId xmlns:a16="http://schemas.microsoft.com/office/drawing/2014/main" id="{2EE13421-90CC-4A9A-939A-2EEB9BDCF12F}"/>
              </a:ext>
            </a:extLst>
          </p:cNvPr>
          <p:cNvSpPr>
            <a:spLocks noGrp="1"/>
          </p:cNvSpPr>
          <p:nvPr>
            <p:ph sz="quarter" idx="4"/>
          </p:nvPr>
        </p:nvSpPr>
        <p:spPr>
          <a:xfrm>
            <a:off x="6454792" y="1554478"/>
            <a:ext cx="4608576" cy="3904385"/>
          </a:xfrm>
        </p:spPr>
        <p:txBody>
          <a:bodyPr>
            <a:normAutofit fontScale="85000" lnSpcReduction="10000"/>
          </a:bodyPr>
          <a:lstStyle/>
          <a:p>
            <a:pPr algn="l"/>
            <a:r>
              <a:rPr lang="en-US" sz="1800" b="1" i="0" dirty="0">
                <a:solidFill>
                  <a:srgbClr val="252525"/>
                </a:solidFill>
                <a:effectLst/>
                <a:latin typeface="GothamPro"/>
              </a:rPr>
              <a:t>MySQL</a:t>
            </a:r>
            <a:r>
              <a:rPr lang="en-US" sz="1800" b="0" i="0" dirty="0">
                <a:solidFill>
                  <a:srgbClr val="252525"/>
                </a:solidFill>
                <a:effectLst/>
                <a:latin typeface="GothamPro"/>
              </a:rPr>
              <a:t> offers limited </a:t>
            </a:r>
            <a:r>
              <a:rPr lang="en-US" sz="1800" b="0" i="0" u="none" strike="noStrike" dirty="0">
                <a:solidFill>
                  <a:srgbClr val="3F60FA"/>
                </a:solidFill>
                <a:effectLst/>
                <a:latin typeface="GothamPro"/>
                <a:hlinkClick r:id="rId5"/>
              </a:rPr>
              <a:t>functionality for temporary tables</a:t>
            </a:r>
            <a:r>
              <a:rPr lang="en-US" sz="1800" b="0" i="0" dirty="0">
                <a:solidFill>
                  <a:srgbClr val="252525"/>
                </a:solidFill>
                <a:effectLst/>
                <a:latin typeface="GothamPro"/>
              </a:rPr>
              <a:t>. Developers cannot set variables or create global templates. The software even limits the number of times that a temporary table can be referred to – not more than once.</a:t>
            </a:r>
          </a:p>
          <a:p>
            <a:pPr algn="l"/>
            <a:r>
              <a:rPr lang="en-US" sz="1800" b="1" i="0" dirty="0" err="1">
                <a:solidFill>
                  <a:srgbClr val="252525"/>
                </a:solidFill>
                <a:effectLst/>
                <a:latin typeface="GothamPro"/>
              </a:rPr>
              <a:t>Postgresql</a:t>
            </a:r>
            <a:r>
              <a:rPr lang="en-US" sz="1800" b="0" i="0" dirty="0">
                <a:solidFill>
                  <a:srgbClr val="252525"/>
                </a:solidFill>
                <a:effectLst/>
                <a:latin typeface="GothamPro"/>
              </a:rPr>
              <a:t> offers a lot more functionality when it comes to temporary content. You divide temporary tables into local and global and configure them with flexible variables.</a:t>
            </a:r>
          </a:p>
          <a:p>
            <a:pPr algn="l"/>
            <a:r>
              <a:rPr lang="en-US" sz="1800" b="1" i="0" dirty="0">
                <a:solidFill>
                  <a:srgbClr val="252525"/>
                </a:solidFill>
                <a:effectLst/>
                <a:latin typeface="GothamPro"/>
              </a:rPr>
              <a:t>SQL Server</a:t>
            </a:r>
            <a:r>
              <a:rPr lang="en-US" sz="1800" b="0" i="0" dirty="0">
                <a:solidFill>
                  <a:srgbClr val="252525"/>
                </a:solidFill>
                <a:effectLst/>
                <a:latin typeface="GothamPro"/>
              </a:rPr>
              <a:t> also offers rich functionality for temporary table management. You can create local and global temporary tables, as well as oversee and create variables.</a:t>
            </a:r>
          </a:p>
          <a:p>
            <a:endParaRPr lang="fr-FR" dirty="0"/>
          </a:p>
        </p:txBody>
      </p:sp>
    </p:spTree>
    <p:extLst>
      <p:ext uri="{BB962C8B-B14F-4D97-AF65-F5344CB8AC3E}">
        <p14:creationId xmlns:p14="http://schemas.microsoft.com/office/powerpoint/2010/main" val="20695019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90D2D23-9CE7-4814-B5C8-9CE95C7B44FC}"/>
              </a:ext>
            </a:extLst>
          </p:cNvPr>
          <p:cNvSpPr>
            <a:spLocks noGrp="1"/>
          </p:cNvSpPr>
          <p:nvPr>
            <p:ph type="title"/>
          </p:nvPr>
        </p:nvSpPr>
        <p:spPr>
          <a:xfrm flipV="1">
            <a:off x="1534695" y="624840"/>
            <a:ext cx="9520157" cy="179323"/>
          </a:xfrm>
        </p:spPr>
        <p:txBody>
          <a:bodyPr>
            <a:normAutofit fontScale="90000"/>
          </a:bodyPr>
          <a:lstStyle/>
          <a:p>
            <a:endParaRPr lang="fr-FR" dirty="0"/>
          </a:p>
        </p:txBody>
      </p:sp>
      <p:sp>
        <p:nvSpPr>
          <p:cNvPr id="3" name="Espace réservé du texte 2">
            <a:extLst>
              <a:ext uri="{FF2B5EF4-FFF2-40B4-BE49-F238E27FC236}">
                <a16:creationId xmlns:a16="http://schemas.microsoft.com/office/drawing/2014/main" id="{48DC4EF4-3F65-4FDE-91A9-F842F658FD02}"/>
              </a:ext>
            </a:extLst>
          </p:cNvPr>
          <p:cNvSpPr>
            <a:spLocks noGrp="1"/>
          </p:cNvSpPr>
          <p:nvPr>
            <p:ph type="body" idx="1"/>
          </p:nvPr>
        </p:nvSpPr>
        <p:spPr>
          <a:xfrm>
            <a:off x="1534695" y="967741"/>
            <a:ext cx="4608576" cy="579119"/>
          </a:xfrm>
        </p:spPr>
        <p:txBody>
          <a:bodyPr/>
          <a:lstStyle/>
          <a:p>
            <a:r>
              <a:rPr lang="fr-FR" b="1" i="0" dirty="0">
                <a:solidFill>
                  <a:schemeClr val="accent1">
                    <a:lumMod val="75000"/>
                  </a:schemeClr>
                </a:solidFill>
                <a:effectLst/>
                <a:latin typeface="GothamPro"/>
              </a:rPr>
              <a:t>Indexes :</a:t>
            </a:r>
          </a:p>
        </p:txBody>
      </p:sp>
      <p:sp>
        <p:nvSpPr>
          <p:cNvPr id="4" name="Espace réservé du contenu 3">
            <a:extLst>
              <a:ext uri="{FF2B5EF4-FFF2-40B4-BE49-F238E27FC236}">
                <a16:creationId xmlns:a16="http://schemas.microsoft.com/office/drawing/2014/main" id="{D59F772F-12AC-45EC-B299-A025B827B9CC}"/>
              </a:ext>
            </a:extLst>
          </p:cNvPr>
          <p:cNvSpPr>
            <a:spLocks noGrp="1"/>
          </p:cNvSpPr>
          <p:nvPr>
            <p:ph sz="half" idx="2"/>
          </p:nvPr>
        </p:nvSpPr>
        <p:spPr>
          <a:xfrm>
            <a:off x="1534695" y="1546861"/>
            <a:ext cx="4608576" cy="3921866"/>
          </a:xfrm>
        </p:spPr>
        <p:txBody>
          <a:bodyPr>
            <a:normAutofit fontScale="62500" lnSpcReduction="20000"/>
          </a:bodyPr>
          <a:lstStyle/>
          <a:p>
            <a:pPr algn="l"/>
            <a:r>
              <a:rPr lang="en-US" b="1" i="0" dirty="0">
                <a:solidFill>
                  <a:srgbClr val="252525"/>
                </a:solidFill>
                <a:effectLst/>
                <a:latin typeface="GothamPro"/>
              </a:rPr>
              <a:t>MySQL</a:t>
            </a:r>
            <a:r>
              <a:rPr lang="en-US" b="0" i="0" dirty="0">
                <a:solidFill>
                  <a:srgbClr val="252525"/>
                </a:solidFill>
                <a:effectLst/>
                <a:latin typeface="GothamPro"/>
              </a:rPr>
              <a:t> organized indexes in tables and clusters. Developers can automatically locate and update indexes in their databases. The search isn’t highly flexible – you can’t search for multiple indexes in a single query. MySQL supports multi-column indexes, allowing adding up to 16 columns.</a:t>
            </a:r>
          </a:p>
          <a:p>
            <a:pPr algn="l"/>
            <a:r>
              <a:rPr lang="en-US" b="1" i="0" dirty="0">
                <a:solidFill>
                  <a:srgbClr val="252525"/>
                </a:solidFill>
                <a:effectLst/>
                <a:latin typeface="GothamPro"/>
              </a:rPr>
              <a:t>PostgreSQL</a:t>
            </a:r>
            <a:r>
              <a:rPr lang="en-US" b="0" i="0" dirty="0">
                <a:solidFill>
                  <a:srgbClr val="252525"/>
                </a:solidFill>
                <a:effectLst/>
                <a:latin typeface="GothamPro"/>
              </a:rPr>
              <a:t> also supports index-based table organization, but the early versions don’t include automated index updates (which appear only after the 11th edition release). The solution also allows looking up many indexes in a single search, which means that you can find a lot of information. The multi-column settings are also more flexible than in MySQL – developers can include up to 32 columns.</a:t>
            </a:r>
          </a:p>
          <a:p>
            <a:pPr algn="l"/>
            <a:r>
              <a:rPr lang="en-US" b="1" i="0" dirty="0">
                <a:solidFill>
                  <a:srgbClr val="252525"/>
                </a:solidFill>
                <a:effectLst/>
                <a:latin typeface="GothamPro"/>
              </a:rPr>
              <a:t>SQL Server</a:t>
            </a:r>
            <a:r>
              <a:rPr lang="en-US" b="0" i="0" dirty="0">
                <a:solidFill>
                  <a:srgbClr val="252525"/>
                </a:solidFill>
                <a:effectLst/>
                <a:latin typeface="GothamPro"/>
              </a:rPr>
              <a:t> offers rich automated functionality for index management. They can organize in clusters and maintain the correct row order without manual involvement. The solution also supports multiple-index searches and partial indexes.</a:t>
            </a:r>
          </a:p>
          <a:p>
            <a:endParaRPr lang="fr-FR" dirty="0"/>
          </a:p>
        </p:txBody>
      </p:sp>
      <p:sp>
        <p:nvSpPr>
          <p:cNvPr id="5" name="Espace réservé du texte 4">
            <a:extLst>
              <a:ext uri="{FF2B5EF4-FFF2-40B4-BE49-F238E27FC236}">
                <a16:creationId xmlns:a16="http://schemas.microsoft.com/office/drawing/2014/main" id="{AA470D3C-C8E7-43F1-82FE-F6CED60B9112}"/>
              </a:ext>
            </a:extLst>
          </p:cNvPr>
          <p:cNvSpPr>
            <a:spLocks noGrp="1"/>
          </p:cNvSpPr>
          <p:nvPr>
            <p:ph type="body" sz="quarter" idx="3"/>
          </p:nvPr>
        </p:nvSpPr>
        <p:spPr>
          <a:xfrm>
            <a:off x="6446276" y="967741"/>
            <a:ext cx="4608576" cy="579119"/>
          </a:xfrm>
        </p:spPr>
        <p:txBody>
          <a:bodyPr/>
          <a:lstStyle/>
          <a:p>
            <a:r>
              <a:rPr lang="fr-FR" b="1" i="0" dirty="0">
                <a:solidFill>
                  <a:schemeClr val="accent1">
                    <a:lumMod val="75000"/>
                  </a:schemeClr>
                </a:solidFill>
                <a:effectLst/>
                <a:latin typeface="GothamPro"/>
              </a:rPr>
              <a:t>Memory-</a:t>
            </a:r>
            <a:r>
              <a:rPr lang="fr-FR" b="1" i="0" dirty="0" err="1">
                <a:solidFill>
                  <a:schemeClr val="accent1">
                    <a:lumMod val="75000"/>
                  </a:schemeClr>
                </a:solidFill>
                <a:effectLst/>
                <a:latin typeface="GothamPro"/>
              </a:rPr>
              <a:t>Optimized</a:t>
            </a:r>
            <a:r>
              <a:rPr lang="fr-FR" b="1" i="0" dirty="0">
                <a:solidFill>
                  <a:schemeClr val="accent1">
                    <a:lumMod val="75000"/>
                  </a:schemeClr>
                </a:solidFill>
                <a:effectLst/>
                <a:latin typeface="GothamPro"/>
              </a:rPr>
              <a:t> Tables :</a:t>
            </a:r>
          </a:p>
        </p:txBody>
      </p:sp>
      <p:sp>
        <p:nvSpPr>
          <p:cNvPr id="6" name="Espace réservé du contenu 5">
            <a:extLst>
              <a:ext uri="{FF2B5EF4-FFF2-40B4-BE49-F238E27FC236}">
                <a16:creationId xmlns:a16="http://schemas.microsoft.com/office/drawing/2014/main" id="{60CDED01-740A-4A32-A1A8-34B6A9BC3863}"/>
              </a:ext>
            </a:extLst>
          </p:cNvPr>
          <p:cNvSpPr>
            <a:spLocks noGrp="1"/>
          </p:cNvSpPr>
          <p:nvPr>
            <p:ph sz="quarter" idx="4"/>
          </p:nvPr>
        </p:nvSpPr>
        <p:spPr>
          <a:xfrm>
            <a:off x="6454792" y="1546861"/>
            <a:ext cx="4608576" cy="3912002"/>
          </a:xfrm>
        </p:spPr>
        <p:txBody>
          <a:bodyPr>
            <a:normAutofit fontScale="62500" lnSpcReduction="20000"/>
          </a:bodyPr>
          <a:lstStyle/>
          <a:p>
            <a:pPr algn="l"/>
            <a:r>
              <a:rPr lang="en-US" b="1" i="0" dirty="0">
                <a:solidFill>
                  <a:srgbClr val="252525"/>
                </a:solidFill>
                <a:effectLst/>
                <a:latin typeface="GothamPro"/>
              </a:rPr>
              <a:t>MySQL </a:t>
            </a:r>
            <a:r>
              <a:rPr lang="en-US" b="0" i="0" dirty="0">
                <a:solidFill>
                  <a:srgbClr val="252525"/>
                </a:solidFill>
                <a:effectLst/>
                <a:latin typeface="GothamPro"/>
              </a:rPr>
              <a:t>supports the memory-stored table, but it can’t participate in transactions, and its security is highly vulnerable. Such tables are used only for reading purposes and can simplify exclusively primitive operations. For now, MySQL doesn’t come close to making the most out of memory-optimized tables.</a:t>
            </a:r>
          </a:p>
          <a:p>
            <a:pPr algn="l"/>
            <a:endParaRPr lang="en-US" b="0" i="0" dirty="0">
              <a:solidFill>
                <a:srgbClr val="252525"/>
              </a:solidFill>
              <a:effectLst/>
              <a:latin typeface="GothamPro"/>
            </a:endParaRPr>
          </a:p>
          <a:p>
            <a:pPr algn="l"/>
            <a:r>
              <a:rPr lang="en-US" b="1" i="0" dirty="0">
                <a:solidFill>
                  <a:srgbClr val="252525"/>
                </a:solidFill>
                <a:effectLst/>
                <a:latin typeface="GothamPro"/>
              </a:rPr>
              <a:t>PostgreSQL </a:t>
            </a:r>
            <a:r>
              <a:rPr lang="en-US" b="0" i="0" dirty="0">
                <a:solidFill>
                  <a:srgbClr val="252525"/>
                </a:solidFill>
                <a:effectLst/>
                <a:latin typeface="GothamPro"/>
              </a:rPr>
              <a:t>doesn’t support in-memory database creation.</a:t>
            </a:r>
          </a:p>
          <a:p>
            <a:pPr algn="l"/>
            <a:endParaRPr lang="en-US" b="0" i="0" dirty="0">
              <a:solidFill>
                <a:srgbClr val="252525"/>
              </a:solidFill>
              <a:effectLst/>
              <a:latin typeface="GothamPro"/>
            </a:endParaRPr>
          </a:p>
          <a:p>
            <a:pPr algn="l"/>
            <a:r>
              <a:rPr lang="en-US" b="1" i="0" dirty="0">
                <a:solidFill>
                  <a:srgbClr val="252525"/>
                </a:solidFill>
                <a:effectLst/>
                <a:latin typeface="GothamPro"/>
              </a:rPr>
              <a:t>SQL Server </a:t>
            </a:r>
            <a:r>
              <a:rPr lang="en-US" b="0" i="0" dirty="0">
                <a:solidFill>
                  <a:srgbClr val="252525"/>
                </a:solidFill>
                <a:effectLst/>
                <a:latin typeface="GothamPro"/>
              </a:rPr>
              <a:t>uses an optimistic strategy to handle memory-optimized tables, which means they can participate in transactions along with ordinary tables. Memory-based transactions are faster than regular ones, and this allows a drastic increase in application speed.</a:t>
            </a:r>
          </a:p>
        </p:txBody>
      </p:sp>
    </p:spTree>
    <p:extLst>
      <p:ext uri="{BB962C8B-B14F-4D97-AF65-F5344CB8AC3E}">
        <p14:creationId xmlns:p14="http://schemas.microsoft.com/office/powerpoint/2010/main" val="3361498115"/>
      </p:ext>
    </p:extLst>
  </p:cSld>
  <p:clrMapOvr>
    <a:masterClrMapping/>
  </p:clrMapOvr>
</p:sld>
</file>

<file path=ppt/theme/theme1.xml><?xml version="1.0" encoding="utf-8"?>
<a:theme xmlns:a="http://schemas.openxmlformats.org/drawingml/2006/main" name="Galerie">
  <a:themeElements>
    <a:clrScheme name="Gallery">
      <a:dk1>
        <a:sysClr val="windowText" lastClr="000000"/>
      </a:dk1>
      <a:lt1>
        <a:sysClr val="window" lastClr="FFFFFF"/>
      </a:lt1>
      <a:dk2>
        <a:srgbClr val="454545"/>
      </a:dk2>
      <a:lt2>
        <a:srgbClr val="EDEBE7"/>
      </a:lt2>
      <a:accent1>
        <a:srgbClr val="5FA534"/>
      </a:accent1>
      <a:accent2>
        <a:srgbClr val="DCAB34"/>
      </a:accent2>
      <a:accent3>
        <a:srgbClr val="D26D23"/>
      </a:accent3>
      <a:accent4>
        <a:srgbClr val="972323"/>
      </a:accent4>
      <a:accent5>
        <a:srgbClr val="236797"/>
      </a:accent5>
      <a:accent6>
        <a:srgbClr val="2FB6C6"/>
      </a:accent6>
      <a:hlink>
        <a:srgbClr val="8FC639"/>
      </a:hlink>
      <a:folHlink>
        <a:srgbClr val="E7C272"/>
      </a:folHlink>
    </a:clrScheme>
    <a:fontScheme name="Gallery">
      <a:majorFont>
        <a:latin typeface="Palatino Linotype" panose="020405020505050303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Palatino Linotype" panose="020405020505050303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AC464412-510E-4F2B-8947-A0DDBD028997}"/>
    </a:ext>
  </a:extLst>
</a:theme>
</file>

<file path=docProps/app.xml><?xml version="1.0" encoding="utf-8"?>
<Properties xmlns="http://schemas.openxmlformats.org/officeDocument/2006/extended-properties" xmlns:vt="http://schemas.openxmlformats.org/officeDocument/2006/docPropsVTypes">
  <Template>TM10001114[[fn=Galerie]]</Template>
  <TotalTime>38</TotalTime>
  <Words>927</Words>
  <Application>Microsoft Office PowerPoint</Application>
  <PresentationFormat>Grand écran</PresentationFormat>
  <Paragraphs>46</Paragraphs>
  <Slides>11</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11</vt:i4>
      </vt:variant>
    </vt:vector>
  </HeadingPairs>
  <TitlesOfParts>
    <vt:vector size="16" baseType="lpstr">
      <vt:lpstr>-apple-system</vt:lpstr>
      <vt:lpstr>Arial</vt:lpstr>
      <vt:lpstr>GothamPro</vt:lpstr>
      <vt:lpstr>Palatino Linotype</vt:lpstr>
      <vt:lpstr>Galerie</vt:lpstr>
      <vt:lpstr>RDBMS Présentation</vt:lpstr>
      <vt:lpstr>Summary :</vt:lpstr>
      <vt:lpstr>What is RDBMS ?</vt:lpstr>
      <vt:lpstr>MYSQL definition and functionalities </vt:lpstr>
      <vt:lpstr>PostegreSQL definition and functionalities </vt:lpstr>
      <vt:lpstr>SQL SERVER definition and functionalities </vt:lpstr>
      <vt:lpstr>Comparison betwenn the three of them </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RDBMS Présentation</dc:title>
  <dc:creator>achrafameur</dc:creator>
  <cp:lastModifiedBy>achref.ameur1925@gmail.com</cp:lastModifiedBy>
  <cp:revision>1</cp:revision>
  <dcterms:created xsi:type="dcterms:W3CDTF">2021-10-19T17:25:31Z</dcterms:created>
  <dcterms:modified xsi:type="dcterms:W3CDTF">2021-10-19T18:04:13Z</dcterms:modified>
</cp:coreProperties>
</file>