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C_B9BF4C8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9" r:id="rId2"/>
    <p:sldId id="270" r:id="rId3"/>
    <p:sldId id="271" r:id="rId4"/>
    <p:sldId id="256" r:id="rId5"/>
    <p:sldId id="257" r:id="rId6"/>
    <p:sldId id="258" r:id="rId7"/>
    <p:sldId id="259" r:id="rId8"/>
    <p:sldId id="260" r:id="rId9"/>
    <p:sldId id="261" r:id="rId10"/>
    <p:sldId id="262" r:id="rId11"/>
    <p:sldId id="263" r:id="rId12"/>
    <p:sldId id="265" r:id="rId13"/>
    <p:sldId id="264"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29E7BF-4973-C4D7-30D0-3DE38C8A6638}" name="Achraf BenAlaya" initials="AB" userId="9e1c4ebc75f16a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161" d="100"/>
          <a:sy n="161" d="100"/>
        </p:scale>
        <p:origin x="196" y="1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C_B9BF4C88.xml><?xml version="1.0" encoding="utf-8"?>
<p188:cmLst xmlns:a="http://schemas.openxmlformats.org/drawingml/2006/main" xmlns:r="http://schemas.openxmlformats.org/officeDocument/2006/relationships" xmlns:p188="http://schemas.microsoft.com/office/powerpoint/2018/8/main">
  <p188:cm id="{C9DBC639-1A3B-4978-A5C1-F0429EB14FB5}" authorId="{B629E7BF-4973-C4D7-30D0-3DE38C8A6638}" created="2023-12-03T20:51:57.332">
    <pc:sldMkLst xmlns:pc="http://schemas.microsoft.com/office/powerpoint/2013/main/command">
      <pc:docMk/>
      <pc:sldMk cId="3116321928" sldId="268"/>
    </pc:sldMkLst>
    <p188:txBody>
      <a:bodyPr/>
      <a:lstStyle/>
      <a:p>
        <a:r>
          <a:rPr lang="fr-FR"/>
          <a:t>az containerapp show -n 'cp-hunterxhunter-frt' -g 'rg-festivetechcalendar' -o yaml &gt; C:\Achraf\JohnMcClane\MattFarrell\Online\SessionSizeCodeSource\Architectures\acacp-hunterxhunter-frt-keda.yaml</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179BB0-B456-4C0D-8940-D17AF9766358}" type="datetimeFigureOut">
              <a:rPr lang="fr-FR" smtClean="0"/>
              <a:t>04/12/2023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0D6CF26-9E2C-4CCF-AA80-F833598741C5}"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5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79BB0-B456-4C0D-8940-D17AF9766358}" type="datetimeFigureOut">
              <a:rPr lang="fr-FR" smtClean="0"/>
              <a:t>04/12/2023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4204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79BB0-B456-4C0D-8940-D17AF9766358}" type="datetimeFigureOut">
              <a:rPr lang="fr-FR" smtClean="0"/>
              <a:t>04/12/2023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297227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179BB0-B456-4C0D-8940-D17AF9766358}" type="datetimeFigureOut">
              <a:rPr lang="fr-FR" smtClean="0"/>
              <a:t>04/12/2023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170978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179BB0-B456-4C0D-8940-D17AF9766358}" type="datetimeFigureOut">
              <a:rPr lang="fr-FR" smtClean="0"/>
              <a:t>04/12/2023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0D6CF26-9E2C-4CCF-AA80-F833598741C5}" type="slidenum">
              <a:rPr lang="fr-FR" smtClean="0"/>
              <a:t>‹#›</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17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179BB0-B456-4C0D-8940-D17AF9766358}" type="datetimeFigureOut">
              <a:rPr lang="fr-FR" smtClean="0"/>
              <a:t>04/12/2023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266089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179BB0-B456-4C0D-8940-D17AF9766358}" type="datetimeFigureOut">
              <a:rPr lang="fr-FR" smtClean="0"/>
              <a:t>04/12/2023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416749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179BB0-B456-4C0D-8940-D17AF9766358}" type="datetimeFigureOut">
              <a:rPr lang="fr-FR" smtClean="0"/>
              <a:t>04/12/2023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275915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179BB0-B456-4C0D-8940-D17AF9766358}" type="datetimeFigureOut">
              <a:rPr lang="fr-FR" smtClean="0"/>
              <a:t>04/12/2023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203941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4179BB0-B456-4C0D-8940-D17AF9766358}" type="datetimeFigureOut">
              <a:rPr lang="fr-FR" smtClean="0"/>
              <a:t>04/12/2023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D6CF26-9E2C-4CCF-AA80-F833598741C5}" type="slidenum">
              <a:rPr lang="fr-FR" smtClean="0"/>
              <a:t>‹#›</a:t>
            </a:fld>
            <a:endParaRPr lang="fr-FR"/>
          </a:p>
        </p:txBody>
      </p:sp>
    </p:spTree>
    <p:extLst>
      <p:ext uri="{BB962C8B-B14F-4D97-AF65-F5344CB8AC3E}">
        <p14:creationId xmlns:p14="http://schemas.microsoft.com/office/powerpoint/2010/main" val="7585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179BB0-B456-4C0D-8940-D17AF9766358}" type="datetimeFigureOut">
              <a:rPr lang="fr-FR" smtClean="0"/>
              <a:t>04/12/2023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0D6CF26-9E2C-4CCF-AA80-F833598741C5}" type="slidenum">
              <a:rPr lang="fr-FR" smtClean="0"/>
              <a:t>‹#›</a:t>
            </a:fld>
            <a:endParaRPr lang="fr-FR"/>
          </a:p>
        </p:txBody>
      </p:sp>
    </p:spTree>
    <p:extLst>
      <p:ext uri="{BB962C8B-B14F-4D97-AF65-F5344CB8AC3E}">
        <p14:creationId xmlns:p14="http://schemas.microsoft.com/office/powerpoint/2010/main" val="106901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179BB0-B456-4C0D-8940-D17AF9766358}" type="datetimeFigureOut">
              <a:rPr lang="fr-FR" smtClean="0"/>
              <a:t>04/12/2023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D6CF26-9E2C-4CCF-AA80-F833598741C5}" type="slidenum">
              <a:rPr lang="fr-FR" smtClean="0"/>
              <a:t>‹#›</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27869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0C_B9BF4C8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sessionize.com/app/speaker/session/566741" TargetMode="External"/><Relationship Id="rId7" Type="http://schemas.openxmlformats.org/officeDocument/2006/relationships/hyperlink" Target="mailto:achrafbenalaya@outlook.com"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27C25-C5E9-7215-03B4-C978F2175B61}"/>
              </a:ext>
            </a:extLst>
          </p:cNvPr>
          <p:cNvPicPr>
            <a:picLocks noChangeAspect="1"/>
          </p:cNvPicPr>
          <p:nvPr/>
        </p:nvPicPr>
        <p:blipFill>
          <a:blip r:embed="rId2"/>
          <a:stretch>
            <a:fillRect/>
          </a:stretch>
        </p:blipFill>
        <p:spPr>
          <a:xfrm>
            <a:off x="2093495" y="0"/>
            <a:ext cx="7828298" cy="6601189"/>
          </a:xfrm>
          <a:prstGeom prst="rect">
            <a:avLst/>
          </a:prstGeom>
        </p:spPr>
      </p:pic>
    </p:spTree>
    <p:extLst>
      <p:ext uri="{BB962C8B-B14F-4D97-AF65-F5344CB8AC3E}">
        <p14:creationId xmlns:p14="http://schemas.microsoft.com/office/powerpoint/2010/main" val="444075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2D0B99-66B4-4935-3ECE-F4126A1EC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3961"/>
            <a:ext cx="12192000" cy="5670078"/>
          </a:xfrm>
          <a:prstGeom prst="rect">
            <a:avLst/>
          </a:prstGeom>
        </p:spPr>
      </p:pic>
    </p:spTree>
    <p:extLst>
      <p:ext uri="{BB962C8B-B14F-4D97-AF65-F5344CB8AC3E}">
        <p14:creationId xmlns:p14="http://schemas.microsoft.com/office/powerpoint/2010/main" val="393563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8B28-CE5D-BA02-5CA4-9CAD96971F38}"/>
              </a:ext>
            </a:extLst>
          </p:cNvPr>
          <p:cNvSpPr>
            <a:spLocks noGrp="1"/>
          </p:cNvSpPr>
          <p:nvPr>
            <p:ph type="title"/>
          </p:nvPr>
        </p:nvSpPr>
        <p:spPr>
          <a:xfrm>
            <a:off x="2854431" y="-1970677"/>
            <a:ext cx="5831379" cy="581697"/>
          </a:xfrm>
        </p:spPr>
        <p:txBody>
          <a:bodyPr>
            <a:normAutofit fontScale="90000"/>
          </a:bodyPr>
          <a:lstStyle/>
          <a:p>
            <a:endParaRPr lang="fr-FR" dirty="0"/>
          </a:p>
        </p:txBody>
      </p:sp>
      <p:sp>
        <p:nvSpPr>
          <p:cNvPr id="3" name="Content Placeholder 2">
            <a:extLst>
              <a:ext uri="{FF2B5EF4-FFF2-40B4-BE49-F238E27FC236}">
                <a16:creationId xmlns:a16="http://schemas.microsoft.com/office/drawing/2014/main" id="{4C5ABD61-555E-E35C-051B-1D8F0D538325}"/>
              </a:ext>
            </a:extLst>
          </p:cNvPr>
          <p:cNvSpPr>
            <a:spLocks noGrp="1"/>
          </p:cNvSpPr>
          <p:nvPr>
            <p:ph idx="1"/>
          </p:nvPr>
        </p:nvSpPr>
        <p:spPr/>
        <p:txBody>
          <a:bodyPr/>
          <a:lstStyle/>
          <a:p>
            <a:r>
              <a:rPr lang="en-US" dirty="0"/>
              <a:t>KEDA (Kubernetes Event-Driven Autoscaling) is an open-source project that enhances Kubernetes scalability by dynamically adjusting the number of pods based on event-driven workloads. It enables efficient resource utilization, automates scaling decisions, and supports a wide range of event sources for a flexible and responsive containerized environment. KEDA simplifies the management of applications in Kubernetes by intelligently scaling workloads based on demand.</a:t>
            </a:r>
            <a:endParaRPr lang="fr-FR" dirty="0"/>
          </a:p>
        </p:txBody>
      </p:sp>
      <p:pic>
        <p:nvPicPr>
          <p:cNvPr id="1026" name="Picture 2" descr="Keda logo">
            <a:extLst>
              <a:ext uri="{FF2B5EF4-FFF2-40B4-BE49-F238E27FC236}">
                <a16:creationId xmlns:a16="http://schemas.microsoft.com/office/drawing/2014/main" id="{C0D1BFBD-0E08-DCFB-294B-3442553EE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940" y="199125"/>
            <a:ext cx="4225637" cy="178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7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7892-5BB8-BA8C-650F-4783422C5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1112"/>
            <a:ext cx="12192000" cy="2575775"/>
          </a:xfrm>
          <a:prstGeom prst="rect">
            <a:avLst/>
          </a:prstGeom>
        </p:spPr>
      </p:pic>
      <p:sp>
        <p:nvSpPr>
          <p:cNvPr id="6" name="Arrow: Down 5">
            <a:extLst>
              <a:ext uri="{FF2B5EF4-FFF2-40B4-BE49-F238E27FC236}">
                <a16:creationId xmlns:a16="http://schemas.microsoft.com/office/drawing/2014/main" id="{29EC19D1-58BC-FD86-4F8F-2D0443B496D2}"/>
              </a:ext>
            </a:extLst>
          </p:cNvPr>
          <p:cNvSpPr/>
          <p:nvPr/>
        </p:nvSpPr>
        <p:spPr>
          <a:xfrm>
            <a:off x="1481667" y="1075267"/>
            <a:ext cx="884766" cy="11260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882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81D728-C88D-9DEC-169F-E3A182C9D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979" y="0"/>
            <a:ext cx="9562041" cy="6858000"/>
          </a:xfrm>
          <a:prstGeom prst="rect">
            <a:avLst/>
          </a:prstGeom>
        </p:spPr>
      </p:pic>
    </p:spTree>
    <p:extLst>
      <p:ext uri="{BB962C8B-B14F-4D97-AF65-F5344CB8AC3E}">
        <p14:creationId xmlns:p14="http://schemas.microsoft.com/office/powerpoint/2010/main" val="403112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F2791D-6620-A9B6-DE16-E93E63AC1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588433"/>
            <a:ext cx="9740900" cy="6269567"/>
          </a:xfrm>
          <a:prstGeom prst="rect">
            <a:avLst/>
          </a:prstGeom>
        </p:spPr>
      </p:pic>
      <p:sp>
        <p:nvSpPr>
          <p:cNvPr id="6" name="TextBox 5">
            <a:extLst>
              <a:ext uri="{FF2B5EF4-FFF2-40B4-BE49-F238E27FC236}">
                <a16:creationId xmlns:a16="http://schemas.microsoft.com/office/drawing/2014/main" id="{EB74D08A-B884-8E04-2477-24ACE0502341}"/>
              </a:ext>
            </a:extLst>
          </p:cNvPr>
          <p:cNvSpPr txBox="1"/>
          <p:nvPr/>
        </p:nvSpPr>
        <p:spPr>
          <a:xfrm>
            <a:off x="4919865" y="156633"/>
            <a:ext cx="1876989" cy="400110"/>
          </a:xfrm>
          <a:prstGeom prst="rect">
            <a:avLst/>
          </a:prstGeom>
          <a:noFill/>
        </p:spPr>
        <p:txBody>
          <a:bodyPr wrap="none" rtlCol="0">
            <a:spAutoFit/>
          </a:bodyPr>
          <a:lstStyle/>
          <a:p>
            <a:r>
              <a:rPr lang="fr-FR" sz="2000" dirty="0"/>
              <a:t>Authentification</a:t>
            </a:r>
          </a:p>
        </p:txBody>
      </p:sp>
    </p:spTree>
    <p:extLst>
      <p:ext uri="{BB962C8B-B14F-4D97-AF65-F5344CB8AC3E}">
        <p14:creationId xmlns:p14="http://schemas.microsoft.com/office/powerpoint/2010/main" val="214644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B6A37C-5FDB-653B-37F7-5E58A18D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392" y="0"/>
            <a:ext cx="7118084" cy="6858000"/>
          </a:xfrm>
          <a:prstGeom prst="rect">
            <a:avLst/>
          </a:prstGeom>
        </p:spPr>
      </p:pic>
      <p:sp>
        <p:nvSpPr>
          <p:cNvPr id="6" name="TextBox 5">
            <a:extLst>
              <a:ext uri="{FF2B5EF4-FFF2-40B4-BE49-F238E27FC236}">
                <a16:creationId xmlns:a16="http://schemas.microsoft.com/office/drawing/2014/main" id="{EDDD36F6-C4C2-292C-B798-1E360D652BB0}"/>
              </a:ext>
            </a:extLst>
          </p:cNvPr>
          <p:cNvSpPr txBox="1"/>
          <p:nvPr/>
        </p:nvSpPr>
        <p:spPr>
          <a:xfrm>
            <a:off x="325966" y="674400"/>
            <a:ext cx="5181600" cy="5509200"/>
          </a:xfrm>
          <a:prstGeom prst="rect">
            <a:avLst/>
          </a:prstGeom>
          <a:noFill/>
        </p:spPr>
        <p:txBody>
          <a:bodyPr wrap="square" rtlCol="0">
            <a:spAutoFit/>
          </a:bodyPr>
          <a:lstStyle/>
          <a:p>
            <a:pPr algn="l"/>
            <a:r>
              <a:rPr lang="fr-FR" sz="1100" dirty="0" err="1"/>
              <a:t>Revisions</a:t>
            </a:r>
            <a:r>
              <a:rPr lang="fr-FR" sz="1100" dirty="0"/>
              <a:t> in Container APPS can </a:t>
            </a:r>
            <a:r>
              <a:rPr lang="fr-FR" sz="1100" dirty="0" err="1"/>
              <a:t>be</a:t>
            </a:r>
            <a:r>
              <a:rPr lang="fr-FR" sz="1100" dirty="0"/>
              <a:t> </a:t>
            </a:r>
            <a:r>
              <a:rPr lang="fr-FR" sz="1100" dirty="0" err="1"/>
              <a:t>used</a:t>
            </a:r>
            <a:r>
              <a:rPr lang="fr-FR" sz="1100" dirty="0"/>
              <a:t> in </a:t>
            </a:r>
            <a:r>
              <a:rPr lang="fr-FR" sz="1100" dirty="0" err="1"/>
              <a:t>order</a:t>
            </a:r>
            <a:r>
              <a:rPr lang="fr-FR" sz="1100" dirty="0"/>
              <a:t> to :</a:t>
            </a:r>
            <a:br>
              <a:rPr lang="fr-FR" sz="1100" dirty="0"/>
            </a:br>
            <a:br>
              <a:rPr lang="fr-FR" sz="1100" dirty="0"/>
            </a:br>
            <a:br>
              <a:rPr lang="fr-FR" sz="1100" dirty="0"/>
            </a:br>
            <a:r>
              <a:rPr lang="en-US" sz="1100" b="1" i="0" dirty="0">
                <a:solidFill>
                  <a:srgbClr val="FF0000"/>
                </a:solidFill>
                <a:effectLst/>
                <a:latin typeface="Söhne"/>
              </a:rPr>
              <a:t>Versioning and Revisions:</a:t>
            </a:r>
          </a:p>
          <a:p>
            <a:pPr lvl="1" algn="l"/>
            <a:r>
              <a:rPr lang="en-US" sz="1100" b="0" i="0" dirty="0">
                <a:effectLst/>
                <a:latin typeface="Söhne"/>
              </a:rPr>
              <a:t>Azure Container Apps may allow you to deploy multiple versions or revisions of your containerized application. This is particularly useful in scenarios where you want to update your application with new features, bug fixes, or improvements without disrupting the running services.</a:t>
            </a:r>
          </a:p>
          <a:p>
            <a:pPr algn="l"/>
            <a:r>
              <a:rPr lang="en-US" sz="1100" b="1" i="0" dirty="0">
                <a:solidFill>
                  <a:srgbClr val="FF0000"/>
                </a:solidFill>
                <a:effectLst/>
                <a:latin typeface="Söhne"/>
              </a:rPr>
              <a:t>Rolling Updates:</a:t>
            </a:r>
            <a:endParaRPr lang="en-US" sz="1100" b="0" i="0" dirty="0">
              <a:solidFill>
                <a:srgbClr val="FF0000"/>
              </a:solidFill>
              <a:effectLst/>
              <a:latin typeface="Söhne"/>
            </a:endParaRPr>
          </a:p>
          <a:p>
            <a:pPr lvl="1" algn="l"/>
            <a:r>
              <a:rPr lang="en-US" sz="1100" b="0" i="0" dirty="0">
                <a:effectLst/>
                <a:latin typeface="Söhne"/>
              </a:rPr>
              <a:t>Revisions could be associated with concepts like rolling updates, where you can gradually update instances of your application without downtime. This is achieved by deploying a new revision alongside the existing one, and the service gradually directs traffic to the new version.</a:t>
            </a:r>
          </a:p>
          <a:p>
            <a:pPr algn="l"/>
            <a:r>
              <a:rPr lang="en-US" sz="1100" b="1" i="0" dirty="0">
                <a:solidFill>
                  <a:srgbClr val="FF0000"/>
                </a:solidFill>
                <a:effectLst/>
                <a:latin typeface="Söhne"/>
              </a:rPr>
              <a:t>A/B Testing:</a:t>
            </a:r>
            <a:endParaRPr lang="en-US" sz="1100" b="0" i="0" dirty="0">
              <a:solidFill>
                <a:srgbClr val="FF0000"/>
              </a:solidFill>
              <a:effectLst/>
              <a:latin typeface="Söhne"/>
            </a:endParaRPr>
          </a:p>
          <a:p>
            <a:pPr lvl="1" algn="l"/>
            <a:r>
              <a:rPr lang="en-US" sz="1100" b="0" i="0" dirty="0">
                <a:effectLst/>
                <a:latin typeface="Söhne"/>
              </a:rPr>
              <a:t>Revisions may also be utilized for A/B testing purposes. By deploying different revisions of your application with slight variations, you can test user engagement and performance to make informed decisions about which version is more effective.</a:t>
            </a:r>
          </a:p>
          <a:p>
            <a:pPr algn="l"/>
            <a:r>
              <a:rPr lang="en-US" sz="1100" b="1" i="0" dirty="0">
                <a:solidFill>
                  <a:srgbClr val="FF0000"/>
                </a:solidFill>
                <a:effectLst/>
                <a:latin typeface="Söhne"/>
              </a:rPr>
              <a:t>Configuration Changes:</a:t>
            </a:r>
            <a:endParaRPr lang="en-US" sz="1100" b="0" i="0" dirty="0">
              <a:solidFill>
                <a:srgbClr val="FF0000"/>
              </a:solidFill>
              <a:effectLst/>
              <a:latin typeface="Söhne"/>
            </a:endParaRPr>
          </a:p>
          <a:p>
            <a:pPr lvl="1" algn="l"/>
            <a:r>
              <a:rPr lang="en-US" sz="1100" b="0" i="0" dirty="0">
                <a:effectLst/>
                <a:latin typeface="Söhne"/>
              </a:rPr>
              <a:t>Revisions might also be associated with changes in configuration. You can update configurations for a specific revision without affecting other running revisions, allowing for flexible management of application settings.</a:t>
            </a:r>
          </a:p>
          <a:p>
            <a:pPr algn="l"/>
            <a:r>
              <a:rPr lang="en-US" sz="1100" b="1" i="0" dirty="0">
                <a:solidFill>
                  <a:srgbClr val="FF0000"/>
                </a:solidFill>
                <a:effectLst/>
                <a:latin typeface="Söhne"/>
              </a:rPr>
              <a:t>Health Monitoring:</a:t>
            </a:r>
            <a:endParaRPr lang="en-US" sz="1100" b="0" i="0" dirty="0">
              <a:solidFill>
                <a:srgbClr val="FF0000"/>
              </a:solidFill>
              <a:effectLst/>
              <a:latin typeface="Söhne"/>
            </a:endParaRPr>
          </a:p>
          <a:p>
            <a:pPr lvl="1" algn="l"/>
            <a:r>
              <a:rPr lang="en-US" sz="1100" b="0" i="0" dirty="0">
                <a:effectLst/>
                <a:latin typeface="Söhne"/>
              </a:rPr>
              <a:t>Azure Container Apps may provide features for health monitoring of different revisions. This includes the ability to monitor the performance and health of each revision separately, ensuring that your application is running as expected.</a:t>
            </a:r>
          </a:p>
          <a:p>
            <a:br>
              <a:rPr lang="fr-FR" sz="1100" dirty="0"/>
            </a:br>
            <a:br>
              <a:rPr lang="fr-FR" sz="1100" dirty="0"/>
            </a:br>
            <a:br>
              <a:rPr lang="fr-FR" sz="1100" dirty="0"/>
            </a:br>
            <a:br>
              <a:rPr lang="fr-FR" sz="1100" dirty="0"/>
            </a:br>
            <a:endParaRPr lang="fr-FR" sz="1100" dirty="0"/>
          </a:p>
        </p:txBody>
      </p:sp>
    </p:spTree>
    <p:extLst>
      <p:ext uri="{BB962C8B-B14F-4D97-AF65-F5344CB8AC3E}">
        <p14:creationId xmlns:p14="http://schemas.microsoft.com/office/powerpoint/2010/main" val="39018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59FD48-31BD-5E00-36FB-DB39FD4C5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94" y="55034"/>
            <a:ext cx="9674678" cy="6858000"/>
          </a:xfrm>
          <a:prstGeom prst="rect">
            <a:avLst/>
          </a:prstGeom>
        </p:spPr>
      </p:pic>
    </p:spTree>
    <p:extLst>
      <p:ext uri="{BB962C8B-B14F-4D97-AF65-F5344CB8AC3E}">
        <p14:creationId xmlns:p14="http://schemas.microsoft.com/office/powerpoint/2010/main" val="311632192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04E098-5E60-233D-2E64-ADF6E854E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70461"/>
            <a:ext cx="1353750" cy="1522080"/>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a:scene3d>
            <a:camera prst="orthographicFront"/>
            <a:lightRig rig="contrasting" dir="t">
              <a:rot lat="0" lon="0" rev="3000000"/>
            </a:lightRig>
          </a:scene3d>
          <a:sp3d contourW="7620">
            <a:bevelT w="95250" h="31750"/>
            <a:contourClr>
              <a:srgbClr val="333333"/>
            </a:contourClr>
          </a:sp3d>
        </p:spPr>
      </p:pic>
      <p:sp>
        <p:nvSpPr>
          <p:cNvPr id="9" name="TextBox 8">
            <a:extLst>
              <a:ext uri="{FF2B5EF4-FFF2-40B4-BE49-F238E27FC236}">
                <a16:creationId xmlns:a16="http://schemas.microsoft.com/office/drawing/2014/main" id="{055752C9-3C47-3FE4-FF54-7321A8DE8ED5}"/>
              </a:ext>
            </a:extLst>
          </p:cNvPr>
          <p:cNvSpPr txBox="1"/>
          <p:nvPr/>
        </p:nvSpPr>
        <p:spPr>
          <a:xfrm>
            <a:off x="3278226" y="1382931"/>
            <a:ext cx="6812694" cy="1089529"/>
          </a:xfrm>
          <a:prstGeom prst="rect">
            <a:avLst/>
          </a:prstGeom>
          <a:noFill/>
        </p:spPr>
        <p:txBody>
          <a:bodyPr wrap="square" rtlCol="0">
            <a:spAutoFit/>
          </a:bodyPr>
          <a:lstStyle/>
          <a:p>
            <a:pPr algn="ctr">
              <a:lnSpc>
                <a:spcPct val="90000"/>
              </a:lnSpc>
              <a:spcBef>
                <a:spcPct val="0"/>
              </a:spcBef>
              <a:spcAft>
                <a:spcPts val="600"/>
              </a:spcAft>
            </a:pPr>
            <a:r>
              <a:rPr lang="en-US" sz="3600" b="1" dirty="0">
                <a:latin typeface="+mj-lt"/>
                <a:ea typeface="+mj-ea"/>
                <a:cs typeface="+mj-cs"/>
                <a:hlinkClick r:id="rId3">
                  <a:extLst>
                    <a:ext uri="{A12FA001-AC4F-418D-AE19-62706E023703}">
                      <ahyp:hlinkClr xmlns:ahyp="http://schemas.microsoft.com/office/drawing/2018/hyperlinkcolor" val="tx"/>
                    </a:ext>
                  </a:extLst>
                </a:hlinkClick>
              </a:rPr>
              <a:t>unlocking the potential : azure container apps in action</a:t>
            </a:r>
            <a:endParaRPr lang="fr-FR" sz="3600" b="1" dirty="0">
              <a:latin typeface="+mj-lt"/>
              <a:ea typeface="+mj-ea"/>
              <a:cs typeface="+mj-cs"/>
            </a:endParaRPr>
          </a:p>
        </p:txBody>
      </p:sp>
      <p:sp>
        <p:nvSpPr>
          <p:cNvPr id="10" name="TextBox 9">
            <a:extLst>
              <a:ext uri="{FF2B5EF4-FFF2-40B4-BE49-F238E27FC236}">
                <a16:creationId xmlns:a16="http://schemas.microsoft.com/office/drawing/2014/main" id="{9D2A9CD0-F27E-1783-B766-D38E9A38A794}"/>
              </a:ext>
            </a:extLst>
          </p:cNvPr>
          <p:cNvSpPr txBox="1"/>
          <p:nvPr/>
        </p:nvSpPr>
        <p:spPr>
          <a:xfrm>
            <a:off x="652135" y="3849309"/>
            <a:ext cx="5334000" cy="2308324"/>
          </a:xfrm>
          <a:prstGeom prst="rect">
            <a:avLst/>
          </a:prstGeom>
          <a:noFill/>
        </p:spPr>
        <p:txBody>
          <a:bodyPr wrap="square" rtlCol="0">
            <a:spAutoFit/>
          </a:bodyPr>
          <a:lstStyle/>
          <a:p>
            <a:pPr marL="285750" indent="-285750">
              <a:buFont typeface="Arial" panose="020B0604020202020204" pitchFamily="34" charset="0"/>
              <a:buChar char="•"/>
            </a:pPr>
            <a:r>
              <a:rPr lang="fr-FR" dirty="0"/>
              <a:t>Cloud Architect </a:t>
            </a:r>
          </a:p>
          <a:p>
            <a:pPr marL="285750" indent="-285750">
              <a:buFont typeface="Arial" panose="020B0604020202020204" pitchFamily="34" charset="0"/>
              <a:buChar char="•"/>
            </a:pPr>
            <a:r>
              <a:rPr lang="fr-FR" dirty="0"/>
              <a:t>DevSecOps</a:t>
            </a:r>
          </a:p>
          <a:p>
            <a:pPr marL="285750" indent="-285750">
              <a:buFont typeface="Arial" panose="020B0604020202020204" pitchFamily="34" charset="0"/>
              <a:buChar char="•"/>
            </a:pPr>
            <a:r>
              <a:rPr lang="fr-FR" dirty="0"/>
              <a:t>Microsoft </a:t>
            </a:r>
            <a:r>
              <a:rPr lang="fr-FR" dirty="0" err="1"/>
              <a:t>Certified</a:t>
            </a:r>
            <a:r>
              <a:rPr lang="fr-FR" dirty="0"/>
              <a:t> Trainer</a:t>
            </a:r>
          </a:p>
          <a:p>
            <a:pPr marL="285750" indent="-285750">
              <a:buFont typeface="Arial" panose="020B0604020202020204" pitchFamily="34" charset="0"/>
              <a:buChar char="•"/>
            </a:pPr>
            <a:r>
              <a:rPr lang="fr-FR" dirty="0"/>
              <a:t>Speaker</a:t>
            </a:r>
          </a:p>
          <a:p>
            <a:pPr marL="285750" indent="-285750">
              <a:buFont typeface="Arial" panose="020B0604020202020204" pitchFamily="34" charset="0"/>
              <a:buChar char="•"/>
            </a:pPr>
            <a:r>
              <a:rPr lang="fr-FR" dirty="0"/>
              <a:t>Blogger</a:t>
            </a:r>
            <a:br>
              <a:rPr lang="fr-FR" dirty="0"/>
            </a:br>
            <a:r>
              <a:rPr lang="fr-FR" dirty="0"/>
              <a:t>   </a:t>
            </a:r>
            <a:br>
              <a:rPr lang="fr-FR" dirty="0"/>
            </a:br>
            <a:r>
              <a:rPr lang="fr-FR" dirty="0"/>
              <a:t>    </a:t>
            </a:r>
            <a:br>
              <a:rPr lang="fr-FR" dirty="0"/>
            </a:br>
            <a:r>
              <a:rPr lang="fr-FR" dirty="0"/>
              <a:t>    </a:t>
            </a:r>
          </a:p>
        </p:txBody>
      </p:sp>
      <p:pic>
        <p:nvPicPr>
          <p:cNvPr id="1026" name="Picture 2" descr="MCT Info - MCT Community">
            <a:extLst>
              <a:ext uri="{FF2B5EF4-FFF2-40B4-BE49-F238E27FC236}">
                <a16:creationId xmlns:a16="http://schemas.microsoft.com/office/drawing/2014/main" id="{BE188E2B-17D4-FAF8-36A7-072884B63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1055" y="552839"/>
            <a:ext cx="1305804" cy="1305804"/>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User with solid fill">
            <a:extLst>
              <a:ext uri="{FF2B5EF4-FFF2-40B4-BE49-F238E27FC236}">
                <a16:creationId xmlns:a16="http://schemas.microsoft.com/office/drawing/2014/main" id="{4CA8DDA1-A92D-2105-C7E7-C22632BBFC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33" y="2986823"/>
            <a:ext cx="590567" cy="590567"/>
          </a:xfrm>
          <a:prstGeom prst="rect">
            <a:avLst/>
          </a:prstGeom>
        </p:spPr>
      </p:pic>
      <p:sp>
        <p:nvSpPr>
          <p:cNvPr id="13" name="TextBox 12">
            <a:extLst>
              <a:ext uri="{FF2B5EF4-FFF2-40B4-BE49-F238E27FC236}">
                <a16:creationId xmlns:a16="http://schemas.microsoft.com/office/drawing/2014/main" id="{3B5EC946-2C60-B548-C2C7-AEE9EB41801D}"/>
              </a:ext>
            </a:extLst>
          </p:cNvPr>
          <p:cNvSpPr txBox="1"/>
          <p:nvPr/>
        </p:nvSpPr>
        <p:spPr>
          <a:xfrm>
            <a:off x="6241873" y="2951850"/>
            <a:ext cx="5334000" cy="2585323"/>
          </a:xfrm>
          <a:prstGeom prst="rect">
            <a:avLst/>
          </a:prstGeom>
          <a:noFill/>
        </p:spPr>
        <p:txBody>
          <a:bodyPr wrap="square" rtlCol="0">
            <a:spAutoFit/>
          </a:bodyPr>
          <a:lstStyle/>
          <a:p>
            <a:r>
              <a:rPr lang="fr-FR" dirty="0"/>
              <a:t>       </a:t>
            </a:r>
            <a:r>
              <a:rPr lang="fr-FR" b="1" dirty="0"/>
              <a:t>Contact : </a:t>
            </a:r>
            <a:br>
              <a:rPr lang="fr-FR" dirty="0"/>
            </a:br>
            <a:br>
              <a:rPr lang="fr-FR" dirty="0"/>
            </a:br>
            <a:r>
              <a:rPr lang="fr-FR" dirty="0"/>
              <a:t>      www.achrafbenalaya.com</a:t>
            </a:r>
          </a:p>
          <a:p>
            <a:r>
              <a:rPr lang="fr-FR" dirty="0"/>
              <a:t>    </a:t>
            </a:r>
            <a:br>
              <a:rPr lang="fr-FR" dirty="0"/>
            </a:br>
            <a:r>
              <a:rPr lang="fr-FR" dirty="0"/>
              <a:t>       </a:t>
            </a:r>
            <a:r>
              <a:rPr lang="fr-FR" dirty="0">
                <a:hlinkClick r:id="rId7"/>
              </a:rPr>
              <a:t>achrafbenalaya@outlook.com</a:t>
            </a:r>
            <a:br>
              <a:rPr lang="fr-FR" dirty="0"/>
            </a:br>
            <a:r>
              <a:rPr lang="fr-FR" dirty="0"/>
              <a:t>     </a:t>
            </a:r>
            <a:br>
              <a:rPr lang="fr-FR" dirty="0"/>
            </a:br>
            <a:r>
              <a:rPr lang="fr-FR" dirty="0"/>
              <a:t>      @AchrafBenAlaya</a:t>
            </a:r>
            <a:br>
              <a:rPr lang="fr-FR" dirty="0"/>
            </a:br>
            <a:br>
              <a:rPr lang="fr-FR" dirty="0"/>
            </a:br>
            <a:r>
              <a:rPr lang="fr-FR" dirty="0"/>
              <a:t>    </a:t>
            </a:r>
          </a:p>
        </p:txBody>
      </p:sp>
      <p:pic>
        <p:nvPicPr>
          <p:cNvPr id="1028" name="Picture 4" descr="YouTube Clipart &amp; YouTube Clip Art Images - HDClipartAll">
            <a:extLst>
              <a:ext uri="{FF2B5EF4-FFF2-40B4-BE49-F238E27FC236}">
                <a16:creationId xmlns:a16="http://schemas.microsoft.com/office/drawing/2014/main" id="{8733B231-12AD-3E1B-59F1-40792874AD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0128" y="4526287"/>
            <a:ext cx="677371" cy="6773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email-icon-clip-art-at-clker-com-vector-qafaq-e-mail-icon-trace-0 ...">
            <a:extLst>
              <a:ext uri="{FF2B5EF4-FFF2-40B4-BE49-F238E27FC236}">
                <a16:creationId xmlns:a16="http://schemas.microsoft.com/office/drawing/2014/main" id="{18859989-8BCD-A77F-E36F-285A0EFCDA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6135" y="4016911"/>
            <a:ext cx="573271" cy="5732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Vector Web Search Icon 425842 Vector Art at Vecteezy">
            <a:extLst>
              <a:ext uri="{FF2B5EF4-FFF2-40B4-BE49-F238E27FC236}">
                <a16:creationId xmlns:a16="http://schemas.microsoft.com/office/drawing/2014/main" id="{261F316F-844A-CE04-8BBD-4BD8C6407E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4883" y="3292918"/>
            <a:ext cx="753979" cy="7539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DB681F3-7939-E817-038D-163C360D29FE}"/>
              </a:ext>
            </a:extLst>
          </p:cNvPr>
          <p:cNvSpPr txBox="1"/>
          <p:nvPr/>
        </p:nvSpPr>
        <p:spPr>
          <a:xfrm>
            <a:off x="466716" y="2098882"/>
            <a:ext cx="6096000" cy="369332"/>
          </a:xfrm>
          <a:prstGeom prst="rect">
            <a:avLst/>
          </a:prstGeom>
          <a:noFill/>
        </p:spPr>
        <p:txBody>
          <a:bodyPr wrap="square">
            <a:spAutoFit/>
          </a:bodyPr>
          <a:lstStyle/>
          <a:p>
            <a:r>
              <a:rPr lang="fr-FR" dirty="0"/>
              <a:t>ACHRAF BEN ALAYA</a:t>
            </a:r>
          </a:p>
        </p:txBody>
      </p:sp>
      <p:sp>
        <p:nvSpPr>
          <p:cNvPr id="16" name="TextBox 15">
            <a:extLst>
              <a:ext uri="{FF2B5EF4-FFF2-40B4-BE49-F238E27FC236}">
                <a16:creationId xmlns:a16="http://schemas.microsoft.com/office/drawing/2014/main" id="{3254A6BC-556B-D162-0B1D-0216708D8303}"/>
              </a:ext>
            </a:extLst>
          </p:cNvPr>
          <p:cNvSpPr txBox="1"/>
          <p:nvPr/>
        </p:nvSpPr>
        <p:spPr>
          <a:xfrm>
            <a:off x="874294" y="3159352"/>
            <a:ext cx="2109537" cy="400110"/>
          </a:xfrm>
          <a:prstGeom prst="rect">
            <a:avLst/>
          </a:prstGeom>
          <a:noFill/>
        </p:spPr>
        <p:txBody>
          <a:bodyPr wrap="square" rtlCol="0">
            <a:spAutoFit/>
          </a:bodyPr>
          <a:lstStyle/>
          <a:p>
            <a:r>
              <a:rPr lang="fr-FR" sz="2000" b="1" dirty="0"/>
              <a:t>ABOUT ME</a:t>
            </a:r>
          </a:p>
        </p:txBody>
      </p:sp>
    </p:spTree>
    <p:extLst>
      <p:ext uri="{BB962C8B-B14F-4D97-AF65-F5344CB8AC3E}">
        <p14:creationId xmlns:p14="http://schemas.microsoft.com/office/powerpoint/2010/main" val="181413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4DCC-EDD7-4301-2CA9-44F7A0B84A80}"/>
              </a:ext>
            </a:extLst>
          </p:cNvPr>
          <p:cNvSpPr>
            <a:spLocks noGrp="1"/>
          </p:cNvSpPr>
          <p:nvPr>
            <p:ph type="title"/>
          </p:nvPr>
        </p:nvSpPr>
        <p:spPr>
          <a:xfrm>
            <a:off x="1097280" y="286603"/>
            <a:ext cx="10058400" cy="1117081"/>
          </a:xfrm>
        </p:spPr>
        <p:txBody>
          <a:bodyPr/>
          <a:lstStyle/>
          <a:p>
            <a:pPr algn="ctr"/>
            <a:r>
              <a:rPr lang="fr-FR" b="1" dirty="0"/>
              <a:t>AGENDA</a:t>
            </a:r>
          </a:p>
        </p:txBody>
      </p:sp>
      <p:sp>
        <p:nvSpPr>
          <p:cNvPr id="3" name="Content Placeholder 2">
            <a:extLst>
              <a:ext uri="{FF2B5EF4-FFF2-40B4-BE49-F238E27FC236}">
                <a16:creationId xmlns:a16="http://schemas.microsoft.com/office/drawing/2014/main" id="{5B7F3718-5AE8-2BDC-3F80-C0CDBE469597}"/>
              </a:ext>
            </a:extLst>
          </p:cNvPr>
          <p:cNvSpPr>
            <a:spLocks noGrp="1"/>
          </p:cNvSpPr>
          <p:nvPr>
            <p:ph idx="1"/>
          </p:nvPr>
        </p:nvSpPr>
        <p:spPr/>
        <p:txBody>
          <a:bodyPr>
            <a:normAutofit fontScale="85000" lnSpcReduction="20000"/>
          </a:bodyPr>
          <a:lstStyle/>
          <a:p>
            <a:pPr marL="0" indent="0">
              <a:buNone/>
            </a:pPr>
            <a:r>
              <a:rPr lang="fr-FR" dirty="0"/>
              <a:t>1. </a:t>
            </a:r>
            <a:r>
              <a:rPr lang="fr-FR" dirty="0" err="1"/>
              <a:t>Deploying</a:t>
            </a:r>
            <a:r>
              <a:rPr lang="fr-FR" dirty="0"/>
              <a:t> Frontend and Backend Application </a:t>
            </a:r>
            <a:r>
              <a:rPr lang="fr-FR" dirty="0" err="1"/>
              <a:t>with</a:t>
            </a:r>
            <a:r>
              <a:rPr lang="fr-FR" dirty="0"/>
              <a:t> Azure Container Apps</a:t>
            </a:r>
          </a:p>
          <a:p>
            <a:pPr marL="0" indent="0">
              <a:buNone/>
            </a:pPr>
            <a:r>
              <a:rPr lang="fr-FR" dirty="0"/>
              <a:t>2. Setting up Backend Access Restriction to </a:t>
            </a:r>
            <a:r>
              <a:rPr lang="fr-FR" dirty="0" err="1"/>
              <a:t>Internal</a:t>
            </a:r>
            <a:r>
              <a:rPr lang="fr-FR" dirty="0"/>
              <a:t> Apps</a:t>
            </a:r>
          </a:p>
          <a:p>
            <a:pPr marL="0" indent="0">
              <a:buNone/>
            </a:pPr>
            <a:r>
              <a:rPr lang="fr-FR" dirty="0"/>
              <a:t>3. </a:t>
            </a:r>
            <a:r>
              <a:rPr lang="fr-FR" dirty="0" err="1"/>
              <a:t>Adding</a:t>
            </a:r>
            <a:r>
              <a:rPr lang="fr-FR" dirty="0"/>
              <a:t> Domain </a:t>
            </a:r>
            <a:r>
              <a:rPr lang="fr-FR" dirty="0" err="1"/>
              <a:t>Names</a:t>
            </a:r>
            <a:r>
              <a:rPr lang="fr-FR" dirty="0"/>
              <a:t> to Azure Container Apps</a:t>
            </a:r>
          </a:p>
          <a:p>
            <a:pPr marL="0" indent="0">
              <a:buNone/>
            </a:pPr>
            <a:r>
              <a:rPr lang="fr-FR" dirty="0"/>
              <a:t>4. </a:t>
            </a:r>
            <a:r>
              <a:rPr lang="fr-FR" dirty="0" err="1"/>
              <a:t>Managing</a:t>
            </a:r>
            <a:r>
              <a:rPr lang="fr-FR" dirty="0"/>
              <a:t> </a:t>
            </a:r>
            <a:r>
              <a:rPr lang="fr-FR" dirty="0" err="1"/>
              <a:t>Environment</a:t>
            </a:r>
            <a:r>
              <a:rPr lang="fr-FR" dirty="0"/>
              <a:t> Variables, Secrets, and Azure Key Vault</a:t>
            </a:r>
          </a:p>
          <a:p>
            <a:pPr marL="0" indent="0">
              <a:buNone/>
            </a:pPr>
            <a:r>
              <a:rPr lang="fr-FR" dirty="0"/>
              <a:t>5. </a:t>
            </a:r>
            <a:r>
              <a:rPr lang="fr-FR" dirty="0" err="1"/>
              <a:t>Scaling</a:t>
            </a:r>
            <a:r>
              <a:rPr lang="fr-FR" dirty="0"/>
              <a:t> Out Azure Container Apps</a:t>
            </a:r>
          </a:p>
          <a:p>
            <a:pPr marL="0" indent="0">
              <a:buNone/>
            </a:pPr>
            <a:r>
              <a:rPr lang="fr-FR" dirty="0"/>
              <a:t>6. </a:t>
            </a:r>
            <a:r>
              <a:rPr lang="fr-FR" dirty="0" err="1"/>
              <a:t>Persisting</a:t>
            </a:r>
            <a:r>
              <a:rPr lang="fr-FR" dirty="0"/>
              <a:t> Storage </a:t>
            </a:r>
            <a:r>
              <a:rPr lang="fr-FR" dirty="0" err="1"/>
              <a:t>with</a:t>
            </a:r>
            <a:r>
              <a:rPr lang="fr-FR" dirty="0"/>
              <a:t> Azure </a:t>
            </a:r>
            <a:r>
              <a:rPr lang="fr-FR" dirty="0" err="1"/>
              <a:t>Fileshare</a:t>
            </a:r>
            <a:endParaRPr lang="fr-FR" dirty="0"/>
          </a:p>
          <a:p>
            <a:pPr marL="0" indent="0">
              <a:buNone/>
            </a:pPr>
            <a:r>
              <a:rPr lang="fr-FR" dirty="0"/>
              <a:t>7. </a:t>
            </a:r>
            <a:r>
              <a:rPr lang="fr-FR" dirty="0" err="1"/>
              <a:t>Authentication</a:t>
            </a:r>
            <a:r>
              <a:rPr lang="fr-FR" dirty="0"/>
              <a:t> </a:t>
            </a:r>
            <a:r>
              <a:rPr lang="fr-FR" dirty="0" err="1"/>
              <a:t>with</a:t>
            </a:r>
            <a:r>
              <a:rPr lang="fr-FR" dirty="0"/>
              <a:t> Azure Container Apps</a:t>
            </a:r>
          </a:p>
          <a:p>
            <a:pPr marL="0" indent="0">
              <a:buNone/>
            </a:pPr>
            <a:r>
              <a:rPr lang="fr-FR" dirty="0"/>
              <a:t>8. Single </a:t>
            </a:r>
            <a:r>
              <a:rPr lang="fr-FR" dirty="0" err="1"/>
              <a:t>Revision</a:t>
            </a:r>
            <a:r>
              <a:rPr lang="fr-FR" dirty="0"/>
              <a:t> vs. Multiple </a:t>
            </a:r>
            <a:r>
              <a:rPr lang="fr-FR" dirty="0" err="1"/>
              <a:t>Revisions</a:t>
            </a:r>
            <a:r>
              <a:rPr lang="fr-FR" dirty="0"/>
              <a:t> </a:t>
            </a:r>
            <a:r>
              <a:rPr lang="fr-FR" dirty="0" err="1"/>
              <a:t>Consideration</a:t>
            </a:r>
            <a:endParaRPr lang="fr-FR" dirty="0"/>
          </a:p>
          <a:p>
            <a:pPr marL="0" indent="0">
              <a:buNone/>
            </a:pPr>
            <a:r>
              <a:rPr lang="fr-FR" dirty="0"/>
              <a:t>9. App Container Jobs</a:t>
            </a:r>
          </a:p>
          <a:p>
            <a:pPr marL="0" indent="0">
              <a:buNone/>
            </a:pPr>
            <a:r>
              <a:rPr lang="fr-FR" dirty="0"/>
              <a:t>10. DevOps </a:t>
            </a:r>
            <a:r>
              <a:rPr lang="fr-FR" dirty="0" err="1"/>
              <a:t>Integration</a:t>
            </a:r>
            <a:endParaRPr lang="fr-FR" dirty="0"/>
          </a:p>
          <a:p>
            <a:pPr marL="0" indent="0">
              <a:buNone/>
            </a:pPr>
            <a:r>
              <a:rPr lang="fr-FR" dirty="0"/>
              <a:t>11. Terraform </a:t>
            </a:r>
            <a:r>
              <a:rPr lang="fr-FR" dirty="0" err="1"/>
              <a:t>Implementation</a:t>
            </a:r>
            <a:endParaRPr lang="fr-FR" dirty="0"/>
          </a:p>
        </p:txBody>
      </p:sp>
    </p:spTree>
    <p:extLst>
      <p:ext uri="{BB962C8B-B14F-4D97-AF65-F5344CB8AC3E}">
        <p14:creationId xmlns:p14="http://schemas.microsoft.com/office/powerpoint/2010/main" val="24347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2A28E2-0C1B-7858-1E1A-79DB53175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35" y="0"/>
            <a:ext cx="11385729" cy="6858000"/>
          </a:xfrm>
          <a:prstGeom prst="rect">
            <a:avLst/>
          </a:prstGeom>
        </p:spPr>
      </p:pic>
    </p:spTree>
    <p:extLst>
      <p:ext uri="{BB962C8B-B14F-4D97-AF65-F5344CB8AC3E}">
        <p14:creationId xmlns:p14="http://schemas.microsoft.com/office/powerpoint/2010/main" val="353095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99EAC8-F106-65E9-473A-1E54E9DD1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35" y="0"/>
            <a:ext cx="11385729" cy="6858000"/>
          </a:xfrm>
          <a:prstGeom prst="rect">
            <a:avLst/>
          </a:prstGeom>
        </p:spPr>
      </p:pic>
    </p:spTree>
    <p:extLst>
      <p:ext uri="{BB962C8B-B14F-4D97-AF65-F5344CB8AC3E}">
        <p14:creationId xmlns:p14="http://schemas.microsoft.com/office/powerpoint/2010/main" val="1776126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F5D2F8-C071-494E-ACBB-F14FCA100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533"/>
            <a:ext cx="12192000" cy="5746934"/>
          </a:xfrm>
          <a:prstGeom prst="rect">
            <a:avLst/>
          </a:prstGeom>
        </p:spPr>
      </p:pic>
    </p:spTree>
    <p:extLst>
      <p:ext uri="{BB962C8B-B14F-4D97-AF65-F5344CB8AC3E}">
        <p14:creationId xmlns:p14="http://schemas.microsoft.com/office/powerpoint/2010/main" val="185273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2AE0CB-0802-4D0A-60B8-11DCF5669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5533"/>
            <a:ext cx="12192000" cy="5746934"/>
          </a:xfrm>
          <a:prstGeom prst="rect">
            <a:avLst/>
          </a:prstGeom>
        </p:spPr>
      </p:pic>
      <p:sp>
        <p:nvSpPr>
          <p:cNvPr id="6" name="TextBox 5">
            <a:extLst>
              <a:ext uri="{FF2B5EF4-FFF2-40B4-BE49-F238E27FC236}">
                <a16:creationId xmlns:a16="http://schemas.microsoft.com/office/drawing/2014/main" id="{1DB36C98-B6BA-CC18-AA44-28344522B78F}"/>
              </a:ext>
            </a:extLst>
          </p:cNvPr>
          <p:cNvSpPr txBox="1"/>
          <p:nvPr/>
        </p:nvSpPr>
        <p:spPr>
          <a:xfrm>
            <a:off x="7449786" y="3127170"/>
            <a:ext cx="1118448" cy="338554"/>
          </a:xfrm>
          <a:prstGeom prst="rect">
            <a:avLst/>
          </a:prstGeom>
          <a:noFill/>
        </p:spPr>
        <p:txBody>
          <a:bodyPr wrap="none" rtlCol="0">
            <a:spAutoFit/>
          </a:bodyPr>
          <a:lstStyle/>
          <a:p>
            <a:r>
              <a:rPr lang="fr-FR" sz="1600" dirty="0" err="1"/>
              <a:t>Env</a:t>
            </a:r>
            <a:r>
              <a:rPr lang="fr-FR" sz="1600" dirty="0"/>
              <a:t> secrets</a:t>
            </a:r>
          </a:p>
        </p:txBody>
      </p:sp>
    </p:spTree>
    <p:extLst>
      <p:ext uri="{BB962C8B-B14F-4D97-AF65-F5344CB8AC3E}">
        <p14:creationId xmlns:p14="http://schemas.microsoft.com/office/powerpoint/2010/main" val="68181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2CEFAC-9988-6F07-92C2-EC5FD728E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5053" y="240537"/>
            <a:ext cx="7948863" cy="6690405"/>
          </a:xfrm>
        </p:spPr>
      </p:pic>
    </p:spTree>
    <p:extLst>
      <p:ext uri="{BB962C8B-B14F-4D97-AF65-F5344CB8AC3E}">
        <p14:creationId xmlns:p14="http://schemas.microsoft.com/office/powerpoint/2010/main" val="426540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E731FC-343D-CD34-E375-CB6C880FE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4524" y="0"/>
            <a:ext cx="7502952" cy="6858000"/>
          </a:xfrm>
          <a:prstGeom prst="rect">
            <a:avLst/>
          </a:prstGeom>
        </p:spPr>
      </p:pic>
    </p:spTree>
    <p:extLst>
      <p:ext uri="{BB962C8B-B14F-4D97-AF65-F5344CB8AC3E}">
        <p14:creationId xmlns:p14="http://schemas.microsoft.com/office/powerpoint/2010/main" val="6152290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222</TotalTime>
  <Words>450</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Söhne</vt:lpstr>
      <vt:lpstr>Arial</vt:lpstr>
      <vt:lpstr>Calibri</vt:lpstr>
      <vt:lpstr>Calibri Light</vt:lpstr>
      <vt:lpstr>Retrospect</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Achraf BenAlaya</dc:creator>
  <cp:lastModifiedBy>Achraf BenAlaya</cp:lastModifiedBy>
  <cp:revision>3</cp:revision>
  <dcterms:created xsi:type="dcterms:W3CDTF">2023-12-03T17:58:09Z</dcterms:created>
  <dcterms:modified xsi:type="dcterms:W3CDTF">2023-12-04T20:40:33Z</dcterms:modified>
</cp:coreProperties>
</file>