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7" r:id="rId6"/>
    <p:sldId id="264" r:id="rId7"/>
    <p:sldId id="278" r:id="rId8"/>
    <p:sldId id="266" r:id="rId9"/>
    <p:sldId id="293" r:id="rId10"/>
    <p:sldId id="306" r:id="rId11"/>
    <p:sldId id="302" r:id="rId12"/>
    <p:sldId id="305" r:id="rId13"/>
    <p:sldId id="268" r:id="rId14"/>
    <p:sldId id="303" r:id="rId15"/>
    <p:sldId id="304" r:id="rId16"/>
    <p:sldId id="275" r:id="rId17"/>
    <p:sldId id="276" r:id="rId1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96F3730-8562-4D7F-A2D1-B258C4FC42CB}" type="datetime1">
              <a:rPr lang="fr-FR" smtClean="0"/>
              <a:t>16/09/2024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8B237-C4D2-43EE-AC18-AA163EB3D7BC}" type="datetime1">
              <a:rPr lang="fr-FR" smtClean="0"/>
              <a:pPr/>
              <a:t>16/09/2024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011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201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MA" dirty="0"/>
              <a:t>أحدث مشروع لهندسة البرمجيات في مجموعتنا 19 يسمى «</a:t>
            </a:r>
            <a:r>
              <a:rPr lang="fr-FR" dirty="0"/>
              <a:t>LOCITE TVM» </a:t>
            </a:r>
            <a:r>
              <a:rPr lang="ar-MA" dirty="0"/>
              <a:t>هو موقع ويب يسمح للمستخدمين بتوفير</a:t>
            </a:r>
            <a:r>
              <a:rPr lang="en-US" dirty="0"/>
              <a:t> </a:t>
            </a:r>
            <a:r>
              <a:rPr lang="ar-MA" dirty="0"/>
              <a:t>المال و الوقت، ويتم خدمتنا بدقة لضمان الراحة التي نقدمها لحل النقل المثالي المصمم خصيصًا لاحتياجاتك.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046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990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138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510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596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236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pic>
        <p:nvPicPr>
          <p:cNvPr id="8" name="Graphisme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des marché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sme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sme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Espace réservé du contenu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u contenu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endParaRPr lang="fr-FR" noProof="0"/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sme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20" name="Espace réservé du texte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5" name="Espace réservé du texte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6" name="Espace réservé du texte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7" name="Espace réservé du texte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8" name="Espace réservé du texte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9" name="Espace réservé du texte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phique et tablea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au graphique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90034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texte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7" name="Espace réservé du texte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5" name="Espace réservé du texte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7" name="Espace réservé du texte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1" name="Espace réservé du texte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Espace réservé de la date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37" name="Espace réservé du pied de page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38" name="Espace réservé du numéro de diapositive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 graphique SmartArt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4 person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8 personne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5" name="Espace réservé d’imag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6" name="Espace réservé d’imag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7" name="Espace réservé d’imag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58" name="Espace réservé d’imag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4" name="Espace réservé du texte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2" name="Espace réservé du texte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9" name="Espace réservé du texte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3" name="Espace réservé du texte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0" name="Espace réservé du texte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4" name="Espace réservé du texte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1" name="Espace réservé du texte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5" name="Espace réservé du texte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pic>
        <p:nvPicPr>
          <p:cNvPr id="13" name="Graphisme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sme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4" name="Espace réservé du contenu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5" name="Espace réservé du contenu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u contenu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contenu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gram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sme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clus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pic>
        <p:nvPicPr>
          <p:cNvPr id="6" name="Graphisme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sme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TITRE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7" name="Espace réservé du texte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8" name="Espace réservé du texte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34" name="Espace réservé du texte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5" name="Espace réservé du texte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6" name="Espace réservé du texte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7" name="Espace réservé du texte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ntenu 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1" name="Espace réservé du texte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2" name="Espace réservé du texte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3" name="Espace réservé du texte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4" name="Espace réservé du texte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2" name="Espace réservé du texte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13" name="Espace réservé du texte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sme 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sme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ntenu 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8" name="Espace réservé du texte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0" name="Espace réservé du texte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3" name="Espace réservé du texte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4" name="Espace réservé du texte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pic>
        <p:nvPicPr>
          <p:cNvPr id="2" name="Graphisme 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ut de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pic>
        <p:nvPicPr>
          <p:cNvPr id="5" name="Graphisme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sme 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2" name="Espace réservé du texte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3" name="Espace réservé du texte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4" name="Espace réservé du texte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6" name="Espace réservé du texte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7" name="Espace réservé de la date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8" name="Espace réservé du pied de page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9" name="Espace réservé du numéro de diapositive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ois contenu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701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1840" y="3085012"/>
            <a:ext cx="4941771" cy="1122202"/>
          </a:xfrm>
        </p:spPr>
        <p:txBody>
          <a:bodyPr rtlCol="0"/>
          <a:lstStyle/>
          <a:p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Location TVM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7022" y="5843688"/>
            <a:ext cx="4941770" cy="396660"/>
          </a:xfrm>
        </p:spPr>
        <p:txBody>
          <a:bodyPr rtlCol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contenu 16">
            <a:extLst>
              <a:ext uri="{FF2B5EF4-FFF2-40B4-BE49-F238E27FC236}">
                <a16:creationId xmlns:a16="http://schemas.microsoft.com/office/drawing/2014/main" id="{1CAA8CD9-1C1E-4100-FD62-8EDF48D69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78616" y="489657"/>
            <a:ext cx="8622994" cy="5878685"/>
          </a:xfrm>
        </p:spPr>
        <p:txBody>
          <a:bodyPr>
            <a:normAutofit fontScale="77500" lnSpcReduction="20000"/>
          </a:bodyPr>
          <a:lstStyle/>
          <a:p>
            <a:r>
              <a:rPr lang="fr" sz="3100" b="1" i="1" u="sng" dirty="0"/>
              <a:t>Report on our progress, detailing accomplishments, problems improvements, lessons learned, and next steps.</a:t>
            </a:r>
          </a:p>
          <a:p>
            <a:endParaRPr lang="fr" sz="2400" dirty="0"/>
          </a:p>
          <a:p>
            <a:r>
              <a:rPr lang="en-US" sz="3200" b="1" dirty="0"/>
              <a:t>1. Accomplishments: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Detail completed tasks, milestones reached, and key achievements.</a:t>
            </a:r>
          </a:p>
          <a:p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Include any successful implementations, features, or improvements made.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b="1" dirty="0"/>
              <a:t>2. Problems: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Outline any issues or obstacles encountered.</a:t>
            </a:r>
          </a:p>
          <a:p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Describe how these problems impacted progress and any immediate consequences.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4A403F-0D4F-746F-E2F6-7A51D1F62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20138" y="308471"/>
            <a:ext cx="8689095" cy="6406309"/>
          </a:xfrm>
        </p:spPr>
        <p:txBody>
          <a:bodyPr>
            <a:noAutofit/>
          </a:bodyPr>
          <a:lstStyle/>
          <a:p>
            <a:r>
              <a:rPr lang="en-US" sz="2300" b="1" dirty="0"/>
              <a:t>3. Improvements:</a:t>
            </a:r>
            <a:endParaRPr lang="en-US" sz="23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/>
              <a:t>Highlight areas where enhancements were made.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/>
              <a:t>Explain any optimizations or upgrades implemented and their effects.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300" dirty="0"/>
          </a:p>
          <a:p>
            <a:r>
              <a:rPr lang="en-US" sz="2300" b="1" dirty="0"/>
              <a:t>4. Lessons Learned:</a:t>
            </a:r>
            <a:endParaRPr lang="en-US" sz="23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/>
              <a:t>Share insights gained from experiences, both positive and negative.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/>
              <a:t>Discuss what was learned about processes, tools, or strategies.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300" dirty="0"/>
          </a:p>
          <a:p>
            <a:r>
              <a:rPr lang="en-US" sz="2300" b="1" dirty="0"/>
              <a:t>5. Next Steps:</a:t>
            </a:r>
            <a:endParaRPr lang="en-US" sz="23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/>
              <a:t>Outline the forthcoming tasks and objectives.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/>
              <a:t>Define the plan for addressing unresolved issues and moving forward.</a:t>
            </a:r>
          </a:p>
          <a:p>
            <a:endParaRPr lang="fr-FR" sz="2300" dirty="0"/>
          </a:p>
        </p:txBody>
      </p:sp>
    </p:spTree>
    <p:extLst>
      <p:ext uri="{BB962C8B-B14F-4D97-AF65-F5344CB8AC3E}">
        <p14:creationId xmlns:p14="http://schemas.microsoft.com/office/powerpoint/2010/main" val="2450695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9474AB9B-4F1B-1CB9-03B6-C6193834D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16925" y="341524"/>
            <a:ext cx="8703326" cy="618046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Challenges Already Identified: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Scalability:</a:t>
            </a:r>
            <a:r>
              <a:rPr lang="en-US" sz="2400" dirty="0"/>
              <a:t> Ensuring the system can handle a growing number of users and rental transactions.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Real-Time Tracking:</a:t>
            </a:r>
            <a:r>
              <a:rPr lang="en-US" sz="2400" dirty="0"/>
              <a:t> Implementing accurate GPS tracking and real-time updates.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Payment Security:</a:t>
            </a:r>
            <a:r>
              <a:rPr lang="en-US" sz="2400" dirty="0"/>
              <a:t> Securing transactions and handling sensitive payment information.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User Experience:</a:t>
            </a:r>
            <a:r>
              <a:rPr lang="en-US" sz="2400" dirty="0"/>
              <a:t> Designing an intuitive interface for seamless navigation and booking.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Mock-ups (if applicable):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User Interface Mock-ups:</a:t>
            </a:r>
            <a:r>
              <a:rPr lang="en-US" sz="2400" dirty="0"/>
              <a:t> Provide visual designs for the user dashboard, booking screens, and rental options.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System Flow Diagrams:</a:t>
            </a:r>
            <a:r>
              <a:rPr lang="en-US" sz="2400" dirty="0"/>
              <a:t> Illustrate the flow of data and interactions between the front-end, </a:t>
            </a:r>
            <a:r>
              <a:rPr lang="en-US" sz="2400" dirty="0" err="1"/>
              <a:t>back-end</a:t>
            </a:r>
            <a:r>
              <a:rPr lang="en-US" sz="2400" dirty="0"/>
              <a:t>, and external services.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3172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016" y="269430"/>
            <a:ext cx="5876925" cy="1204912"/>
          </a:xfrm>
        </p:spPr>
        <p:txBody>
          <a:bodyPr rtlCol="0"/>
          <a:lstStyle/>
          <a:p>
            <a:pPr rtl="0"/>
            <a:r>
              <a:rPr lang="fr" b="1" dirty="0"/>
              <a:t>Summary of our Experience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12675" y="4847905"/>
            <a:ext cx="6929609" cy="1740665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en-US" sz="2800" dirty="0"/>
              <a:t>The Location TVM project has advanced significantly since its start. Despite encountering numerous challenges, the team has successfully overcome them and achieved meaningful progress. With a clear vision for future development and deployment. Location TVM is poised to become a valuable resource for users aiming to enhance their mobility, save money, and promote environmental conservation.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6215" y="412343"/>
            <a:ext cx="4179570" cy="1524735"/>
          </a:xfrm>
        </p:spPr>
        <p:txBody>
          <a:bodyPr rtlCol="0"/>
          <a:lstStyle/>
          <a:p>
            <a:r>
              <a:rPr lang="fr-FR" sz="40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Thank you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1708" y="2722284"/>
            <a:ext cx="4179570" cy="2004161"/>
          </a:xfrm>
        </p:spPr>
        <p:txBody>
          <a:bodyPr rtlCol="0">
            <a:noAutofit/>
          </a:bodyPr>
          <a:lstStyle/>
          <a:p>
            <a:pPr marL="152396">
              <a:buClr>
                <a:schemeClr val="lt1"/>
              </a:buClr>
              <a:buSzPts val="1800"/>
            </a:pPr>
            <a:r>
              <a:rPr lang="fr-F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ato"/>
                <a:ea typeface="Lato"/>
                <a:cs typeface="Lato"/>
                <a:sym typeface="Lato"/>
              </a:rPr>
              <a:t>- ALX - Foundation</a:t>
            </a:r>
          </a:p>
          <a:p>
            <a:pPr marL="609585"/>
            <a:endParaRPr lang="fr-FR" sz="2400" dirty="0">
              <a:solidFill>
                <a:schemeClr val="tx1">
                  <a:lumMod val="95000"/>
                  <a:lumOff val="5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152396">
              <a:buClr>
                <a:schemeClr val="lt1"/>
              </a:buClr>
              <a:buSzPts val="1800"/>
            </a:pPr>
            <a:r>
              <a:rPr lang="fr-F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ato"/>
                <a:ea typeface="Lato"/>
                <a:cs typeface="Lato"/>
                <a:sym typeface="Lato"/>
              </a:rPr>
              <a:t>- Alx_africa</a:t>
            </a:r>
          </a:p>
          <a:p>
            <a:pPr marL="609585"/>
            <a:endParaRPr lang="fr-FR" sz="2400" dirty="0">
              <a:solidFill>
                <a:schemeClr val="tx1">
                  <a:lumMod val="95000"/>
                  <a:lumOff val="5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152396">
              <a:buClr>
                <a:schemeClr val="lt1"/>
              </a:buClr>
              <a:buSzPts val="1800"/>
            </a:pPr>
            <a:r>
              <a:rPr lang="fr-F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ato"/>
                <a:ea typeface="Lato"/>
                <a:cs typeface="Lato"/>
                <a:sym typeface="Lato"/>
              </a:rPr>
              <a:t>- Cohort 19 Mentors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429731"/>
            <a:ext cx="3171825" cy="1325563"/>
          </a:xfrm>
        </p:spPr>
        <p:txBody>
          <a:bodyPr rtlCol="0"/>
          <a:lstStyle/>
          <a:p>
            <a:pPr rtl="0"/>
            <a:r>
              <a:rPr lang="fr" b="1" dirty="0"/>
              <a:t>Team</a:t>
            </a:r>
            <a:endParaRPr lang="fr-FR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972310"/>
            <a:ext cx="3819229" cy="2913380"/>
          </a:xfrm>
        </p:spPr>
        <p:txBody>
          <a:bodyPr rtlCol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fr-FR" sz="2000" b="1" dirty="0"/>
              <a:t>Achraf KASSIMI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-FR" sz="2000" b="1" dirty="0"/>
              <a:t>Hassan EL FAQIR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-FR" sz="2000" b="1" dirty="0"/>
              <a:t>Yassine TALEB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891" y="266464"/>
            <a:ext cx="5111750" cy="1204912"/>
          </a:xfrm>
        </p:spPr>
        <p:txBody>
          <a:bodyPr rtlCol="0"/>
          <a:lstStyle/>
          <a:p>
            <a:pPr rtl="0"/>
            <a:r>
              <a:rPr lang="fr" b="1" dirty="0"/>
              <a:t>Brief Description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675" y="2121124"/>
            <a:ext cx="7662182" cy="307136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 rtl="0"/>
            <a:r>
              <a:rPr lang="en-US" sz="2800" noProof="1"/>
              <a:t>The latest software engineering project in our cohort 19 called "LOCATION TVM" is a website that allows users to save money and time, and we are carefully served to ensure the convenience we offer for the perfect transfer solution tailored to your needs.</a:t>
            </a:r>
            <a:endParaRPr lang="fr-FR" sz="2800" noProof="1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29" y="718260"/>
            <a:ext cx="5431971" cy="846301"/>
          </a:xfrm>
        </p:spPr>
        <p:txBody>
          <a:bodyPr rtlCol="0"/>
          <a:lstStyle/>
          <a:p>
            <a:pPr rtl="0"/>
            <a:r>
              <a:rPr lang="fr" b="1" dirty="0">
                <a:solidFill>
                  <a:srgbClr val="000000"/>
                </a:solidFill>
                <a:highlight>
                  <a:schemeClr val="lt1"/>
                </a:highlight>
              </a:rPr>
              <a:t>Technologies</a:t>
            </a:r>
            <a:endParaRPr lang="fr-FR" b="1" dirty="0"/>
          </a:p>
        </p:txBody>
      </p:sp>
      <p:sp>
        <p:nvSpPr>
          <p:cNvPr id="23" name="Espace réservé du texte 11">
            <a:extLst>
              <a:ext uri="{FF2B5EF4-FFF2-40B4-BE49-F238E27FC236}">
                <a16:creationId xmlns:a16="http://schemas.microsoft.com/office/drawing/2014/main" id="{DA26E858-46A7-649E-7ED9-C733D58AA4B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953526" y="2718389"/>
            <a:ext cx="7979227" cy="3178175"/>
          </a:xfrm>
        </p:spPr>
        <p:txBody>
          <a:bodyPr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fr-FR" sz="24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Front-end: HTML, CSS, JavaScript, Bootstrap, React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4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4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4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4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fr-FR" sz="24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Back-end: Phyton, Flask,</a:t>
            </a:r>
            <a:r>
              <a:rPr lang="fr-FR" sz="3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2400" b="0" i="0" dirty="0">
                <a:solidFill>
                  <a:schemeClr val="dk2"/>
                </a:solidFill>
                <a:effectLst/>
                <a:latin typeface="Lato"/>
                <a:ea typeface="Lato"/>
                <a:cs typeface="Lato"/>
                <a:sym typeface="Lato"/>
              </a:rPr>
              <a:t>SQLA</a:t>
            </a:r>
            <a:r>
              <a:rPr lang="fr-FR" sz="24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lchemy,API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942" y="152174"/>
            <a:ext cx="8421688" cy="501194"/>
          </a:xfrm>
        </p:spPr>
        <p:txBody>
          <a:bodyPr rtlCol="0"/>
          <a:lstStyle/>
          <a:p>
            <a:r>
              <a:rPr lang="fr-FR" sz="28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ARCHITECTURE</a:t>
            </a:r>
          </a:p>
        </p:txBody>
      </p:sp>
      <p:pic>
        <p:nvPicPr>
          <p:cNvPr id="25" name="Espace réservé du contenu 24">
            <a:extLst>
              <a:ext uri="{FF2B5EF4-FFF2-40B4-BE49-F238E27FC236}">
                <a16:creationId xmlns:a16="http://schemas.microsoft.com/office/drawing/2014/main" id="{1FDA2503-5E3D-3E7A-7D7A-B3592F258BC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676401" y="637719"/>
            <a:ext cx="10308770" cy="5817510"/>
          </a:xfrm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Espace réservé du texte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219" y="-1"/>
            <a:ext cx="9762911" cy="6764357"/>
          </a:xfrm>
        </p:spPr>
        <p:txBody>
          <a:bodyPr rtlCol="0"/>
          <a:lstStyle/>
          <a:p>
            <a:r>
              <a:rPr lang="en-US" sz="2400" dirty="0">
                <a:solidFill>
                  <a:schemeClr val="dk2"/>
                </a:solidFill>
                <a:latin typeface="+mj-lt"/>
                <a:ea typeface="Lato"/>
                <a:cs typeface="Lato"/>
                <a:sym typeface="Lato"/>
              </a:rPr>
              <a:t>Designing a website for a Location TVM Tracking System involves multiple elements and layers, each fulfilling a distinct function.</a:t>
            </a:r>
          </a:p>
          <a:p>
            <a:endParaRPr lang="en-US" sz="2400" dirty="0">
              <a:solidFill>
                <a:schemeClr val="dk2"/>
              </a:solidFill>
              <a:latin typeface="+mj-lt"/>
              <a:ea typeface="Lato"/>
              <a:cs typeface="Lato"/>
              <a:sym typeface="Lato"/>
            </a:endParaRPr>
          </a:p>
          <a:p>
            <a:pPr marL="609596" indent="-457200">
              <a:buClr>
                <a:schemeClr val="dk2"/>
              </a:buClr>
              <a:buSzPts val="1800"/>
              <a:buFont typeface="+mj-lt"/>
              <a:buAutoNum type="arabicPeriod"/>
            </a:pPr>
            <a:r>
              <a:rPr lang="fr-FR" sz="2400" b="1" dirty="0">
                <a:latin typeface="+mj-lt"/>
              </a:rPr>
              <a:t>Front-End (Client-</a:t>
            </a:r>
            <a:r>
              <a:rPr lang="fr-FR" sz="2400" b="1" dirty="0" err="1">
                <a:latin typeface="+mj-lt"/>
              </a:rPr>
              <a:t>Side</a:t>
            </a:r>
            <a:r>
              <a:rPr lang="fr-FR" sz="2400" b="1" dirty="0">
                <a:latin typeface="+mj-lt"/>
              </a:rPr>
              <a:t>):</a:t>
            </a:r>
            <a:endParaRPr lang="en-US" sz="2400" b="1" dirty="0">
              <a:solidFill>
                <a:schemeClr val="dk2"/>
              </a:solidFill>
              <a:latin typeface="+mj-lt"/>
              <a:ea typeface="Fjalla One"/>
              <a:cs typeface="Fjalla One"/>
              <a:sym typeface="Fjalla One"/>
            </a:endParaRPr>
          </a:p>
          <a:p>
            <a:endParaRPr lang="en-US" sz="2400" dirty="0">
              <a:solidFill>
                <a:schemeClr val="dk2"/>
              </a:solidFill>
              <a:latin typeface="+mj-lt"/>
              <a:ea typeface="Raleway"/>
              <a:cs typeface="Raleway"/>
              <a:sym typeface="Raleway"/>
            </a:endParaRPr>
          </a:p>
          <a:p>
            <a:r>
              <a:rPr lang="en-US" sz="2400" dirty="0">
                <a:solidFill>
                  <a:schemeClr val="dk2"/>
                </a:solidFill>
                <a:latin typeface="+mj-lt"/>
                <a:ea typeface="Lato"/>
                <a:cs typeface="Lato"/>
                <a:sym typeface="Lato"/>
              </a:rPr>
              <a:t>This is the client-side interface of the application, where users engage with the Location TVM tracker.</a:t>
            </a:r>
          </a:p>
          <a:p>
            <a:endParaRPr lang="en-US" sz="2400" dirty="0">
              <a:solidFill>
                <a:schemeClr val="dk2"/>
              </a:solidFill>
              <a:latin typeface="+mj-lt"/>
              <a:ea typeface="Lato"/>
              <a:cs typeface="Lato"/>
              <a:sym typeface="Lato"/>
            </a:endParaRPr>
          </a:p>
          <a:p>
            <a:pPr marL="609585" indent="-457189">
              <a:buClr>
                <a:schemeClr val="dk2"/>
              </a:buClr>
              <a:buSzPts val="1800"/>
              <a:buAutoNum type="alphaLcPeriod"/>
            </a:pPr>
            <a:r>
              <a:rPr lang="en-US" sz="2400" b="1" dirty="0">
                <a:solidFill>
                  <a:schemeClr val="dk2"/>
                </a:solidFill>
                <a:latin typeface="+mj-lt"/>
                <a:ea typeface="Raleway SemiBold"/>
                <a:cs typeface="Raleway SemiBold"/>
                <a:sym typeface="Raleway SemiBold"/>
              </a:rPr>
              <a:t>Frameworks/Libraries</a:t>
            </a:r>
            <a:r>
              <a:rPr lang="en-US" sz="2400" dirty="0">
                <a:solidFill>
                  <a:schemeClr val="dk2"/>
                </a:solidFill>
                <a:latin typeface="+mj-lt"/>
                <a:ea typeface="Raleway SemiBold"/>
                <a:cs typeface="Raleway SemiBold"/>
                <a:sym typeface="Raleway SemiBold"/>
              </a:rPr>
              <a:t>: </a:t>
            </a:r>
            <a:r>
              <a:rPr lang="en-US" sz="2400" dirty="0">
                <a:latin typeface="+mj-lt"/>
              </a:rPr>
              <a:t>React.js for developing an interactive and adaptive user interface.</a:t>
            </a:r>
            <a:endParaRPr lang="ar-MA" sz="2400" dirty="0">
              <a:latin typeface="+mj-lt"/>
            </a:endParaRPr>
          </a:p>
          <a:p>
            <a:pPr marL="609585" indent="-457189">
              <a:buClr>
                <a:schemeClr val="dk2"/>
              </a:buClr>
              <a:buSzPts val="1800"/>
              <a:buAutoNum type="alphaLcPeriod"/>
            </a:pPr>
            <a:r>
              <a:rPr lang="en-US" sz="2400" b="1" dirty="0">
                <a:solidFill>
                  <a:schemeClr val="dk2"/>
                </a:solidFill>
                <a:latin typeface="+mj-lt"/>
                <a:ea typeface="Raleway SemiBold"/>
                <a:cs typeface="Raleway SemiBold"/>
                <a:sym typeface="Raleway SemiBold"/>
              </a:rPr>
              <a:t>Components</a:t>
            </a:r>
            <a:r>
              <a:rPr lang="en-US" sz="2400" dirty="0">
                <a:solidFill>
                  <a:schemeClr val="dk2"/>
                </a:solidFill>
                <a:latin typeface="+mj-lt"/>
                <a:ea typeface="Raleway SemiBold"/>
                <a:cs typeface="Raleway SemiBold"/>
                <a:sym typeface="Raleway SemiBold"/>
              </a:rPr>
              <a:t>:</a:t>
            </a:r>
            <a:endParaRPr lang="en-US" sz="2400" i="1" dirty="0">
              <a:solidFill>
                <a:schemeClr val="dk2"/>
              </a:solidFill>
              <a:latin typeface="+mj-lt"/>
              <a:ea typeface="Raleway Medium"/>
              <a:cs typeface="Raleway Medium"/>
              <a:sym typeface="Raleway Medium"/>
            </a:endParaRPr>
          </a:p>
          <a:p>
            <a:endParaRPr lang="en-US" sz="2400" i="1" dirty="0">
              <a:solidFill>
                <a:schemeClr val="dk2"/>
              </a:solidFill>
              <a:latin typeface="+mj-lt"/>
              <a:ea typeface="Raleway Medium"/>
              <a:cs typeface="Raleway Medium"/>
              <a:sym typeface="Raleway Medium"/>
            </a:endParaRPr>
          </a:p>
          <a:p>
            <a:pPr marL="609585" indent="-457189">
              <a:buClr>
                <a:schemeClr val="dk2"/>
              </a:buClr>
              <a:buSzPts val="1800"/>
              <a:buChar char="●"/>
            </a:pPr>
            <a:r>
              <a:rPr lang="en-US" sz="2400" i="1" dirty="0">
                <a:solidFill>
                  <a:schemeClr val="dk2"/>
                </a:solidFill>
                <a:latin typeface="+mj-lt"/>
                <a:ea typeface="Raleway Medium"/>
                <a:cs typeface="Raleway Medium"/>
                <a:sym typeface="Raleway Medium"/>
              </a:rPr>
              <a:t>Data Entry Forms: </a:t>
            </a:r>
            <a:r>
              <a:rPr lang="en-US" sz="2400" dirty="0">
                <a:solidFill>
                  <a:schemeClr val="dk2"/>
                </a:solidFill>
                <a:latin typeface="+mj-lt"/>
                <a:ea typeface="Lato"/>
                <a:cs typeface="Lato"/>
                <a:sym typeface="Lato"/>
              </a:rPr>
              <a:t> data entry forms such as personal information, booking, number of days or hours.</a:t>
            </a:r>
          </a:p>
          <a:p>
            <a:pPr marL="609585" indent="-457189">
              <a:buClr>
                <a:schemeClr val="dk2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400" i="1" dirty="0">
                <a:solidFill>
                  <a:schemeClr val="dk2"/>
                </a:solidFill>
                <a:latin typeface="+mj-lt"/>
                <a:ea typeface="Raleway Medium"/>
                <a:cs typeface="Raleway Medium"/>
                <a:sym typeface="Raleway Medium"/>
              </a:rPr>
              <a:t>User Authentication: </a:t>
            </a:r>
            <a:r>
              <a:rPr lang="en-US" sz="2400" dirty="0">
                <a:solidFill>
                  <a:schemeClr val="dk2"/>
                </a:solidFill>
                <a:latin typeface="+mj-lt"/>
                <a:ea typeface="Lato"/>
                <a:cs typeface="Lato"/>
                <a:sym typeface="Lato"/>
              </a:rPr>
              <a:t> Login and registration forms, password reset functionality</a:t>
            </a:r>
            <a:r>
              <a:rPr lang="en-US" sz="24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609585" indent="-457189">
              <a:buClr>
                <a:schemeClr val="dk2"/>
              </a:buClr>
              <a:buSzPts val="1800"/>
              <a:buChar char="●"/>
            </a:pPr>
            <a:endParaRPr lang="en-US" sz="2400" dirty="0">
              <a:solidFill>
                <a:schemeClr val="dk2"/>
              </a:solidFill>
              <a:latin typeface="+mj-lt"/>
              <a:ea typeface="Lato"/>
              <a:cs typeface="Lato"/>
              <a:sym typeface="Lato"/>
            </a:endParaRPr>
          </a:p>
          <a:p>
            <a:pPr rtl="0"/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87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603BD7-5AD9-0F97-B327-3A4EA075C2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10763878" cy="5160048"/>
          </a:xfrm>
        </p:spPr>
        <p:txBody>
          <a:bodyPr/>
          <a:lstStyle/>
          <a:p>
            <a:r>
              <a:rPr lang="en-US" b="1" dirty="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r>
              <a:rPr lang="en-US" sz="2800" b="1">
                <a:solidFill>
                  <a:schemeClr val="dk2"/>
                </a:solidFill>
                <a:latin typeface="+mj-lt"/>
                <a:ea typeface="Fjalla One"/>
                <a:cs typeface="Fjalla One"/>
                <a:sym typeface="Fjalla One"/>
              </a:rPr>
              <a:t>. </a:t>
            </a:r>
            <a:r>
              <a:rPr lang="en-US" sz="2800" b="1" dirty="0">
                <a:solidFill>
                  <a:schemeClr val="dk2"/>
                </a:solidFill>
                <a:latin typeface="+mj-lt"/>
                <a:ea typeface="Fjalla One"/>
                <a:cs typeface="Fjalla One"/>
                <a:sym typeface="Fjalla One"/>
              </a:rPr>
              <a:t>Back-end (Server-Side):</a:t>
            </a:r>
          </a:p>
          <a:p>
            <a:endParaRPr lang="en-US" sz="2800" dirty="0">
              <a:solidFill>
                <a:schemeClr val="dk2"/>
              </a:solidFill>
              <a:latin typeface="+mj-lt"/>
              <a:ea typeface="Fjalla One"/>
              <a:cs typeface="Fjalla One"/>
              <a:sym typeface="Fjalla One"/>
            </a:endParaRPr>
          </a:p>
          <a:p>
            <a:r>
              <a:rPr lang="en-US" sz="2800" dirty="0">
                <a:latin typeface="+mj-lt"/>
              </a:rPr>
              <a:t>This component of the application manages data processing, business logic, and interactions between the frontend and the database.</a:t>
            </a:r>
          </a:p>
          <a:p>
            <a:endParaRPr lang="en-US" sz="2800" dirty="0">
              <a:solidFill>
                <a:schemeClr val="dk2"/>
              </a:solidFill>
              <a:latin typeface="+mj-lt"/>
              <a:ea typeface="Lato"/>
              <a:cs typeface="Lato"/>
              <a:sym typeface="Lato"/>
            </a:endParaRPr>
          </a:p>
          <a:p>
            <a:pPr marL="609585" indent="-457189">
              <a:buClr>
                <a:schemeClr val="dk2"/>
              </a:buClr>
              <a:buSzPts val="1800"/>
              <a:buFont typeface="Raleway Medium"/>
              <a:buChar char="❖"/>
            </a:pPr>
            <a:r>
              <a:rPr lang="en-US" sz="2800" i="1" dirty="0">
                <a:solidFill>
                  <a:schemeClr val="dk2"/>
                </a:solidFill>
                <a:latin typeface="+mj-lt"/>
                <a:ea typeface="Raleway Medium"/>
                <a:cs typeface="Raleway Medium"/>
                <a:sym typeface="Raleway Medium"/>
              </a:rPr>
              <a:t>Framework: </a:t>
            </a:r>
            <a:r>
              <a:rPr lang="en-US" sz="2800" i="1" dirty="0">
                <a:solidFill>
                  <a:schemeClr val="dk2"/>
                </a:solidFill>
                <a:latin typeface="+mj-lt"/>
                <a:ea typeface="Lato"/>
                <a:cs typeface="Lato"/>
                <a:sym typeface="Lato"/>
              </a:rPr>
              <a:t>Python </a:t>
            </a:r>
            <a:r>
              <a:rPr lang="en-US" sz="2800" dirty="0">
                <a:solidFill>
                  <a:schemeClr val="dk2"/>
                </a:solidFill>
                <a:latin typeface="+mj-lt"/>
                <a:ea typeface="Lato"/>
                <a:cs typeface="Lato"/>
                <a:sym typeface="Lato"/>
              </a:rPr>
              <a:t>with Flask</a:t>
            </a:r>
          </a:p>
          <a:p>
            <a:endParaRPr lang="en-US" sz="2800" dirty="0">
              <a:solidFill>
                <a:schemeClr val="dk2"/>
              </a:solidFill>
              <a:latin typeface="+mj-lt"/>
              <a:ea typeface="Lato"/>
              <a:cs typeface="Lato"/>
              <a:sym typeface="Lato"/>
            </a:endParaRPr>
          </a:p>
          <a:p>
            <a:endParaRPr lang="en-US" sz="2800" i="1" dirty="0">
              <a:solidFill>
                <a:schemeClr val="dk2"/>
              </a:solidFill>
              <a:latin typeface="+mj-lt"/>
              <a:ea typeface="Raleway Medium"/>
              <a:cs typeface="Raleway Medium"/>
              <a:sym typeface="Raleway Medium"/>
            </a:endParaRPr>
          </a:p>
          <a:p>
            <a:pPr marL="609585" indent="-457189">
              <a:buClr>
                <a:schemeClr val="dk2"/>
              </a:buClr>
              <a:buSzPts val="1800"/>
              <a:buFont typeface="Raleway Medium"/>
              <a:buChar char="❖"/>
            </a:pPr>
            <a:r>
              <a:rPr lang="en-US" sz="2800" i="1" dirty="0">
                <a:solidFill>
                  <a:schemeClr val="dk2"/>
                </a:solidFill>
                <a:latin typeface="+mj-lt"/>
                <a:ea typeface="Raleway Medium"/>
                <a:cs typeface="Raleway Medium"/>
                <a:sym typeface="Raleway Medium"/>
              </a:rPr>
              <a:t>Authentication: </a:t>
            </a:r>
            <a:r>
              <a:rPr lang="en-US" sz="2800" i="1" dirty="0">
                <a:solidFill>
                  <a:schemeClr val="dk2"/>
                </a:solidFill>
                <a:latin typeface="+mj-lt"/>
                <a:ea typeface="Lato"/>
                <a:cs typeface="Lato"/>
                <a:sym typeface="Lato"/>
              </a:rPr>
              <a:t>Flask_Login(API)</a:t>
            </a:r>
            <a:endParaRPr lang="en-US" sz="2800" dirty="0">
              <a:solidFill>
                <a:schemeClr val="dk2"/>
              </a:solidFill>
              <a:latin typeface="+mj-lt"/>
              <a:ea typeface="Lato"/>
              <a:cs typeface="Lato"/>
              <a:sym typeface="Lato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3171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FEEBB6FC-BC17-1D50-5E4F-D1C97C6C38B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88973" y="623807"/>
            <a:ext cx="9562641" cy="599732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Business Logic: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       - Validation and processing of data.</a:t>
            </a:r>
          </a:p>
          <a:p>
            <a:endParaRPr lang="en-US" sz="3200" dirty="0"/>
          </a:p>
          <a:p>
            <a:r>
              <a:rPr lang="en-US" sz="3200" dirty="0"/>
              <a:t>       - Tracking goals and calculating progress.</a:t>
            </a:r>
          </a:p>
          <a:p>
            <a:endParaRPr lang="en-US" sz="3200" dirty="0"/>
          </a:p>
          <a:p>
            <a:r>
              <a:rPr lang="en-US" sz="3200" dirty="0"/>
              <a:t>       - Scheduling and managing notifications.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416920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5E3104-A4CC-BFFB-45E1-BEEB9A4E50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7"/>
            <a:ext cx="10697776" cy="5038863"/>
          </a:xfrm>
        </p:spPr>
        <p:txBody>
          <a:bodyPr/>
          <a:lstStyle/>
          <a:p>
            <a:r>
              <a:rPr lang="en-US" sz="3600" b="1" dirty="0">
                <a:solidFill>
                  <a:schemeClr val="dk2"/>
                </a:solidFill>
                <a:latin typeface="+mj-lt"/>
                <a:ea typeface="Fjalla One"/>
                <a:cs typeface="Fjalla One"/>
                <a:sym typeface="Fjalla One"/>
              </a:rPr>
              <a:t>3. DevOps and Deployment:</a:t>
            </a:r>
          </a:p>
          <a:p>
            <a:endParaRPr lang="en-US" sz="3600" dirty="0">
              <a:solidFill>
                <a:schemeClr val="dk2"/>
              </a:solidFill>
              <a:latin typeface="+mj-lt"/>
              <a:ea typeface="Fjalla One"/>
              <a:cs typeface="Fjalla One"/>
              <a:sym typeface="Fjalla One"/>
            </a:endParaRPr>
          </a:p>
          <a:p>
            <a:r>
              <a:rPr lang="en-US" sz="3600" dirty="0">
                <a:solidFill>
                  <a:schemeClr val="dk2"/>
                </a:solidFill>
                <a:latin typeface="+mj-lt"/>
                <a:ea typeface="Lato"/>
                <a:cs typeface="Lato"/>
                <a:sym typeface="Lato"/>
              </a:rPr>
              <a:t>-Ensuring the application is reliably deployed and maintained.</a:t>
            </a:r>
          </a:p>
          <a:p>
            <a:r>
              <a:rPr lang="en-US" sz="3600" dirty="0">
                <a:solidFill>
                  <a:schemeClr val="dk2"/>
                </a:solidFill>
                <a:latin typeface="+mj-lt"/>
                <a:ea typeface="Lato"/>
                <a:cs typeface="Lato"/>
                <a:sym typeface="Lato"/>
              </a:rPr>
              <a:t>-Github Actions for continuous integration and deployment.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2655708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g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5_TF56180624_Win32" id="{86818CA5-A7A1-4A11-825D-121ACC2F2553}" vid="{B15E7544-D123-4273-B0AB-D8F961E44E2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Argumentaire de vente clair et minimaliste</Template>
  <TotalTime>632</TotalTime>
  <Words>630</Words>
  <Application>Microsoft Office PowerPoint</Application>
  <PresentationFormat>Grand écran</PresentationFormat>
  <Paragraphs>95</Paragraphs>
  <Slides>14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Consolas</vt:lpstr>
      <vt:lpstr>Fjalla One</vt:lpstr>
      <vt:lpstr>Lato</vt:lpstr>
      <vt:lpstr>Raleway</vt:lpstr>
      <vt:lpstr>Raleway Medium</vt:lpstr>
      <vt:lpstr>Roboto</vt:lpstr>
      <vt:lpstr>Tenorite</vt:lpstr>
      <vt:lpstr>Wingdings</vt:lpstr>
      <vt:lpstr>Monoligne</vt:lpstr>
      <vt:lpstr>Location TVM</vt:lpstr>
      <vt:lpstr>Team</vt:lpstr>
      <vt:lpstr>Brief Description</vt:lpstr>
      <vt:lpstr>Technologies</vt:lpstr>
      <vt:lpstr>ARCHITECTURE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Summary of our Experience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YASSINE TALEB</dc:creator>
  <cp:lastModifiedBy>YASSINE TALEB</cp:lastModifiedBy>
  <cp:revision>15</cp:revision>
  <dcterms:created xsi:type="dcterms:W3CDTF">2024-09-03T19:22:26Z</dcterms:created>
  <dcterms:modified xsi:type="dcterms:W3CDTF">2024-09-16T11:59:16Z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