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9"/>
  </p:notesMasterIdLst>
  <p:handoutMasterIdLst>
    <p:handoutMasterId r:id="rId40"/>
  </p:handoutMasterIdLst>
  <p:sldIdLst>
    <p:sldId id="256" r:id="rId5"/>
    <p:sldId id="277" r:id="rId6"/>
    <p:sldId id="264" r:id="rId7"/>
    <p:sldId id="278" r:id="rId8"/>
    <p:sldId id="295" r:id="rId9"/>
    <p:sldId id="261" r:id="rId10"/>
    <p:sldId id="262" r:id="rId11"/>
    <p:sldId id="263" r:id="rId12"/>
    <p:sldId id="296" r:id="rId13"/>
    <p:sldId id="265" r:id="rId14"/>
    <p:sldId id="297" r:id="rId15"/>
    <p:sldId id="267" r:id="rId16"/>
    <p:sldId id="298" r:id="rId17"/>
    <p:sldId id="269" r:id="rId18"/>
    <p:sldId id="299" r:id="rId19"/>
    <p:sldId id="271" r:id="rId20"/>
    <p:sldId id="272" r:id="rId21"/>
    <p:sldId id="273" r:id="rId22"/>
    <p:sldId id="274" r:id="rId23"/>
    <p:sldId id="300" r:id="rId24"/>
    <p:sldId id="301" r:id="rId25"/>
    <p:sldId id="266" r:id="rId26"/>
    <p:sldId id="292" r:id="rId27"/>
    <p:sldId id="268" r:id="rId28"/>
    <p:sldId id="280" r:id="rId29"/>
    <p:sldId id="270" r:id="rId30"/>
    <p:sldId id="293" r:id="rId31"/>
    <p:sldId id="294" r:id="rId32"/>
    <p:sldId id="260" r:id="rId33"/>
    <p:sldId id="282" r:id="rId34"/>
    <p:sldId id="283" r:id="rId35"/>
    <p:sldId id="290" r:id="rId36"/>
    <p:sldId id="275" r:id="rId37"/>
    <p:sldId id="276" r:id="rId3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 ##0\ "€"</c:formatCode>
                <c:ptCount val="4"/>
                <c:pt idx="0">
                  <c:v>10000</c:v>
                </c:pt>
                <c:pt idx="1">
                  <c:v>20000</c:v>
                </c:pt>
                <c:pt idx="2">
                  <c:v>30000</c:v>
                </c:pt>
                <c:pt idx="3">
                  <c:v>40000</c:v>
                </c:pt>
              </c:numCache>
            </c:numRef>
          </c:val>
          <c:extLst>
            <c:ext xmlns:c16="http://schemas.microsoft.com/office/drawing/2014/chart" uri="{C3380CC4-5D6E-409C-BE32-E72D297353CC}">
              <c16:uniqueId val="{00000000-6CAA-4D05-A010-17339DC9B74A}"/>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 ##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Ventes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Partie 1</c:v>
                </c:pt>
                <c:pt idx="1">
                  <c:v>Partie 2</c:v>
                </c:pt>
                <c:pt idx="2">
                  <c:v>Partie 3</c:v>
                </c:pt>
                <c:pt idx="3">
                  <c:v>Partie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Ventes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Partie 1</c:v>
                </c:pt>
                <c:pt idx="1">
                  <c:v>Partie 2</c:v>
                </c:pt>
                <c:pt idx="2">
                  <c:v>Partie 3</c:v>
                </c:pt>
                <c:pt idx="3">
                  <c:v>Partie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Ventes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Partie 1</c:v>
                </c:pt>
                <c:pt idx="1">
                  <c:v>Partie 2</c:v>
                </c:pt>
                <c:pt idx="2">
                  <c:v>Partie 3</c:v>
                </c:pt>
                <c:pt idx="3">
                  <c:v>Partie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Ventes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Partie 1</c:v>
                </c:pt>
                <c:pt idx="1">
                  <c:v>Partie 2</c:v>
                </c:pt>
                <c:pt idx="2">
                  <c:v>Partie 3</c:v>
                </c:pt>
                <c:pt idx="3">
                  <c:v>Partie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6F3730-8562-4D7F-A2D1-B258C4FC42CB}" type="datetime1">
              <a:rPr lang="fr-FR" smtClean="0"/>
              <a:t>04/09/2024</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8B237-C4D2-43EE-AC18-AA163EB3D7BC}" type="datetime1">
              <a:rPr lang="fr-FR" smtClean="0"/>
              <a:pPr/>
              <a:t>04/09/2024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2637011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ecbb502a4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cbb502a4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cbb502a4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bb502a4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cbb502a4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cbb502a4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cbb502a4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cbb502a4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cbb502a4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cbb502a4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ecbb502a4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ecbb502a4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cbb502a4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ecbb502a4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cbb502a4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cbb502a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cbb502a4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ecbb502a4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ecbb502a48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ecbb502a4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a:t>
            </a:fld>
            <a:endParaRPr lang="fr-FR"/>
          </a:p>
        </p:txBody>
      </p:sp>
    </p:spTree>
    <p:extLst>
      <p:ext uri="{BB962C8B-B14F-4D97-AF65-F5344CB8AC3E}">
        <p14:creationId xmlns:p14="http://schemas.microsoft.com/office/powerpoint/2010/main" val="461201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cbb502a4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cbb502a4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6fa3c898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22</a:t>
            </a:fld>
            <a:endParaRPr lang="fr-FR"/>
          </a:p>
        </p:txBody>
      </p:sp>
    </p:spTree>
    <p:extLst>
      <p:ext uri="{BB962C8B-B14F-4D97-AF65-F5344CB8AC3E}">
        <p14:creationId xmlns:p14="http://schemas.microsoft.com/office/powerpoint/2010/main" val="2811138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23</a:t>
            </a:fld>
            <a:endParaRPr lang="fr-FR"/>
          </a:p>
        </p:txBody>
      </p:sp>
    </p:spTree>
    <p:extLst>
      <p:ext uri="{BB962C8B-B14F-4D97-AF65-F5344CB8AC3E}">
        <p14:creationId xmlns:p14="http://schemas.microsoft.com/office/powerpoint/2010/main" val="2615095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24</a:t>
            </a:fld>
            <a:endParaRPr lang="fr-FR"/>
          </a:p>
        </p:txBody>
      </p:sp>
    </p:spTree>
    <p:extLst>
      <p:ext uri="{BB962C8B-B14F-4D97-AF65-F5344CB8AC3E}">
        <p14:creationId xmlns:p14="http://schemas.microsoft.com/office/powerpoint/2010/main" val="3303596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25</a:t>
            </a:fld>
            <a:endParaRPr lang="fr-FR"/>
          </a:p>
        </p:txBody>
      </p:sp>
    </p:spTree>
    <p:extLst>
      <p:ext uri="{BB962C8B-B14F-4D97-AF65-F5344CB8AC3E}">
        <p14:creationId xmlns:p14="http://schemas.microsoft.com/office/powerpoint/2010/main" val="1692264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26</a:t>
            </a:fld>
            <a:endParaRPr lang="fr-FR"/>
          </a:p>
        </p:txBody>
      </p:sp>
    </p:spTree>
    <p:extLst>
      <p:ext uri="{BB962C8B-B14F-4D97-AF65-F5344CB8AC3E}">
        <p14:creationId xmlns:p14="http://schemas.microsoft.com/office/powerpoint/2010/main" val="3712062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27</a:t>
            </a:fld>
            <a:endParaRPr lang="fr-FR"/>
          </a:p>
        </p:txBody>
      </p:sp>
    </p:spTree>
    <p:extLst>
      <p:ext uri="{BB962C8B-B14F-4D97-AF65-F5344CB8AC3E}">
        <p14:creationId xmlns:p14="http://schemas.microsoft.com/office/powerpoint/2010/main" val="2943510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28</a:t>
            </a:fld>
            <a:endParaRPr lang="fr-FR"/>
          </a:p>
        </p:txBody>
      </p:sp>
    </p:spTree>
    <p:extLst>
      <p:ext uri="{BB962C8B-B14F-4D97-AF65-F5344CB8AC3E}">
        <p14:creationId xmlns:p14="http://schemas.microsoft.com/office/powerpoint/2010/main" val="3594481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29</a:t>
            </a:fld>
            <a:endParaRPr lang="fr-FR"/>
          </a:p>
        </p:txBody>
      </p:sp>
    </p:spTree>
    <p:extLst>
      <p:ext uri="{BB962C8B-B14F-4D97-AF65-F5344CB8AC3E}">
        <p14:creationId xmlns:p14="http://schemas.microsoft.com/office/powerpoint/2010/main" val="243495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ar-MA" dirty="0"/>
              <a:t>أحدث مشروع لهندسة البرمجيات في مجموعتنا 19 يسمى «</a:t>
            </a:r>
            <a:r>
              <a:rPr lang="fr-FR" dirty="0"/>
              <a:t>LOCITE TVM» </a:t>
            </a:r>
            <a:r>
              <a:rPr lang="ar-MA" dirty="0"/>
              <a:t>هو موقع ويب يسمح للمستخدمين بتوفير</a:t>
            </a:r>
            <a:r>
              <a:rPr lang="en-US" dirty="0"/>
              <a:t> </a:t>
            </a:r>
            <a:r>
              <a:rPr lang="ar-MA" dirty="0"/>
              <a:t>المال و الوقت، ويتم خدمتنا بدقة لضمان الراحة التي نقدمها لحل النقل المثالي المصمم خصيصًا لاحتياجاتك.</a:t>
            </a:r>
            <a:endParaRPr lang="fr-FR" dirty="0"/>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a:t>
            </a:fld>
            <a:endParaRPr lang="fr-FR"/>
          </a:p>
        </p:txBody>
      </p:sp>
    </p:spTree>
    <p:extLst>
      <p:ext uri="{BB962C8B-B14F-4D97-AF65-F5344CB8AC3E}">
        <p14:creationId xmlns:p14="http://schemas.microsoft.com/office/powerpoint/2010/main" val="2060046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30</a:t>
            </a:fld>
            <a:endParaRPr lang="fr-FR"/>
          </a:p>
        </p:txBody>
      </p:sp>
    </p:spTree>
    <p:extLst>
      <p:ext uri="{BB962C8B-B14F-4D97-AF65-F5344CB8AC3E}">
        <p14:creationId xmlns:p14="http://schemas.microsoft.com/office/powerpoint/2010/main" val="1302177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31</a:t>
            </a:fld>
            <a:endParaRPr lang="fr-FR"/>
          </a:p>
        </p:txBody>
      </p:sp>
    </p:spTree>
    <p:extLst>
      <p:ext uri="{BB962C8B-B14F-4D97-AF65-F5344CB8AC3E}">
        <p14:creationId xmlns:p14="http://schemas.microsoft.com/office/powerpoint/2010/main" val="2698334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32</a:t>
            </a:fld>
            <a:endParaRPr lang="fr-FR"/>
          </a:p>
        </p:txBody>
      </p:sp>
    </p:spTree>
    <p:extLst>
      <p:ext uri="{BB962C8B-B14F-4D97-AF65-F5344CB8AC3E}">
        <p14:creationId xmlns:p14="http://schemas.microsoft.com/office/powerpoint/2010/main" val="1634445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33</a:t>
            </a:fld>
            <a:endParaRPr lang="fr-FR"/>
          </a:p>
        </p:txBody>
      </p:sp>
    </p:spTree>
    <p:extLst>
      <p:ext uri="{BB962C8B-B14F-4D97-AF65-F5344CB8AC3E}">
        <p14:creationId xmlns:p14="http://schemas.microsoft.com/office/powerpoint/2010/main" val="1030236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4B9A9E5-4F7F-4A7D-9DE1-899232329269}" type="slidenum">
              <a:rPr lang="fr-FR" smtClean="0"/>
              <a:t>34</a:t>
            </a:fld>
            <a:endParaRPr lang="fr-FR"/>
          </a:p>
        </p:txBody>
      </p:sp>
    </p:spTree>
    <p:extLst>
      <p:ext uri="{BB962C8B-B14F-4D97-AF65-F5344CB8AC3E}">
        <p14:creationId xmlns:p14="http://schemas.microsoft.com/office/powerpoint/2010/main" val="17032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4</a:t>
            </a:fld>
            <a:endParaRPr lang="fr-FR"/>
          </a:p>
        </p:txBody>
      </p:sp>
    </p:spTree>
    <p:extLst>
      <p:ext uri="{BB962C8B-B14F-4D97-AF65-F5344CB8AC3E}">
        <p14:creationId xmlns:p14="http://schemas.microsoft.com/office/powerpoint/2010/main" val="1874990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a3c89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a3c89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a3c898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cbb502a4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cbb502a4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cbb502a4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cbb502a4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s marché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r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fr-FR" noProof="0"/>
              <a:t>Cliquez ici pour ajouter un nom</a:t>
            </a:r>
          </a:p>
        </p:txBody>
      </p:sp>
      <p:sp>
        <p:nvSpPr>
          <p:cNvPr id="18" name="Espace réservé du texte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fr-FR" noProof="0"/>
              <a:t>Cliquez ici pour ajouter un nom</a:t>
            </a:r>
          </a:p>
        </p:txBody>
      </p:sp>
      <p:sp>
        <p:nvSpPr>
          <p:cNvPr id="26" name="Espace réservé du texte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rtl="0"/>
            <a:r>
              <a:rPr lang="fr-FR" noProof="0"/>
              <a:t>Cliquez ici pour ajouter un nom</a:t>
            </a:r>
          </a:p>
        </p:txBody>
      </p:sp>
      <p:sp>
        <p:nvSpPr>
          <p:cNvPr id="23" name="Espace réservé du texte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fr-FR" noProof="0"/>
              <a:t>Cliquez ici pour ajouter un nom</a:t>
            </a:r>
          </a:p>
        </p:txBody>
      </p:sp>
      <p:sp>
        <p:nvSpPr>
          <p:cNvPr id="17" name="Espace réservé du texte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fr-FR" noProof="0"/>
              <a:t>Cliquez ici pour ajouter un nom</a:t>
            </a:r>
          </a:p>
        </p:txBody>
      </p:sp>
      <p:sp>
        <p:nvSpPr>
          <p:cNvPr id="20" name="Espace réservé du texte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fr-FR" noProof="0"/>
              <a:t>Cliquez ici pour ajouter un nom</a:t>
            </a:r>
          </a:p>
        </p:txBody>
      </p:sp>
      <p:sp>
        <p:nvSpPr>
          <p:cNvPr id="19" name="Espace réservé du texte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fr-FR" noProof="0"/>
              <a:t>Cliquez ici pour ajouter un nom</a:t>
            </a:r>
          </a:p>
        </p:txBody>
      </p:sp>
      <p:sp>
        <p:nvSpPr>
          <p:cNvPr id="21" name="Espace réservé du texte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fr-FR" noProof="0"/>
              <a:t>Cliquez ici pour ajouter un nom</a:t>
            </a:r>
          </a:p>
        </p:txBody>
      </p:sp>
      <p:sp>
        <p:nvSpPr>
          <p:cNvPr id="16" name="Espace réservé du texte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fr-FR" noProof="0"/>
              <a:t>Cliquez ici pour ajouter un nom</a:t>
            </a:r>
          </a:p>
        </p:txBody>
      </p:sp>
      <p:sp>
        <p:nvSpPr>
          <p:cNvPr id="22" name="Espace réservé du texte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fr-FR" noProof="0"/>
              <a:t>Cliquez ici pour ajouter un nom</a:t>
            </a:r>
          </a:p>
        </p:txBody>
      </p:sp>
      <p:cxnSp>
        <p:nvCxnSpPr>
          <p:cNvPr id="24" name="Connecteur droit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Espace réservé de la date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2" name="Espace réservé du pied de page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3" name="Espace réservé du numéro de diapositive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aphique et tableau">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fr-FR" noProof="0"/>
              <a:t>Modifiez les styles du texte</a:t>
            </a:r>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fr-FR" noProof="0"/>
              <a:t>Cliquez sur l’icône pour ajouter un graphique</a:t>
            </a:r>
          </a:p>
        </p:txBody>
      </p:sp>
      <p:sp>
        <p:nvSpPr>
          <p:cNvPr id="11" name="Espace réservé du texte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fr-FR" noProof="0"/>
              <a:t>Cliquez ici pour modifier</a:t>
            </a:r>
          </a:p>
        </p:txBody>
      </p:sp>
      <p:sp>
        <p:nvSpPr>
          <p:cNvPr id="13" name="Espace réservé du contenu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fr-FR" noProof="0"/>
              <a:t>Cliquez ici pour ajouter du contenu</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fr-FR" noProof="0"/>
              <a:t>Année</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fr-FR" noProof="0"/>
              <a:t>Cliquez sur l’icône pour ajouter un graphique SmartArt</a:t>
            </a:r>
          </a:p>
        </p:txBody>
      </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fr-FR" noProof="0"/>
              <a:t>Cliquez sur l’icône pour ajouter une image</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bg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5" name="Google Shape;35;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247816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114255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cxnSp>
        <p:nvCxnSpPr>
          <p:cNvPr id="22" name="Google Shape;22;p4"/>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3213483" y="2127701"/>
            <a:ext cx="8428800" cy="4003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7" name="Google Shape;27;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408112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sp>
        <p:nvSpPr>
          <p:cNvPr id="49" name="Google Shape;49;p9"/>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0" name="Google Shape;5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4800">
                <a:solidFill>
                  <a:schemeClr val="dk1"/>
                </a:solidFill>
              </a:defRPr>
            </a:lvl1pPr>
            <a:lvl2pPr lvl="1" algn="ctr">
              <a:spcBef>
                <a:spcPts val="0"/>
              </a:spcBef>
              <a:spcAft>
                <a:spcPts val="0"/>
              </a:spcAft>
              <a:buClr>
                <a:schemeClr val="dk1"/>
              </a:buClr>
              <a:buSzPts val="3600"/>
              <a:buNone/>
              <a:defRPr sz="4800">
                <a:solidFill>
                  <a:schemeClr val="dk1"/>
                </a:solidFill>
              </a:defRPr>
            </a:lvl2pPr>
            <a:lvl3pPr lvl="2" algn="ctr">
              <a:spcBef>
                <a:spcPts val="0"/>
              </a:spcBef>
              <a:spcAft>
                <a:spcPts val="0"/>
              </a:spcAft>
              <a:buClr>
                <a:schemeClr val="dk1"/>
              </a:buClr>
              <a:buSzPts val="3600"/>
              <a:buNone/>
              <a:defRPr sz="4800">
                <a:solidFill>
                  <a:schemeClr val="dk1"/>
                </a:solidFill>
              </a:defRPr>
            </a:lvl3pPr>
            <a:lvl4pPr lvl="3" algn="ctr">
              <a:spcBef>
                <a:spcPts val="0"/>
              </a:spcBef>
              <a:spcAft>
                <a:spcPts val="0"/>
              </a:spcAft>
              <a:buClr>
                <a:schemeClr val="dk1"/>
              </a:buClr>
              <a:buSzPts val="3600"/>
              <a:buNone/>
              <a:defRPr sz="4800">
                <a:solidFill>
                  <a:schemeClr val="dk1"/>
                </a:solidFill>
              </a:defRPr>
            </a:lvl4pPr>
            <a:lvl5pPr lvl="4" algn="ctr">
              <a:spcBef>
                <a:spcPts val="0"/>
              </a:spcBef>
              <a:spcAft>
                <a:spcPts val="0"/>
              </a:spcAft>
              <a:buClr>
                <a:schemeClr val="dk1"/>
              </a:buClr>
              <a:buSzPts val="3600"/>
              <a:buNone/>
              <a:defRPr sz="4800">
                <a:solidFill>
                  <a:schemeClr val="dk1"/>
                </a:solidFill>
              </a:defRPr>
            </a:lvl5pPr>
            <a:lvl6pPr lvl="5" algn="ctr">
              <a:spcBef>
                <a:spcPts val="0"/>
              </a:spcBef>
              <a:spcAft>
                <a:spcPts val="0"/>
              </a:spcAft>
              <a:buClr>
                <a:schemeClr val="dk1"/>
              </a:buClr>
              <a:buSzPts val="3600"/>
              <a:buNone/>
              <a:defRPr sz="4800">
                <a:solidFill>
                  <a:schemeClr val="dk1"/>
                </a:solidFill>
              </a:defRPr>
            </a:lvl6pPr>
            <a:lvl7pPr lvl="6" algn="ctr">
              <a:spcBef>
                <a:spcPts val="0"/>
              </a:spcBef>
              <a:spcAft>
                <a:spcPts val="0"/>
              </a:spcAft>
              <a:buClr>
                <a:schemeClr val="dk1"/>
              </a:buClr>
              <a:buSzPts val="3600"/>
              <a:buNone/>
              <a:defRPr sz="4800">
                <a:solidFill>
                  <a:schemeClr val="dk1"/>
                </a:solidFill>
              </a:defRPr>
            </a:lvl7pPr>
            <a:lvl8pPr lvl="7" algn="ctr">
              <a:spcBef>
                <a:spcPts val="0"/>
              </a:spcBef>
              <a:spcAft>
                <a:spcPts val="0"/>
              </a:spcAft>
              <a:buClr>
                <a:schemeClr val="dk1"/>
              </a:buClr>
              <a:buSzPts val="3600"/>
              <a:buNone/>
              <a:defRPr sz="4800">
                <a:solidFill>
                  <a:schemeClr val="dk1"/>
                </a:solidFill>
              </a:defRPr>
            </a:lvl8pPr>
            <a:lvl9pPr lvl="8" algn="ctr">
              <a:spcBef>
                <a:spcPts val="0"/>
              </a:spcBef>
              <a:spcAft>
                <a:spcPts val="0"/>
              </a:spcAft>
              <a:buClr>
                <a:schemeClr val="dk1"/>
              </a:buClr>
              <a:buSzPts val="3600"/>
              <a:buNone/>
              <a:defRPr sz="4800">
                <a:solidFill>
                  <a:schemeClr val="dk1"/>
                </a:solidFill>
              </a:defRPr>
            </a:lvl9pPr>
          </a:lstStyle>
          <a:p>
            <a:endParaRPr/>
          </a:p>
        </p:txBody>
      </p:sp>
      <p:sp>
        <p:nvSpPr>
          <p:cNvPr id="52" name="Google Shape;52;p9"/>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3" name="Google Shape;5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41530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e de contenu 3">
    <p:bg>
      <p:bgPr>
        <a:solidFill>
          <a:schemeClr val="accent2"/>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sme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sme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e de contenu 2">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 id="2147483702" r:id="rId22"/>
    <p:sldLayoutId id="2147483703" r:id="rId23"/>
    <p:sldLayoutId id="2147483704" r:id="rId24"/>
    <p:sldLayoutId id="2147483705" r:id="rId25"/>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35.jpg"/><Relationship Id="rId5" Type="http://schemas.openxmlformats.org/officeDocument/2006/relationships/image" Target="../media/image34.jpg"/><Relationship Id="rId10" Type="http://schemas.openxmlformats.org/officeDocument/2006/relationships/image" Target="../media/image39.jpg"/><Relationship Id="rId4" Type="http://schemas.openxmlformats.org/officeDocument/2006/relationships/image" Target="../media/image33.jpg"/><Relationship Id="rId9" Type="http://schemas.openxmlformats.org/officeDocument/2006/relationships/image" Target="../media/image38.jpg"/></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1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7101840" y="3085012"/>
            <a:ext cx="4941771" cy="1122202"/>
          </a:xfrm>
        </p:spPr>
        <p:txBody>
          <a:bodyPr rtlCol="0"/>
          <a:lstStyle/>
          <a:p>
            <a:r>
              <a:rPr lang="fr-FR" b="1" dirty="0">
                <a:solidFill>
                  <a:schemeClr val="tx1">
                    <a:lumMod val="65000"/>
                    <a:lumOff val="35000"/>
                  </a:schemeClr>
                </a:solidFill>
                <a:effectLst/>
                <a:latin typeface="Consolas" panose="020B0609020204030204" pitchFamily="49" charset="0"/>
              </a:rPr>
              <a:t>Location TVM</a:t>
            </a:r>
          </a:p>
        </p:txBody>
      </p:sp>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5587022" y="5843688"/>
            <a:ext cx="4941770" cy="396660"/>
          </a:xfrm>
        </p:spPr>
        <p:txBody>
          <a:bodyPr rtlCol="0">
            <a:noAutofit/>
          </a:bodyPr>
          <a:lstStyle/>
          <a:p>
            <a:pPr marL="0" lvl="0" indent="0" algn="l" rtl="0">
              <a:spcBef>
                <a:spcPts val="0"/>
              </a:spcBef>
              <a:spcAft>
                <a:spcPts val="0"/>
              </a:spcAft>
              <a:buNone/>
            </a:pPr>
            <a:r>
              <a:rPr lang="fr-FR" sz="2800" b="1" dirty="0"/>
              <a:t>Final Project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3339800" y="1021000"/>
            <a:ext cx="8364800" cy="4966800"/>
          </a:xfrm>
          <a:prstGeom prst="rect">
            <a:avLst/>
          </a:prstGeom>
          <a:noFill/>
          <a:ln>
            <a:noFill/>
          </a:ln>
        </p:spPr>
        <p:txBody>
          <a:bodyPr spcFirstLastPara="1" wrap="square" lIns="121900" tIns="121900" rIns="121900" bIns="121900" anchor="t" anchorCtr="0">
            <a:noAutofit/>
          </a:bodyPr>
          <a:lstStyle/>
          <a:p>
            <a:r>
              <a:rPr lang="fr" sz="2400">
                <a:solidFill>
                  <a:schemeClr val="dk2"/>
                </a:solidFill>
                <a:latin typeface="Fjalla One"/>
                <a:ea typeface="Fjalla One"/>
                <a:cs typeface="Fjalla One"/>
                <a:sym typeface="Fjalla One"/>
              </a:rPr>
              <a:t>3. Third-Party Integrations:</a:t>
            </a:r>
            <a:endParaRPr sz="2400">
              <a:solidFill>
                <a:schemeClr val="dk2"/>
              </a:solidFill>
              <a:latin typeface="Fjalla One"/>
              <a:ea typeface="Fjalla One"/>
              <a:cs typeface="Fjalla One"/>
              <a:sym typeface="Fjalla One"/>
            </a:endParaRPr>
          </a:p>
          <a:p>
            <a:endParaRPr sz="2400">
              <a:solidFill>
                <a:schemeClr val="dk2"/>
              </a:solidFill>
              <a:latin typeface="Lato"/>
              <a:ea typeface="Lato"/>
              <a:cs typeface="Lato"/>
              <a:sym typeface="Lato"/>
            </a:endParaRPr>
          </a:p>
          <a:p>
            <a:r>
              <a:rPr lang="fr" sz="2400">
                <a:solidFill>
                  <a:schemeClr val="dk2"/>
                </a:solidFill>
                <a:latin typeface="Lato"/>
                <a:ea typeface="Lato"/>
                <a:cs typeface="Lato"/>
                <a:sym typeface="Lato"/>
              </a:rPr>
              <a:t>To enhance functionality, the web app can integrate with various third-party services.</a:t>
            </a:r>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pPr marL="609585" indent="-457189">
              <a:buClr>
                <a:schemeClr val="dk2"/>
              </a:buClr>
              <a:buSzPts val="1800"/>
              <a:buFont typeface="Raleway"/>
              <a:buChar char="➢"/>
            </a:pPr>
            <a:r>
              <a:rPr lang="fr" sz="2400" b="1">
                <a:solidFill>
                  <a:schemeClr val="dk2"/>
                </a:solidFill>
                <a:latin typeface="Raleway"/>
                <a:ea typeface="Raleway"/>
                <a:cs typeface="Raleway"/>
                <a:sym typeface="Raleway"/>
              </a:rPr>
              <a:t>APIs:</a:t>
            </a:r>
            <a:endParaRPr sz="2400" b="1">
              <a:solidFill>
                <a:schemeClr val="dk2"/>
              </a:solidFill>
              <a:latin typeface="Raleway"/>
              <a:ea typeface="Raleway"/>
              <a:cs typeface="Raleway"/>
              <a:sym typeface="Raleway"/>
            </a:endParaRPr>
          </a:p>
          <a:p>
            <a:pPr marL="609585"/>
            <a:endParaRPr sz="2400">
              <a:solidFill>
                <a:schemeClr val="dk2"/>
              </a:solidFill>
              <a:latin typeface="Lato"/>
              <a:ea typeface="Lato"/>
              <a:cs typeface="Lato"/>
              <a:sym typeface="Lato"/>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Fitness Trackers: </a:t>
            </a:r>
            <a:r>
              <a:rPr lang="fr" sz="2400">
                <a:solidFill>
                  <a:schemeClr val="dk2"/>
                </a:solidFill>
                <a:latin typeface="Lato"/>
                <a:ea typeface="Lato"/>
                <a:cs typeface="Lato"/>
                <a:sym typeface="Lato"/>
              </a:rPr>
              <a:t>(Fitness API, Google APIs, People APIs).</a:t>
            </a:r>
            <a:endParaRPr sz="2400">
              <a:solidFill>
                <a:schemeClr val="dk2"/>
              </a:solidFill>
              <a:latin typeface="Lato"/>
              <a:ea typeface="Lato"/>
              <a:cs typeface="Lato"/>
              <a:sym typeface="Lato"/>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Sleep Trackers.</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Payment Gateways: </a:t>
            </a:r>
            <a:r>
              <a:rPr lang="fr" sz="2400">
                <a:solidFill>
                  <a:schemeClr val="dk2"/>
                </a:solidFill>
                <a:latin typeface="Lato"/>
                <a:ea typeface="Lato"/>
                <a:cs typeface="Lato"/>
                <a:sym typeface="Lato"/>
              </a:rPr>
              <a:t>For subscription services or premium features (e.g. Google pay).</a:t>
            </a:r>
            <a:endParaRPr sz="24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p:nvPr/>
        </p:nvSpPr>
        <p:spPr>
          <a:xfrm>
            <a:off x="3385967" y="2312633"/>
            <a:ext cx="8380400" cy="1768400"/>
          </a:xfrm>
          <a:prstGeom prst="rect">
            <a:avLst/>
          </a:prstGeom>
          <a:noFill/>
          <a:ln>
            <a:noFill/>
          </a:ln>
        </p:spPr>
        <p:txBody>
          <a:bodyPr spcFirstLastPara="1" wrap="square" lIns="121900" tIns="121900" rIns="121900" bIns="121900" anchor="t" anchorCtr="0">
            <a:noAutofit/>
          </a:bodyPr>
          <a:lstStyle/>
          <a:p>
            <a:r>
              <a:rPr lang="fr" sz="2400">
                <a:solidFill>
                  <a:schemeClr val="dk2"/>
                </a:solidFill>
                <a:latin typeface="Fjalla One"/>
                <a:ea typeface="Fjalla One"/>
                <a:cs typeface="Fjalla One"/>
                <a:sym typeface="Fjalla One"/>
              </a:rPr>
              <a:t>4. DevOps and Deployment:</a:t>
            </a:r>
            <a:endParaRPr sz="2400">
              <a:solidFill>
                <a:schemeClr val="dk2"/>
              </a:solidFill>
              <a:latin typeface="Fjalla One"/>
              <a:ea typeface="Fjalla One"/>
              <a:cs typeface="Fjalla One"/>
              <a:sym typeface="Fjalla One"/>
            </a:endParaRPr>
          </a:p>
          <a:p>
            <a:endParaRPr sz="2400">
              <a:solidFill>
                <a:schemeClr val="dk2"/>
              </a:solidFill>
              <a:latin typeface="Fjalla One"/>
              <a:ea typeface="Fjalla One"/>
              <a:cs typeface="Fjalla One"/>
              <a:sym typeface="Fjalla One"/>
            </a:endParaRPr>
          </a:p>
          <a:p>
            <a:r>
              <a:rPr lang="fr" sz="2400">
                <a:solidFill>
                  <a:schemeClr val="dk2"/>
                </a:solidFill>
                <a:latin typeface="Lato"/>
                <a:ea typeface="Lato"/>
                <a:cs typeface="Lato"/>
                <a:sym typeface="Lato"/>
              </a:rPr>
              <a:t>Ensuring the application is reliably deployed and maintained.</a:t>
            </a:r>
            <a:endParaRPr sz="2400">
              <a:solidFill>
                <a:schemeClr val="dk2"/>
              </a:solidFill>
              <a:latin typeface="Lato"/>
              <a:ea typeface="Lato"/>
              <a:cs typeface="Lato"/>
              <a:sym typeface="Lato"/>
            </a:endParaRPr>
          </a:p>
          <a:p>
            <a:r>
              <a:rPr lang="fr" sz="2400">
                <a:solidFill>
                  <a:schemeClr val="dk2"/>
                </a:solidFill>
                <a:latin typeface="Lato"/>
                <a:ea typeface="Lato"/>
                <a:cs typeface="Lato"/>
                <a:sym typeface="Lato"/>
              </a:rPr>
              <a:t>Github Actions for continuous integration and deployment.</a:t>
            </a:r>
            <a:endParaRPr sz="24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200333" y="767933"/>
            <a:ext cx="8428800" cy="847200"/>
          </a:xfrm>
          <a:prstGeom prst="rect">
            <a:avLst/>
          </a:prstGeom>
        </p:spPr>
        <p:txBody>
          <a:bodyPr spcFirstLastPara="1" vert="horz" wrap="square" lIns="121900" tIns="121900" rIns="121900" bIns="121900" rtlCol="0" anchor="t" anchorCtr="0">
            <a:noAutofit/>
          </a:bodyPr>
          <a:lstStyle/>
          <a:p>
            <a:r>
              <a:rPr lang="fr" sz="2400"/>
              <a:t>Report on our progress, detailing accomplishments, problems improvements, lessons learned, and next steps.</a:t>
            </a:r>
            <a:endParaRPr sz="2400"/>
          </a:p>
        </p:txBody>
      </p:sp>
      <p:sp>
        <p:nvSpPr>
          <p:cNvPr id="133" name="Google Shape;133;p24"/>
          <p:cNvSpPr txBox="1">
            <a:spLocks noGrp="1"/>
          </p:cNvSpPr>
          <p:nvPr>
            <p:ph type="body" idx="1"/>
          </p:nvPr>
        </p:nvSpPr>
        <p:spPr>
          <a:xfrm>
            <a:off x="3213483" y="2127701"/>
            <a:ext cx="8428800" cy="4003200"/>
          </a:xfrm>
          <a:prstGeom prst="rect">
            <a:avLst/>
          </a:prstGeom>
        </p:spPr>
        <p:txBody>
          <a:bodyPr spcFirstLastPara="1" vert="horz" wrap="square" lIns="121900" tIns="121900" rIns="121900" bIns="121900" rtlCol="0" anchor="t" anchorCtr="0">
            <a:noAutofit/>
          </a:bodyPr>
          <a:lstStyle/>
          <a:p>
            <a:pPr>
              <a:buAutoNum type="arabicPeriod"/>
            </a:pPr>
            <a:r>
              <a:rPr lang="fr" b="1"/>
              <a:t>Accomplishments:</a:t>
            </a:r>
            <a:endParaRPr b="1"/>
          </a:p>
          <a:p>
            <a:pPr>
              <a:buFont typeface="Raleway Medium"/>
              <a:buChar char="●"/>
            </a:pPr>
            <a:r>
              <a:rPr lang="fr" u="sng">
                <a:latin typeface="Raleway Medium"/>
                <a:ea typeface="Raleway Medium"/>
                <a:cs typeface="Raleway Medium"/>
                <a:sym typeface="Raleway Medium"/>
              </a:rPr>
              <a:t>Project Initiation and planning:</a:t>
            </a:r>
            <a:endParaRPr u="sng">
              <a:latin typeface="Raleway Medium"/>
              <a:ea typeface="Raleway Medium"/>
              <a:cs typeface="Raleway Medium"/>
              <a:sym typeface="Raleway Medium"/>
            </a:endParaRPr>
          </a:p>
          <a:p>
            <a:pPr>
              <a:buFont typeface="Raleway Medium"/>
              <a:buChar char="-"/>
            </a:pPr>
            <a:r>
              <a:rPr lang="fr">
                <a:latin typeface="Raleway Medium"/>
                <a:ea typeface="Raleway Medium"/>
                <a:cs typeface="Raleway Medium"/>
                <a:sym typeface="Raleway Medium"/>
              </a:rPr>
              <a:t>Defined project scope, objectives and deliverables.</a:t>
            </a:r>
            <a:endParaRPr>
              <a:latin typeface="Raleway Medium"/>
              <a:ea typeface="Raleway Medium"/>
              <a:cs typeface="Raleway Medium"/>
              <a:sym typeface="Raleway Medium"/>
            </a:endParaRPr>
          </a:p>
          <a:p>
            <a:pPr>
              <a:buFont typeface="Raleway Medium"/>
              <a:buChar char="-"/>
            </a:pPr>
            <a:r>
              <a:rPr lang="fr">
                <a:latin typeface="Raleway Medium"/>
                <a:ea typeface="Raleway Medium"/>
                <a:cs typeface="Raleway Medium"/>
                <a:sym typeface="Raleway Medium"/>
              </a:rPr>
              <a:t>Conducted initial market research to understand user needs and competition.</a:t>
            </a:r>
            <a:endParaRPr>
              <a:latin typeface="Raleway Medium"/>
              <a:ea typeface="Raleway Medium"/>
              <a:cs typeface="Raleway Medium"/>
              <a:sym typeface="Raleway Medium"/>
            </a:endParaRPr>
          </a:p>
          <a:p>
            <a:pPr>
              <a:buFont typeface="Raleway Medium"/>
              <a:buChar char="●"/>
            </a:pPr>
            <a:r>
              <a:rPr lang="fr" u="sng">
                <a:latin typeface="Raleway Medium"/>
                <a:ea typeface="Raleway Medium"/>
                <a:cs typeface="Raleway Medium"/>
                <a:sym typeface="Raleway Medium"/>
              </a:rPr>
              <a:t>Development Milestones:</a:t>
            </a:r>
            <a:endParaRPr u="sng">
              <a:latin typeface="Raleway Medium"/>
              <a:ea typeface="Raleway Medium"/>
              <a:cs typeface="Raleway Medium"/>
              <a:sym typeface="Raleway Medium"/>
            </a:endParaRPr>
          </a:p>
          <a:p>
            <a:pPr>
              <a:buFont typeface="Raleway Medium"/>
              <a:buChar char="❖"/>
            </a:pPr>
            <a:r>
              <a:rPr lang="fr" i="1">
                <a:latin typeface="Raleway Medium"/>
                <a:ea typeface="Raleway Medium"/>
                <a:cs typeface="Raleway Medium"/>
                <a:sym typeface="Raleway Medium"/>
              </a:rPr>
              <a:t>Front-End Development:</a:t>
            </a:r>
            <a:endParaRPr i="1">
              <a:latin typeface="Raleway Medium"/>
              <a:ea typeface="Raleway Medium"/>
              <a:cs typeface="Raleway Medium"/>
              <a:sym typeface="Raleway Medium"/>
            </a:endParaRPr>
          </a:p>
          <a:p>
            <a:pPr>
              <a:buFont typeface="Raleway Medium"/>
              <a:buChar char="-"/>
            </a:pPr>
            <a:r>
              <a:rPr lang="fr">
                <a:latin typeface="Raleway Medium"/>
                <a:ea typeface="Raleway Medium"/>
                <a:cs typeface="Raleway Medium"/>
                <a:sym typeface="Raleway Medium"/>
              </a:rPr>
              <a:t>Designed and implemented the user interface using React.js</a:t>
            </a:r>
            <a:endParaRPr>
              <a:latin typeface="Raleway Medium"/>
              <a:ea typeface="Raleway Medium"/>
              <a:cs typeface="Raleway Medium"/>
              <a:sym typeface="Raleway Medium"/>
            </a:endParaRPr>
          </a:p>
          <a:p>
            <a:pPr marL="0" indent="0">
              <a:spcBef>
                <a:spcPts val="2133"/>
              </a:spcBef>
              <a:spcAft>
                <a:spcPts val="2133"/>
              </a:spcAft>
              <a:buNone/>
            </a:pPr>
            <a:endParaRPr u="sng">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p:nvPr/>
        </p:nvSpPr>
        <p:spPr>
          <a:xfrm>
            <a:off x="3493567" y="1005633"/>
            <a:ext cx="8118800" cy="49512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Created responsive layouts for mobile and desktop views.</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Back-End Development:</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Set up server-side architecture with NOde.js and Express.</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Developed API endpoints for user authentication, data retrieval, and data storage.</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Database Integration:</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Integrated database with the back-end to handle user data and wellness metrics.</a:t>
            </a:r>
            <a:endParaRPr sz="2400">
              <a:solidFill>
                <a:schemeClr val="dk2"/>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p:nvPr/>
        </p:nvSpPr>
        <p:spPr>
          <a:xfrm>
            <a:off x="3401333" y="1108785"/>
            <a:ext cx="8195600" cy="48744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Feature Implementation:</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User authentication and profile management.</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Tracking features for various wellness metrics (e.g. diet, exercise, sleep).</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Data visualization tools (charts and graphs) to monitor progress.</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Testing and Debugging:</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Conducted unit and integration tests to ensure functionality.</a:t>
            </a:r>
            <a:endParaRPr sz="2400">
              <a:solidFill>
                <a:schemeClr val="dk2"/>
              </a:solidFill>
              <a:latin typeface="Raleway Medium"/>
              <a:ea typeface="Raleway Medium"/>
              <a:cs typeface="Raleway Medium"/>
              <a:sym typeface="Raleway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p:nvPr/>
        </p:nvSpPr>
        <p:spPr>
          <a:xfrm>
            <a:off x="3555100" y="990267"/>
            <a:ext cx="8057200" cy="5012800"/>
          </a:xfrm>
          <a:prstGeom prst="rect">
            <a:avLst/>
          </a:prstGeom>
          <a:noFill/>
          <a:ln>
            <a:noFill/>
          </a:ln>
        </p:spPr>
        <p:txBody>
          <a:bodyPr spcFirstLastPara="1" wrap="square" lIns="121900" tIns="121900" rIns="121900" bIns="121900" anchor="t" anchorCtr="0">
            <a:noAutofit/>
          </a:bodyPr>
          <a:lstStyle/>
          <a:p>
            <a:r>
              <a:rPr lang="fr" sz="2400" b="1">
                <a:solidFill>
                  <a:schemeClr val="dk2"/>
                </a:solidFill>
                <a:latin typeface="Lato"/>
                <a:ea typeface="Lato"/>
                <a:cs typeface="Lato"/>
                <a:sym typeface="Lato"/>
              </a:rPr>
              <a:t>2. Problems Encountered:</a:t>
            </a:r>
            <a:endParaRPr sz="2400" b="1">
              <a:solidFill>
                <a:schemeClr val="dk2"/>
              </a:solidFill>
              <a:latin typeface="Lato"/>
              <a:ea typeface="Lato"/>
              <a:cs typeface="Lato"/>
              <a:sym typeface="Lato"/>
            </a:endParaRPr>
          </a:p>
          <a:p>
            <a:endParaRPr sz="2400" b="1">
              <a:solidFill>
                <a:schemeClr val="dk2"/>
              </a:solidFill>
              <a:latin typeface="Raleway"/>
              <a:ea typeface="Raleway"/>
              <a:cs typeface="Raleway"/>
              <a:sym typeface="Raleway"/>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Technical Challenges:</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Initial difficulties in integrating React.js with the back-end.</a:t>
            </a:r>
            <a:endParaRPr sz="2400">
              <a:solidFill>
                <a:schemeClr val="dk2"/>
              </a:solidFill>
              <a:latin typeface="Raleway Medium"/>
              <a:ea typeface="Raleway Medium"/>
              <a:cs typeface="Raleway Medium"/>
              <a:sym typeface="Raleway Medium"/>
            </a:endParaRPr>
          </a:p>
          <a:p>
            <a:pPr marL="1219170"/>
            <a:endParaRPr sz="2400">
              <a:solidFill>
                <a:schemeClr val="dk2"/>
              </a:solidFill>
              <a:latin typeface="Raleway Medium"/>
              <a:ea typeface="Raleway Medium"/>
              <a:cs typeface="Raleway Medium"/>
              <a:sym typeface="Raleway Medium"/>
            </a:endParaRPr>
          </a:p>
          <a:p>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Performance issues with database queries, which were resolved by optimizing the schema and indexing.</a:t>
            </a:r>
            <a:endParaRPr sz="2400">
              <a:solidFill>
                <a:schemeClr val="dk2"/>
              </a:solidFill>
              <a:latin typeface="Raleway Medium"/>
              <a:ea typeface="Raleway Medium"/>
              <a:cs typeface="Raleway Medium"/>
              <a:sym typeface="Raleway Medium"/>
            </a:endParaRPr>
          </a:p>
          <a:p>
            <a:pPr marL="1219170"/>
            <a:endParaRPr sz="2400">
              <a:solidFill>
                <a:schemeClr val="dk2"/>
              </a:solidFill>
              <a:latin typeface="Raleway Medium"/>
              <a:ea typeface="Raleway Medium"/>
              <a:cs typeface="Raleway Medium"/>
              <a:sym typeface="Raleway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p:nvPr/>
        </p:nvSpPr>
        <p:spPr>
          <a:xfrm>
            <a:off x="3355200" y="913367"/>
            <a:ext cx="8318800" cy="51360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Project Management:</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Underestimated time required for testing and debugging phases.</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Communication gaps within the team, leading to some delays.</a:t>
            </a:r>
            <a:endParaRPr sz="2400">
              <a:solidFill>
                <a:schemeClr val="dk2"/>
              </a:solidFill>
              <a:latin typeface="Raleway Medium"/>
              <a:ea typeface="Raleway Medium"/>
              <a:cs typeface="Raleway Medium"/>
              <a:sym typeface="Raleway Medium"/>
            </a:endParaRPr>
          </a:p>
          <a:p>
            <a:endParaRPr sz="2400">
              <a:solidFill>
                <a:schemeClr val="dk2"/>
              </a:solidFill>
              <a:latin typeface="Fjalla One"/>
              <a:ea typeface="Fjalla One"/>
              <a:cs typeface="Fjalla One"/>
              <a:sym typeface="Fjalla One"/>
            </a:endParaRPr>
          </a:p>
          <a:p>
            <a:r>
              <a:rPr lang="fr" sz="2400">
                <a:solidFill>
                  <a:schemeClr val="dk2"/>
                </a:solidFill>
                <a:latin typeface="Fjalla One"/>
                <a:ea typeface="Fjalla One"/>
                <a:cs typeface="Fjalla One"/>
                <a:sym typeface="Fjalla One"/>
              </a:rPr>
              <a:t>3. Improvements Made:</a:t>
            </a:r>
            <a:endParaRPr sz="2400">
              <a:solidFill>
                <a:schemeClr val="dk2"/>
              </a:solidFill>
              <a:latin typeface="Fjalla One"/>
              <a:ea typeface="Fjalla One"/>
              <a:cs typeface="Fjalla One"/>
              <a:sym typeface="Fjalla One"/>
            </a:endParaRPr>
          </a:p>
          <a:p>
            <a:endParaRPr sz="2400">
              <a:solidFill>
                <a:schemeClr val="dk2"/>
              </a:solidFill>
              <a:latin typeface="Fjalla One"/>
              <a:ea typeface="Fjalla One"/>
              <a:cs typeface="Fjalla One"/>
              <a:sym typeface="Fjalla One"/>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Technical:</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Refactored code for better maintainability and performance.</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Enhanced user interface for better usability and accessibility .</a:t>
            </a:r>
            <a:endParaRPr sz="2400">
              <a:solidFill>
                <a:schemeClr val="dk2"/>
              </a:solidFill>
              <a:latin typeface="Raleway Medium"/>
              <a:ea typeface="Raleway Medium"/>
              <a:cs typeface="Raleway Medium"/>
              <a:sym typeface="Raleway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p:nvPr/>
        </p:nvSpPr>
        <p:spPr>
          <a:xfrm>
            <a:off x="3339800" y="974867"/>
            <a:ext cx="8457200" cy="51360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Implemented caching mechanisms to improve database query performance.</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Project Management:</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Improved communication channels using project management tools like “Trello”.</a:t>
            </a:r>
            <a:endParaRPr sz="2400">
              <a:solidFill>
                <a:schemeClr val="dk2"/>
              </a:solidFill>
              <a:latin typeface="Raleway Medium"/>
              <a:ea typeface="Raleway Medium"/>
              <a:cs typeface="Raleway Medium"/>
              <a:sym typeface="Raleway Medium"/>
            </a:endParaRPr>
          </a:p>
          <a:p>
            <a:r>
              <a:rPr lang="fr" sz="2400">
                <a:solidFill>
                  <a:schemeClr val="dk2"/>
                </a:solidFill>
                <a:latin typeface="Fjalla One"/>
                <a:ea typeface="Fjalla One"/>
                <a:cs typeface="Fjalla One"/>
                <a:sym typeface="Fjalla One"/>
              </a:rPr>
              <a:t>4. Lessons Learned:</a:t>
            </a:r>
            <a:endParaRPr sz="2400">
              <a:solidFill>
                <a:schemeClr val="dk2"/>
              </a:solidFill>
              <a:latin typeface="Fjalla One"/>
              <a:ea typeface="Fjalla One"/>
              <a:cs typeface="Fjalla One"/>
              <a:sym typeface="Fjalla One"/>
            </a:endParaRPr>
          </a:p>
          <a:p>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Technical: </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Importance of thorough planning and designing before starting development.</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value of automated testing code quality and reducing bugs.</a:t>
            </a:r>
            <a:endParaRPr sz="2400">
              <a:solidFill>
                <a:schemeClr val="dk2"/>
              </a:solidFill>
              <a:latin typeface="Raleway Medium"/>
              <a:ea typeface="Raleway Medium"/>
              <a:cs typeface="Raleway Medium"/>
              <a:sym typeface="Raleway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p:nvPr/>
        </p:nvSpPr>
        <p:spPr>
          <a:xfrm>
            <a:off x="3370567" y="1067133"/>
            <a:ext cx="8242000" cy="48744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Project Management:</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Necessity of clear communication and setting realistic deadlines.</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Importance of flexibility and adaptability when facing unexpected challenges.</a:t>
            </a:r>
            <a:endParaRPr sz="2400">
              <a:solidFill>
                <a:schemeClr val="dk2"/>
              </a:solidFill>
              <a:latin typeface="Raleway Medium"/>
              <a:ea typeface="Raleway Medium"/>
              <a:cs typeface="Raleway Medium"/>
              <a:sym typeface="Raleway Medium"/>
            </a:endParaRPr>
          </a:p>
          <a:p>
            <a:endParaRPr sz="2400">
              <a:solidFill>
                <a:schemeClr val="dk2"/>
              </a:solidFill>
              <a:latin typeface="Fjalla One"/>
              <a:ea typeface="Fjalla One"/>
              <a:cs typeface="Fjalla One"/>
              <a:sym typeface="Fjalla One"/>
            </a:endParaRPr>
          </a:p>
          <a:p>
            <a:r>
              <a:rPr lang="fr" sz="2400">
                <a:solidFill>
                  <a:schemeClr val="dk2"/>
                </a:solidFill>
                <a:latin typeface="Fjalla One"/>
                <a:ea typeface="Fjalla One"/>
                <a:cs typeface="Fjalla One"/>
                <a:sym typeface="Fjalla One"/>
              </a:rPr>
              <a:t>5. Next Steps:</a:t>
            </a:r>
            <a:endParaRPr sz="2400">
              <a:solidFill>
                <a:schemeClr val="dk2"/>
              </a:solidFill>
              <a:latin typeface="Fjalla One"/>
              <a:ea typeface="Fjalla One"/>
              <a:cs typeface="Fjalla One"/>
              <a:sym typeface="Fjalla One"/>
            </a:endParaRPr>
          </a:p>
          <a:p>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Feature Enhancements:</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Develop a recommendation system for personalized wellness advice.</a:t>
            </a:r>
            <a:endParaRPr sz="2400">
              <a:solidFill>
                <a:schemeClr val="dk2"/>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p:nvPr/>
        </p:nvSpPr>
        <p:spPr>
          <a:xfrm>
            <a:off x="3370567" y="1051767"/>
            <a:ext cx="8180400" cy="48744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Deployment:</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Prepare for deployment by setting up a production environment.</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User Feedback and Iteration:</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Iterate on the application based on feedback to improve user experience and functionality.</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Marketing and Outreach:</a:t>
            </a:r>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Develop a marketing strategy to promote WellNest.</a:t>
            </a:r>
            <a:endParaRPr sz="2400">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a:solidFill>
                  <a:schemeClr val="dk2"/>
                </a:solidFill>
                <a:latin typeface="Raleway Medium"/>
                <a:ea typeface="Raleway Medium"/>
                <a:cs typeface="Raleway Medium"/>
                <a:sym typeface="Raleway Medium"/>
              </a:rPr>
              <a:t>Engage with potential users through social media and wellness communities.</a:t>
            </a:r>
            <a:endParaRPr sz="2400">
              <a:solidFill>
                <a:schemeClr val="dk2"/>
              </a:solidFill>
              <a:latin typeface="Raleway Medium"/>
              <a:ea typeface="Raleway Medium"/>
              <a:cs typeface="Raleway Medium"/>
              <a:sym typeface="Ralew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429731"/>
            <a:ext cx="3171825" cy="1325563"/>
          </a:xfrm>
        </p:spPr>
        <p:txBody>
          <a:bodyPr rtlCol="0"/>
          <a:lstStyle/>
          <a:p>
            <a:pPr rtl="0"/>
            <a:r>
              <a:rPr lang="fr" b="1" dirty="0"/>
              <a:t>Team</a:t>
            </a:r>
            <a:endParaRPr lang="fr-FR" b="1" dirty="0"/>
          </a:p>
        </p:txBody>
      </p:sp>
      <p:sp>
        <p:nvSpPr>
          <p:cNvPr id="3" name="Sous-titr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972310"/>
            <a:ext cx="3819229" cy="2913380"/>
          </a:xfrm>
        </p:spPr>
        <p:txBody>
          <a:bodyPr rtlCol="0">
            <a:normAutofit/>
          </a:bodyPr>
          <a:lstStyle/>
          <a:p>
            <a:pPr marL="457200" lvl="0" indent="-323850" algn="l" rtl="0">
              <a:spcBef>
                <a:spcPts val="0"/>
              </a:spcBef>
              <a:spcAft>
                <a:spcPts val="0"/>
              </a:spcAft>
              <a:buSzPts val="1500"/>
              <a:buAutoNum type="arabicPeriod"/>
            </a:pPr>
            <a:r>
              <a:rPr lang="fr-FR" sz="2000" b="1" dirty="0"/>
              <a:t>Achraf KASSIMI</a:t>
            </a:r>
          </a:p>
          <a:p>
            <a:pPr marL="457200" lvl="0" indent="-342900" algn="l" rtl="0">
              <a:spcBef>
                <a:spcPts val="0"/>
              </a:spcBef>
              <a:spcAft>
                <a:spcPts val="0"/>
              </a:spcAft>
              <a:buSzPts val="1800"/>
              <a:buAutoNum type="arabicPeriod"/>
            </a:pPr>
            <a:r>
              <a:rPr lang="fr-FR" sz="2000" b="1" dirty="0"/>
              <a:t>Hassan EL FAQIR</a:t>
            </a:r>
          </a:p>
          <a:p>
            <a:pPr marL="457200" lvl="0" indent="-342900" algn="l" rtl="0">
              <a:spcBef>
                <a:spcPts val="0"/>
              </a:spcBef>
              <a:spcAft>
                <a:spcPts val="0"/>
              </a:spcAft>
              <a:buSzPts val="1800"/>
              <a:buAutoNum type="arabicPeriod"/>
            </a:pPr>
            <a:r>
              <a:rPr lang="fr-FR" sz="2000" b="1" dirty="0"/>
              <a:t>Yassine TALEB</a:t>
            </a:r>
          </a:p>
          <a:p>
            <a:pPr marL="457200" lvl="0" indent="-342900" algn="l" rtl="0">
              <a:spcBef>
                <a:spcPts val="0"/>
              </a:spcBef>
              <a:spcAft>
                <a:spcPts val="0"/>
              </a:spcAft>
              <a:buSzPts val="1800"/>
              <a:buAutoNum type="arabicPeriod"/>
            </a:pPr>
            <a:endParaRPr lang="fr-FR" b="1"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200333" y="767933"/>
            <a:ext cx="8428800" cy="847200"/>
          </a:xfrm>
          <a:prstGeom prst="rect">
            <a:avLst/>
          </a:prstGeom>
        </p:spPr>
        <p:txBody>
          <a:bodyPr spcFirstLastPara="1" vert="horz" wrap="square" lIns="121900" tIns="121900" rIns="121900" bIns="121900" rtlCol="0" anchor="t" anchorCtr="0">
            <a:noAutofit/>
          </a:bodyPr>
          <a:lstStyle/>
          <a:p>
            <a:r>
              <a:rPr lang="fr"/>
              <a:t>Summary of our Experience</a:t>
            </a:r>
            <a:endParaRPr/>
          </a:p>
        </p:txBody>
      </p:sp>
      <p:sp>
        <p:nvSpPr>
          <p:cNvPr id="174" name="Google Shape;174;p32"/>
          <p:cNvSpPr txBox="1">
            <a:spLocks noGrp="1"/>
          </p:cNvSpPr>
          <p:nvPr>
            <p:ph type="body" idx="1"/>
          </p:nvPr>
        </p:nvSpPr>
        <p:spPr>
          <a:xfrm>
            <a:off x="3213483" y="2127701"/>
            <a:ext cx="8428800" cy="4003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fr"/>
              <a:t>The WellNest project has made significant progress since its inception. Despite encountering various challenges, the team has successfully navigated them and made substantial improvements. With clear plans for future development and deployment, WellNest is on track to become a valuable tool for users seeking to track and improve their health and wellness.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p:nvPr/>
        </p:nvSpPr>
        <p:spPr>
          <a:xfrm>
            <a:off x="7368500" y="2727833"/>
            <a:ext cx="4536000" cy="1660800"/>
          </a:xfrm>
          <a:prstGeom prst="rect">
            <a:avLst/>
          </a:prstGeom>
          <a:noFill/>
          <a:ln>
            <a:noFill/>
          </a:ln>
        </p:spPr>
        <p:txBody>
          <a:bodyPr spcFirstLastPara="1" wrap="square" lIns="121900" tIns="121900" rIns="121900" bIns="121900" anchor="t" anchorCtr="0">
            <a:noAutofit/>
          </a:bodyPr>
          <a:lstStyle/>
          <a:p>
            <a:endParaRPr sz="2400">
              <a:solidFill>
                <a:schemeClr val="lt1"/>
              </a:solidFill>
              <a:latin typeface="Lato"/>
              <a:ea typeface="Lato"/>
              <a:cs typeface="Lato"/>
              <a:sym typeface="Lato"/>
            </a:endParaRPr>
          </a:p>
        </p:txBody>
      </p:sp>
      <p:sp>
        <p:nvSpPr>
          <p:cNvPr id="180" name="Google Shape;180;p33"/>
          <p:cNvSpPr txBox="1"/>
          <p:nvPr/>
        </p:nvSpPr>
        <p:spPr>
          <a:xfrm>
            <a:off x="1525367" y="2712433"/>
            <a:ext cx="3998000" cy="1122400"/>
          </a:xfrm>
          <a:prstGeom prst="rect">
            <a:avLst/>
          </a:prstGeom>
          <a:noFill/>
          <a:ln>
            <a:noFill/>
          </a:ln>
        </p:spPr>
        <p:txBody>
          <a:bodyPr spcFirstLastPara="1" wrap="square" lIns="121900" tIns="121900" rIns="121900" bIns="121900" anchor="t" anchorCtr="0">
            <a:noAutofit/>
          </a:bodyPr>
          <a:lstStyle/>
          <a:p>
            <a:endParaRPr sz="2400">
              <a:solidFill>
                <a:schemeClr val="dk2"/>
              </a:solidFill>
              <a:latin typeface="Lato"/>
              <a:ea typeface="Lato"/>
              <a:cs typeface="Lato"/>
              <a:sym typeface="Lato"/>
            </a:endParaRPr>
          </a:p>
        </p:txBody>
      </p:sp>
      <p:sp>
        <p:nvSpPr>
          <p:cNvPr id="181" name="Google Shape;181;p33"/>
          <p:cNvSpPr txBox="1"/>
          <p:nvPr/>
        </p:nvSpPr>
        <p:spPr>
          <a:xfrm>
            <a:off x="1617633" y="3020033"/>
            <a:ext cx="3628800" cy="1076400"/>
          </a:xfrm>
          <a:prstGeom prst="rect">
            <a:avLst/>
          </a:prstGeom>
          <a:noFill/>
          <a:ln>
            <a:noFill/>
          </a:ln>
        </p:spPr>
        <p:txBody>
          <a:bodyPr spcFirstLastPara="1" wrap="square" lIns="121900" tIns="121900" rIns="121900" bIns="121900" anchor="t" anchorCtr="0">
            <a:noAutofit/>
          </a:bodyPr>
          <a:lstStyle/>
          <a:p>
            <a:r>
              <a:rPr lang="fr" sz="4800" b="1">
                <a:solidFill>
                  <a:schemeClr val="dk1"/>
                </a:solidFill>
                <a:latin typeface="Raleway"/>
                <a:ea typeface="Raleway"/>
                <a:cs typeface="Raleway"/>
                <a:sym typeface="Raleway"/>
              </a:rPr>
              <a:t>Thank you </a:t>
            </a:r>
            <a:endParaRPr sz="4800" b="1">
              <a:solidFill>
                <a:schemeClr val="dk1"/>
              </a:solidFill>
              <a:latin typeface="Raleway"/>
              <a:ea typeface="Raleway"/>
              <a:cs typeface="Raleway"/>
              <a:sym typeface="Raleway"/>
            </a:endParaRPr>
          </a:p>
        </p:txBody>
      </p:sp>
      <p:sp>
        <p:nvSpPr>
          <p:cNvPr id="182" name="Google Shape;182;p33"/>
          <p:cNvSpPr txBox="1"/>
          <p:nvPr/>
        </p:nvSpPr>
        <p:spPr>
          <a:xfrm>
            <a:off x="7122467" y="2543300"/>
            <a:ext cx="4613200" cy="2583200"/>
          </a:xfrm>
          <a:prstGeom prst="rect">
            <a:avLst/>
          </a:prstGeom>
          <a:noFill/>
          <a:ln>
            <a:noFill/>
          </a:ln>
        </p:spPr>
        <p:txBody>
          <a:bodyPr spcFirstLastPara="1" wrap="square" lIns="121900" tIns="121900" rIns="121900" bIns="121900" anchor="t" anchorCtr="0">
            <a:noAutofit/>
          </a:bodyPr>
          <a:lstStyle/>
          <a:p>
            <a:pPr marL="609585" indent="-457189">
              <a:buClr>
                <a:schemeClr val="lt1"/>
              </a:buClr>
              <a:buSzPts val="1800"/>
              <a:buFont typeface="Lato"/>
              <a:buAutoNum type="arabicPeriod"/>
            </a:pPr>
            <a:r>
              <a:rPr lang="fr" sz="2400">
                <a:solidFill>
                  <a:schemeClr val="lt1"/>
                </a:solidFill>
                <a:latin typeface="Lato"/>
                <a:ea typeface="Lato"/>
                <a:cs typeface="Lato"/>
                <a:sym typeface="Lato"/>
              </a:rPr>
              <a:t>ALX - Foundation</a:t>
            </a:r>
            <a:endParaRPr sz="2400">
              <a:solidFill>
                <a:schemeClr val="lt1"/>
              </a:solidFill>
              <a:latin typeface="Lato"/>
              <a:ea typeface="Lato"/>
              <a:cs typeface="Lato"/>
              <a:sym typeface="Lato"/>
            </a:endParaRPr>
          </a:p>
          <a:p>
            <a:pPr marL="609585"/>
            <a:endParaRPr sz="2400">
              <a:solidFill>
                <a:schemeClr val="lt1"/>
              </a:solidFill>
              <a:latin typeface="Lato"/>
              <a:ea typeface="Lato"/>
              <a:cs typeface="Lato"/>
              <a:sym typeface="Lato"/>
            </a:endParaRPr>
          </a:p>
          <a:p>
            <a:pPr marL="609585" indent="-457189">
              <a:buClr>
                <a:schemeClr val="lt1"/>
              </a:buClr>
              <a:buSzPts val="1800"/>
              <a:buFont typeface="Lato"/>
              <a:buAutoNum type="arabicPeriod"/>
            </a:pPr>
            <a:r>
              <a:rPr lang="fr" sz="2400">
                <a:solidFill>
                  <a:schemeClr val="lt1"/>
                </a:solidFill>
                <a:latin typeface="Lato"/>
                <a:ea typeface="Lato"/>
                <a:cs typeface="Lato"/>
                <a:sym typeface="Lato"/>
              </a:rPr>
              <a:t>Alx_africa</a:t>
            </a:r>
            <a:endParaRPr sz="2400">
              <a:solidFill>
                <a:schemeClr val="lt1"/>
              </a:solidFill>
              <a:latin typeface="Lato"/>
              <a:ea typeface="Lato"/>
              <a:cs typeface="Lato"/>
              <a:sym typeface="Lato"/>
            </a:endParaRPr>
          </a:p>
          <a:p>
            <a:pPr marL="609585"/>
            <a:endParaRPr sz="2400">
              <a:solidFill>
                <a:schemeClr val="lt1"/>
              </a:solidFill>
              <a:latin typeface="Lato"/>
              <a:ea typeface="Lato"/>
              <a:cs typeface="Lato"/>
              <a:sym typeface="Lato"/>
            </a:endParaRPr>
          </a:p>
          <a:p>
            <a:pPr marL="609585" indent="-457189">
              <a:buClr>
                <a:schemeClr val="lt1"/>
              </a:buClr>
              <a:buSzPts val="1800"/>
              <a:buFont typeface="Lato"/>
              <a:buAutoNum type="arabicPeriod"/>
            </a:pPr>
            <a:r>
              <a:rPr lang="fr" sz="2400">
                <a:solidFill>
                  <a:schemeClr val="lt1"/>
                </a:solidFill>
                <a:latin typeface="Lato"/>
                <a:ea typeface="Lato"/>
                <a:cs typeface="Lato"/>
                <a:sym typeface="Lato"/>
              </a:rPr>
              <a:t>Cohort 17 Mentors</a:t>
            </a:r>
            <a:endParaRPr sz="24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fr-FR"/>
              <a:t>PRÉSENTATION DU MARCHÉ</a:t>
            </a:r>
            <a:endParaRPr lang="fr-FR" dirty="0"/>
          </a:p>
        </p:txBody>
      </p:sp>
      <p:sp>
        <p:nvSpPr>
          <p:cNvPr id="4" name="Espace réservé du texte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rtlCol="0"/>
          <a:lstStyle/>
          <a:p>
            <a:pPr rtl="0"/>
            <a:r>
              <a:rPr lang="fr-FR"/>
              <a:t>3 milliards €</a:t>
            </a:r>
            <a:endParaRPr lang="fr-FR" dirty="0"/>
          </a:p>
        </p:txBody>
      </p:sp>
      <p:sp>
        <p:nvSpPr>
          <p:cNvPr id="7" name="Espace réservé du contenu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pPr rtl="0"/>
            <a:r>
              <a:rPr lang="fr-FR" noProof="1"/>
              <a:t>Liberté de création</a:t>
            </a:r>
            <a:endParaRPr lang="fr-FR" dirty="0"/>
          </a:p>
          <a:p>
            <a:pPr rtl="0"/>
            <a:r>
              <a:rPr lang="fr-FR" noProof="1"/>
              <a:t>Marché inclusif de manière sélective</a:t>
            </a:r>
          </a:p>
          <a:p>
            <a:pPr rtl="0"/>
            <a:r>
              <a:rPr lang="fr-FR" noProof="1"/>
              <a:t>Segment de marché disponible</a:t>
            </a:r>
          </a:p>
          <a:p>
            <a:pPr rtl="0"/>
            <a:endParaRPr lang="fr-FR" noProof="1"/>
          </a:p>
        </p:txBody>
      </p:sp>
      <p:sp>
        <p:nvSpPr>
          <p:cNvPr id="6" name="Espace réservé du texte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rtlCol="0"/>
          <a:lstStyle/>
          <a:p>
            <a:pPr rtl="0"/>
            <a:r>
              <a:rPr lang="fr-FR"/>
              <a:t>1 milliard €</a:t>
            </a:r>
            <a:endParaRPr lang="fr-FR" dirty="0"/>
          </a:p>
        </p:txBody>
      </p:sp>
      <p:sp>
        <p:nvSpPr>
          <p:cNvPr id="3" name="Espace réservé du texte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rtlCol="0"/>
          <a:lstStyle/>
          <a:p>
            <a:pPr rtl="0"/>
            <a:r>
              <a:rPr lang="fr-FR" dirty="0"/>
              <a:t>Opportunité de créer</a:t>
            </a:r>
          </a:p>
          <a:p>
            <a:pPr rtl="0"/>
            <a:r>
              <a:rPr lang="fr-FR" dirty="0"/>
              <a:t>Marché inclusif</a:t>
            </a:r>
          </a:p>
          <a:p>
            <a:pPr rtl="0"/>
            <a:r>
              <a:rPr lang="fr-FR" dirty="0"/>
              <a:t>Marché potentiel global</a:t>
            </a:r>
          </a:p>
        </p:txBody>
      </p:sp>
      <p:sp>
        <p:nvSpPr>
          <p:cNvPr id="5" name="Espace réservé du contenu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pPr rtl="0"/>
            <a:r>
              <a:rPr lang="fr-FR"/>
              <a:t>2 milliards €</a:t>
            </a:r>
            <a:endParaRPr lang="fr-FR" dirty="0"/>
          </a:p>
        </p:txBody>
      </p:sp>
      <p:sp>
        <p:nvSpPr>
          <p:cNvPr id="8" name="Espace réservé du texte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rtlCol="0"/>
          <a:lstStyle/>
          <a:p>
            <a:pPr rtl="0"/>
            <a:r>
              <a:rPr lang="fr-FR" noProof="1"/>
              <a:t>Faible concurrence</a:t>
            </a:r>
          </a:p>
          <a:p>
            <a:pPr rtl="0"/>
            <a:r>
              <a:rPr lang="fr-FR" noProof="1"/>
              <a:t>Marché ciblé spécifiquement</a:t>
            </a:r>
          </a:p>
          <a:p>
            <a:pPr rtl="0"/>
            <a:r>
              <a:rPr lang="fr-FR" noProof="1"/>
              <a:t>Part de marché disponible</a:t>
            </a:r>
            <a:endParaRPr lang="fr-FR" dirty="0"/>
          </a:p>
          <a:p>
            <a:pPr rtl="0"/>
            <a:endParaRPr lang="fr-FR" dirty="0"/>
          </a:p>
        </p:txBody>
      </p:sp>
      <p:sp>
        <p:nvSpPr>
          <p:cNvPr id="9" name="Espace réservé de la date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fr-FR"/>
              <a:t>20XX</a:t>
            </a:r>
            <a:endParaRPr lang="fr-FR" dirty="0"/>
          </a:p>
        </p:txBody>
      </p:sp>
      <p:sp>
        <p:nvSpPr>
          <p:cNvPr id="10" name="Espace réservé du pied de page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fr-FR"/>
              <a:t>Pitch Deck</a:t>
            </a:r>
            <a:endParaRPr lang="fr-FR" dirty="0"/>
          </a:p>
        </p:txBody>
      </p:sp>
      <p:sp>
        <p:nvSpPr>
          <p:cNvPr id="11" name="Espace réservé du numéro de diapositive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22</a:t>
            </a:fld>
            <a:endParaRPr lang="fr-FR" dirty="0"/>
          </a:p>
        </p:txBody>
      </p:sp>
    </p:spTree>
    <p:extLst>
      <p:ext uri="{BB962C8B-B14F-4D97-AF65-F5344CB8AC3E}">
        <p14:creationId xmlns:p14="http://schemas.microsoft.com/office/powerpoint/2010/main" val="212117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rtlCol="0"/>
          <a:lstStyle/>
          <a:p>
            <a:pPr rtl="0"/>
            <a:r>
              <a:rPr lang="fr-FR"/>
              <a:t>Comparaison des marchés</a:t>
            </a:r>
          </a:p>
        </p:txBody>
      </p:sp>
      <p:sp>
        <p:nvSpPr>
          <p:cNvPr id="9" name="Espace réservé du texte 8">
            <a:extLst>
              <a:ext uri="{FF2B5EF4-FFF2-40B4-BE49-F238E27FC236}">
                <a16:creationId xmlns:a16="http://schemas.microsoft.com/office/drawing/2014/main" id="{8C1455DF-5CEC-44A2-A92D-8E901D15B7CC}"/>
              </a:ext>
            </a:extLst>
          </p:cNvPr>
          <p:cNvSpPr>
            <a:spLocks noGrp="1"/>
          </p:cNvSpPr>
          <p:nvPr>
            <p:ph type="body" idx="1"/>
          </p:nvPr>
        </p:nvSpPr>
        <p:spPr>
          <a:xfrm>
            <a:off x="1883675" y="3105711"/>
            <a:ext cx="1670830" cy="823912"/>
          </a:xfrm>
        </p:spPr>
        <p:txBody>
          <a:bodyPr rtlCol="0"/>
          <a:lstStyle/>
          <a:p>
            <a:pPr rtl="0"/>
            <a:r>
              <a:rPr lang="fr-FR" sz="2700" dirty="0"/>
              <a:t>3 Mds €</a:t>
            </a:r>
          </a:p>
        </p:txBody>
      </p:sp>
      <p:sp>
        <p:nvSpPr>
          <p:cNvPr id="10" name="Espace réservé du texte 9">
            <a:extLst>
              <a:ext uri="{FF2B5EF4-FFF2-40B4-BE49-F238E27FC236}">
                <a16:creationId xmlns:a16="http://schemas.microsoft.com/office/drawing/2014/main" id="{7C7E7B18-D05F-4C44-8718-8C671160FC98}"/>
              </a:ext>
            </a:extLst>
          </p:cNvPr>
          <p:cNvSpPr>
            <a:spLocks noGrp="1"/>
          </p:cNvSpPr>
          <p:nvPr>
            <p:ph type="body" idx="15"/>
          </p:nvPr>
        </p:nvSpPr>
        <p:spPr>
          <a:xfrm>
            <a:off x="5270661" y="3105711"/>
            <a:ext cx="1670830" cy="823912"/>
          </a:xfrm>
        </p:spPr>
        <p:txBody>
          <a:bodyPr rtlCol="0"/>
          <a:lstStyle/>
          <a:p>
            <a:pPr rtl="0"/>
            <a:r>
              <a:rPr lang="fr-FR" sz="2700" dirty="0"/>
              <a:t>2 Mds €</a:t>
            </a:r>
          </a:p>
        </p:txBody>
      </p:sp>
      <p:sp>
        <p:nvSpPr>
          <p:cNvPr id="11" name="Espace réservé du texte 10">
            <a:extLst>
              <a:ext uri="{FF2B5EF4-FFF2-40B4-BE49-F238E27FC236}">
                <a16:creationId xmlns:a16="http://schemas.microsoft.com/office/drawing/2014/main" id="{C4EAD5C6-02F0-4D27-8D85-1BD5EA833D6F}"/>
              </a:ext>
            </a:extLst>
          </p:cNvPr>
          <p:cNvSpPr>
            <a:spLocks noGrp="1"/>
          </p:cNvSpPr>
          <p:nvPr>
            <p:ph type="body" idx="16"/>
          </p:nvPr>
        </p:nvSpPr>
        <p:spPr>
          <a:xfrm>
            <a:off x="8672245" y="3064615"/>
            <a:ext cx="1670830" cy="823912"/>
          </a:xfrm>
        </p:spPr>
        <p:txBody>
          <a:bodyPr rtlCol="0"/>
          <a:lstStyle/>
          <a:p>
            <a:pPr rtl="0"/>
            <a:r>
              <a:rPr lang="fr-FR" sz="2700"/>
              <a:t>1 Md €</a:t>
            </a:r>
          </a:p>
        </p:txBody>
      </p:sp>
      <p:sp>
        <p:nvSpPr>
          <p:cNvPr id="19" name="Espace réservé du contenu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rtlCol="0"/>
          <a:lstStyle/>
          <a:p>
            <a:pPr rtl="0"/>
            <a:r>
              <a:rPr lang="fr-FR" dirty="0"/>
              <a:t>Opportunité de créer</a:t>
            </a:r>
          </a:p>
        </p:txBody>
      </p:sp>
      <p:sp>
        <p:nvSpPr>
          <p:cNvPr id="20" name="Espace réservé du contenu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rtlCol="0"/>
          <a:lstStyle/>
          <a:p>
            <a:pPr rtl="0"/>
            <a:r>
              <a:rPr lang="fr-FR" dirty="0"/>
              <a:t>Liberté de création</a:t>
            </a:r>
          </a:p>
        </p:txBody>
      </p:sp>
      <p:sp>
        <p:nvSpPr>
          <p:cNvPr id="21" name="Espace réservé du contenu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rtlCol="0"/>
          <a:lstStyle/>
          <a:p>
            <a:pPr rtl="0"/>
            <a:r>
              <a:rPr lang="fr-FR" dirty="0"/>
              <a:t>Faible concurrence</a:t>
            </a:r>
          </a:p>
        </p:txBody>
      </p:sp>
      <p:sp>
        <p:nvSpPr>
          <p:cNvPr id="22" name="Espace réservé du contenu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rtlCol="0"/>
          <a:lstStyle/>
          <a:p>
            <a:pPr rtl="0"/>
            <a:r>
              <a:rPr lang="fr-FR" dirty="0"/>
              <a:t>Marché potentiel</a:t>
            </a:r>
          </a:p>
        </p:txBody>
      </p:sp>
      <p:sp>
        <p:nvSpPr>
          <p:cNvPr id="23" name="Espace réservé du contenu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rtlCol="0"/>
          <a:lstStyle/>
          <a:p>
            <a:pPr rtl="0"/>
            <a:r>
              <a:rPr lang="fr-FR"/>
              <a:t>Segment de marché</a:t>
            </a:r>
          </a:p>
        </p:txBody>
      </p:sp>
      <p:sp>
        <p:nvSpPr>
          <p:cNvPr id="24" name="Espace réservé du contenu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rtlCol="0"/>
          <a:lstStyle/>
          <a:p>
            <a:pPr rtl="0"/>
            <a:r>
              <a:rPr lang="fr-FR"/>
              <a:t>Part de marché</a:t>
            </a:r>
          </a:p>
        </p:txBody>
      </p:sp>
      <p:sp>
        <p:nvSpPr>
          <p:cNvPr id="5" name="Espace réservé de la date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6" name="Espace réservé du pied de page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7" name="Espace réservé du numéro de diapositive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23</a:t>
            </a:fld>
            <a:endParaRPr lang="fr-FR"/>
          </a:p>
        </p:txBody>
      </p:sp>
    </p:spTree>
    <p:extLst>
      <p:ext uri="{BB962C8B-B14F-4D97-AF65-F5344CB8AC3E}">
        <p14:creationId xmlns:p14="http://schemas.microsoft.com/office/powerpoint/2010/main" val="404854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fr-FR"/>
              <a:t>LA CONCURRENCE</a:t>
            </a:r>
            <a:endParaRPr lang="fr-FR" dirty="0"/>
          </a:p>
        </p:txBody>
      </p:sp>
      <p:sp>
        <p:nvSpPr>
          <p:cNvPr id="5" name="Espace réservé du texte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rtlCol="0"/>
          <a:lstStyle/>
          <a:p>
            <a:pPr rtl="0"/>
            <a:r>
              <a:rPr lang="fr-FR"/>
              <a:t>CONTOSO</a:t>
            </a:r>
            <a:endParaRPr lang="fr-FR" dirty="0"/>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2"/>
          </p:nvPr>
        </p:nvSpPr>
        <p:spPr>
          <a:xfrm>
            <a:off x="2933700" y="3834605"/>
            <a:ext cx="3924300" cy="2638113"/>
          </a:xfrm>
        </p:spPr>
        <p:txBody>
          <a:bodyPr vert="horz" lIns="91440" tIns="45720" rIns="91440" bIns="45720" rtlCol="0" anchor="t">
            <a:normAutofit/>
          </a:bodyPr>
          <a:lstStyle/>
          <a:p>
            <a:pPr rtl="0"/>
            <a:r>
              <a:rPr lang="fr-FR" noProof="1"/>
              <a:t>Notre produit est moins cher que celui des autres entreprises sur le marché</a:t>
            </a:r>
          </a:p>
          <a:p>
            <a:pPr rtl="0"/>
            <a:r>
              <a:rPr lang="fr-FR" noProof="1"/>
              <a:t>La conception est simple et facile à utiliser, contrairement aux conceptions complexes de nos concurrents</a:t>
            </a:r>
          </a:p>
          <a:p>
            <a:pPr rtl="0"/>
            <a:r>
              <a:rPr lang="fr-FR" noProof="1"/>
              <a:t>Le prix abordable est le principal attrait de nos consommateurs pour notre produit</a:t>
            </a:r>
          </a:p>
        </p:txBody>
      </p:sp>
      <p:sp>
        <p:nvSpPr>
          <p:cNvPr id="7" name="Espace réservé du texte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rtlCol="0"/>
          <a:lstStyle/>
          <a:p>
            <a:pPr rtl="0"/>
            <a:r>
              <a:rPr lang="fr-FR"/>
              <a:t>CONCURRENTS</a:t>
            </a:r>
            <a:endParaRPr lang="fr-FR" dirty="0"/>
          </a:p>
        </p:txBody>
      </p:sp>
      <p:sp>
        <p:nvSpPr>
          <p:cNvPr id="11" name="Espace réservé du contenu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5"/>
            <a:ext cx="3943627" cy="2638113"/>
          </a:xfrm>
        </p:spPr>
        <p:txBody>
          <a:bodyPr rtlCol="0">
            <a:normAutofit/>
          </a:bodyPr>
          <a:lstStyle/>
          <a:p>
            <a:pPr rtl="0"/>
            <a:r>
              <a:rPr lang="fr-FR" noProof="1"/>
              <a:t>Entreprise A</a:t>
            </a:r>
            <a:br>
              <a:rPr lang="fr-FR" noProof="1"/>
            </a:br>
            <a:r>
              <a:rPr lang="fr-FR" noProof="1"/>
              <a:t>Le produit est plus cher</a:t>
            </a:r>
          </a:p>
          <a:p>
            <a:pPr rtl="0"/>
            <a:r>
              <a:rPr lang="fr-FR" noProof="1"/>
              <a:t>Entreprises B et C </a:t>
            </a:r>
            <a:br>
              <a:rPr lang="fr-FR" noProof="1"/>
            </a:br>
            <a:r>
              <a:rPr lang="fr-FR" noProof="1"/>
              <a:t>Le produit est cher et difficile à prendre en main</a:t>
            </a:r>
          </a:p>
          <a:p>
            <a:pPr rtl="0"/>
            <a:r>
              <a:rPr lang="fr-FR" noProof="1"/>
              <a:t>Entreprises D et E</a:t>
            </a:r>
            <a:br>
              <a:rPr lang="fr-FR" noProof="1"/>
            </a:br>
            <a:r>
              <a:rPr lang="fr-FR" noProof="1"/>
              <a:t>Le produit est abordable, mais difficile à prendre en main</a:t>
            </a:r>
          </a:p>
        </p:txBody>
      </p:sp>
      <p:sp>
        <p:nvSpPr>
          <p:cNvPr id="12" name="Espace réservé de la date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rtlCol="0"/>
          <a:lstStyle/>
          <a:p>
            <a:pPr rtl="0"/>
            <a:r>
              <a:rPr lang="fr-FR"/>
              <a:t>20XX</a:t>
            </a:r>
            <a:endParaRPr lang="fr-FR" dirty="0"/>
          </a:p>
        </p:txBody>
      </p:sp>
      <p:sp>
        <p:nvSpPr>
          <p:cNvPr id="13" name="Espace réservé du pied de page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rtlCol="0"/>
          <a:lstStyle/>
          <a:p>
            <a:pPr rtl="0"/>
            <a:r>
              <a:rPr lang="fr-FR"/>
              <a:t>Pitch Deck</a:t>
            </a:r>
            <a:endParaRPr lang="fr-FR" dirty="0"/>
          </a:p>
        </p:txBody>
      </p:sp>
      <p:sp>
        <p:nvSpPr>
          <p:cNvPr id="14" name="Espace réservé du numéro de diapositive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24</a:t>
            </a:fld>
            <a:endParaRPr lang="fr-FR" dirty="0"/>
          </a:p>
        </p:txBody>
      </p:sp>
    </p:spTree>
    <p:extLst>
      <p:ext uri="{BB962C8B-B14F-4D97-AF65-F5344CB8AC3E}">
        <p14:creationId xmlns:p14="http://schemas.microsoft.com/office/powerpoint/2010/main" val="415169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rtlCol="0"/>
          <a:lstStyle/>
          <a:p>
            <a:pPr rtl="0"/>
            <a:r>
              <a:rPr lang="fr-FR"/>
              <a:t>La concurrence  </a:t>
            </a:r>
          </a:p>
        </p:txBody>
      </p:sp>
      <p:sp>
        <p:nvSpPr>
          <p:cNvPr id="5" name="Espace réservé du texte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rtlCol="0">
            <a:normAutofit/>
          </a:bodyPr>
          <a:lstStyle/>
          <a:p>
            <a:pPr rtl="0"/>
            <a:r>
              <a:rPr lang="fr-FR"/>
              <a:t>Pratique</a:t>
            </a:r>
          </a:p>
        </p:txBody>
      </p:sp>
      <p:sp>
        <p:nvSpPr>
          <p:cNvPr id="8" name="Espace réservé du texte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rtlCol="0">
            <a:normAutofit/>
          </a:bodyPr>
          <a:lstStyle/>
          <a:p>
            <a:pPr rtl="0"/>
            <a:r>
              <a:rPr lang="fr-FR"/>
              <a:t>Concurrent A</a:t>
            </a:r>
          </a:p>
        </p:txBody>
      </p:sp>
      <p:sp>
        <p:nvSpPr>
          <p:cNvPr id="29" name="Espace réservé du texte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rtlCol="0"/>
          <a:lstStyle/>
          <a:p>
            <a:pPr rtl="0"/>
            <a:r>
              <a:rPr lang="fr-FR"/>
              <a:t>Contoso</a:t>
            </a:r>
          </a:p>
        </p:txBody>
      </p:sp>
      <p:sp>
        <p:nvSpPr>
          <p:cNvPr id="28" name="Espace réservé du texte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rtlCol="0"/>
          <a:lstStyle/>
          <a:p>
            <a:pPr rtl="0"/>
            <a:r>
              <a:rPr lang="fr-FR"/>
              <a:t>Abordable</a:t>
            </a:r>
          </a:p>
        </p:txBody>
      </p:sp>
      <p:sp>
        <p:nvSpPr>
          <p:cNvPr id="7" name="Espace réservé du texte 6">
            <a:extLst>
              <a:ext uri="{FF2B5EF4-FFF2-40B4-BE49-F238E27FC236}">
                <a16:creationId xmlns:a16="http://schemas.microsoft.com/office/drawing/2014/main" id="{E9C0C8B1-2DBC-40B1-BBA7-7B3D396478A1}"/>
              </a:ext>
            </a:extLst>
          </p:cNvPr>
          <p:cNvSpPr>
            <a:spLocks noGrp="1"/>
          </p:cNvSpPr>
          <p:nvPr>
            <p:ph type="body" sz="quarter" idx="19"/>
          </p:nvPr>
        </p:nvSpPr>
        <p:spPr>
          <a:xfrm>
            <a:off x="9850799" y="3528829"/>
            <a:ext cx="1380681" cy="492025"/>
          </a:xfrm>
        </p:spPr>
        <p:txBody>
          <a:bodyPr rtlCol="0">
            <a:normAutofit/>
          </a:bodyPr>
          <a:lstStyle/>
          <a:p>
            <a:pPr rtl="0"/>
            <a:r>
              <a:rPr lang="fr-FR" dirty="0"/>
              <a:t>Onéreux</a:t>
            </a:r>
          </a:p>
        </p:txBody>
      </p:sp>
      <p:sp>
        <p:nvSpPr>
          <p:cNvPr id="25" name="Espace réservé du texte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rtlCol="0"/>
          <a:lstStyle/>
          <a:p>
            <a:pPr rtl="0"/>
            <a:r>
              <a:rPr lang="fr-FR"/>
              <a:t>Concurrent B</a:t>
            </a:r>
          </a:p>
        </p:txBody>
      </p:sp>
      <p:sp>
        <p:nvSpPr>
          <p:cNvPr id="24" name="Espace réservé du texte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rtlCol="0"/>
          <a:lstStyle/>
          <a:p>
            <a:pPr rtl="0"/>
            <a:r>
              <a:rPr lang="fr-FR"/>
              <a:t>Concurrent C</a:t>
            </a:r>
          </a:p>
        </p:txBody>
      </p:sp>
      <p:sp>
        <p:nvSpPr>
          <p:cNvPr id="26" name="Espace réservé du texte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rtlCol="0"/>
          <a:lstStyle/>
          <a:p>
            <a:pPr rtl="0"/>
            <a:r>
              <a:rPr lang="fr-FR"/>
              <a:t>Concurrent D</a:t>
            </a:r>
          </a:p>
        </p:txBody>
      </p:sp>
      <p:sp>
        <p:nvSpPr>
          <p:cNvPr id="6" name="Espace réservé du texte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rtlCol="0">
            <a:normAutofit/>
          </a:bodyPr>
          <a:lstStyle/>
          <a:p>
            <a:pPr rtl="0"/>
            <a:r>
              <a:rPr lang="fr-FR"/>
              <a:t>Peu pratique</a:t>
            </a:r>
          </a:p>
        </p:txBody>
      </p:sp>
      <p:sp>
        <p:nvSpPr>
          <p:cNvPr id="27" name="Espace réservé du texte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rtlCol="0"/>
          <a:lstStyle/>
          <a:p>
            <a:pPr rtl="0"/>
            <a:r>
              <a:rPr lang="fr-FR"/>
              <a:t>Concurrent E</a:t>
            </a:r>
          </a:p>
        </p:txBody>
      </p:sp>
      <p:sp>
        <p:nvSpPr>
          <p:cNvPr id="42" name="Espace réservé de la date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3" name="Espace réservé du pied de page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4" name="Espace réservé du numéro de diapositive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fr-FR" smtClean="0"/>
              <a:pPr rtl="0"/>
              <a:t>25</a:t>
            </a:fld>
            <a:endParaRPr lang="fr-FR"/>
          </a:p>
        </p:txBody>
      </p:sp>
      <p:sp>
        <p:nvSpPr>
          <p:cNvPr id="31" name="Ovale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3" name="Ovale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5" name="Ovale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7" name="Ovale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9" name="Ovale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63" name="Graphisme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pPr rtl="0"/>
            <a:endParaRPr lang="fr-FR"/>
          </a:p>
        </p:txBody>
      </p:sp>
    </p:spTree>
    <p:extLst>
      <p:ext uri="{BB962C8B-B14F-4D97-AF65-F5344CB8AC3E}">
        <p14:creationId xmlns:p14="http://schemas.microsoft.com/office/powerpoint/2010/main" val="141739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fr-FR"/>
              <a:t>Stratégie de croissance</a:t>
            </a:r>
          </a:p>
        </p:txBody>
      </p:sp>
      <p:sp>
        <p:nvSpPr>
          <p:cNvPr id="3" name="Espace réservé du contenu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fr-FR"/>
              <a:t>Févr. 20XX</a:t>
            </a:r>
          </a:p>
        </p:txBody>
      </p:sp>
      <p:sp>
        <p:nvSpPr>
          <p:cNvPr id="17" name="Espace réservé du texte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rtlCol="0">
            <a:normAutofit/>
          </a:bodyPr>
          <a:lstStyle/>
          <a:p>
            <a:pPr rtl="0"/>
            <a:r>
              <a:rPr lang="fr-FR"/>
              <a:t>Déployer le produit auprès de participants expérimentés pour améliorer le produit</a:t>
            </a:r>
          </a:p>
        </p:txBody>
      </p:sp>
      <p:sp>
        <p:nvSpPr>
          <p:cNvPr id="24" name="Espace réservé du texte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rtlCol="0">
            <a:normAutofit lnSpcReduction="10000"/>
          </a:bodyPr>
          <a:lstStyle/>
          <a:p>
            <a:pPr rtl="0"/>
            <a:r>
              <a:rPr lang="fr-FR"/>
              <a:t>Mars 20XX</a:t>
            </a:r>
          </a:p>
        </p:txBody>
      </p:sp>
      <p:sp>
        <p:nvSpPr>
          <p:cNvPr id="25" name="Espace réservé du texte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rtlCol="0"/>
          <a:lstStyle/>
          <a:p>
            <a:pPr rtl="0"/>
            <a:r>
              <a:rPr lang="fr-FR"/>
              <a:t>Proposer le produit au grand public et surveiller les communiqués de presse et les réseaux sociaux</a:t>
            </a:r>
          </a:p>
        </p:txBody>
      </p:sp>
      <p:sp>
        <p:nvSpPr>
          <p:cNvPr id="26" name="Espace réservé du texte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rtlCol="0">
            <a:normAutofit lnSpcReduction="10000"/>
          </a:bodyPr>
          <a:lstStyle/>
          <a:p>
            <a:pPr rtl="0"/>
            <a:r>
              <a:rPr lang="fr-FR"/>
              <a:t>Oct. 20XX</a:t>
            </a:r>
          </a:p>
        </p:txBody>
      </p:sp>
      <p:sp>
        <p:nvSpPr>
          <p:cNvPr id="27" name="Espace réservé du texte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rtlCol="0">
            <a:normAutofit/>
          </a:bodyPr>
          <a:lstStyle/>
          <a:p>
            <a:pPr rtl="0"/>
            <a:r>
              <a:rPr lang="fr-FR"/>
              <a:t>Recueillir les commentaires et ajuster la conception du produit si nécessaire</a:t>
            </a:r>
          </a:p>
          <a:p>
            <a:pPr rtl="0"/>
            <a:endParaRPr lang="fr-FR"/>
          </a:p>
        </p:txBody>
      </p:sp>
      <p:sp>
        <p:nvSpPr>
          <p:cNvPr id="4" name="Espace réservé de la date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5" name="Espace réservé du pied de page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6" name="Espace réservé du numéro de diapositive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26</a:t>
            </a:fld>
            <a:endParaRPr lang="fr-FR"/>
          </a:p>
        </p:txBody>
      </p:sp>
    </p:spTree>
    <p:extLst>
      <p:ext uri="{BB962C8B-B14F-4D97-AF65-F5344CB8AC3E}">
        <p14:creationId xmlns:p14="http://schemas.microsoft.com/office/powerpoint/2010/main" val="1472106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rtlCol="0"/>
          <a:lstStyle/>
          <a:p>
            <a:pPr rtl="0"/>
            <a:r>
              <a:rPr lang="fr-FR" dirty="0"/>
              <a:t>TRACTION</a:t>
            </a:r>
          </a:p>
        </p:txBody>
      </p:sp>
      <p:sp>
        <p:nvSpPr>
          <p:cNvPr id="75" name="Espace réservé du texte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rtlCol="0"/>
          <a:lstStyle/>
          <a:p>
            <a:pPr rtl="0"/>
            <a:r>
              <a:rPr lang="fr-FR" dirty="0"/>
              <a:t>Prédire le succès</a:t>
            </a:r>
          </a:p>
        </p:txBody>
      </p:sp>
      <p:graphicFrame>
        <p:nvGraphicFramePr>
          <p:cNvPr id="53" name="Tableau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123821867"/>
              </p:ext>
            </p:extLst>
          </p:nvPr>
        </p:nvGraphicFramePr>
        <p:xfrm>
          <a:off x="838200" y="2286000"/>
          <a:ext cx="6099051" cy="3713070"/>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rtl="0"/>
                      <a:r>
                        <a:rPr lang="fr-FR" sz="1400" b="0" cap="all" spc="150" noProof="0">
                          <a:solidFill>
                            <a:schemeClr val="tx1">
                              <a:lumMod val="75000"/>
                              <a:lumOff val="25000"/>
                            </a:schemeClr>
                          </a:solidFill>
                          <a:latin typeface="+mj-lt"/>
                        </a:rPr>
                        <a:t>Indicateurs clés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fr-FR"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fr-FR"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fr-FR"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fr-FR"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rtl="0"/>
                      <a:endParaRPr lang="fr-FR" sz="1200" noProof="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kern="1200" noProof="0">
                          <a:solidFill>
                            <a:schemeClr val="tx1">
                              <a:lumMod val="75000"/>
                              <a:lumOff val="25000"/>
                            </a:schemeClr>
                          </a:solidFill>
                          <a:latin typeface="+mn-lt"/>
                          <a:ea typeface="+mn-ea"/>
                          <a:cs typeface="+mn-cs"/>
                        </a:rPr>
                        <a:t>Clients</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kern="1200" noProof="0">
                          <a:solidFill>
                            <a:schemeClr val="tx1">
                              <a:lumMod val="75000"/>
                              <a:lumOff val="25000"/>
                            </a:schemeClr>
                          </a:solidFill>
                          <a:latin typeface="+mn-lt"/>
                          <a:ea typeface="+mn-ea"/>
                          <a:cs typeface="+mn-cs"/>
                        </a:rPr>
                        <a:t>Commandes</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kern="1200" noProof="0">
                          <a:solidFill>
                            <a:schemeClr val="tx1">
                              <a:lumMod val="75000"/>
                              <a:lumOff val="25000"/>
                            </a:schemeClr>
                          </a:solidFill>
                          <a:latin typeface="+mn-lt"/>
                          <a:ea typeface="+mn-ea"/>
                          <a:cs typeface="+mn-cs"/>
                        </a:rPr>
                        <a:t>Chiffre d’affaires brut</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kern="1200" noProof="0">
                          <a:solidFill>
                            <a:schemeClr val="tx1">
                              <a:lumMod val="75000"/>
                              <a:lumOff val="25000"/>
                            </a:schemeClr>
                          </a:solidFill>
                          <a:latin typeface="+mn-lt"/>
                          <a:ea typeface="+mn-ea"/>
                          <a:cs typeface="+mn-cs"/>
                        </a:rPr>
                        <a:t>Chiffre d’affaires net</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rtl="0"/>
                      <a:r>
                        <a:rPr lang="fr-FR" sz="12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10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1100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10 000 €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7 000 €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rtl="0"/>
                      <a:r>
                        <a:rPr lang="fr-FR" sz="12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20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200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noProof="0">
                          <a:solidFill>
                            <a:schemeClr val="tx1">
                              <a:lumMod val="75000"/>
                              <a:lumOff val="25000"/>
                            </a:schemeClr>
                          </a:solidFill>
                        </a:rPr>
                        <a:t>20 000 €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noProof="0">
                          <a:solidFill>
                            <a:schemeClr val="tx1">
                              <a:lumMod val="75000"/>
                              <a:lumOff val="25000"/>
                            </a:schemeClr>
                          </a:solidFill>
                        </a:rPr>
                        <a:t>16 000 €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rtl="0"/>
                      <a:r>
                        <a:rPr lang="fr-FR" sz="12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30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300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noProof="0">
                          <a:solidFill>
                            <a:schemeClr val="tx1">
                              <a:lumMod val="75000"/>
                              <a:lumOff val="25000"/>
                            </a:schemeClr>
                          </a:solidFill>
                        </a:rPr>
                        <a:t>30 000 €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noProof="0">
                          <a:solidFill>
                            <a:schemeClr val="tx1">
                              <a:lumMod val="75000"/>
                              <a:lumOff val="25000"/>
                            </a:schemeClr>
                          </a:solidFill>
                        </a:rPr>
                        <a:t>25 000 €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rtl="0"/>
                      <a:r>
                        <a:rPr lang="fr-FR" sz="12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40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fr-FR" sz="1200" noProof="0">
                          <a:solidFill>
                            <a:schemeClr val="tx1">
                              <a:lumMod val="75000"/>
                              <a:lumOff val="25000"/>
                            </a:schemeClr>
                          </a:solidFill>
                        </a:rPr>
                        <a:t>400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noProof="0">
                          <a:solidFill>
                            <a:schemeClr val="tx1">
                              <a:lumMod val="75000"/>
                              <a:lumOff val="25000"/>
                            </a:schemeClr>
                          </a:solidFill>
                        </a:rPr>
                        <a:t>40 000 €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noProof="0" dirty="0">
                          <a:solidFill>
                            <a:schemeClr val="tx1">
                              <a:lumMod val="75000"/>
                              <a:lumOff val="25000"/>
                            </a:schemeClr>
                          </a:solidFill>
                        </a:rPr>
                        <a:t>30 000 €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Espace réservé du texte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rtlCol="0">
            <a:normAutofit/>
          </a:bodyPr>
          <a:lstStyle/>
          <a:p>
            <a:pPr rtl="0"/>
            <a:r>
              <a:rPr lang="fr-FR" dirty="0"/>
              <a:t>Chiffre d’affaires par an</a:t>
            </a:r>
          </a:p>
        </p:txBody>
      </p:sp>
      <p:sp>
        <p:nvSpPr>
          <p:cNvPr id="2" name="Espace réservé de la date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rtlCol="0"/>
          <a:lstStyle/>
          <a:p>
            <a:pPr rtl="0"/>
            <a:r>
              <a:rPr lang="fr-FR" dirty="0"/>
              <a:t>20XX</a:t>
            </a:r>
          </a:p>
        </p:txBody>
      </p:sp>
      <p:sp>
        <p:nvSpPr>
          <p:cNvPr id="3" name="Espace réservé du pied de page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rtlCol="0"/>
          <a:lstStyle/>
          <a:p>
            <a:pPr rtl="0"/>
            <a:r>
              <a:rPr lang="fr-FR" dirty="0"/>
              <a:t>Pitch Deck</a:t>
            </a:r>
          </a:p>
        </p:txBody>
      </p:sp>
      <p:sp>
        <p:nvSpPr>
          <p:cNvPr id="5" name="Espace réservé du numéro de diapositive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27</a:t>
            </a:fld>
            <a:endParaRPr lang="fr-FR" dirty="0"/>
          </a:p>
        </p:txBody>
      </p:sp>
      <p:cxnSp>
        <p:nvCxnSpPr>
          <p:cNvPr id="10" name="Connecteur droit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Espace réservé du contenu 13" descr="Chart">
            <a:extLst>
              <a:ext uri="{FF2B5EF4-FFF2-40B4-BE49-F238E27FC236}">
                <a16:creationId xmlns:a16="http://schemas.microsoft.com/office/drawing/2014/main" id="{7ABA8BE0-D220-493F-8E67-B879F0F593AF}"/>
              </a:ext>
            </a:extLst>
          </p:cNvPr>
          <p:cNvGraphicFramePr>
            <a:graphicFrameLocks noGrp="1"/>
          </p:cNvGraphicFramePr>
          <p:nvPr>
            <p:ph sz="quarter" idx="15"/>
            <p:extLst>
              <p:ext uri="{D42A27DB-BD31-4B8C-83A1-F6EECF244321}">
                <p14:modId xmlns:p14="http://schemas.microsoft.com/office/powerpoint/2010/main" val="790003838"/>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3871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rtlCol="0"/>
          <a:lstStyle/>
          <a:p>
            <a:pPr rtl="0"/>
            <a:r>
              <a:rPr lang="fr-FR"/>
              <a:t>PLAN D’ACTION BIENNAL</a:t>
            </a:r>
          </a:p>
        </p:txBody>
      </p:sp>
      <p:sp>
        <p:nvSpPr>
          <p:cNvPr id="110" name="Espace réservé du texte 31">
            <a:extLst>
              <a:ext uri="{FF2B5EF4-FFF2-40B4-BE49-F238E27FC236}">
                <a16:creationId xmlns:a16="http://schemas.microsoft.com/office/drawing/2014/main" id="{2FF506C9-7C92-4B9C-A356-9B519D03C78D}"/>
              </a:ext>
            </a:extLst>
          </p:cNvPr>
          <p:cNvSpPr txBox="1">
            <a:spLocks/>
          </p:cNvSpPr>
          <p:nvPr/>
        </p:nvSpPr>
        <p:spPr>
          <a:xfrm>
            <a:off x="1738838" y="2220913"/>
            <a:ext cx="2664092" cy="561975"/>
          </a:xfrm>
          <a:prstGeom prst="rect">
            <a:avLst/>
          </a:prstGeom>
        </p:spPr>
        <p:txBody>
          <a:bodyPr vert="horz" lIns="91440" tIns="45720" rIns="91440" bIns="45720" rtlCol="0" anchor="b">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fr-FR" sz="1400" spc="150" dirty="0">
                <a:latin typeface="+mj-lt"/>
                <a:ea typeface="+mj-ea"/>
                <a:cs typeface="+mj-cs"/>
              </a:rPr>
              <a:t>RÉDIGER LES PREMIÈRES VERSIONS DU PROJET</a:t>
            </a:r>
            <a:endParaRPr lang="fr-FR" sz="1100" dirty="0"/>
          </a:p>
        </p:txBody>
      </p:sp>
      <p:sp>
        <p:nvSpPr>
          <p:cNvPr id="52" name="Espace réservé du texte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fr-FR" sz="1400" spc="150" dirty="0">
                <a:latin typeface="+mj-lt"/>
                <a:ea typeface="+mj-ea"/>
                <a:cs typeface="+mj-cs"/>
              </a:rPr>
              <a:t>RECUEILLIR LES COMMENTAIRES</a:t>
            </a:r>
            <a:endParaRPr lang="fr-FR" sz="1100" dirty="0"/>
          </a:p>
        </p:txBody>
      </p:sp>
      <p:sp>
        <p:nvSpPr>
          <p:cNvPr id="54" name="Espace réservé du texte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fr-FR" sz="1200" spc="150" dirty="0">
                <a:latin typeface="+mj-lt"/>
                <a:ea typeface="+mj-ea"/>
                <a:cs typeface="+mj-cs"/>
              </a:rPr>
              <a:t>LIVRER AU CLIENT</a:t>
            </a:r>
            <a:endParaRPr lang="fr-FR" sz="1200" dirty="0"/>
          </a:p>
        </p:txBody>
      </p:sp>
      <p:sp>
        <p:nvSpPr>
          <p:cNvPr id="6" name="Espace réservé du texte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rtlCol="0">
            <a:normAutofit/>
          </a:bodyPr>
          <a:lstStyle/>
          <a:p>
            <a:pPr rtl="0"/>
            <a:r>
              <a:rPr lang="fr-FR"/>
              <a:t>20XX</a:t>
            </a:r>
          </a:p>
        </p:txBody>
      </p:sp>
      <p:sp>
        <p:nvSpPr>
          <p:cNvPr id="7" name="Espace réservé du texte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rtlCol="0">
            <a:normAutofit fontScale="85000" lnSpcReduction="20000"/>
          </a:bodyPr>
          <a:lstStyle/>
          <a:p>
            <a:pPr rtl="0"/>
            <a:r>
              <a:rPr lang="fr-FR"/>
              <a:t>JAN</a:t>
            </a:r>
          </a:p>
        </p:txBody>
      </p:sp>
      <p:sp>
        <p:nvSpPr>
          <p:cNvPr id="8" name="Espace réservé du texte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rtlCol="0">
            <a:normAutofit fontScale="85000" lnSpcReduction="20000"/>
          </a:bodyPr>
          <a:lstStyle/>
          <a:p>
            <a:pPr rtl="0"/>
            <a:r>
              <a:rPr lang="fr-FR"/>
              <a:t>FÉV</a:t>
            </a:r>
          </a:p>
        </p:txBody>
      </p:sp>
      <p:sp>
        <p:nvSpPr>
          <p:cNvPr id="9" name="Espace réservé du texte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rtlCol="0">
            <a:normAutofit fontScale="85000" lnSpcReduction="20000"/>
          </a:bodyPr>
          <a:lstStyle/>
          <a:p>
            <a:pPr rtl="0"/>
            <a:r>
              <a:rPr lang="fr-FR"/>
              <a:t>MAR</a:t>
            </a:r>
          </a:p>
        </p:txBody>
      </p:sp>
      <p:sp>
        <p:nvSpPr>
          <p:cNvPr id="10" name="Espace réservé du texte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rtlCol="0">
            <a:normAutofit fontScale="85000" lnSpcReduction="20000"/>
          </a:bodyPr>
          <a:lstStyle/>
          <a:p>
            <a:pPr rtl="0"/>
            <a:r>
              <a:rPr lang="fr-FR"/>
              <a:t>AVR</a:t>
            </a:r>
          </a:p>
        </p:txBody>
      </p:sp>
      <p:sp>
        <p:nvSpPr>
          <p:cNvPr id="12" name="Espace réservé du texte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rtlCol="0">
            <a:normAutofit fontScale="85000" lnSpcReduction="20000"/>
          </a:bodyPr>
          <a:lstStyle/>
          <a:p>
            <a:pPr rtl="0"/>
            <a:r>
              <a:rPr lang="fr-FR"/>
              <a:t>MAI</a:t>
            </a:r>
          </a:p>
        </p:txBody>
      </p:sp>
      <p:sp>
        <p:nvSpPr>
          <p:cNvPr id="13" name="Espace réservé du texte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rtlCol="0">
            <a:normAutofit fontScale="85000" lnSpcReduction="20000"/>
          </a:bodyPr>
          <a:lstStyle/>
          <a:p>
            <a:pPr rtl="0"/>
            <a:r>
              <a:rPr lang="fr-FR"/>
              <a:t>JUIN</a:t>
            </a:r>
          </a:p>
        </p:txBody>
      </p:sp>
      <p:sp>
        <p:nvSpPr>
          <p:cNvPr id="14" name="Espace réservé du texte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rtlCol="0">
            <a:normAutofit fontScale="85000" lnSpcReduction="20000"/>
          </a:bodyPr>
          <a:lstStyle/>
          <a:p>
            <a:pPr rtl="0"/>
            <a:r>
              <a:rPr lang="fr-FR"/>
              <a:t>JUIL</a:t>
            </a:r>
          </a:p>
        </p:txBody>
      </p:sp>
      <p:sp>
        <p:nvSpPr>
          <p:cNvPr id="16" name="Espace réservé du texte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rtlCol="0">
            <a:normAutofit fontScale="85000" lnSpcReduction="20000"/>
          </a:bodyPr>
          <a:lstStyle/>
          <a:p>
            <a:pPr rtl="0"/>
            <a:r>
              <a:rPr lang="fr-FR"/>
              <a:t>AOÛ</a:t>
            </a:r>
          </a:p>
        </p:txBody>
      </p:sp>
      <p:sp>
        <p:nvSpPr>
          <p:cNvPr id="17" name="Espace réservé du texte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rtlCol="0">
            <a:normAutofit fontScale="85000" lnSpcReduction="20000"/>
          </a:bodyPr>
          <a:lstStyle/>
          <a:p>
            <a:pPr rtl="0"/>
            <a:r>
              <a:rPr lang="fr-FR"/>
              <a:t>SEPT</a:t>
            </a:r>
          </a:p>
        </p:txBody>
      </p:sp>
      <p:sp>
        <p:nvSpPr>
          <p:cNvPr id="15" name="Espace réservé du texte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rtlCol="0">
            <a:normAutofit fontScale="85000" lnSpcReduction="20000"/>
          </a:bodyPr>
          <a:lstStyle/>
          <a:p>
            <a:pPr rtl="0"/>
            <a:r>
              <a:rPr lang="fr-FR"/>
              <a:t>OCT</a:t>
            </a:r>
          </a:p>
        </p:txBody>
      </p:sp>
      <p:sp>
        <p:nvSpPr>
          <p:cNvPr id="18" name="Espace réservé du texte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rtlCol="0">
            <a:normAutofit fontScale="85000" lnSpcReduction="20000"/>
          </a:bodyPr>
          <a:lstStyle/>
          <a:p>
            <a:pPr rtl="0"/>
            <a:r>
              <a:rPr lang="fr-FR"/>
              <a:t>NOV</a:t>
            </a:r>
          </a:p>
        </p:txBody>
      </p:sp>
      <p:sp>
        <p:nvSpPr>
          <p:cNvPr id="19" name="Espace réservé du texte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rtlCol="0">
            <a:normAutofit fontScale="85000" lnSpcReduction="20000"/>
          </a:bodyPr>
          <a:lstStyle/>
          <a:p>
            <a:pPr rtl="0"/>
            <a:r>
              <a:rPr lang="fr-FR"/>
              <a:t>DÉC</a:t>
            </a:r>
          </a:p>
        </p:txBody>
      </p:sp>
      <p:sp>
        <p:nvSpPr>
          <p:cNvPr id="11" name="Année">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rtlCol="0">
            <a:normAutofit/>
          </a:bodyPr>
          <a:lstStyle/>
          <a:p>
            <a:pPr rtl="0"/>
            <a:r>
              <a:rPr lang="fr-FR"/>
              <a:t>20XX</a:t>
            </a:r>
          </a:p>
        </p:txBody>
      </p:sp>
      <p:sp>
        <p:nvSpPr>
          <p:cNvPr id="20" name="Espace réservé du texte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rtlCol="0">
            <a:normAutofit fontScale="85000" lnSpcReduction="20000"/>
          </a:bodyPr>
          <a:lstStyle/>
          <a:p>
            <a:pPr rtl="0"/>
            <a:r>
              <a:rPr lang="fr-FR"/>
              <a:t>JAN</a:t>
            </a:r>
          </a:p>
        </p:txBody>
      </p:sp>
      <p:sp>
        <p:nvSpPr>
          <p:cNvPr id="21" name="Espace réservé du texte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rtlCol="0">
            <a:normAutofit fontScale="85000" lnSpcReduction="20000"/>
          </a:bodyPr>
          <a:lstStyle/>
          <a:p>
            <a:pPr rtl="0"/>
            <a:r>
              <a:rPr lang="fr-FR"/>
              <a:t>FÉV</a:t>
            </a:r>
          </a:p>
        </p:txBody>
      </p:sp>
      <p:sp>
        <p:nvSpPr>
          <p:cNvPr id="22" name="Espace réservé du texte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rtlCol="0">
            <a:normAutofit fontScale="85000" lnSpcReduction="20000"/>
          </a:bodyPr>
          <a:lstStyle/>
          <a:p>
            <a:pPr rtl="0"/>
            <a:r>
              <a:rPr lang="fr-FR"/>
              <a:t>MAR</a:t>
            </a:r>
          </a:p>
        </p:txBody>
      </p:sp>
      <p:sp>
        <p:nvSpPr>
          <p:cNvPr id="23" name="Espace réservé du texte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rtlCol="0">
            <a:normAutofit fontScale="85000" lnSpcReduction="20000"/>
          </a:bodyPr>
          <a:lstStyle/>
          <a:p>
            <a:pPr rtl="0"/>
            <a:r>
              <a:rPr lang="fr-FR"/>
              <a:t>AVR</a:t>
            </a:r>
          </a:p>
        </p:txBody>
      </p:sp>
      <p:sp>
        <p:nvSpPr>
          <p:cNvPr id="24" name="Espace réservé du texte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rtlCol="0">
            <a:normAutofit fontScale="85000" lnSpcReduction="20000"/>
          </a:bodyPr>
          <a:lstStyle/>
          <a:p>
            <a:pPr rtl="0"/>
            <a:r>
              <a:rPr lang="fr-FR"/>
              <a:t>MAI</a:t>
            </a:r>
          </a:p>
        </p:txBody>
      </p:sp>
      <p:sp>
        <p:nvSpPr>
          <p:cNvPr id="25" name="Espace réservé du texte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rtlCol="0">
            <a:normAutofit fontScale="85000" lnSpcReduction="20000"/>
          </a:bodyPr>
          <a:lstStyle/>
          <a:p>
            <a:pPr rtl="0"/>
            <a:r>
              <a:rPr lang="fr-FR"/>
              <a:t>JUN</a:t>
            </a:r>
          </a:p>
        </p:txBody>
      </p:sp>
      <p:sp>
        <p:nvSpPr>
          <p:cNvPr id="26" name="Espace réservé du texte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rtlCol="0">
            <a:normAutofit fontScale="85000" lnSpcReduction="20000"/>
          </a:bodyPr>
          <a:lstStyle/>
          <a:p>
            <a:pPr rtl="0"/>
            <a:r>
              <a:rPr lang="fr-FR"/>
              <a:t>JUIL</a:t>
            </a:r>
          </a:p>
        </p:txBody>
      </p:sp>
      <p:sp>
        <p:nvSpPr>
          <p:cNvPr id="28" name="Espace réservé du texte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rtlCol="0">
            <a:normAutofit fontScale="85000" lnSpcReduction="20000"/>
          </a:bodyPr>
          <a:lstStyle/>
          <a:p>
            <a:pPr rtl="0"/>
            <a:r>
              <a:rPr lang="fr-FR"/>
              <a:t>AOÛ</a:t>
            </a:r>
          </a:p>
        </p:txBody>
      </p:sp>
      <p:sp>
        <p:nvSpPr>
          <p:cNvPr id="29" name="Espace réservé du texte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rtlCol="0">
            <a:normAutofit fontScale="85000" lnSpcReduction="20000"/>
          </a:bodyPr>
          <a:lstStyle/>
          <a:p>
            <a:pPr rtl="0"/>
            <a:r>
              <a:rPr lang="fr-FR"/>
              <a:t>SEP</a:t>
            </a:r>
          </a:p>
        </p:txBody>
      </p:sp>
      <p:sp>
        <p:nvSpPr>
          <p:cNvPr id="27" name="Espace réservé du texte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rtlCol="0">
            <a:normAutofit fontScale="85000" lnSpcReduction="20000"/>
          </a:bodyPr>
          <a:lstStyle/>
          <a:p>
            <a:pPr rtl="0"/>
            <a:r>
              <a:rPr lang="fr-FR"/>
              <a:t>OCT</a:t>
            </a:r>
          </a:p>
        </p:txBody>
      </p:sp>
      <p:sp>
        <p:nvSpPr>
          <p:cNvPr id="30" name="Espace réservé du texte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rtlCol="0">
            <a:normAutofit fontScale="85000" lnSpcReduction="20000"/>
          </a:bodyPr>
          <a:lstStyle/>
          <a:p>
            <a:pPr rtl="0"/>
            <a:r>
              <a:rPr lang="fr-FR"/>
              <a:t>NOV</a:t>
            </a:r>
          </a:p>
        </p:txBody>
      </p:sp>
      <p:sp>
        <p:nvSpPr>
          <p:cNvPr id="31" name="Espace réservé du texte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rtlCol="0">
            <a:normAutofit fontScale="85000" lnSpcReduction="20000"/>
          </a:bodyPr>
          <a:lstStyle/>
          <a:p>
            <a:pPr rtl="0"/>
            <a:r>
              <a:rPr lang="fr-FR"/>
              <a:t>DÉC</a:t>
            </a:r>
          </a:p>
        </p:txBody>
      </p:sp>
      <p:cxnSp>
        <p:nvCxnSpPr>
          <p:cNvPr id="45" name="Connecteur droit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6" name="Espace réservé du texte 31">
            <a:extLst>
              <a:ext uri="{FF2B5EF4-FFF2-40B4-BE49-F238E27FC236}">
                <a16:creationId xmlns:a16="http://schemas.microsoft.com/office/drawing/2014/main" id="{6E8FAB27-F000-4DFF-8595-B8ADBB6058E9}"/>
              </a:ext>
            </a:extLst>
          </p:cNvPr>
          <p:cNvSpPr txBox="1">
            <a:spLocks/>
          </p:cNvSpPr>
          <p:nvPr/>
        </p:nvSpPr>
        <p:spPr>
          <a:xfrm>
            <a:off x="1034238" y="5206365"/>
            <a:ext cx="2507562"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fr-FR" sz="1400" spc="150">
                <a:latin typeface="+mj-lt"/>
                <a:ea typeface="+mj-ea"/>
                <a:cs typeface="+mj-cs"/>
              </a:rPr>
              <a:t>ORGANISER DES GROUPES DE DISCUSSION</a:t>
            </a:r>
            <a:endParaRPr lang="fr-FR" sz="1100"/>
          </a:p>
        </p:txBody>
      </p:sp>
      <p:cxnSp>
        <p:nvCxnSpPr>
          <p:cNvPr id="57" name="Connecteur droit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Espace réservé du texte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fr-FR" sz="1400" spc="150" dirty="0">
                <a:latin typeface="+mj-lt"/>
                <a:ea typeface="+mj-ea"/>
                <a:cs typeface="+mj-cs"/>
              </a:rPr>
              <a:t>TESTER LA CONCEPTION</a:t>
            </a:r>
            <a:endParaRPr lang="fr-FR" sz="1100" dirty="0"/>
          </a:p>
        </p:txBody>
      </p:sp>
      <p:cxnSp>
        <p:nvCxnSpPr>
          <p:cNvPr id="61" name="Connecteur droit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Espace réservé du texte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fr-FR" sz="1400" spc="150" dirty="0">
                <a:latin typeface="+mj-lt"/>
                <a:ea typeface="+mj-ea"/>
                <a:cs typeface="+mj-cs"/>
              </a:rPr>
              <a:t>LANCER LA CONCEPTION</a:t>
            </a:r>
            <a:endParaRPr lang="fr-FR" sz="1100" dirty="0"/>
          </a:p>
        </p:txBody>
      </p:sp>
      <p:cxnSp>
        <p:nvCxnSpPr>
          <p:cNvPr id="65" name="Connecteur droit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66" name="Espace réservé de la date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3" name="Espace réservé du pied de page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4" name="Espace réservé du numéro de diapositive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fr-FR" smtClean="0"/>
              <a:pPr rtl="0"/>
              <a:t>28</a:t>
            </a:fld>
            <a:endParaRPr lang="fr-FR"/>
          </a:p>
        </p:txBody>
      </p:sp>
    </p:spTree>
    <p:extLst>
      <p:ext uri="{BB962C8B-B14F-4D97-AF65-F5344CB8AC3E}">
        <p14:creationId xmlns:p14="http://schemas.microsoft.com/office/powerpoint/2010/main" val="308497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rtlCol="0" anchor="ctr">
            <a:normAutofit/>
          </a:bodyPr>
          <a:lstStyle/>
          <a:p>
            <a:pPr rtl="0"/>
            <a:r>
              <a:rPr lang="fr-FR"/>
              <a:t>FINANCES</a:t>
            </a:r>
          </a:p>
        </p:txBody>
      </p:sp>
      <p:sp>
        <p:nvSpPr>
          <p:cNvPr id="2" name="Espace réservé de la date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3" name="Espace réservé du pied de page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4" name="Espace réservé du numéro de diapositive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29</a:t>
            </a:fld>
            <a:endParaRPr lang="fr-FR"/>
          </a:p>
        </p:txBody>
      </p:sp>
      <p:graphicFrame>
        <p:nvGraphicFramePr>
          <p:cNvPr id="17" name="Tableau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2382540459"/>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rtl="0" fontAlgn="b"/>
                      <a:endParaRPr lang="fr-FR" sz="1200" b="0" i="0" u="none" strike="noStrike" noProof="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fr-FR" sz="1200" b="1" u="none" strike="noStrike" noProof="0">
                          <a:solidFill>
                            <a:schemeClr val="tx1">
                              <a:lumMod val="75000"/>
                              <a:lumOff val="25000"/>
                            </a:schemeClr>
                          </a:solidFill>
                          <a:effectLst/>
                        </a:rPr>
                        <a:t>Année 1</a:t>
                      </a:r>
                      <a:endParaRPr lang="fr-FR"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fr-FR" sz="1200" b="1" u="none" strike="noStrike" noProof="0">
                          <a:solidFill>
                            <a:schemeClr val="tx1">
                              <a:lumMod val="75000"/>
                              <a:lumOff val="25000"/>
                            </a:schemeClr>
                          </a:solidFill>
                          <a:effectLst/>
                        </a:rPr>
                        <a:t>Année 2</a:t>
                      </a:r>
                      <a:endParaRPr lang="fr-FR"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fr-FR" sz="1200" b="1" u="none" strike="noStrike" noProof="0">
                          <a:solidFill>
                            <a:schemeClr val="tx1">
                              <a:lumMod val="75000"/>
                              <a:lumOff val="25000"/>
                            </a:schemeClr>
                          </a:solidFill>
                          <a:effectLst/>
                        </a:rPr>
                        <a:t>Année 3</a:t>
                      </a:r>
                      <a:endParaRPr lang="fr-FR"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rtl="0" fontAlgn="b"/>
                      <a:endParaRPr lang="fr-FR" sz="1200" b="0"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rtl="0" fontAlgn="b"/>
                      <a:r>
                        <a:rPr lang="fr-FR" sz="1200" b="0" i="0" u="none" strike="noStrike" noProof="0">
                          <a:solidFill>
                            <a:schemeClr val="tx1"/>
                          </a:solidFill>
                          <a:effectLst/>
                          <a:latin typeface="+mn-lt"/>
                        </a:rPr>
                        <a:t>BÉNÉFICES</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rtl="0" fontAlgn="b"/>
                      <a:r>
                        <a:rPr lang="fr-FR" sz="1200" b="0" u="none" strike="noStrike" noProof="0">
                          <a:solidFill>
                            <a:schemeClr val="tx1"/>
                          </a:solidFill>
                          <a:effectLst/>
                        </a:rPr>
                        <a:t>Utilisateurs</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50 000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400 000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1 600 000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rtl="0" fontAlgn="b"/>
                      <a:r>
                        <a:rPr lang="fr-FR" sz="1200" b="0" u="none" strike="noStrike" noProof="0">
                          <a:solidFill>
                            <a:schemeClr val="tx1"/>
                          </a:solidFill>
                          <a:effectLst/>
                        </a:rPr>
                        <a:t>Ventes</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500 000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4 000 000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16 000 000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rtl="0" fontAlgn="b"/>
                      <a:r>
                        <a:rPr lang="fr-FR" sz="1200" b="0" u="none" strike="noStrike" noProof="0">
                          <a:solidFill>
                            <a:schemeClr val="tx1"/>
                          </a:solidFill>
                          <a:effectLst/>
                        </a:rPr>
                        <a:t>Prix moyen par vente</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75</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80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90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rtl="0" fontAlgn="b"/>
                      <a:r>
                        <a:rPr lang="fr-FR" sz="1200" b="0" u="none" strike="noStrike" noProof="0">
                          <a:solidFill>
                            <a:schemeClr val="tx1"/>
                          </a:solidFill>
                          <a:effectLst/>
                        </a:rPr>
                        <a:t>Chiffre d’affaires à 15 %</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5 625 000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48 000 000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216 000 000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rtl="0" fontAlgn="b"/>
                      <a:r>
                        <a:rPr lang="fr-FR" sz="1200" b="1" u="none" strike="noStrike" noProof="0">
                          <a:solidFill>
                            <a:schemeClr val="tx1"/>
                          </a:solidFill>
                          <a:effectLst/>
                        </a:rPr>
                        <a:t>BÉNÉFICE BRUT</a:t>
                      </a:r>
                      <a:endParaRPr lang="fr-FR" sz="1200" b="1"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fr-FR" sz="1200" b="1" u="none" strike="noStrike" noProof="0">
                          <a:solidFill>
                            <a:schemeClr val="tx1"/>
                          </a:solidFill>
                          <a:effectLst/>
                        </a:rPr>
                        <a:t>5 625 000</a:t>
                      </a:r>
                      <a:endParaRPr lang="fr-FR"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fr-FR" sz="1200" b="1" u="none" strike="noStrike" noProof="0">
                          <a:solidFill>
                            <a:schemeClr val="tx1"/>
                          </a:solidFill>
                          <a:effectLst/>
                        </a:rPr>
                        <a:t>48 000 000</a:t>
                      </a:r>
                      <a:endParaRPr lang="fr-FR"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fr-FR" sz="1200" b="1" u="none" strike="noStrike" noProof="0">
                          <a:solidFill>
                            <a:schemeClr val="tx1"/>
                          </a:solidFill>
                          <a:effectLst/>
                        </a:rPr>
                        <a:t>216 000 000</a:t>
                      </a:r>
                      <a:endParaRPr lang="fr-FR"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rtl="0" fontAlgn="b"/>
                      <a:r>
                        <a:rPr lang="fr-FR" sz="1200" b="0" u="none" strike="noStrike" noProof="0">
                          <a:solidFill>
                            <a:schemeClr val="tx1"/>
                          </a:solidFill>
                          <a:effectLst/>
                        </a:rPr>
                        <a:t>Dépenses</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rtl="0" fontAlgn="b">
                        <a:buFont typeface="Arial" panose="020B0604020202020204" pitchFamily="34" charset="0"/>
                        <a:buNone/>
                      </a:pPr>
                      <a:r>
                        <a:rPr lang="fr-FR" sz="1200" b="0" u="none" strike="noStrike" noProof="0">
                          <a:solidFill>
                            <a:schemeClr val="tx1"/>
                          </a:solidFill>
                          <a:effectLst/>
                        </a:rPr>
                        <a:t>Ventes et marketing</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5 062 500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38 400 000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151 200 000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fr-FR" sz="1200" b="0" u="none" strike="noStrike" noProof="0">
                          <a:solidFill>
                            <a:schemeClr val="tx1"/>
                          </a:solidFill>
                          <a:effectLst/>
                        </a:rPr>
                        <a:t>70 %</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rtl="0" fontAlgn="b">
                        <a:buFont typeface="Arial" panose="020B0604020202020204" pitchFamily="34" charset="0"/>
                        <a:buNone/>
                      </a:pPr>
                      <a:r>
                        <a:rPr lang="fr-FR" sz="1200" b="0" u="none" strike="noStrike" noProof="0">
                          <a:solidFill>
                            <a:schemeClr val="tx1"/>
                          </a:solidFill>
                          <a:effectLst/>
                        </a:rPr>
                        <a:t>Service client</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1 687 500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9 600 000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21 600 000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fr-FR" sz="1200" b="0" u="none" strike="noStrike" noProof="0">
                          <a:solidFill>
                            <a:schemeClr val="tx1"/>
                          </a:solidFill>
                          <a:effectLst/>
                        </a:rPr>
                        <a:t>10 %</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rtl="0" fontAlgn="b">
                        <a:buFont typeface="Arial" panose="020B0604020202020204" pitchFamily="34" charset="0"/>
                        <a:buNone/>
                      </a:pPr>
                      <a:r>
                        <a:rPr lang="fr-FR" sz="1200" b="0" u="none" strike="noStrike" noProof="0">
                          <a:solidFill>
                            <a:schemeClr val="tx1"/>
                          </a:solidFill>
                          <a:effectLst/>
                        </a:rPr>
                        <a:t>Développement de produit</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562 500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2 400 000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10 800 000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fr-FR" sz="1200" b="0" u="none" strike="noStrike" noProof="0">
                          <a:solidFill>
                            <a:schemeClr val="tx1"/>
                          </a:solidFill>
                          <a:effectLst/>
                        </a:rPr>
                        <a:t>5 %</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rtl="0" fontAlgn="b">
                        <a:buFont typeface="Arial" panose="020B0604020202020204" pitchFamily="34" charset="0"/>
                        <a:buNone/>
                      </a:pPr>
                      <a:r>
                        <a:rPr lang="fr-FR" sz="1200" b="0" u="none" strike="noStrike" noProof="0">
                          <a:solidFill>
                            <a:schemeClr val="tx1"/>
                          </a:solidFill>
                          <a:effectLst/>
                        </a:rPr>
                        <a:t>Recherche</a:t>
                      </a:r>
                      <a:endParaRPr lang="fr-FR"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281 250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2 400 000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fr-FR" sz="1200" b="0" u="none" strike="noStrike" noProof="0">
                          <a:solidFill>
                            <a:schemeClr val="tx1"/>
                          </a:solidFill>
                          <a:effectLst/>
                        </a:rPr>
                        <a:t>4 320 000</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fr-FR" sz="1200" b="0" u="none" strike="noStrike" noProof="0">
                          <a:solidFill>
                            <a:schemeClr val="tx1"/>
                          </a:solidFill>
                          <a:effectLst/>
                        </a:rPr>
                        <a:t>2 %</a:t>
                      </a:r>
                      <a:endParaRPr lang="fr-FR"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rtl="0" fontAlgn="b"/>
                      <a:r>
                        <a:rPr lang="fr-FR" sz="1200" b="1" u="none" strike="noStrike" noProof="0">
                          <a:solidFill>
                            <a:schemeClr val="tx1"/>
                          </a:solidFill>
                          <a:effectLst/>
                        </a:rPr>
                        <a:t>TOTAL DES DÉPENSES</a:t>
                      </a:r>
                      <a:endParaRPr lang="fr-FR" sz="1200" b="1"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fr-FR" sz="1200" b="1" u="none" strike="noStrike" noProof="0">
                          <a:solidFill>
                            <a:schemeClr val="tx1"/>
                          </a:solidFill>
                          <a:effectLst/>
                        </a:rPr>
                        <a:t>7 593 750</a:t>
                      </a:r>
                      <a:endParaRPr lang="fr-FR"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fr-FR" sz="1200" b="1" u="none" strike="noStrike" noProof="0">
                          <a:solidFill>
                            <a:schemeClr val="tx1"/>
                          </a:solidFill>
                          <a:effectLst/>
                        </a:rPr>
                        <a:t>52 800 000</a:t>
                      </a:r>
                      <a:endParaRPr lang="fr-FR"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fr-FR" sz="1200" b="1" u="none" strike="noStrike" noProof="0">
                          <a:solidFill>
                            <a:schemeClr val="tx1"/>
                          </a:solidFill>
                          <a:effectLst/>
                        </a:rPr>
                        <a:t>187 920 000</a:t>
                      </a:r>
                      <a:endParaRPr lang="fr-FR"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rtl="0" fontAlgn="b"/>
                      <a:endParaRPr lang="fr-FR"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E1C88-627C-4655-A4FB-0BB02EDB078A}"/>
              </a:ext>
            </a:extLst>
          </p:cNvPr>
          <p:cNvSpPr>
            <a:spLocks noGrp="1"/>
          </p:cNvSpPr>
          <p:nvPr>
            <p:ph type="title"/>
          </p:nvPr>
        </p:nvSpPr>
        <p:spPr>
          <a:xfrm>
            <a:off x="1722891" y="266464"/>
            <a:ext cx="5111750" cy="1204912"/>
          </a:xfrm>
        </p:spPr>
        <p:txBody>
          <a:bodyPr rtlCol="0"/>
          <a:lstStyle/>
          <a:p>
            <a:pPr rtl="0"/>
            <a:r>
              <a:rPr lang="fr" b="1" dirty="0"/>
              <a:t>Brief Description</a:t>
            </a:r>
            <a:endParaRPr lang="fr-FR" b="1" dirty="0"/>
          </a:p>
        </p:txBody>
      </p:sp>
      <p:sp>
        <p:nvSpPr>
          <p:cNvPr id="3" name="Espace réservé du contenu 2">
            <a:extLst>
              <a:ext uri="{FF2B5EF4-FFF2-40B4-BE49-F238E27FC236}">
                <a16:creationId xmlns:a16="http://schemas.microsoft.com/office/drawing/2014/main" id="{033634FE-ADF0-4BC3-A0A9-447EA9DD096B}"/>
              </a:ext>
            </a:extLst>
          </p:cNvPr>
          <p:cNvSpPr>
            <a:spLocks noGrp="1"/>
          </p:cNvSpPr>
          <p:nvPr>
            <p:ph type="body" idx="1"/>
          </p:nvPr>
        </p:nvSpPr>
        <p:spPr>
          <a:xfrm>
            <a:off x="447675" y="2121124"/>
            <a:ext cx="7662182" cy="3071362"/>
          </a:xfrm>
        </p:spPr>
        <p:txBody>
          <a:bodyPr vert="horz" lIns="91440" tIns="45720" rIns="91440" bIns="45720" rtlCol="0" anchor="t">
            <a:noAutofit/>
          </a:bodyPr>
          <a:lstStyle/>
          <a:p>
            <a:pPr algn="ctr" rtl="0"/>
            <a:r>
              <a:rPr lang="en-US" sz="2800" noProof="1"/>
              <a:t>The latest software engineering project in our group 19 called "LOCATION TVM" is a website that allows users to save money and time, and we are carefully served to ensure the convenience we offer for the perfect transfer solution tailored to your needs.</a:t>
            </a:r>
            <a:endParaRPr lang="fr-FR" sz="2800" noProof="1"/>
          </a:p>
        </p:txBody>
      </p:sp>
    </p:spTree>
    <p:extLst>
      <p:ext uri="{BB962C8B-B14F-4D97-AF65-F5344CB8AC3E}">
        <p14:creationId xmlns:p14="http://schemas.microsoft.com/office/powerpoint/2010/main" val="1346372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fr-FR"/>
              <a:t>PRÉSENTATION DE L’ÉQUIPE</a:t>
            </a:r>
          </a:p>
        </p:txBody>
      </p:sp>
      <p:pic>
        <p:nvPicPr>
          <p:cNvPr id="26" name="Espace réservé d’image 25" descr="Portrait d’un membre de l’équipe">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487181" y="2886074"/>
            <a:ext cx="1845511" cy="1845511"/>
          </a:xfrm>
        </p:spPr>
      </p:pic>
      <p:pic>
        <p:nvPicPr>
          <p:cNvPr id="47" name="Espace réservé d’image 46" descr="Portrait d’un membre de l’équipe">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3836914" y="2886074"/>
            <a:ext cx="1845511" cy="1845511"/>
          </a:xfrm>
        </p:spPr>
      </p:pic>
      <p:pic>
        <p:nvPicPr>
          <p:cNvPr id="45" name="Espace réservé d’image 44" descr="Portrait d’un membre de l’équipe">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6327578" y="2886074"/>
            <a:ext cx="1845511" cy="1845511"/>
          </a:xfrm>
        </p:spPr>
      </p:pic>
      <p:pic>
        <p:nvPicPr>
          <p:cNvPr id="43" name="Espace réservé d’image 42" descr="Portrait d’un membre de l’équipe">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8747458" y="2886074"/>
            <a:ext cx="1845511" cy="1845511"/>
          </a:xfrm>
        </p:spPr>
      </p:pic>
      <p:sp>
        <p:nvSpPr>
          <p:cNvPr id="24" name="Espace réservé du texte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rtlCol="0"/>
          <a:lstStyle/>
          <a:p>
            <a:pPr rtl="0"/>
            <a:r>
              <a:rPr lang="fr-FR"/>
              <a:t>LOUIS DESHOUX</a:t>
            </a:r>
          </a:p>
        </p:txBody>
      </p:sp>
      <p:sp>
        <p:nvSpPr>
          <p:cNvPr id="33" name="Espace réservé du texte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rtlCol="0"/>
          <a:lstStyle/>
          <a:p>
            <a:pPr rtl="0"/>
            <a:r>
              <a:rPr lang="fr-FR"/>
              <a:t>SACHA BELISLE</a:t>
            </a:r>
          </a:p>
        </p:txBody>
      </p:sp>
      <p:sp>
        <p:nvSpPr>
          <p:cNvPr id="34" name="Espace réservé du texte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rtlCol="0"/>
          <a:lstStyle/>
          <a:p>
            <a:pPr rtl="0"/>
            <a:r>
              <a:rPr lang="fr-FR"/>
              <a:t>ALINE DUPUY</a:t>
            </a:r>
          </a:p>
        </p:txBody>
      </p:sp>
      <p:sp>
        <p:nvSpPr>
          <p:cNvPr id="35" name="Espace réservé du texte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rtlCol="0"/>
          <a:lstStyle/>
          <a:p>
            <a:pPr rtl="0"/>
            <a:r>
              <a:rPr lang="fr-FR"/>
              <a:t>ROMAIN PETIT</a:t>
            </a:r>
          </a:p>
        </p:txBody>
      </p:sp>
      <p:sp>
        <p:nvSpPr>
          <p:cNvPr id="36" name="Espace réservé du texte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rtlCol="0"/>
          <a:lstStyle/>
          <a:p>
            <a:pPr rtl="0"/>
            <a:r>
              <a:rPr lang="fr-FR"/>
              <a:t>Président</a:t>
            </a:r>
          </a:p>
        </p:txBody>
      </p:sp>
      <p:sp>
        <p:nvSpPr>
          <p:cNvPr id="37" name="Espace réservé du texte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rtlCol="0"/>
          <a:lstStyle/>
          <a:p>
            <a:pPr rtl="0"/>
            <a:r>
              <a:rPr lang="fr-FR" dirty="0"/>
              <a:t>Directrice générale</a:t>
            </a:r>
          </a:p>
        </p:txBody>
      </p:sp>
      <p:sp>
        <p:nvSpPr>
          <p:cNvPr id="38" name="Espace réservé du texte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rtlCol="0"/>
          <a:lstStyle/>
          <a:p>
            <a:pPr rtl="0"/>
            <a:r>
              <a:rPr lang="fr-FR" dirty="0"/>
              <a:t>Directrice d’exploitation</a:t>
            </a:r>
          </a:p>
          <a:p>
            <a:pPr rtl="0"/>
            <a:endParaRPr lang="fr-FR" dirty="0"/>
          </a:p>
        </p:txBody>
      </p:sp>
      <p:sp>
        <p:nvSpPr>
          <p:cNvPr id="39" name="Espace réservé du texte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rtlCol="0"/>
          <a:lstStyle/>
          <a:p>
            <a:pPr rtl="0"/>
            <a:r>
              <a:rPr lang="fr-FR" dirty="0"/>
              <a:t>Vice-Président du marketing</a:t>
            </a:r>
          </a:p>
          <a:p>
            <a:pPr rtl="0"/>
            <a:endParaRPr lang="fr-FR" dirty="0"/>
          </a:p>
        </p:txBody>
      </p:sp>
      <p:sp>
        <p:nvSpPr>
          <p:cNvPr id="3" name="Espace réservé de la date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4" name="Espace réservé du pied de page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5" name="Espace réservé du numéro de diapositive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30</a:t>
            </a:fld>
            <a:endParaRPr lang="fr-FR"/>
          </a:p>
        </p:txBody>
      </p:sp>
    </p:spTree>
    <p:extLst>
      <p:ext uri="{BB962C8B-B14F-4D97-AF65-F5344CB8AC3E}">
        <p14:creationId xmlns:p14="http://schemas.microsoft.com/office/powerpoint/2010/main" val="347745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fr-FR"/>
              <a:t>PRÉSENTATION DE L’ÉQUIPE  </a:t>
            </a:r>
          </a:p>
        </p:txBody>
      </p:sp>
      <p:pic>
        <p:nvPicPr>
          <p:cNvPr id="38" name="Espace réservé d’image 37" descr="Portrait d’un membre de l’équipe">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877176" y="2428875"/>
            <a:ext cx="1066800" cy="1066800"/>
          </a:xfrm>
        </p:spPr>
      </p:pic>
      <p:pic>
        <p:nvPicPr>
          <p:cNvPr id="42" name="Espace réservé d’image 41" descr="Portrait d’un membre de l’équipe">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4226270" y="2428875"/>
            <a:ext cx="1066800" cy="1066800"/>
          </a:xfrm>
        </p:spPr>
      </p:pic>
      <p:pic>
        <p:nvPicPr>
          <p:cNvPr id="46" name="Espace réservé d’image 45" descr="Portrait d’un membre de l’équipe">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6716934" y="2428875"/>
            <a:ext cx="1066800" cy="1066800"/>
          </a:xfrm>
        </p:spPr>
      </p:pic>
      <p:pic>
        <p:nvPicPr>
          <p:cNvPr id="54" name="Espace réservé d’image 53" descr="Portrait d’un membre de l’équipe">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9136814" y="2428875"/>
            <a:ext cx="1066800" cy="1066800"/>
          </a:xfrm>
        </p:spPr>
      </p:pic>
      <p:sp>
        <p:nvSpPr>
          <p:cNvPr id="36" name="Espace réservé du texte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rtlCol="0"/>
          <a:lstStyle/>
          <a:p>
            <a:pPr rtl="0"/>
            <a:r>
              <a:rPr lang="fr-FR"/>
              <a:t>LOUIS DESHOUX</a:t>
            </a:r>
          </a:p>
          <a:p>
            <a:pPr rtl="0"/>
            <a:endParaRPr lang="fr-FR"/>
          </a:p>
        </p:txBody>
      </p:sp>
      <p:sp>
        <p:nvSpPr>
          <p:cNvPr id="52" name="Espace réservé du texte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rtlCol="0"/>
          <a:lstStyle/>
          <a:p>
            <a:pPr rtl="0"/>
            <a:r>
              <a:rPr lang="fr-FR"/>
              <a:t>Président</a:t>
            </a:r>
          </a:p>
        </p:txBody>
      </p:sp>
      <p:sp>
        <p:nvSpPr>
          <p:cNvPr id="49" name="Espace réservé du texte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rtlCol="0"/>
          <a:lstStyle/>
          <a:p>
            <a:pPr rtl="0"/>
            <a:r>
              <a:rPr lang="fr-FR"/>
              <a:t>SACHA BELISLE</a:t>
            </a:r>
          </a:p>
        </p:txBody>
      </p:sp>
      <p:sp>
        <p:nvSpPr>
          <p:cNvPr id="61" name="Espace réservé du texte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rtlCol="0"/>
          <a:lstStyle/>
          <a:p>
            <a:pPr rtl="0"/>
            <a:r>
              <a:rPr lang="fr-FR"/>
              <a:t>Directrice générale</a:t>
            </a:r>
          </a:p>
        </p:txBody>
      </p:sp>
      <p:sp>
        <p:nvSpPr>
          <p:cNvPr id="50" name="Espace réservé du texte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rtlCol="0"/>
          <a:lstStyle/>
          <a:p>
            <a:pPr rtl="0"/>
            <a:r>
              <a:rPr lang="fr-FR"/>
              <a:t>ALINE DUPUY</a:t>
            </a:r>
          </a:p>
          <a:p>
            <a:pPr rtl="0"/>
            <a:endParaRPr lang="fr-FR"/>
          </a:p>
        </p:txBody>
      </p:sp>
      <p:sp>
        <p:nvSpPr>
          <p:cNvPr id="62" name="Espace réservé du texte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rtlCol="0"/>
          <a:lstStyle/>
          <a:p>
            <a:pPr rtl="0"/>
            <a:r>
              <a:rPr lang="fr-FR"/>
              <a:t>Directrice d’exploitation</a:t>
            </a:r>
          </a:p>
        </p:txBody>
      </p:sp>
      <p:sp>
        <p:nvSpPr>
          <p:cNvPr id="51" name="Espace réservé du texte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rtlCol="0"/>
          <a:lstStyle/>
          <a:p>
            <a:pPr rtl="0"/>
            <a:r>
              <a:rPr lang="fr-FR"/>
              <a:t>ROMAIN PETIT</a:t>
            </a:r>
          </a:p>
        </p:txBody>
      </p:sp>
      <p:sp>
        <p:nvSpPr>
          <p:cNvPr id="63" name="Espace réservé du texte 62">
            <a:extLst>
              <a:ext uri="{FF2B5EF4-FFF2-40B4-BE49-F238E27FC236}">
                <a16:creationId xmlns:a16="http://schemas.microsoft.com/office/drawing/2014/main" id="{41797063-0A46-4FCE-86CB-FC66F997C5F4}"/>
              </a:ext>
            </a:extLst>
          </p:cNvPr>
          <p:cNvSpPr>
            <a:spLocks noGrp="1"/>
          </p:cNvSpPr>
          <p:nvPr>
            <p:ph type="body" idx="24"/>
          </p:nvPr>
        </p:nvSpPr>
        <p:spPr>
          <a:xfrm>
            <a:off x="8363738" y="3782039"/>
            <a:ext cx="2598788" cy="343061"/>
          </a:xfrm>
        </p:spPr>
        <p:txBody>
          <a:bodyPr rtlCol="0"/>
          <a:lstStyle/>
          <a:p>
            <a:pPr rtl="0"/>
            <a:r>
              <a:rPr lang="fr-FR"/>
              <a:t>Vice-Président du marketing</a:t>
            </a:r>
          </a:p>
        </p:txBody>
      </p:sp>
      <p:pic>
        <p:nvPicPr>
          <p:cNvPr id="58" name="Espace réservé d’image 57" descr="Portrait d’un membre de l’équipe">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7">
            <a:extLst>
              <a:ext uri="{28A0092B-C50C-407E-A947-70E740481C1C}">
                <a14:useLocalDpi xmlns:a14="http://schemas.microsoft.com/office/drawing/2010/main" val="0"/>
              </a:ext>
            </a:extLst>
          </a:blip>
          <a:srcRect/>
          <a:stretch/>
        </p:blipFill>
        <p:spPr>
          <a:xfrm>
            <a:off x="1877176" y="4287711"/>
            <a:ext cx="1066800" cy="1066800"/>
          </a:xfrm>
        </p:spPr>
      </p:pic>
      <p:pic>
        <p:nvPicPr>
          <p:cNvPr id="66" name="Espace réservé d’image 65" descr="Portrait d’un membre de l’équipe">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8">
            <a:extLst>
              <a:ext uri="{28A0092B-C50C-407E-A947-70E740481C1C}">
                <a14:useLocalDpi xmlns:a14="http://schemas.microsoft.com/office/drawing/2010/main" val="0"/>
              </a:ext>
            </a:extLst>
          </a:blip>
          <a:srcRect/>
          <a:stretch/>
        </p:blipFill>
        <p:spPr>
          <a:xfrm>
            <a:off x="4226270" y="4287711"/>
            <a:ext cx="1066800" cy="1066800"/>
          </a:xfrm>
        </p:spPr>
      </p:pic>
      <p:pic>
        <p:nvPicPr>
          <p:cNvPr id="78" name="Espace réservé d’image 77" descr="Portrait d’un membre de l’équipe">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9">
            <a:extLst>
              <a:ext uri="{28A0092B-C50C-407E-A947-70E740481C1C}">
                <a14:useLocalDpi xmlns:a14="http://schemas.microsoft.com/office/drawing/2010/main" val="0"/>
              </a:ext>
            </a:extLst>
          </a:blip>
          <a:srcRect/>
          <a:stretch/>
        </p:blipFill>
        <p:spPr>
          <a:xfrm>
            <a:off x="6716934" y="4287711"/>
            <a:ext cx="1066800" cy="1066800"/>
          </a:xfrm>
        </p:spPr>
      </p:pic>
      <p:pic>
        <p:nvPicPr>
          <p:cNvPr id="83" name="Espace réservé d’image 82" descr="Portrait d’un membre de l’équipe">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10">
            <a:extLst>
              <a:ext uri="{28A0092B-C50C-407E-A947-70E740481C1C}">
                <a14:useLocalDpi xmlns:a14="http://schemas.microsoft.com/office/drawing/2010/main" val="0"/>
              </a:ext>
            </a:extLst>
          </a:blip>
          <a:srcRect/>
          <a:stretch/>
        </p:blipFill>
        <p:spPr>
          <a:xfrm>
            <a:off x="9136814" y="4287711"/>
            <a:ext cx="1066800" cy="1066800"/>
          </a:xfrm>
        </p:spPr>
      </p:pic>
      <p:sp>
        <p:nvSpPr>
          <p:cNvPr id="64" name="Espace réservé du texte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rtlCol="0"/>
          <a:lstStyle/>
          <a:p>
            <a:pPr rtl="0"/>
            <a:r>
              <a:rPr lang="fr-FR"/>
              <a:t>ALEXANDRE CHAUVIN</a:t>
            </a:r>
          </a:p>
          <a:p>
            <a:pPr rtl="0"/>
            <a:endParaRPr lang="fr-FR"/>
          </a:p>
        </p:txBody>
      </p:sp>
      <p:sp>
        <p:nvSpPr>
          <p:cNvPr id="72" name="Espace réservé du texte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rtlCol="0"/>
          <a:lstStyle/>
          <a:p>
            <a:pPr rtl="0"/>
            <a:r>
              <a:rPr lang="fr-FR"/>
              <a:t>Vice-président de produit</a:t>
            </a:r>
          </a:p>
        </p:txBody>
      </p:sp>
      <p:sp>
        <p:nvSpPr>
          <p:cNvPr id="69" name="Espace réservé du texte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rtlCol="0"/>
          <a:lstStyle/>
          <a:p>
            <a:pPr rtl="0"/>
            <a:r>
              <a:rPr lang="fr-FR"/>
              <a:t>LUC LACOMBE</a:t>
            </a:r>
          </a:p>
          <a:p>
            <a:pPr rtl="0"/>
            <a:endParaRPr lang="fr-FR"/>
          </a:p>
        </p:txBody>
      </p:sp>
      <p:sp>
        <p:nvSpPr>
          <p:cNvPr id="73" name="Espace réservé du texte 72">
            <a:extLst>
              <a:ext uri="{FF2B5EF4-FFF2-40B4-BE49-F238E27FC236}">
                <a16:creationId xmlns:a16="http://schemas.microsoft.com/office/drawing/2014/main" id="{E1FCDD58-01CD-47CF-AB15-A511E9D3612F}"/>
              </a:ext>
            </a:extLst>
          </p:cNvPr>
          <p:cNvSpPr>
            <a:spLocks noGrp="1"/>
          </p:cNvSpPr>
          <p:nvPr>
            <p:ph type="body" idx="34"/>
          </p:nvPr>
        </p:nvSpPr>
        <p:spPr>
          <a:xfrm>
            <a:off x="3573705" y="5655557"/>
            <a:ext cx="2388418" cy="343061"/>
          </a:xfrm>
        </p:spPr>
        <p:txBody>
          <a:bodyPr rtlCol="0"/>
          <a:lstStyle/>
          <a:p>
            <a:pPr rtl="0"/>
            <a:r>
              <a:rPr lang="fr-FR"/>
              <a:t>Spécialiste du référencement</a:t>
            </a:r>
          </a:p>
        </p:txBody>
      </p:sp>
      <p:sp>
        <p:nvSpPr>
          <p:cNvPr id="70" name="Espace réservé du texte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rtlCol="0"/>
          <a:lstStyle/>
          <a:p>
            <a:pPr rtl="0"/>
            <a:r>
              <a:rPr lang="fr-FR"/>
              <a:t>ÉLISABETH ARCOUET</a:t>
            </a:r>
          </a:p>
        </p:txBody>
      </p:sp>
      <p:sp>
        <p:nvSpPr>
          <p:cNvPr id="74" name="Espace réservé du texte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rtlCol="0"/>
          <a:lstStyle/>
          <a:p>
            <a:pPr rtl="0"/>
            <a:r>
              <a:rPr lang="fr-FR"/>
              <a:t>Conceptrice de produit</a:t>
            </a:r>
          </a:p>
        </p:txBody>
      </p:sp>
      <p:sp>
        <p:nvSpPr>
          <p:cNvPr id="71" name="Espace réservé du texte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rtlCol="0"/>
          <a:lstStyle/>
          <a:p>
            <a:pPr rtl="0"/>
            <a:r>
              <a:rPr lang="fr-FR"/>
              <a:t>MARIE MÉTHOT</a:t>
            </a:r>
          </a:p>
        </p:txBody>
      </p:sp>
      <p:sp>
        <p:nvSpPr>
          <p:cNvPr id="75" name="Espace réservé du texte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rtlCol="0"/>
          <a:lstStyle/>
          <a:p>
            <a:pPr rtl="0"/>
            <a:r>
              <a:rPr lang="fr-FR"/>
              <a:t>Développeuse de contenu</a:t>
            </a:r>
          </a:p>
        </p:txBody>
      </p:sp>
      <p:sp>
        <p:nvSpPr>
          <p:cNvPr id="3" name="Espace réservé de la date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4" name="Espace réservé du pied de page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5" name="Espace réservé du numéro de diapositive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31</a:t>
            </a:fld>
            <a:endParaRPr lang="fr-FR"/>
          </a:p>
        </p:txBody>
      </p:sp>
    </p:spTree>
    <p:extLst>
      <p:ext uri="{BB962C8B-B14F-4D97-AF65-F5344CB8AC3E}">
        <p14:creationId xmlns:p14="http://schemas.microsoft.com/office/powerpoint/2010/main" val="3396266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rtlCol="0"/>
          <a:lstStyle/>
          <a:p>
            <a:pPr rtl="0"/>
            <a:r>
              <a:rPr lang="fr-FR" dirty="0"/>
              <a:t>FINANCEMENT</a:t>
            </a:r>
          </a:p>
        </p:txBody>
      </p:sp>
      <p:graphicFrame>
        <p:nvGraphicFramePr>
          <p:cNvPr id="58" name="Espace réservé du contenu 57" title="Graphique du financemen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3836598340"/>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3" name="Espace réservé du texte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rtlCol="0"/>
          <a:lstStyle/>
          <a:p>
            <a:pPr rtl="0"/>
            <a:r>
              <a:rPr lang="fr-FR" dirty="0"/>
              <a:t>14 000 €</a:t>
            </a:r>
          </a:p>
        </p:txBody>
      </p:sp>
      <p:sp>
        <p:nvSpPr>
          <p:cNvPr id="14" name="Espace réservé du texte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rtlCol="0"/>
          <a:lstStyle/>
          <a:p>
            <a:pPr rtl="0"/>
            <a:r>
              <a:rPr lang="fr-FR" dirty="0"/>
              <a:t>INVESTISSEURS</a:t>
            </a:r>
          </a:p>
        </p:txBody>
      </p:sp>
      <p:sp>
        <p:nvSpPr>
          <p:cNvPr id="4" name="Espace réservé du contenu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rtlCol="0"/>
          <a:lstStyle/>
          <a:p>
            <a:pPr rtl="0"/>
            <a:r>
              <a:rPr lang="fr-FR" dirty="0"/>
              <a:t>Montant obtenu auprès d’autres investisseurs</a:t>
            </a:r>
          </a:p>
        </p:txBody>
      </p:sp>
      <p:graphicFrame>
        <p:nvGraphicFramePr>
          <p:cNvPr id="59" name="Espace réservé du contenu 58" title="Graphique du financemen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212964288"/>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5" name="Espace réservé du texte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rtlCol="0"/>
          <a:lstStyle/>
          <a:p>
            <a:pPr rtl="0"/>
            <a:r>
              <a:rPr lang="fr-FR" dirty="0"/>
              <a:t>12 000 €</a:t>
            </a:r>
          </a:p>
        </p:txBody>
      </p:sp>
      <p:sp>
        <p:nvSpPr>
          <p:cNvPr id="15" name="Espace réservé du texte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rtlCol="0"/>
          <a:lstStyle/>
          <a:p>
            <a:pPr rtl="0"/>
            <a:r>
              <a:rPr lang="fr-FR" dirty="0"/>
              <a:t>PROPRIÉTÉ</a:t>
            </a:r>
          </a:p>
        </p:txBody>
      </p:sp>
      <p:sp>
        <p:nvSpPr>
          <p:cNvPr id="6" name="Espace réservé du contenu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rtlCol="0"/>
          <a:lstStyle/>
          <a:p>
            <a:pPr rtl="0"/>
            <a:r>
              <a:rPr lang="fr-FR" dirty="0"/>
              <a:t>Revenus provenant de la location de biens</a:t>
            </a:r>
          </a:p>
        </p:txBody>
      </p:sp>
      <p:graphicFrame>
        <p:nvGraphicFramePr>
          <p:cNvPr id="60" name="Espace réservé du contenu 59" title="Graphique du financemen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4003867692"/>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0" name="Espace réservé du texte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rtlCol="0"/>
          <a:lstStyle/>
          <a:p>
            <a:pPr rtl="0"/>
            <a:r>
              <a:rPr lang="fr-FR" dirty="0"/>
              <a:t>82 000 €</a:t>
            </a:r>
          </a:p>
        </p:txBody>
      </p:sp>
      <p:sp>
        <p:nvSpPr>
          <p:cNvPr id="16" name="Espace réservé du texte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rtlCol="0"/>
          <a:lstStyle/>
          <a:p>
            <a:pPr rtl="0"/>
            <a:r>
              <a:rPr lang="fr-FR" dirty="0"/>
              <a:t>ACTIONS</a:t>
            </a:r>
          </a:p>
        </p:txBody>
      </p:sp>
      <p:sp>
        <p:nvSpPr>
          <p:cNvPr id="11" name="Espace réservé du contenu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rtlCol="0"/>
          <a:lstStyle/>
          <a:p>
            <a:pPr rtl="0"/>
            <a:r>
              <a:rPr lang="fr-FR" dirty="0"/>
              <a:t>Nombre d’actions converties en Euros</a:t>
            </a:r>
          </a:p>
          <a:p>
            <a:pPr rtl="0"/>
            <a:endParaRPr lang="fr-FR" noProof="1"/>
          </a:p>
        </p:txBody>
      </p:sp>
      <p:graphicFrame>
        <p:nvGraphicFramePr>
          <p:cNvPr id="61" name="Espace réservé du contenu 60" title="Graphique du financemen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2430826560"/>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Espace réservé du texte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rtlCol="0"/>
          <a:lstStyle/>
          <a:p>
            <a:pPr rtl="0"/>
            <a:r>
              <a:rPr lang="fr-FR" dirty="0"/>
              <a:t>32 000 €</a:t>
            </a:r>
          </a:p>
        </p:txBody>
      </p:sp>
      <p:sp>
        <p:nvSpPr>
          <p:cNvPr id="17" name="Espace réservé du texte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rtlCol="0"/>
          <a:lstStyle/>
          <a:p>
            <a:pPr rtl="0"/>
            <a:r>
              <a:rPr lang="fr-FR" dirty="0"/>
              <a:t>LIQUIDITÉS</a:t>
            </a:r>
          </a:p>
        </p:txBody>
      </p:sp>
      <p:sp>
        <p:nvSpPr>
          <p:cNvPr id="13" name="Espace réservé du contenu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rtlCol="0"/>
          <a:lstStyle/>
          <a:p>
            <a:pPr rtl="0"/>
            <a:r>
              <a:rPr lang="fr-FR" noProof="1"/>
              <a:t>Liquidités dont nous disposons</a:t>
            </a:r>
          </a:p>
          <a:p>
            <a:pPr rtl="0"/>
            <a:endParaRPr lang="fr-FR" dirty="0"/>
          </a:p>
        </p:txBody>
      </p:sp>
      <p:sp>
        <p:nvSpPr>
          <p:cNvPr id="7" name="Espace réservé de la date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rtlCol="0"/>
          <a:lstStyle/>
          <a:p>
            <a:pPr rtl="0"/>
            <a:r>
              <a:rPr lang="fr-FR" dirty="0"/>
              <a:t>20XX</a:t>
            </a:r>
          </a:p>
        </p:txBody>
      </p:sp>
      <p:sp>
        <p:nvSpPr>
          <p:cNvPr id="8" name="Espace réservé du pied de page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rtlCol="0"/>
          <a:lstStyle/>
          <a:p>
            <a:pPr rtl="0"/>
            <a:r>
              <a:rPr lang="fr-FR" dirty="0"/>
              <a:t>Pitch Deck</a:t>
            </a:r>
          </a:p>
        </p:txBody>
      </p:sp>
      <p:sp>
        <p:nvSpPr>
          <p:cNvPr id="9" name="Espace réservé du numéro de diapositive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32</a:t>
            </a:fld>
            <a:endParaRPr lang="fr-FR" dirty="0"/>
          </a:p>
        </p:txBody>
      </p:sp>
    </p:spTree>
    <p:extLst>
      <p:ext uri="{BB962C8B-B14F-4D97-AF65-F5344CB8AC3E}">
        <p14:creationId xmlns:p14="http://schemas.microsoft.com/office/powerpoint/2010/main" val="1177824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fr-FR"/>
              <a:t>SYNTHÈSE</a:t>
            </a:r>
          </a:p>
        </p:txBody>
      </p:sp>
      <p:sp>
        <p:nvSpPr>
          <p:cNvPr id="3" name="Espace réservé du contenu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537022" cy="1701112"/>
          </a:xfrm>
        </p:spPr>
        <p:txBody>
          <a:bodyPr vert="horz" lIns="91440" tIns="45720" rIns="91440" bIns="45720" rtlCol="0" anchor="b">
            <a:normAutofit/>
          </a:bodyPr>
          <a:lstStyle/>
          <a:p>
            <a:pPr rtl="0"/>
            <a:r>
              <a:rPr lang="fr-FR" dirty="0"/>
              <a:t>Chez </a:t>
            </a:r>
            <a:r>
              <a:rPr lang="fr-FR" dirty="0" err="1"/>
              <a:t>Contoso</a:t>
            </a:r>
            <a:r>
              <a:rPr lang="fr-FR" dirty="0"/>
              <a:t>, nous nous donnons toujours à 1 000 %. En utilisant notre architecture de données nouvelle génération, nous permettons aux organisations de gérer virtuellement des workflows agiles. Nous prospérons grâce à notre connaissance du marché et à l’excellente équipe qui travaille sur notre produit. Comme le dit notre PDG, « La rentabilité provient des changements effectués dans notre façon de travailler. »</a:t>
            </a:r>
          </a:p>
        </p:txBody>
      </p:sp>
      <p:sp>
        <p:nvSpPr>
          <p:cNvPr id="4" name="Espace réservé de la date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fr-FR"/>
              <a:t>20XX</a:t>
            </a:r>
          </a:p>
        </p:txBody>
      </p:sp>
      <p:sp>
        <p:nvSpPr>
          <p:cNvPr id="5" name="Espace réservé du pied de page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fr-FR"/>
              <a:t>Pitch Deck</a:t>
            </a:r>
          </a:p>
        </p:txBody>
      </p:sp>
      <p:sp>
        <p:nvSpPr>
          <p:cNvPr id="6" name="Espace réservé du numéro de diapositive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33</a:t>
            </a:fld>
            <a:endParaRPr lang="fr-FR"/>
          </a:p>
        </p:txBody>
      </p:sp>
    </p:spTree>
    <p:extLst>
      <p:ext uri="{BB962C8B-B14F-4D97-AF65-F5344CB8AC3E}">
        <p14:creationId xmlns:p14="http://schemas.microsoft.com/office/powerpoint/2010/main" val="92017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fr-FR"/>
              <a:t>MERCI</a:t>
            </a:r>
          </a:p>
        </p:txBody>
      </p:sp>
      <p:sp>
        <p:nvSpPr>
          <p:cNvPr id="3" name="Espace réservé du contenu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fr-FR"/>
              <a:t>Sacha Belisle</a:t>
            </a:r>
          </a:p>
          <a:p>
            <a:pPr rtl="0"/>
            <a:r>
              <a:rPr lang="fr-FR"/>
              <a:t>206-555-0146</a:t>
            </a:r>
          </a:p>
          <a:p>
            <a:pPr rtl="0"/>
            <a:r>
              <a:rPr lang="fr-FR"/>
              <a:t>sacha@contoso.com</a:t>
            </a:r>
          </a:p>
          <a:p>
            <a:pPr rtl="0"/>
            <a:r>
              <a:rPr lang="fr-FR"/>
              <a:t>www.contoso.com</a:t>
            </a:r>
          </a:p>
        </p:txBody>
      </p:sp>
      <p:sp>
        <p:nvSpPr>
          <p:cNvPr id="4" name="Espace réservé de la date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fr-FR"/>
              <a:t>20XX</a:t>
            </a:r>
          </a:p>
        </p:txBody>
      </p:sp>
      <p:sp>
        <p:nvSpPr>
          <p:cNvPr id="5" name="Espace réservé du pied de page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fr-FR"/>
              <a:t>Pitch Deck</a:t>
            </a:r>
          </a:p>
        </p:txBody>
      </p:sp>
      <p:sp>
        <p:nvSpPr>
          <p:cNvPr id="6" name="Espace réservé du numéro de diapositive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fr-FR" smtClean="0"/>
              <a:pPr rtl="0"/>
              <a:t>34</a:t>
            </a:fld>
            <a:endParaRPr lang="fr-FR"/>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E0A63-A388-49B1-A04E-27CE9BD622EF}"/>
              </a:ext>
            </a:extLst>
          </p:cNvPr>
          <p:cNvSpPr>
            <a:spLocks noGrp="1"/>
          </p:cNvSpPr>
          <p:nvPr>
            <p:ph type="title"/>
          </p:nvPr>
        </p:nvSpPr>
        <p:spPr>
          <a:xfrm>
            <a:off x="664029" y="718260"/>
            <a:ext cx="5431971" cy="846301"/>
          </a:xfrm>
        </p:spPr>
        <p:txBody>
          <a:bodyPr rtlCol="0"/>
          <a:lstStyle/>
          <a:p>
            <a:pPr rtl="0"/>
            <a:r>
              <a:rPr lang="fr" b="1" dirty="0">
                <a:solidFill>
                  <a:srgbClr val="000000"/>
                </a:solidFill>
                <a:highlight>
                  <a:schemeClr val="lt1"/>
                </a:highlight>
              </a:rPr>
              <a:t>Technologies</a:t>
            </a:r>
            <a:endParaRPr lang="fr-FR" b="1" dirty="0"/>
          </a:p>
        </p:txBody>
      </p:sp>
      <p:sp>
        <p:nvSpPr>
          <p:cNvPr id="23" name="Espace réservé du texte 11">
            <a:extLst>
              <a:ext uri="{FF2B5EF4-FFF2-40B4-BE49-F238E27FC236}">
                <a16:creationId xmlns:a16="http://schemas.microsoft.com/office/drawing/2014/main" id="{DA26E858-46A7-649E-7ED9-C733D58AA4B9}"/>
              </a:ext>
            </a:extLst>
          </p:cNvPr>
          <p:cNvSpPr>
            <a:spLocks noGrp="1"/>
          </p:cNvSpPr>
          <p:nvPr>
            <p:ph type="body" sz="quarter" idx="26"/>
          </p:nvPr>
        </p:nvSpPr>
        <p:spPr>
          <a:xfrm>
            <a:off x="3953526" y="2718389"/>
            <a:ext cx="7979227" cy="3178175"/>
          </a:xfrm>
        </p:spPr>
        <p:txBody>
          <a:bodyPr>
            <a:normAutofit/>
          </a:bodyPr>
          <a:lstStyle/>
          <a:p>
            <a:pPr marL="457200" lvl="0" indent="-342900" algn="l" rtl="0">
              <a:spcBef>
                <a:spcPts val="0"/>
              </a:spcBef>
              <a:spcAft>
                <a:spcPts val="0"/>
              </a:spcAft>
              <a:buClr>
                <a:schemeClr val="dk2"/>
              </a:buClr>
              <a:buSzPts val="1800"/>
              <a:buFont typeface="Lato"/>
              <a:buChar char="●"/>
            </a:pPr>
            <a:r>
              <a:rPr lang="fr-FR" sz="2400" dirty="0">
                <a:solidFill>
                  <a:schemeClr val="dk2"/>
                </a:solidFill>
                <a:latin typeface="Lato"/>
                <a:ea typeface="Lato"/>
                <a:cs typeface="Lato"/>
                <a:sym typeface="Lato"/>
              </a:rPr>
              <a:t>Front-end: HTML, CSS, JavaScript, Bootstrap, React</a:t>
            </a:r>
          </a:p>
          <a:p>
            <a:pPr marL="0" lvl="0" indent="0" algn="l" rtl="0">
              <a:spcBef>
                <a:spcPts val="0"/>
              </a:spcBef>
              <a:spcAft>
                <a:spcPts val="0"/>
              </a:spcAft>
              <a:buNone/>
            </a:pPr>
            <a:endParaRPr lang="fr-FR" sz="2400" dirty="0">
              <a:solidFill>
                <a:schemeClr val="dk2"/>
              </a:solidFill>
              <a:latin typeface="Lato"/>
              <a:ea typeface="Lato"/>
              <a:cs typeface="Lato"/>
              <a:sym typeface="Lato"/>
            </a:endParaRPr>
          </a:p>
          <a:p>
            <a:pPr marL="0" lvl="0" indent="0" algn="l" rtl="0">
              <a:spcBef>
                <a:spcPts val="0"/>
              </a:spcBef>
              <a:spcAft>
                <a:spcPts val="0"/>
              </a:spcAft>
              <a:buNone/>
            </a:pPr>
            <a:endParaRPr lang="fr-FR" sz="2400" dirty="0">
              <a:solidFill>
                <a:schemeClr val="dk2"/>
              </a:solidFill>
              <a:latin typeface="Lato"/>
              <a:ea typeface="Lato"/>
              <a:cs typeface="Lato"/>
              <a:sym typeface="Lato"/>
            </a:endParaRPr>
          </a:p>
          <a:p>
            <a:pPr marL="0" lvl="0" indent="0" algn="l" rtl="0">
              <a:spcBef>
                <a:spcPts val="0"/>
              </a:spcBef>
              <a:spcAft>
                <a:spcPts val="0"/>
              </a:spcAft>
              <a:buNone/>
            </a:pPr>
            <a:endParaRPr lang="fr-FR" sz="2400" dirty="0">
              <a:solidFill>
                <a:schemeClr val="dk2"/>
              </a:solidFill>
              <a:latin typeface="Lato"/>
              <a:ea typeface="Lato"/>
              <a:cs typeface="Lato"/>
              <a:sym typeface="Lato"/>
            </a:endParaRPr>
          </a:p>
          <a:p>
            <a:pPr marL="0" lvl="0" indent="0" algn="l" rtl="0">
              <a:spcBef>
                <a:spcPts val="0"/>
              </a:spcBef>
              <a:spcAft>
                <a:spcPts val="0"/>
              </a:spcAft>
              <a:buNone/>
            </a:pPr>
            <a:endParaRPr lang="fr-FR" sz="24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fr-FR" sz="2400" dirty="0">
                <a:solidFill>
                  <a:schemeClr val="dk2"/>
                </a:solidFill>
                <a:latin typeface="Lato"/>
                <a:ea typeface="Lato"/>
                <a:cs typeface="Lato"/>
                <a:sym typeface="Lato"/>
              </a:rPr>
              <a:t>Back-end: Phyton, Flask,</a:t>
            </a:r>
            <a:r>
              <a:rPr lang="fr-FR" sz="3200" b="0" i="0" dirty="0">
                <a:solidFill>
                  <a:srgbClr val="202124"/>
                </a:solidFill>
                <a:effectLst/>
                <a:latin typeface="Roboto" panose="02000000000000000000" pitchFamily="2" charset="0"/>
              </a:rPr>
              <a:t> </a:t>
            </a:r>
            <a:r>
              <a:rPr lang="fr-FR" sz="2400" b="0" i="0" dirty="0" err="1">
                <a:solidFill>
                  <a:schemeClr val="dk2"/>
                </a:solidFill>
                <a:effectLst/>
                <a:latin typeface="Lato"/>
                <a:ea typeface="Lato"/>
                <a:cs typeface="Lato"/>
                <a:sym typeface="Lato"/>
              </a:rPr>
              <a:t>SQLA</a:t>
            </a:r>
            <a:r>
              <a:rPr lang="fr-FR" sz="2400" dirty="0" err="1">
                <a:solidFill>
                  <a:schemeClr val="dk2"/>
                </a:solidFill>
                <a:latin typeface="Lato"/>
                <a:ea typeface="Lato"/>
                <a:cs typeface="Lato"/>
                <a:sym typeface="Lato"/>
              </a:rPr>
              <a:t>lchemy,API</a:t>
            </a:r>
            <a:endParaRPr lang="fr-FR" sz="2400" dirty="0">
              <a:solidFill>
                <a:schemeClr val="dk2"/>
              </a:solidFill>
              <a:latin typeface="Lato"/>
              <a:ea typeface="Lato"/>
              <a:cs typeface="Lato"/>
              <a:sym typeface="Lato"/>
            </a:endParaRPr>
          </a:p>
          <a:p>
            <a:endParaRPr lang="fr-FR" dirty="0"/>
          </a:p>
        </p:txBody>
      </p:sp>
    </p:spTree>
    <p:extLst>
      <p:ext uri="{BB962C8B-B14F-4D97-AF65-F5344CB8AC3E}">
        <p14:creationId xmlns:p14="http://schemas.microsoft.com/office/powerpoint/2010/main" val="206939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7"/>
          <p:cNvSpPr txBox="1"/>
          <p:nvPr/>
        </p:nvSpPr>
        <p:spPr>
          <a:xfrm>
            <a:off x="4247067" y="-169167"/>
            <a:ext cx="6196800" cy="384400"/>
          </a:xfrm>
          <a:prstGeom prst="rect">
            <a:avLst/>
          </a:prstGeom>
          <a:noFill/>
          <a:ln>
            <a:noFill/>
          </a:ln>
        </p:spPr>
        <p:txBody>
          <a:bodyPr spcFirstLastPara="1" wrap="square" lIns="121900" tIns="121900" rIns="121900" bIns="121900" anchor="t" anchorCtr="0">
            <a:noAutofit/>
          </a:bodyPr>
          <a:lstStyle/>
          <a:p>
            <a:r>
              <a:rPr lang="fr" sz="4000" b="1" dirty="0">
                <a:solidFill>
                  <a:schemeClr val="dk2"/>
                </a:solidFill>
                <a:latin typeface="Raleway"/>
                <a:ea typeface="Raleway"/>
                <a:cs typeface="Raleway"/>
                <a:sym typeface="Raleway"/>
              </a:rPr>
              <a:t>ARCHITECTURE</a:t>
            </a:r>
            <a:endParaRPr sz="4000" b="1" dirty="0">
              <a:solidFill>
                <a:schemeClr val="dk2"/>
              </a:solidFill>
              <a:latin typeface="Raleway"/>
              <a:ea typeface="Raleway"/>
              <a:cs typeface="Raleway"/>
              <a:sym typeface="Raleway"/>
            </a:endParaRPr>
          </a:p>
        </p:txBody>
      </p:sp>
      <p:pic>
        <p:nvPicPr>
          <p:cNvPr id="3" name="Image 2">
            <a:extLst>
              <a:ext uri="{FF2B5EF4-FFF2-40B4-BE49-F238E27FC236}">
                <a16:creationId xmlns:a16="http://schemas.microsoft.com/office/drawing/2014/main" id="{77958FF6-74B6-896A-D57D-8EB738412EBB}"/>
              </a:ext>
            </a:extLst>
          </p:cNvPr>
          <p:cNvPicPr>
            <a:picLocks noChangeAspect="1"/>
          </p:cNvPicPr>
          <p:nvPr/>
        </p:nvPicPr>
        <p:blipFill>
          <a:blip r:embed="rId3"/>
          <a:stretch>
            <a:fillRect/>
          </a:stretch>
        </p:blipFill>
        <p:spPr>
          <a:xfrm>
            <a:off x="3227942" y="759780"/>
            <a:ext cx="8516039" cy="55198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356733" y="282933"/>
            <a:ext cx="11748000" cy="6289200"/>
          </a:xfrm>
          <a:prstGeom prst="rect">
            <a:avLst/>
          </a:prstGeom>
          <a:noFill/>
          <a:ln>
            <a:noFill/>
          </a:ln>
        </p:spPr>
        <p:txBody>
          <a:bodyPr spcFirstLastPara="1" wrap="square" lIns="121900" tIns="121900" rIns="121900" bIns="121900" anchor="t" anchorCtr="0">
            <a:noAutofit/>
          </a:bodyPr>
          <a:lstStyle/>
          <a:p>
            <a:r>
              <a:rPr lang="fr" sz="2400" dirty="0">
                <a:solidFill>
                  <a:schemeClr val="dk2"/>
                </a:solidFill>
                <a:latin typeface="Lato"/>
                <a:ea typeface="Lato"/>
                <a:cs typeface="Lato"/>
                <a:sym typeface="Lato"/>
              </a:rPr>
              <a:t>Designing a website for a Tracker involves several components and layers, each serving a specific purpose.</a:t>
            </a:r>
            <a:endParaRPr sz="2400" dirty="0">
              <a:solidFill>
                <a:schemeClr val="dk2"/>
              </a:solidFill>
              <a:latin typeface="Lato"/>
              <a:ea typeface="Lato"/>
              <a:cs typeface="Lato"/>
              <a:sym typeface="Lato"/>
            </a:endParaRPr>
          </a:p>
          <a:p>
            <a:endParaRPr sz="2400" dirty="0">
              <a:solidFill>
                <a:schemeClr val="dk2"/>
              </a:solidFill>
              <a:latin typeface="Lato"/>
              <a:ea typeface="Lato"/>
              <a:cs typeface="Lato"/>
              <a:sym typeface="Lato"/>
            </a:endParaRPr>
          </a:p>
          <a:p>
            <a:pPr marL="609585" indent="-457189">
              <a:buClr>
                <a:schemeClr val="dk2"/>
              </a:buClr>
              <a:buSzPts val="1800"/>
              <a:buFont typeface="Fjalla One"/>
              <a:buAutoNum type="arabicPeriod"/>
            </a:pPr>
            <a:r>
              <a:rPr lang="fr" sz="2400" dirty="0">
                <a:solidFill>
                  <a:schemeClr val="dk2"/>
                </a:solidFill>
                <a:latin typeface="Fjalla One"/>
                <a:ea typeface="Fjalla One"/>
                <a:cs typeface="Fjalla One"/>
                <a:sym typeface="Fjalla One"/>
              </a:rPr>
              <a:t>Front-end (Client Side):</a:t>
            </a:r>
            <a:endParaRPr sz="2400" dirty="0">
              <a:solidFill>
                <a:schemeClr val="dk2"/>
              </a:solidFill>
              <a:latin typeface="Fjalla One"/>
              <a:ea typeface="Fjalla One"/>
              <a:cs typeface="Fjalla One"/>
              <a:sym typeface="Fjalla One"/>
            </a:endParaRPr>
          </a:p>
          <a:p>
            <a:endParaRPr sz="2400" dirty="0">
              <a:solidFill>
                <a:schemeClr val="dk2"/>
              </a:solidFill>
              <a:latin typeface="Raleway"/>
              <a:ea typeface="Raleway"/>
              <a:cs typeface="Raleway"/>
              <a:sym typeface="Raleway"/>
            </a:endParaRPr>
          </a:p>
          <a:p>
            <a:r>
              <a:rPr lang="fr" sz="2400" dirty="0">
                <a:solidFill>
                  <a:schemeClr val="dk2"/>
                </a:solidFill>
                <a:latin typeface="Lato"/>
                <a:ea typeface="Lato"/>
                <a:cs typeface="Lato"/>
                <a:sym typeface="Lato"/>
              </a:rPr>
              <a:t>This is the user-facing part of the application, where users interact with WellNest tracker.</a:t>
            </a:r>
            <a:endParaRPr sz="2400" dirty="0">
              <a:solidFill>
                <a:schemeClr val="dk2"/>
              </a:solidFill>
              <a:latin typeface="Lato"/>
              <a:ea typeface="Lato"/>
              <a:cs typeface="Lato"/>
              <a:sym typeface="Lato"/>
            </a:endParaRPr>
          </a:p>
          <a:p>
            <a:endParaRPr sz="2400" dirty="0">
              <a:solidFill>
                <a:schemeClr val="dk2"/>
              </a:solidFill>
              <a:latin typeface="Lato"/>
              <a:ea typeface="Lato"/>
              <a:cs typeface="Lato"/>
              <a:sym typeface="Lato"/>
            </a:endParaRPr>
          </a:p>
          <a:p>
            <a:pPr marL="609585" indent="-457189">
              <a:buClr>
                <a:schemeClr val="dk2"/>
              </a:buClr>
              <a:buSzPts val="1800"/>
              <a:buAutoNum type="alphaLcPeriod"/>
            </a:pPr>
            <a:r>
              <a:rPr lang="fr" sz="2400" dirty="0">
                <a:solidFill>
                  <a:schemeClr val="dk2"/>
                </a:solidFill>
                <a:latin typeface="Raleway SemiBold"/>
                <a:ea typeface="Raleway SemiBold"/>
                <a:cs typeface="Raleway SemiBold"/>
                <a:sym typeface="Raleway SemiBold"/>
              </a:rPr>
              <a:t>Frameworks/Libraries: </a:t>
            </a:r>
            <a:r>
              <a:rPr lang="fr" sz="2400" dirty="0">
                <a:solidFill>
                  <a:schemeClr val="dk2"/>
                </a:solidFill>
                <a:latin typeface="Lato"/>
                <a:ea typeface="Lato"/>
                <a:cs typeface="Lato"/>
                <a:sym typeface="Lato"/>
              </a:rPr>
              <a:t>React.js for building a dynamic and responsive user interface.</a:t>
            </a:r>
            <a:endParaRPr sz="2400" dirty="0">
              <a:solidFill>
                <a:schemeClr val="dk2"/>
              </a:solidFill>
              <a:latin typeface="Lato"/>
              <a:ea typeface="Lato"/>
              <a:cs typeface="Lato"/>
              <a:sym typeface="Lato"/>
            </a:endParaRPr>
          </a:p>
          <a:p>
            <a:pPr marL="609585" indent="-457189">
              <a:buClr>
                <a:schemeClr val="dk2"/>
              </a:buClr>
              <a:buSzPts val="1800"/>
              <a:buFont typeface="Raleway SemiBold"/>
              <a:buAutoNum type="alphaLcPeriod"/>
            </a:pPr>
            <a:r>
              <a:rPr lang="fr" sz="2400" dirty="0">
                <a:solidFill>
                  <a:schemeClr val="dk2"/>
                </a:solidFill>
                <a:latin typeface="Raleway SemiBold"/>
                <a:ea typeface="Raleway SemiBold"/>
                <a:cs typeface="Raleway SemiBold"/>
                <a:sym typeface="Raleway SemiBold"/>
              </a:rPr>
              <a:t>Components:</a:t>
            </a:r>
            <a:endParaRPr sz="2400" dirty="0">
              <a:solidFill>
                <a:schemeClr val="dk2"/>
              </a:solidFill>
              <a:latin typeface="Raleway SemiBold"/>
              <a:ea typeface="Raleway SemiBold"/>
              <a:cs typeface="Raleway SemiBold"/>
              <a:sym typeface="Raleway SemiBold"/>
            </a:endParaRPr>
          </a:p>
          <a:p>
            <a:endParaRPr sz="2400" b="1" dirty="0">
              <a:solidFill>
                <a:schemeClr val="dk2"/>
              </a:solidFill>
              <a:latin typeface="Raleway"/>
              <a:ea typeface="Raleway"/>
              <a:cs typeface="Raleway"/>
              <a:sym typeface="Raleway"/>
            </a:endParaRPr>
          </a:p>
          <a:p>
            <a:pPr marL="609585" indent="-457189">
              <a:buClr>
                <a:schemeClr val="dk2"/>
              </a:buClr>
              <a:buSzPts val="1800"/>
              <a:buFont typeface="Raleway Medium"/>
              <a:buChar char="●"/>
            </a:pPr>
            <a:r>
              <a:rPr lang="fr" sz="2400" i="1" dirty="0">
                <a:solidFill>
                  <a:schemeClr val="dk2"/>
                </a:solidFill>
                <a:latin typeface="Raleway Medium"/>
                <a:ea typeface="Raleway Medium"/>
                <a:cs typeface="Raleway Medium"/>
                <a:sym typeface="Raleway Medium"/>
              </a:rPr>
              <a:t>Dashboard: </a:t>
            </a:r>
            <a:r>
              <a:rPr lang="fr" sz="2400" dirty="0">
                <a:solidFill>
                  <a:schemeClr val="dk2"/>
                </a:solidFill>
                <a:latin typeface="Lato"/>
                <a:ea typeface="Lato"/>
                <a:cs typeface="Lato"/>
                <a:sym typeface="Lato"/>
              </a:rPr>
              <a:t>Overview of user’s health and wellness data.</a:t>
            </a:r>
            <a:endParaRPr sz="2400" dirty="0">
              <a:solidFill>
                <a:schemeClr val="dk2"/>
              </a:solidFill>
              <a:latin typeface="Lato"/>
              <a:ea typeface="Lato"/>
              <a:cs typeface="Lato"/>
              <a:sym typeface="Lato"/>
            </a:endParaRPr>
          </a:p>
          <a:p>
            <a:endParaRPr sz="2400" i="1" dirty="0">
              <a:solidFill>
                <a:schemeClr val="dk2"/>
              </a:solidFill>
              <a:latin typeface="Raleway Medium"/>
              <a:ea typeface="Raleway Medium"/>
              <a:cs typeface="Raleway Medium"/>
              <a:sym typeface="Raleway Medium"/>
            </a:endParaRPr>
          </a:p>
          <a:p>
            <a:endParaRPr sz="2400" i="1" dirty="0">
              <a:solidFill>
                <a:schemeClr val="dk2"/>
              </a:solidFill>
              <a:latin typeface="Raleway Medium"/>
              <a:ea typeface="Raleway Medium"/>
              <a:cs typeface="Raleway Medium"/>
              <a:sym typeface="Raleway Medium"/>
            </a:endParaRPr>
          </a:p>
          <a:p>
            <a:pPr marL="609585" indent="-457189">
              <a:buClr>
                <a:schemeClr val="dk2"/>
              </a:buClr>
              <a:buSzPts val="1800"/>
              <a:buChar char="●"/>
            </a:pPr>
            <a:r>
              <a:rPr lang="fr" sz="2400" i="1" dirty="0">
                <a:solidFill>
                  <a:schemeClr val="dk2"/>
                </a:solidFill>
                <a:latin typeface="Raleway Medium"/>
                <a:ea typeface="Raleway Medium"/>
                <a:cs typeface="Raleway Medium"/>
                <a:sym typeface="Raleway Medium"/>
              </a:rPr>
              <a:t>Data Entry Forms: </a:t>
            </a:r>
            <a:r>
              <a:rPr lang="fr" sz="2400" dirty="0">
                <a:solidFill>
                  <a:schemeClr val="dk2"/>
                </a:solidFill>
                <a:latin typeface="Lato"/>
                <a:ea typeface="Lato"/>
                <a:cs typeface="Lato"/>
                <a:sym typeface="Lato"/>
              </a:rPr>
              <a:t> Forms for entering data such as diet, exercise, sleep, and other health metrics.</a:t>
            </a:r>
            <a:endParaRPr sz="2400" dirty="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3333033" y="944567"/>
            <a:ext cx="8509600" cy="51388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Visualization Tools: </a:t>
            </a:r>
            <a:r>
              <a:rPr lang="fr" sz="2400">
                <a:solidFill>
                  <a:schemeClr val="dk2"/>
                </a:solidFill>
                <a:latin typeface="Lato"/>
                <a:ea typeface="Lato"/>
                <a:cs typeface="Lato"/>
                <a:sym typeface="Lato"/>
              </a:rPr>
              <a:t> Charts and graphs to display progress and trends over time.</a:t>
            </a:r>
            <a:endParaRPr sz="2400">
              <a:solidFill>
                <a:schemeClr val="dk2"/>
              </a:solidFill>
              <a:latin typeface="Lato"/>
              <a:ea typeface="Lato"/>
              <a:cs typeface="Lato"/>
              <a:sym typeface="Lato"/>
            </a:endParaRPr>
          </a:p>
          <a:p>
            <a:endParaRPr sz="2400" i="1">
              <a:solidFill>
                <a:schemeClr val="dk2"/>
              </a:solidFill>
              <a:latin typeface="Raleway Medium"/>
              <a:ea typeface="Raleway Medium"/>
              <a:cs typeface="Raleway Medium"/>
              <a:sym typeface="Raleway Medium"/>
            </a:endParaRPr>
          </a:p>
          <a:p>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User Authentication: </a:t>
            </a:r>
            <a:r>
              <a:rPr lang="fr" sz="2400">
                <a:solidFill>
                  <a:schemeClr val="dk2"/>
                </a:solidFill>
                <a:latin typeface="Lato"/>
                <a:ea typeface="Lato"/>
                <a:cs typeface="Lato"/>
                <a:sym typeface="Lato"/>
              </a:rPr>
              <a:t> Login and registration forms, password reset functionality.</a:t>
            </a:r>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Notifications and Reminders: </a:t>
            </a:r>
            <a:r>
              <a:rPr lang="fr" sz="2400">
                <a:solidFill>
                  <a:schemeClr val="dk2"/>
                </a:solidFill>
                <a:latin typeface="Lato"/>
                <a:ea typeface="Lato"/>
                <a:cs typeface="Lato"/>
                <a:sym typeface="Lato"/>
              </a:rPr>
              <a:t> Alert users about their goals, upcoming activities, or any health concerns.</a:t>
            </a:r>
            <a:endParaRPr sz="24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3278300" y="867233"/>
            <a:ext cx="8518800" cy="5274400"/>
          </a:xfrm>
          <a:prstGeom prst="rect">
            <a:avLst/>
          </a:prstGeom>
          <a:noFill/>
          <a:ln>
            <a:noFill/>
          </a:ln>
        </p:spPr>
        <p:txBody>
          <a:bodyPr spcFirstLastPara="1" wrap="square" lIns="121900" tIns="121900" rIns="121900" bIns="121900" anchor="t" anchorCtr="0">
            <a:noAutofit/>
          </a:bodyPr>
          <a:lstStyle/>
          <a:p>
            <a:r>
              <a:rPr lang="fr" sz="2400">
                <a:solidFill>
                  <a:schemeClr val="dk2"/>
                </a:solidFill>
                <a:latin typeface="Fjalla One"/>
                <a:ea typeface="Fjalla One"/>
                <a:cs typeface="Fjalla One"/>
                <a:sym typeface="Fjalla One"/>
              </a:rPr>
              <a:t>2. 	Back-end (Server-Side):</a:t>
            </a:r>
            <a:endParaRPr sz="2400">
              <a:solidFill>
                <a:schemeClr val="dk2"/>
              </a:solidFill>
              <a:latin typeface="Fjalla One"/>
              <a:ea typeface="Fjalla One"/>
              <a:cs typeface="Fjalla One"/>
              <a:sym typeface="Fjalla One"/>
            </a:endParaRPr>
          </a:p>
          <a:p>
            <a:endParaRPr sz="2400">
              <a:solidFill>
                <a:schemeClr val="dk2"/>
              </a:solidFill>
              <a:latin typeface="Fjalla One"/>
              <a:ea typeface="Fjalla One"/>
              <a:cs typeface="Fjalla One"/>
              <a:sym typeface="Fjalla One"/>
            </a:endParaRPr>
          </a:p>
          <a:p>
            <a:r>
              <a:rPr lang="fr" sz="2400">
                <a:solidFill>
                  <a:schemeClr val="dk2"/>
                </a:solidFill>
                <a:latin typeface="Lato"/>
                <a:ea typeface="Lato"/>
                <a:cs typeface="Lato"/>
                <a:sym typeface="Lato"/>
              </a:rPr>
              <a:t>This part of the application handles data processing, business logic, and communication between the frontend and the database.</a:t>
            </a:r>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Framework: </a:t>
            </a:r>
            <a:r>
              <a:rPr lang="fr" sz="2400">
                <a:solidFill>
                  <a:schemeClr val="dk2"/>
                </a:solidFill>
                <a:latin typeface="Lato"/>
                <a:ea typeface="Lato"/>
                <a:cs typeface="Lato"/>
                <a:sym typeface="Lato"/>
              </a:rPr>
              <a:t>Node.js with Express.js</a:t>
            </a:r>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API Layer: </a:t>
            </a:r>
            <a:r>
              <a:rPr lang="fr" sz="2400">
                <a:solidFill>
                  <a:schemeClr val="dk2"/>
                </a:solidFill>
                <a:latin typeface="Lato"/>
                <a:ea typeface="Lato"/>
                <a:cs typeface="Lato"/>
                <a:sym typeface="Lato"/>
              </a:rPr>
              <a:t> RESTFul APIs or GraphQL, Cors, Crypto for handling requests from the frontend.</a:t>
            </a:r>
            <a:endParaRPr sz="2400">
              <a:solidFill>
                <a:schemeClr val="dk2"/>
              </a:solidFill>
              <a:latin typeface="Lato"/>
              <a:ea typeface="Lato"/>
              <a:cs typeface="Lato"/>
              <a:sym typeface="Lato"/>
            </a:endParaRPr>
          </a:p>
          <a:p>
            <a:endParaRPr sz="2400" i="1">
              <a:solidFill>
                <a:schemeClr val="dk2"/>
              </a:solidFill>
              <a:latin typeface="Raleway Medium"/>
              <a:ea typeface="Raleway Medium"/>
              <a:cs typeface="Raleway Medium"/>
              <a:sym typeface="Raleway Medium"/>
            </a:endParaRPr>
          </a:p>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Authentication: </a:t>
            </a:r>
            <a:r>
              <a:rPr lang="fr" sz="2400">
                <a:solidFill>
                  <a:schemeClr val="dk2"/>
                </a:solidFill>
                <a:latin typeface="Lato"/>
                <a:ea typeface="Lato"/>
                <a:cs typeface="Lato"/>
                <a:sym typeface="Lato"/>
              </a:rPr>
              <a:t>JWT (JSON Web Tokens) or OAuth2 for user authentication and authorization.</a:t>
            </a:r>
            <a:endParaRPr sz="2400">
              <a:solidFill>
                <a:schemeClr val="dk2"/>
              </a:solidFill>
              <a:latin typeface="Lato"/>
              <a:ea typeface="Lato"/>
              <a:cs typeface="Lato"/>
              <a:sym typeface="Lato"/>
            </a:endParaRPr>
          </a:p>
          <a:p>
            <a:endParaRPr sz="2400">
              <a:solidFill>
                <a:schemeClr val="dk2"/>
              </a:solidFill>
              <a:latin typeface="Fjalla One"/>
              <a:ea typeface="Fjalla One"/>
              <a:cs typeface="Fjalla One"/>
              <a:sym typeface="Fjalla O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3309067" y="1005633"/>
            <a:ext cx="8426400" cy="4982000"/>
          </a:xfrm>
          <a:prstGeom prst="rect">
            <a:avLst/>
          </a:prstGeom>
          <a:noFill/>
          <a:ln>
            <a:noFill/>
          </a:ln>
        </p:spPr>
        <p:txBody>
          <a:bodyPr spcFirstLastPara="1" wrap="square" lIns="121900" tIns="121900" rIns="121900" bIns="121900" anchor="t" anchorCtr="0">
            <a:noAutofit/>
          </a:bodyPr>
          <a:lstStyle/>
          <a:p>
            <a:pPr marL="609585" indent="-457189">
              <a:buClr>
                <a:schemeClr val="dk2"/>
              </a:buClr>
              <a:buSzPts val="1800"/>
              <a:buFont typeface="Raleway Medium"/>
              <a:buChar char="❖"/>
            </a:pPr>
            <a:r>
              <a:rPr lang="fr" sz="2400" i="1">
                <a:solidFill>
                  <a:schemeClr val="dk2"/>
                </a:solidFill>
                <a:latin typeface="Raleway Medium"/>
                <a:ea typeface="Raleway Medium"/>
                <a:cs typeface="Raleway Medium"/>
                <a:sym typeface="Raleway Medium"/>
              </a:rPr>
              <a:t>Business Logic:</a:t>
            </a:r>
            <a:endParaRPr sz="2400" i="1">
              <a:solidFill>
                <a:schemeClr val="dk2"/>
              </a:solidFill>
              <a:latin typeface="Raleway Medium"/>
              <a:ea typeface="Raleway Medium"/>
              <a:cs typeface="Raleway Medium"/>
              <a:sym typeface="Raleway Medium"/>
            </a:endParaRPr>
          </a:p>
          <a:p>
            <a:r>
              <a:rPr lang="fr" sz="2400" i="1">
                <a:solidFill>
                  <a:schemeClr val="dk2"/>
                </a:solidFill>
                <a:latin typeface="Raleway Medium"/>
                <a:ea typeface="Raleway Medium"/>
                <a:cs typeface="Raleway Medium"/>
                <a:sym typeface="Raleway Medium"/>
              </a:rPr>
              <a:t>	</a:t>
            </a:r>
            <a:endParaRPr sz="2400" i="1">
              <a:solidFill>
                <a:schemeClr val="dk2"/>
              </a:solidFill>
              <a:latin typeface="Raleway Medium"/>
              <a:ea typeface="Raleway Medium"/>
              <a:cs typeface="Raleway Medium"/>
              <a:sym typeface="Raleway Medium"/>
            </a:endParaRPr>
          </a:p>
          <a:p>
            <a:r>
              <a:rPr lang="fr" sz="2400" i="1">
                <a:solidFill>
                  <a:schemeClr val="dk2"/>
                </a:solidFill>
                <a:latin typeface="Raleway Medium"/>
                <a:ea typeface="Raleway Medium"/>
                <a:cs typeface="Raleway Medium"/>
                <a:sym typeface="Raleway Medium"/>
              </a:rPr>
              <a:t>	- </a:t>
            </a:r>
            <a:r>
              <a:rPr lang="fr" sz="2400">
                <a:solidFill>
                  <a:schemeClr val="dk2"/>
                </a:solidFill>
                <a:latin typeface="Lato"/>
                <a:ea typeface="Lato"/>
                <a:cs typeface="Lato"/>
                <a:sym typeface="Lato"/>
              </a:rPr>
              <a:t>Data validation and processing.</a:t>
            </a:r>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r>
              <a:rPr lang="fr" sz="2400">
                <a:solidFill>
                  <a:schemeClr val="dk2"/>
                </a:solidFill>
                <a:latin typeface="Lato"/>
                <a:ea typeface="Lato"/>
                <a:cs typeface="Lato"/>
                <a:sym typeface="Lato"/>
              </a:rPr>
              <a:t>	- Goal tracking and progress calculations.</a:t>
            </a:r>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endParaRPr sz="2400">
              <a:solidFill>
                <a:schemeClr val="dk2"/>
              </a:solidFill>
              <a:latin typeface="Lato"/>
              <a:ea typeface="Lato"/>
              <a:cs typeface="Lato"/>
              <a:sym typeface="Lato"/>
            </a:endParaRPr>
          </a:p>
          <a:p>
            <a:r>
              <a:rPr lang="fr" sz="2400">
                <a:solidFill>
                  <a:schemeClr val="dk2"/>
                </a:solidFill>
                <a:latin typeface="Lato"/>
                <a:ea typeface="Lato"/>
                <a:cs typeface="Lato"/>
                <a:sym typeface="Lato"/>
              </a:rPr>
              <a:t>	- Notification scheduling and management.</a:t>
            </a:r>
            <a:endParaRPr sz="24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Monolig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5_TF56180624_Win32" id="{86818CA5-A7A1-4A11-825D-121ACC2F2553}" vid="{B15E7544-D123-4273-B0AB-D8F961E44E2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clair et minimaliste</Template>
  <TotalTime>326</TotalTime>
  <Words>1583</Words>
  <Application>Microsoft Office PowerPoint</Application>
  <PresentationFormat>Grand écran</PresentationFormat>
  <Paragraphs>401</Paragraphs>
  <Slides>34</Slides>
  <Notes>34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34</vt:i4>
      </vt:variant>
    </vt:vector>
  </HeadingPairs>
  <TitlesOfParts>
    <vt:vector size="45" baseType="lpstr">
      <vt:lpstr>Arial</vt:lpstr>
      <vt:lpstr>Calibri</vt:lpstr>
      <vt:lpstr>Consolas</vt:lpstr>
      <vt:lpstr>Fjalla One</vt:lpstr>
      <vt:lpstr>Lato</vt:lpstr>
      <vt:lpstr>Raleway</vt:lpstr>
      <vt:lpstr>Raleway Medium</vt:lpstr>
      <vt:lpstr>Raleway SemiBold</vt:lpstr>
      <vt:lpstr>Roboto</vt:lpstr>
      <vt:lpstr>Tenorite</vt:lpstr>
      <vt:lpstr>Monoligne</vt:lpstr>
      <vt:lpstr>Location TVM</vt:lpstr>
      <vt:lpstr>Team</vt:lpstr>
      <vt:lpstr>Brief Description</vt:lpstr>
      <vt:lpstr>Technologies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Report on our progress, detailing accomplishments, problems improvements, lessons learned, and next steps.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Summary of our Experience</vt:lpstr>
      <vt:lpstr>Présentation PowerPoint</vt:lpstr>
      <vt:lpstr>PRÉSENTATION DU MARCHÉ</vt:lpstr>
      <vt:lpstr>Comparaison des marchés</vt:lpstr>
      <vt:lpstr>LA CONCURRENCE</vt:lpstr>
      <vt:lpstr>La concurrence  </vt:lpstr>
      <vt:lpstr>Stratégie de croissance</vt:lpstr>
      <vt:lpstr>TRACTION</vt:lpstr>
      <vt:lpstr>PLAN D’ACTION BIENNAL</vt:lpstr>
      <vt:lpstr>FINANCES</vt:lpstr>
      <vt:lpstr>PRÉSENTATION DE L’ÉQUIPE</vt:lpstr>
      <vt:lpstr>PRÉSENTATION DE L’ÉQUIPE  </vt:lpstr>
      <vt:lpstr>FINANCEMENT</vt:lpstr>
      <vt:lpstr>SYNTHÈSE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YASSINE TALEB</dc:creator>
  <cp:lastModifiedBy>YASSINE TALEB</cp:lastModifiedBy>
  <cp:revision>6</cp:revision>
  <dcterms:created xsi:type="dcterms:W3CDTF">2024-09-03T19:22:26Z</dcterms:created>
  <dcterms:modified xsi:type="dcterms:W3CDTF">2024-09-04T18:09:22Z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