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5" d="100"/>
          <a:sy n="145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0491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5.png"/><Relationship Id="rId10" Type="http://schemas.openxmlformats.org/officeDocument/2006/relationships/image" Target="../media/image57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86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547009" y="335176"/>
            <a:ext cx="4049955" cy="41549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Plateforme de Média Social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2028195" y="874125"/>
            <a:ext cx="5087610" cy="24237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5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Application Web Moderne avec Fonctionnalités en Temps Réel</a:t>
            </a:r>
            <a:endParaRPr lang="en-US" sz="1575" dirty="0"/>
          </a:p>
        </p:txBody>
      </p:sp>
      <p:sp>
        <p:nvSpPr>
          <p:cNvPr id="6" name="Shape 2"/>
          <p:cNvSpPr/>
          <p:nvPr/>
        </p:nvSpPr>
        <p:spPr>
          <a:xfrm>
            <a:off x="3469658" y="4079081"/>
            <a:ext cx="558608" cy="212527"/>
          </a:xfrm>
          <a:prstGeom prst="roundRect">
            <a:avLst/>
          </a:prstGeom>
          <a:solidFill>
            <a:srgbClr val="2563EB"/>
          </a:solidFill>
          <a:ln/>
        </p:spPr>
      </p:sp>
      <p:sp>
        <p:nvSpPr>
          <p:cNvPr id="7" name="Text 3"/>
          <p:cNvSpPr/>
          <p:nvPr/>
        </p:nvSpPr>
        <p:spPr>
          <a:xfrm>
            <a:off x="3469658" y="4079081"/>
            <a:ext cx="558608" cy="212527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Django</a:t>
            </a:r>
            <a:endParaRPr lang="en-US" sz="837" dirty="0"/>
          </a:p>
        </p:txBody>
      </p:sp>
      <p:sp>
        <p:nvSpPr>
          <p:cNvPr id="8" name="Shape 4"/>
          <p:cNvSpPr/>
          <p:nvPr/>
        </p:nvSpPr>
        <p:spPr>
          <a:xfrm>
            <a:off x="4115135" y="4079081"/>
            <a:ext cx="818517" cy="212527"/>
          </a:xfrm>
          <a:prstGeom prst="roundRect">
            <a:avLst/>
          </a:prstGeom>
          <a:solidFill>
            <a:srgbClr val="DC2626"/>
          </a:solidFill>
          <a:ln/>
        </p:spPr>
      </p:sp>
      <p:sp>
        <p:nvSpPr>
          <p:cNvPr id="9" name="Text 5"/>
          <p:cNvSpPr/>
          <p:nvPr/>
        </p:nvSpPr>
        <p:spPr>
          <a:xfrm>
            <a:off x="4115135" y="4079081"/>
            <a:ext cx="818517" cy="212527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WebSockets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5020521" y="4079081"/>
            <a:ext cx="653821" cy="212527"/>
          </a:xfrm>
          <a:prstGeom prst="roundRect">
            <a:avLst/>
          </a:prstGeom>
          <a:solidFill>
            <a:srgbClr val="7C3AED"/>
          </a:solidFill>
          <a:ln/>
        </p:spPr>
      </p:sp>
      <p:sp>
        <p:nvSpPr>
          <p:cNvPr id="11" name="Text 7"/>
          <p:cNvSpPr/>
          <p:nvPr/>
        </p:nvSpPr>
        <p:spPr>
          <a:xfrm>
            <a:off x="5020521" y="4079081"/>
            <a:ext cx="653821" cy="212527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GraphQL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3544203" y="4562333"/>
            <a:ext cx="216084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Achraf Kassimi| 09/08/2025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3401536" y="4920052"/>
            <a:ext cx="2446182" cy="16094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FFFFFF">
                    <a:alpha val="90000"/>
                  </a:srgb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Projet de Développement Web Full-Stack</a:t>
            </a:r>
            <a:endParaRPr lang="en-US" sz="1046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BC9BA9B-5767-48B4-86E6-22C2EE928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368" y="1330523"/>
            <a:ext cx="5328518" cy="2615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Aperçu du Projet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55135"/>
            <a:ext cx="157254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Ce que </a:t>
            </a:r>
            <a:r>
              <a:rPr lang="fr-FR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j’ai</a:t>
            </a:r>
            <a:r>
              <a:rPr lang="en-US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 </a:t>
            </a:r>
            <a:r>
              <a:rPr lang="fr-FR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construit</a:t>
            </a:r>
            <a:r>
              <a:rPr lang="en-US" sz="1350" b="1" dirty="0">
                <a:solidFill>
                  <a:srgbClr val="2ECC71"/>
                </a:solidFill>
                <a:latin typeface="Times New Roman" panose="02020603050405020304" pitchFamily="18" charset="0"/>
                <a:ea typeface="Noto Sans" pitchFamily="34" charset="-122"/>
                <a:cs typeface="Times New Roman" panose="02020603050405020304" pitchFamily="18" charset="0"/>
              </a:rPr>
              <a:t>: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237615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00063" y="1194753"/>
            <a:ext cx="26574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Plateforme de médias sociaux complète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537653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781" y="1494790"/>
            <a:ext cx="204668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Système de chat en temps réel</a:t>
            </a:r>
            <a:endParaRPr lang="en-US" sz="104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837690"/>
            <a:ext cx="17859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5781" y="1794828"/>
            <a:ext cx="285214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Authentification et profils personnalisables</a:t>
            </a:r>
            <a:endParaRPr lang="en-US" sz="104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137728"/>
            <a:ext cx="142875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00063" y="2094865"/>
            <a:ext cx="344685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Publications interactives avec likes et commentaires</a:t>
            </a:r>
            <a:endParaRPr lang="en-US" sz="1046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437765"/>
            <a:ext cx="142875" cy="14287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00063" y="2394903"/>
            <a:ext cx="24395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Fonctionnalité de recherche avancée</a:t>
            </a:r>
            <a:endParaRPr lang="en-US" sz="1046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737803"/>
            <a:ext cx="107156" cy="142875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464344" y="2694940"/>
            <a:ext cx="254853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Design responsive pour tous appareils</a:t>
            </a:r>
            <a:endParaRPr lang="en-US" sz="1046" dirty="0"/>
          </a:p>
        </p:txBody>
      </p:sp>
      <p:sp>
        <p:nvSpPr>
          <p:cNvPr id="17" name="Text 8"/>
          <p:cNvSpPr/>
          <p:nvPr/>
        </p:nvSpPr>
        <p:spPr>
          <a:xfrm>
            <a:off x="285750" y="306641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Fonctionnalités clés:</a:t>
            </a:r>
            <a:endParaRPr lang="en-US" sz="1350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473609"/>
            <a:ext cx="142875" cy="14287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500063" y="3430747"/>
            <a:ext cx="21145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Inscription/connexion sécurisée</a:t>
            </a:r>
            <a:endParaRPr lang="en-US" sz="1046" dirty="0"/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3773647"/>
            <a:ext cx="142875" cy="142875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500063" y="3730784"/>
            <a:ext cx="341649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Création, modification, suppression de publications</a:t>
            </a:r>
            <a:endParaRPr lang="en-US" sz="1046" dirty="0"/>
          </a:p>
        </p:txBody>
      </p:sp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50" y="4073684"/>
            <a:ext cx="142875" cy="142875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500063" y="4030822"/>
            <a:ext cx="216277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Messagerie privée en temps réel</a:t>
            </a:r>
            <a:endParaRPr lang="en-US" sz="1046" dirty="0"/>
          </a:p>
        </p:txBody>
      </p:sp>
      <p:pic>
        <p:nvPicPr>
          <p:cNvPr id="24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4373722"/>
            <a:ext cx="142875" cy="142875"/>
          </a:xfrm>
          <a:prstGeom prst="rect">
            <a:avLst/>
          </a:prstGeom>
        </p:spPr>
      </p:pic>
      <p:sp>
        <p:nvSpPr>
          <p:cNvPr id="25" name="Text 12"/>
          <p:cNvSpPr/>
          <p:nvPr/>
        </p:nvSpPr>
        <p:spPr>
          <a:xfrm>
            <a:off x="500063" y="4330859"/>
            <a:ext cx="29039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Système de likes avec mises à jour en direct</a:t>
            </a:r>
            <a:endParaRPr lang="en-US" sz="1046" dirty="0"/>
          </a:p>
        </p:txBody>
      </p:sp>
      <p:pic>
        <p:nvPicPr>
          <p:cNvPr id="26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50" y="4673759"/>
            <a:ext cx="160734" cy="142875"/>
          </a:xfrm>
          <a:prstGeom prst="rect">
            <a:avLst/>
          </a:prstGeom>
        </p:spPr>
      </p:pic>
      <p:sp>
        <p:nvSpPr>
          <p:cNvPr id="27" name="Text 13"/>
          <p:cNvSpPr/>
          <p:nvPr/>
        </p:nvSpPr>
        <p:spPr>
          <a:xfrm>
            <a:off x="517922" y="4630897"/>
            <a:ext cx="205382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Profils utilisateurs avec avatars</a:t>
            </a:r>
            <a:endParaRPr lang="en-US" sz="1046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C87DB49C-F8BF-420E-91C0-3BCDE8D9280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5866" y="1357313"/>
            <a:ext cx="4528101" cy="22106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Technologique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13332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Backend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020525"/>
            <a:ext cx="214313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977663"/>
            <a:ext cx="8465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5.2.4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453753" y="977663"/>
            <a:ext cx="115371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Framework web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320563"/>
            <a:ext cx="214313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1277700"/>
            <a:ext cx="79295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PostgreSQL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1400175" y="1277700"/>
            <a:ext cx="191631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Base de données principale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620600"/>
            <a:ext cx="214313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71500" y="1577738"/>
            <a:ext cx="115907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Channels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1766292" y="1577738"/>
            <a:ext cx="139838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Support WebSocket</a:t>
            </a:r>
            <a:endParaRPr lang="en-US" sz="104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920638"/>
            <a:ext cx="214313" cy="142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71500" y="1877775"/>
            <a:ext cx="3714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Redis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978694" y="1877775"/>
            <a:ext cx="330577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Couche de canal pour fonctionnalités temps réel</a:t>
            </a:r>
            <a:endParaRPr lang="en-US" sz="1046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220675"/>
            <a:ext cx="214313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71500" y="2177813"/>
            <a:ext cx="14287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GraphQL (Graphene)</a:t>
            </a:r>
            <a:endParaRPr lang="en-US" sz="1046" dirty="0"/>
          </a:p>
        </p:txBody>
      </p:sp>
      <p:sp>
        <p:nvSpPr>
          <p:cNvPr id="19" name="Text 11"/>
          <p:cNvSpPr/>
          <p:nvPr/>
        </p:nvSpPr>
        <p:spPr>
          <a:xfrm>
            <a:off x="2035969" y="2177813"/>
            <a:ext cx="14859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Couche API moderne</a:t>
            </a:r>
            <a:endParaRPr lang="en-US" sz="1046" dirty="0"/>
          </a:p>
        </p:txBody>
      </p:sp>
      <p:sp>
        <p:nvSpPr>
          <p:cNvPr id="20" name="Text 12"/>
          <p:cNvSpPr/>
          <p:nvPr/>
        </p:nvSpPr>
        <p:spPr>
          <a:xfrm>
            <a:off x="285750" y="2549288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Frontend</a:t>
            </a:r>
            <a:endParaRPr lang="en-US" sz="1350" dirty="0"/>
          </a:p>
        </p:txBody>
      </p:sp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956482"/>
            <a:ext cx="214313" cy="14287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571500" y="2913619"/>
            <a:ext cx="86439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HTML5/CSS3</a:t>
            </a:r>
            <a:endParaRPr lang="en-US" sz="1046" dirty="0"/>
          </a:p>
        </p:txBody>
      </p:sp>
      <p:sp>
        <p:nvSpPr>
          <p:cNvPr id="23" name="Text 14"/>
          <p:cNvSpPr/>
          <p:nvPr/>
        </p:nvSpPr>
        <p:spPr>
          <a:xfrm>
            <a:off x="1471613" y="2913619"/>
            <a:ext cx="122158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Structure et style</a:t>
            </a:r>
            <a:endParaRPr lang="en-US" sz="1046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256519"/>
            <a:ext cx="214313" cy="142875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71500" y="3213657"/>
            <a:ext cx="9286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Bootstrap 4.6</a:t>
            </a:r>
            <a:endParaRPr lang="en-US" sz="1046" dirty="0"/>
          </a:p>
        </p:txBody>
      </p:sp>
      <p:sp>
        <p:nvSpPr>
          <p:cNvPr id="26" name="Text 16"/>
          <p:cNvSpPr/>
          <p:nvPr/>
        </p:nvSpPr>
        <p:spPr>
          <a:xfrm>
            <a:off x="1535906" y="3213657"/>
            <a:ext cx="159841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Framework responsive</a:t>
            </a:r>
            <a:endParaRPr lang="en-US" sz="1046" dirty="0"/>
          </a:p>
        </p:txBody>
      </p:sp>
      <p:pic>
        <p:nvPicPr>
          <p:cNvPr id="27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3556557"/>
            <a:ext cx="214313" cy="142875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571500" y="3513694"/>
            <a:ext cx="9608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JavaScript ES6</a:t>
            </a:r>
            <a:endParaRPr lang="en-US" sz="1046" dirty="0"/>
          </a:p>
        </p:txBody>
      </p:sp>
      <p:sp>
        <p:nvSpPr>
          <p:cNvPr id="29" name="Text 18"/>
          <p:cNvSpPr/>
          <p:nvPr/>
        </p:nvSpPr>
        <p:spPr>
          <a:xfrm>
            <a:off x="1568053" y="3513694"/>
            <a:ext cx="190202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Fonctionnalités interactives</a:t>
            </a:r>
            <a:endParaRPr lang="en-US" sz="1046" dirty="0"/>
          </a:p>
        </p:txBody>
      </p:sp>
      <p:pic>
        <p:nvPicPr>
          <p:cNvPr id="30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50" y="3856594"/>
            <a:ext cx="214313" cy="142875"/>
          </a:xfrm>
          <a:prstGeom prst="rect">
            <a:avLst/>
          </a:prstGeom>
        </p:spPr>
      </p:pic>
      <p:sp>
        <p:nvSpPr>
          <p:cNvPr id="31" name="Text 19"/>
          <p:cNvSpPr/>
          <p:nvPr/>
        </p:nvSpPr>
        <p:spPr>
          <a:xfrm>
            <a:off x="571500" y="3813732"/>
            <a:ext cx="10287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WebSocket API</a:t>
            </a:r>
            <a:endParaRPr lang="en-US" sz="1046" dirty="0"/>
          </a:p>
        </p:txBody>
      </p:sp>
      <p:sp>
        <p:nvSpPr>
          <p:cNvPr id="32" name="Text 20"/>
          <p:cNvSpPr/>
          <p:nvPr/>
        </p:nvSpPr>
        <p:spPr>
          <a:xfrm>
            <a:off x="1635919" y="3813732"/>
            <a:ext cx="189130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Communication temps réel</a:t>
            </a:r>
            <a:endParaRPr lang="en-US" sz="1046" dirty="0"/>
          </a:p>
        </p:txBody>
      </p:sp>
      <p:sp>
        <p:nvSpPr>
          <p:cNvPr id="33" name="Text 21"/>
          <p:cNvSpPr/>
          <p:nvPr/>
        </p:nvSpPr>
        <p:spPr>
          <a:xfrm>
            <a:off x="285750" y="4185207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Outils de Développement</a:t>
            </a:r>
            <a:endParaRPr lang="en-US" sz="1350" dirty="0"/>
          </a:p>
        </p:txBody>
      </p:sp>
      <p:pic>
        <p:nvPicPr>
          <p:cNvPr id="34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750" y="4592400"/>
            <a:ext cx="214313" cy="142875"/>
          </a:xfrm>
          <a:prstGeom prst="rect">
            <a:avLst/>
          </a:prstGeom>
        </p:spPr>
      </p:pic>
      <p:sp>
        <p:nvSpPr>
          <p:cNvPr id="35" name="Text 22"/>
          <p:cNvSpPr/>
          <p:nvPr/>
        </p:nvSpPr>
        <p:spPr>
          <a:xfrm>
            <a:off x="571500" y="4549538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ORM</a:t>
            </a:r>
            <a:endParaRPr lang="en-US" sz="1046" dirty="0"/>
          </a:p>
        </p:txBody>
      </p:sp>
      <p:sp>
        <p:nvSpPr>
          <p:cNvPr id="36" name="Text 23"/>
          <p:cNvSpPr/>
          <p:nvPr/>
        </p:nvSpPr>
        <p:spPr>
          <a:xfrm>
            <a:off x="1464469" y="4549538"/>
            <a:ext cx="222527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Abstraction de base de données</a:t>
            </a:r>
            <a:endParaRPr lang="en-US" sz="1046" dirty="0"/>
          </a:p>
        </p:txBody>
      </p:sp>
      <p:pic>
        <p:nvPicPr>
          <p:cNvPr id="37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750" y="4892438"/>
            <a:ext cx="214313" cy="142875"/>
          </a:xfrm>
          <a:prstGeom prst="rect">
            <a:avLst/>
          </a:prstGeom>
        </p:spPr>
      </p:pic>
      <p:sp>
        <p:nvSpPr>
          <p:cNvPr id="38" name="Text 24"/>
          <p:cNvSpPr/>
          <p:nvPr/>
        </p:nvSpPr>
        <p:spPr>
          <a:xfrm>
            <a:off x="571500" y="4849575"/>
            <a:ext cx="123944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Templates</a:t>
            </a:r>
            <a:endParaRPr lang="en-US" sz="1046" dirty="0"/>
          </a:p>
        </p:txBody>
      </p:sp>
      <p:sp>
        <p:nvSpPr>
          <p:cNvPr id="39" name="Text 25"/>
          <p:cNvSpPr/>
          <p:nvPr/>
        </p:nvSpPr>
        <p:spPr>
          <a:xfrm>
            <a:off x="1846659" y="4849575"/>
            <a:ext cx="138053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Rendu côté serveur</a:t>
            </a:r>
            <a:endParaRPr lang="en-US" sz="1046" dirty="0"/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4BA6BA27-7615-405E-8A6D-B78777D4897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21931" y="1284720"/>
            <a:ext cx="4860370" cy="23728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e 35">
            <a:extLst>
              <a:ext uri="{FF2B5EF4-FFF2-40B4-BE49-F238E27FC236}">
                <a16:creationId xmlns:a16="http://schemas.microsoft.com/office/drawing/2014/main" id="{C9B5137D-6D69-47D8-ABDB-52A8A763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594" y="747906"/>
            <a:ext cx="5695406" cy="3219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Conception de la Base de Données &amp; ERD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679116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Entités Principales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043447"/>
            <a:ext cx="214313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1043447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CustomUser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1428750" y="1043447"/>
            <a:ext cx="23092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Modèle utilisateur Django étendu</a:t>
            </a:r>
            <a:endParaRPr lang="en-US" sz="1046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343484"/>
            <a:ext cx="214313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1343484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1428750" y="1343484"/>
            <a:ext cx="219491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Contenu généré par l'utilisateur</a:t>
            </a:r>
            <a:endParaRPr lang="en-US" sz="1046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643522"/>
            <a:ext cx="214313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71500" y="1643522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Comment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1428750" y="1643522"/>
            <a:ext cx="219670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Interactions sur les publications</a:t>
            </a:r>
            <a:endParaRPr lang="en-US" sz="1046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1943559"/>
            <a:ext cx="214313" cy="142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71500" y="1943559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Message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1428750" y="1943559"/>
            <a:ext cx="129123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Messagerie privée</a:t>
            </a:r>
            <a:endParaRPr lang="en-US" sz="1046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243597"/>
            <a:ext cx="214313" cy="14287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71500" y="2243597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Like</a:t>
            </a:r>
            <a:endParaRPr lang="en-US" sz="1046" dirty="0"/>
          </a:p>
        </p:txBody>
      </p:sp>
      <p:sp>
        <p:nvSpPr>
          <p:cNvPr id="19" name="Text 11"/>
          <p:cNvSpPr/>
          <p:nvPr/>
        </p:nvSpPr>
        <p:spPr>
          <a:xfrm>
            <a:off x="1428750" y="2243597"/>
            <a:ext cx="275927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Système d'appréciation des publications</a:t>
            </a:r>
            <a:endParaRPr lang="en-US" sz="1046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2543634"/>
            <a:ext cx="214313" cy="142875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571500" y="2543634"/>
            <a:ext cx="85725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b="1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Notification</a:t>
            </a:r>
            <a:endParaRPr lang="en-US" sz="1046" dirty="0"/>
          </a:p>
        </p:txBody>
      </p:sp>
      <p:sp>
        <p:nvSpPr>
          <p:cNvPr id="22" name="Text 13"/>
          <p:cNvSpPr/>
          <p:nvPr/>
        </p:nvSpPr>
        <p:spPr>
          <a:xfrm>
            <a:off x="1428750" y="2543634"/>
            <a:ext cx="113942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- Alertes système</a:t>
            </a:r>
            <a:endParaRPr lang="en-US" sz="1046" dirty="0"/>
          </a:p>
        </p:txBody>
      </p:sp>
      <p:sp>
        <p:nvSpPr>
          <p:cNvPr id="23" name="Text 14"/>
          <p:cNvSpPr/>
          <p:nvPr/>
        </p:nvSpPr>
        <p:spPr>
          <a:xfrm>
            <a:off x="285750" y="2915109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Relations Clés</a:t>
            </a:r>
            <a:endParaRPr lang="en-US" sz="1350" dirty="0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3279441"/>
            <a:ext cx="214313" cy="142875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571500" y="3279441"/>
            <a:ext cx="306824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 utilisateur crée plusieurs publications (1:N)</a:t>
            </a:r>
            <a:endParaRPr lang="en-US" sz="1046" dirty="0"/>
          </a:p>
        </p:txBody>
      </p:sp>
      <p:pic>
        <p:nvPicPr>
          <p:cNvPr id="26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49" y="3629483"/>
            <a:ext cx="214313" cy="142875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571500" y="3579478"/>
            <a:ext cx="315932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Une publication a plusieurs commentaires (1:N)</a:t>
            </a:r>
            <a:endParaRPr lang="en-US" sz="1046" dirty="0"/>
          </a:p>
        </p:txBody>
      </p:sp>
      <p:pic>
        <p:nvPicPr>
          <p:cNvPr id="28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9368" y="4043821"/>
            <a:ext cx="200695" cy="142875"/>
          </a:xfrm>
          <a:prstGeom prst="rect">
            <a:avLst/>
          </a:prstGeom>
        </p:spPr>
      </p:pic>
      <p:sp>
        <p:nvSpPr>
          <p:cNvPr id="29" name="Text 17"/>
          <p:cNvSpPr/>
          <p:nvPr/>
        </p:nvSpPr>
        <p:spPr>
          <a:xfrm>
            <a:off x="557882" y="4027645"/>
            <a:ext cx="4014118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 utilisateurs échangent des messages (N:N via table Message)</a:t>
            </a:r>
            <a:endParaRPr lang="en-US" sz="1046" dirty="0"/>
          </a:p>
        </p:txBody>
      </p:sp>
      <p:pic>
        <p:nvPicPr>
          <p:cNvPr id="30" name="Image 10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4408153"/>
            <a:ext cx="214313" cy="142875"/>
          </a:xfrm>
          <a:prstGeom prst="rect">
            <a:avLst/>
          </a:prstGeom>
        </p:spPr>
      </p:pic>
      <p:sp>
        <p:nvSpPr>
          <p:cNvPr id="31" name="Text 18"/>
          <p:cNvSpPr/>
          <p:nvPr/>
        </p:nvSpPr>
        <p:spPr>
          <a:xfrm>
            <a:off x="571500" y="4408153"/>
            <a:ext cx="349865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 utilisateurs aiment les publications (relation N:N)</a:t>
            </a:r>
            <a:endParaRPr lang="en-US" sz="1046" dirty="0"/>
          </a:p>
        </p:txBody>
      </p:sp>
      <p:pic>
        <p:nvPicPr>
          <p:cNvPr id="32" name="Image 11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5750" y="4708191"/>
            <a:ext cx="214313" cy="142875"/>
          </a:xfrm>
          <a:prstGeom prst="rect">
            <a:avLst/>
          </a:prstGeom>
        </p:spPr>
      </p:pic>
      <p:sp>
        <p:nvSpPr>
          <p:cNvPr id="33" name="Text 19"/>
          <p:cNvSpPr/>
          <p:nvPr/>
        </p:nvSpPr>
        <p:spPr>
          <a:xfrm>
            <a:off x="571500" y="4708191"/>
            <a:ext cx="272712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666666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 système génère des notifications (1:N)</a:t>
            </a:r>
            <a:endParaRPr lang="en-US" sz="1046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78830" y="312213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du Système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05" y="1183751"/>
            <a:ext cx="214313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5955" y="1140889"/>
            <a:ext cx="193071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1: Présentation </a:t>
            </a:r>
            <a:endParaRPr lang="en-US" sz="13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55" y="1501648"/>
            <a:ext cx="142875" cy="12858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950268" y="1469501"/>
            <a:ext cx="226099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Templates Django avec Bootstrap CSS </a:t>
            </a:r>
            <a:endParaRPr lang="en-US" sz="942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955" y="1751679"/>
            <a:ext cx="142875" cy="12858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50268" y="1719532"/>
            <a:ext cx="240923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JavaScript pour interactions dynamiques </a:t>
            </a:r>
            <a:endParaRPr lang="en-US" sz="942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955" y="2001710"/>
            <a:ext cx="142875" cy="12858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950268" y="1969564"/>
            <a:ext cx="332898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Connexions WebSocket pour mises à jour en temps réel </a:t>
            </a:r>
            <a:endParaRPr lang="en-US" sz="942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205" y="2348182"/>
            <a:ext cx="214313" cy="17145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735955" y="2305320"/>
            <a:ext cx="180382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2: Application </a:t>
            </a:r>
            <a:endParaRPr lang="en-US" sz="1350" dirty="0"/>
          </a:p>
        </p:txBody>
      </p:sp>
      <p:pic>
        <p:nvPicPr>
          <p:cNvPr id="14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955" y="2666079"/>
            <a:ext cx="142875" cy="128588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950268" y="2633932"/>
            <a:ext cx="227707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Vues Django (basées sur les fonctions) </a:t>
            </a:r>
            <a:endParaRPr lang="en-US" sz="942" dirty="0"/>
          </a:p>
        </p:txBody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955" y="2916110"/>
            <a:ext cx="142875" cy="128588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950268" y="2883964"/>
            <a:ext cx="24360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Consommateurs WebSocket pour le chat </a:t>
            </a:r>
            <a:endParaRPr lang="en-US" sz="942" dirty="0"/>
          </a:p>
        </p:txBody>
      </p:sp>
      <p:pic>
        <p:nvPicPr>
          <p:cNvPr id="18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5955" y="3166142"/>
            <a:ext cx="142875" cy="128588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950268" y="3133995"/>
            <a:ext cx="201810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Résolveurs et mutations GraphQL </a:t>
            </a:r>
            <a:endParaRPr lang="en-US" sz="942" dirty="0"/>
          </a:p>
        </p:txBody>
      </p:sp>
      <p:pic>
        <p:nvPicPr>
          <p:cNvPr id="20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0205" y="3512614"/>
            <a:ext cx="214313" cy="171450"/>
          </a:xfrm>
          <a:prstGeom prst="rect">
            <a:avLst/>
          </a:prstGeom>
        </p:spPr>
      </p:pic>
      <p:sp>
        <p:nvSpPr>
          <p:cNvPr id="21" name="Text 9"/>
          <p:cNvSpPr/>
          <p:nvPr/>
        </p:nvSpPr>
        <p:spPr>
          <a:xfrm>
            <a:off x="735955" y="3469751"/>
            <a:ext cx="212512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39C12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3: Logique Métier </a:t>
            </a:r>
            <a:endParaRPr lang="en-US" sz="1350" dirty="0"/>
          </a:p>
        </p:txBody>
      </p:sp>
      <p:pic>
        <p:nvPicPr>
          <p:cNvPr id="22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955" y="3830510"/>
            <a:ext cx="142875" cy="128588"/>
          </a:xfrm>
          <a:prstGeom prst="rect">
            <a:avLst/>
          </a:prstGeom>
        </p:spPr>
      </p:pic>
      <p:sp>
        <p:nvSpPr>
          <p:cNvPr id="23" name="Text 10"/>
          <p:cNvSpPr/>
          <p:nvPr/>
        </p:nvSpPr>
        <p:spPr>
          <a:xfrm>
            <a:off x="950268" y="3798364"/>
            <a:ext cx="283249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Modèles Django avec méthodes personnalisées </a:t>
            </a:r>
            <a:endParaRPr lang="en-US" sz="942" dirty="0"/>
          </a:p>
        </p:txBody>
      </p:sp>
      <p:pic>
        <p:nvPicPr>
          <p:cNvPr id="24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5955" y="4080542"/>
            <a:ext cx="142875" cy="128588"/>
          </a:xfrm>
          <a:prstGeom prst="rect">
            <a:avLst/>
          </a:prstGeom>
        </p:spPr>
      </p:pic>
      <p:sp>
        <p:nvSpPr>
          <p:cNvPr id="25" name="Text 11"/>
          <p:cNvSpPr/>
          <p:nvPr/>
        </p:nvSpPr>
        <p:spPr>
          <a:xfrm>
            <a:off x="950268" y="4048395"/>
            <a:ext cx="18645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Authentification et autorisation </a:t>
            </a:r>
            <a:endParaRPr lang="en-US" sz="942" dirty="0"/>
          </a:p>
        </p:txBody>
      </p:sp>
      <p:pic>
        <p:nvPicPr>
          <p:cNvPr id="26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5955" y="4330573"/>
            <a:ext cx="142875" cy="128588"/>
          </a:xfrm>
          <a:prstGeom prst="rect">
            <a:avLst/>
          </a:prstGeom>
        </p:spPr>
      </p:pic>
      <p:sp>
        <p:nvSpPr>
          <p:cNvPr id="27" name="Text 12"/>
          <p:cNvSpPr/>
          <p:nvPr/>
        </p:nvSpPr>
        <p:spPr>
          <a:xfrm>
            <a:off x="950268" y="4298426"/>
            <a:ext cx="292000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Routage des messages et gestion des utilisateurs </a:t>
            </a:r>
            <a:endParaRPr lang="en-US" sz="942" dirty="0"/>
          </a:p>
        </p:txBody>
      </p:sp>
      <p:pic>
        <p:nvPicPr>
          <p:cNvPr id="28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06893" y="3519758"/>
            <a:ext cx="214313" cy="171450"/>
          </a:xfrm>
          <a:prstGeom prst="rect">
            <a:avLst/>
          </a:prstGeom>
        </p:spPr>
      </p:pic>
      <p:sp>
        <p:nvSpPr>
          <p:cNvPr id="29" name="Text 13"/>
          <p:cNvSpPr/>
          <p:nvPr/>
        </p:nvSpPr>
        <p:spPr>
          <a:xfrm>
            <a:off x="4492643" y="3476895"/>
            <a:ext cx="158970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9B59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Couche 4: Données </a:t>
            </a:r>
            <a:endParaRPr lang="en-US" sz="1350" dirty="0"/>
          </a:p>
        </p:txBody>
      </p:sp>
      <p:pic>
        <p:nvPicPr>
          <p:cNvPr id="30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92643" y="3837655"/>
            <a:ext cx="142875" cy="128588"/>
          </a:xfrm>
          <a:prstGeom prst="rect">
            <a:avLst/>
          </a:prstGeom>
        </p:spPr>
      </p:pic>
      <p:sp>
        <p:nvSpPr>
          <p:cNvPr id="31" name="Text 14"/>
          <p:cNvSpPr/>
          <p:nvPr/>
        </p:nvSpPr>
        <p:spPr>
          <a:xfrm>
            <a:off x="4706956" y="3805508"/>
            <a:ext cx="174664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Base de données PostgreSQL </a:t>
            </a:r>
            <a:endParaRPr lang="en-US" sz="942" dirty="0"/>
          </a:p>
        </p:txBody>
      </p:sp>
      <p:pic>
        <p:nvPicPr>
          <p:cNvPr id="32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492643" y="4087686"/>
            <a:ext cx="142875" cy="128588"/>
          </a:xfrm>
          <a:prstGeom prst="rect">
            <a:avLst/>
          </a:prstGeom>
        </p:spPr>
      </p:pic>
      <p:sp>
        <p:nvSpPr>
          <p:cNvPr id="33" name="Text 15"/>
          <p:cNvSpPr/>
          <p:nvPr/>
        </p:nvSpPr>
        <p:spPr>
          <a:xfrm>
            <a:off x="4706956" y="4055539"/>
            <a:ext cx="26503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Redis pour la gestion des canaux WebSocket </a:t>
            </a:r>
            <a:endParaRPr lang="en-US" sz="942" dirty="0"/>
          </a:p>
        </p:txBody>
      </p:sp>
      <p:pic>
        <p:nvPicPr>
          <p:cNvPr id="34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92643" y="4337717"/>
            <a:ext cx="142875" cy="128588"/>
          </a:xfrm>
          <a:prstGeom prst="rect">
            <a:avLst/>
          </a:prstGeom>
        </p:spPr>
      </p:pic>
      <p:sp>
        <p:nvSpPr>
          <p:cNvPr id="35" name="Text 16"/>
          <p:cNvSpPr/>
          <p:nvPr/>
        </p:nvSpPr>
        <p:spPr>
          <a:xfrm>
            <a:off x="4706956" y="4305570"/>
            <a:ext cx="311288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42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Stockage de fichiers pour les avatars des utilisateurs </a:t>
            </a:r>
            <a:endParaRPr lang="en-US" sz="942" dirty="0"/>
          </a:p>
        </p:txBody>
      </p:sp>
      <p:pic>
        <p:nvPicPr>
          <p:cNvPr id="36" name="Image 17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492643" y="438246"/>
            <a:ext cx="3429000" cy="2200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643187" y="191360"/>
            <a:ext cx="5546839" cy="397545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Implémentation des Fonctionnalités en Temps Réel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53439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Intégration WebSocket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934445"/>
            <a:ext cx="107156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64344" y="898726"/>
            <a:ext cx="386119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Django Channels pour le support du protocole WebSocket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234482"/>
            <a:ext cx="142875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00063" y="1198763"/>
            <a:ext cx="353794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Couche de Canal Redis pour le routage des messages</a:t>
            </a:r>
            <a:endParaRPr lang="en-US" sz="104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34520"/>
            <a:ext cx="17859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84856" y="1539773"/>
            <a:ext cx="4464844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Classes de Consommateurs Asynchrones pour gérer les connexions</a:t>
            </a:r>
            <a:endParaRPr lang="en-US" sz="104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819317"/>
            <a:ext cx="178594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35781" y="1783598"/>
            <a:ext cx="396299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Messagerie basée sur les salons pour conversations privées</a:t>
            </a:r>
            <a:endParaRPr lang="en-US" sz="1046" dirty="0"/>
          </a:p>
        </p:txBody>
      </p:sp>
      <p:sp>
        <p:nvSpPr>
          <p:cNvPr id="13" name="Text 6"/>
          <p:cNvSpPr/>
          <p:nvPr/>
        </p:nvSpPr>
        <p:spPr>
          <a:xfrm>
            <a:off x="285750" y="2185553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Capacités en Temps Réel</a:t>
            </a:r>
            <a:endParaRPr lang="en-US" sz="13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585603"/>
            <a:ext cx="142875" cy="1428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00063" y="2549885"/>
            <a:ext cx="3811191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Livraison instantanée de messages sans rafraîchissement</a:t>
            </a:r>
            <a:endParaRPr lang="en-US" sz="1046" dirty="0"/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5750" y="2885641"/>
            <a:ext cx="142875" cy="1428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500063" y="2849922"/>
            <a:ext cx="393263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Mises à jour en direct des "j'aime" pour tous les utilisateurs</a:t>
            </a:r>
            <a:endParaRPr lang="en-US" sz="1046" dirty="0"/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3185678"/>
            <a:ext cx="125016" cy="14287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482203" y="3149960"/>
            <a:ext cx="251281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Système de notification en temps réel</a:t>
            </a:r>
            <a:endParaRPr lang="en-US" sz="1046" dirty="0"/>
          </a:p>
        </p:txBody>
      </p:sp>
      <p:sp>
        <p:nvSpPr>
          <p:cNvPr id="20" name="Text 10"/>
          <p:cNvSpPr/>
          <p:nvPr/>
        </p:nvSpPr>
        <p:spPr>
          <a:xfrm>
            <a:off x="285750" y="352143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 de Messages</a:t>
            </a:r>
            <a:endParaRPr lang="en-US" sz="1350" dirty="0"/>
          </a:p>
        </p:txBody>
      </p:sp>
      <p:sp>
        <p:nvSpPr>
          <p:cNvPr id="21" name="Shape 11"/>
          <p:cNvSpPr/>
          <p:nvPr/>
        </p:nvSpPr>
        <p:spPr>
          <a:xfrm>
            <a:off x="285750" y="3885766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22" name="Text 12"/>
          <p:cNvSpPr/>
          <p:nvPr/>
        </p:nvSpPr>
        <p:spPr>
          <a:xfrm>
            <a:off x="285750" y="3885766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23" name="Text 13"/>
          <p:cNvSpPr/>
          <p:nvPr/>
        </p:nvSpPr>
        <p:spPr>
          <a:xfrm>
            <a:off x="607219" y="3896481"/>
            <a:ext cx="279641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L'utilisateur envoie un message via WebSocket</a:t>
            </a:r>
            <a:endParaRPr lang="en-US" sz="942" dirty="0"/>
          </a:p>
        </p:txBody>
      </p:sp>
      <p:sp>
        <p:nvSpPr>
          <p:cNvPr id="24" name="Shape 14"/>
          <p:cNvSpPr/>
          <p:nvPr/>
        </p:nvSpPr>
        <p:spPr>
          <a:xfrm>
            <a:off x="285750" y="4207235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25" name="Text 15"/>
          <p:cNvSpPr/>
          <p:nvPr/>
        </p:nvSpPr>
        <p:spPr>
          <a:xfrm>
            <a:off x="285750" y="4207235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26" name="Text 16"/>
          <p:cNvSpPr/>
          <p:nvPr/>
        </p:nvSpPr>
        <p:spPr>
          <a:xfrm>
            <a:off x="607219" y="4217950"/>
            <a:ext cx="335781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 consommateur sauvegarde dans la base de données</a:t>
            </a:r>
            <a:endParaRPr lang="en-US" sz="942" dirty="0"/>
          </a:p>
        </p:txBody>
      </p:sp>
      <p:sp>
        <p:nvSpPr>
          <p:cNvPr id="27" name="Shape 17"/>
          <p:cNvSpPr/>
          <p:nvPr/>
        </p:nvSpPr>
        <p:spPr>
          <a:xfrm>
            <a:off x="285750" y="4528703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28" name="Text 18"/>
          <p:cNvSpPr/>
          <p:nvPr/>
        </p:nvSpPr>
        <p:spPr>
          <a:xfrm>
            <a:off x="285750" y="452870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9" name="Text 19"/>
          <p:cNvSpPr/>
          <p:nvPr/>
        </p:nvSpPr>
        <p:spPr>
          <a:xfrm>
            <a:off x="607219" y="4539419"/>
            <a:ext cx="25374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 diffusé aux participants du salon</a:t>
            </a:r>
            <a:endParaRPr lang="en-US" sz="942" dirty="0"/>
          </a:p>
        </p:txBody>
      </p:sp>
      <p:sp>
        <p:nvSpPr>
          <p:cNvPr id="30" name="Shape 20"/>
          <p:cNvSpPr/>
          <p:nvPr/>
        </p:nvSpPr>
        <p:spPr>
          <a:xfrm>
            <a:off x="3716536" y="4511558"/>
            <a:ext cx="214313" cy="214313"/>
          </a:xfrm>
          <a:prstGeom prst="ellipse">
            <a:avLst/>
          </a:prstGeom>
          <a:solidFill>
            <a:srgbClr val="F39C12"/>
          </a:solidFill>
          <a:ln/>
        </p:spPr>
      </p:sp>
      <p:sp>
        <p:nvSpPr>
          <p:cNvPr id="31" name="Text 21"/>
          <p:cNvSpPr/>
          <p:nvPr/>
        </p:nvSpPr>
        <p:spPr>
          <a:xfrm>
            <a:off x="3716536" y="4511558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32" name="Text 22"/>
          <p:cNvSpPr/>
          <p:nvPr/>
        </p:nvSpPr>
        <p:spPr>
          <a:xfrm>
            <a:off x="4038005" y="4522274"/>
            <a:ext cx="272232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de chat mise à jour instantanément</a:t>
            </a:r>
            <a:endParaRPr lang="en-US" sz="942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9DD0484-9993-4080-BC97-C33AECE789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70213" y="1533040"/>
            <a:ext cx="4498774" cy="22214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Design &amp; GraphQL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1100138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Implémentation GraphQL</a:t>
            </a:r>
            <a:endParaRPr lang="en-US" sz="13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500188"/>
            <a:ext cx="214313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71500" y="1498298"/>
            <a:ext cx="3675459" cy="1609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Approche API moderne remplaçant le REST traditionnel</a:t>
            </a:r>
            <a:endParaRPr lang="en-US" sz="1046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800225"/>
            <a:ext cx="210517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67705" y="1775907"/>
            <a:ext cx="3270972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Point de terminaison unique pour toutes les opérations de données</a:t>
            </a:r>
            <a:endParaRPr lang="en-US" sz="1046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2328863"/>
            <a:ext cx="21283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70021" y="2326973"/>
            <a:ext cx="3331419" cy="32188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Requêtes efficaces - récupère uniquement les données nécessaires</a:t>
            </a:r>
            <a:endParaRPr lang="en-US" sz="1046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857500"/>
            <a:ext cx="214313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71500" y="2821781"/>
            <a:ext cx="313789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46" dirty="0">
                <a:solidFill>
                  <a:srgbClr val="333333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Opérations typées avec validation automatique</a:t>
            </a:r>
            <a:endParaRPr lang="en-US" sz="1046" dirty="0"/>
          </a:p>
        </p:txBody>
      </p:sp>
      <p:sp>
        <p:nvSpPr>
          <p:cNvPr id="13" name="Text 6"/>
          <p:cNvSpPr/>
          <p:nvPr/>
        </p:nvSpPr>
        <p:spPr>
          <a:xfrm>
            <a:off x="4946683" y="635793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Opérations Disponibles</a:t>
            </a:r>
            <a:endParaRPr lang="en-US" sz="1350" dirty="0"/>
          </a:p>
        </p:txBody>
      </p:sp>
      <p:sp>
        <p:nvSpPr>
          <p:cNvPr id="14" name="Shape 7"/>
          <p:cNvSpPr/>
          <p:nvPr/>
        </p:nvSpPr>
        <p:spPr>
          <a:xfrm>
            <a:off x="4946683" y="1000125"/>
            <a:ext cx="3100037" cy="151447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5" name="Shape 8"/>
          <p:cNvSpPr/>
          <p:nvPr/>
        </p:nvSpPr>
        <p:spPr>
          <a:xfrm>
            <a:off x="4946683" y="1000125"/>
            <a:ext cx="28575" cy="151447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16" name="Text 9"/>
          <p:cNvSpPr/>
          <p:nvPr/>
        </p:nvSpPr>
        <p:spPr>
          <a:xfrm>
            <a:off x="5018121" y="1078706"/>
            <a:ext cx="29031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# Requêtes: Récupérer les messages entre utilisateurs</a:t>
            </a:r>
            <a:endParaRPr lang="en-US" sz="837" dirty="0"/>
          </a:p>
        </p:txBody>
      </p:sp>
      <p:sp>
        <p:nvSpPr>
          <p:cNvPr id="17" name="Text 10"/>
          <p:cNvSpPr/>
          <p:nvPr/>
        </p:nvSpPr>
        <p:spPr>
          <a:xfrm>
            <a:off x="5018121" y="1250156"/>
            <a:ext cx="38406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query {</a:t>
            </a:r>
            <a:endParaRPr lang="en-US" sz="837" dirty="0"/>
          </a:p>
        </p:txBody>
      </p:sp>
      <p:sp>
        <p:nvSpPr>
          <p:cNvPr id="18" name="Text 11"/>
          <p:cNvSpPr/>
          <p:nvPr/>
        </p:nvSpPr>
        <p:spPr>
          <a:xfrm>
            <a:off x="5018121" y="1421606"/>
            <a:ext cx="12787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messages(userId: 123) {</a:t>
            </a:r>
            <a:endParaRPr lang="en-US" sz="837" dirty="0"/>
          </a:p>
        </p:txBody>
      </p:sp>
      <p:sp>
        <p:nvSpPr>
          <p:cNvPr id="19" name="Text 12"/>
          <p:cNvSpPr/>
          <p:nvPr/>
        </p:nvSpPr>
        <p:spPr>
          <a:xfrm>
            <a:off x="5018121" y="1593056"/>
            <a:ext cx="997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</a:t>
            </a:r>
            <a:endParaRPr lang="en-US" sz="837" dirty="0"/>
          </a:p>
        </p:txBody>
      </p:sp>
      <p:sp>
        <p:nvSpPr>
          <p:cNvPr id="20" name="Text 13"/>
          <p:cNvSpPr/>
          <p:nvPr/>
        </p:nvSpPr>
        <p:spPr>
          <a:xfrm>
            <a:off x="5018121" y="1764506"/>
            <a:ext cx="4123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content</a:t>
            </a:r>
            <a:endParaRPr lang="en-US" sz="837" dirty="0"/>
          </a:p>
        </p:txBody>
      </p:sp>
      <p:sp>
        <p:nvSpPr>
          <p:cNvPr id="21" name="Text 14"/>
          <p:cNvSpPr/>
          <p:nvPr/>
        </p:nvSpPr>
        <p:spPr>
          <a:xfrm>
            <a:off x="5018121" y="1935956"/>
            <a:ext cx="5793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timestamp</a:t>
            </a:r>
            <a:endParaRPr lang="en-US" sz="837" dirty="0"/>
          </a:p>
        </p:txBody>
      </p:sp>
      <p:sp>
        <p:nvSpPr>
          <p:cNvPr id="22" name="Text 15"/>
          <p:cNvSpPr/>
          <p:nvPr/>
        </p:nvSpPr>
        <p:spPr>
          <a:xfrm>
            <a:off x="5018121" y="2107406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5018121" y="2278856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837" dirty="0"/>
          </a:p>
        </p:txBody>
      </p:sp>
      <p:sp>
        <p:nvSpPr>
          <p:cNvPr id="24" name="Shape 17"/>
          <p:cNvSpPr/>
          <p:nvPr/>
        </p:nvSpPr>
        <p:spPr>
          <a:xfrm>
            <a:off x="4946683" y="2586037"/>
            <a:ext cx="3100037" cy="16859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5" name="Shape 18"/>
          <p:cNvSpPr/>
          <p:nvPr/>
        </p:nvSpPr>
        <p:spPr>
          <a:xfrm>
            <a:off x="4946683" y="2586037"/>
            <a:ext cx="28575" cy="1685925"/>
          </a:xfrm>
          <a:prstGeom prst="rect">
            <a:avLst/>
          </a:prstGeom>
          <a:solidFill>
            <a:srgbClr val="3498DB"/>
          </a:solidFill>
          <a:ln/>
        </p:spPr>
      </p:sp>
      <p:sp>
        <p:nvSpPr>
          <p:cNvPr id="26" name="Text 19"/>
          <p:cNvSpPr/>
          <p:nvPr/>
        </p:nvSpPr>
        <p:spPr>
          <a:xfrm>
            <a:off x="5018121" y="2664618"/>
            <a:ext cx="242455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# Mutations: Envoyer de nouveaux messages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5018121" y="2836068"/>
            <a:ext cx="5665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mutation {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5018121" y="3007518"/>
            <a:ext cx="256856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sendMessage(userId: 456, content: "Bonjour!") {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5018121" y="3178968"/>
            <a:ext cx="4090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success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5018121" y="3350418"/>
            <a:ext cx="5528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message {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5018121" y="3521868"/>
            <a:ext cx="997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id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5018121" y="369331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5018121" y="386476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</a:t>
            </a:r>
            <a:endParaRPr lang="en-US" sz="837" dirty="0"/>
          </a:p>
        </p:txBody>
      </p:sp>
      <p:sp>
        <p:nvSpPr>
          <p:cNvPr id="34" name="Text 27"/>
          <p:cNvSpPr/>
          <p:nvPr/>
        </p:nvSpPr>
        <p:spPr>
          <a:xfrm>
            <a:off x="5018121" y="4036218"/>
            <a:ext cx="4344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} </a:t>
            </a:r>
            <a:endParaRPr lang="en-US" sz="837" dirty="0"/>
          </a:p>
        </p:txBody>
      </p:sp>
      <p:sp>
        <p:nvSpPr>
          <p:cNvPr id="35" name="Text 28"/>
          <p:cNvSpPr/>
          <p:nvPr/>
        </p:nvSpPr>
        <p:spPr>
          <a:xfrm>
            <a:off x="327105" y="3686175"/>
            <a:ext cx="47148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ECC7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Avantages</a:t>
            </a:r>
            <a:endParaRPr lang="en-US" sz="1350" dirty="0"/>
          </a:p>
        </p:txBody>
      </p:sp>
      <p:sp>
        <p:nvSpPr>
          <p:cNvPr id="36" name="Shape 29"/>
          <p:cNvSpPr/>
          <p:nvPr/>
        </p:nvSpPr>
        <p:spPr>
          <a:xfrm>
            <a:off x="327105" y="4050506"/>
            <a:ext cx="2398793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37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2830" y="4146947"/>
            <a:ext cx="144661" cy="128588"/>
          </a:xfrm>
          <a:prstGeom prst="rect">
            <a:avLst/>
          </a:prstGeom>
        </p:spPr>
      </p:pic>
      <p:sp>
        <p:nvSpPr>
          <p:cNvPr id="38" name="Text 30"/>
          <p:cNvSpPr/>
          <p:nvPr/>
        </p:nvSpPr>
        <p:spPr>
          <a:xfrm>
            <a:off x="614641" y="4123730"/>
            <a:ext cx="201124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Réduction de la sur-récupération</a:t>
            </a:r>
            <a:endParaRPr lang="en-US" sz="942" dirty="0"/>
          </a:p>
        </p:txBody>
      </p:sp>
      <p:sp>
        <p:nvSpPr>
          <p:cNvPr id="39" name="Shape 31"/>
          <p:cNvSpPr/>
          <p:nvPr/>
        </p:nvSpPr>
        <p:spPr>
          <a:xfrm>
            <a:off x="2798480" y="4050506"/>
            <a:ext cx="1497397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40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84205" y="4139803"/>
            <a:ext cx="128588" cy="128588"/>
          </a:xfrm>
          <a:prstGeom prst="rect">
            <a:avLst/>
          </a:prstGeom>
        </p:spPr>
      </p:pic>
      <p:sp>
        <p:nvSpPr>
          <p:cNvPr id="41" name="Text 32"/>
          <p:cNvSpPr/>
          <p:nvPr/>
        </p:nvSpPr>
        <p:spPr>
          <a:xfrm>
            <a:off x="3069942" y="4116586"/>
            <a:ext cx="112592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Requêtes flexibles</a:t>
            </a:r>
            <a:endParaRPr lang="en-US" sz="942" dirty="0"/>
          </a:p>
        </p:txBody>
      </p:sp>
      <p:sp>
        <p:nvSpPr>
          <p:cNvPr id="42" name="Shape 33"/>
          <p:cNvSpPr/>
          <p:nvPr/>
        </p:nvSpPr>
        <p:spPr>
          <a:xfrm>
            <a:off x="327105" y="4414838"/>
            <a:ext cx="1869011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43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830" y="4511278"/>
            <a:ext cx="112514" cy="128588"/>
          </a:xfrm>
          <a:prstGeom prst="rect">
            <a:avLst/>
          </a:prstGeom>
        </p:spPr>
      </p:pic>
      <p:sp>
        <p:nvSpPr>
          <p:cNvPr id="44" name="Text 34"/>
          <p:cNvSpPr/>
          <p:nvPr/>
        </p:nvSpPr>
        <p:spPr>
          <a:xfrm>
            <a:off x="582494" y="4488061"/>
            <a:ext cx="151361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Documentation intégrée</a:t>
            </a:r>
            <a:endParaRPr lang="en-US" sz="942" dirty="0"/>
          </a:p>
        </p:txBody>
      </p:sp>
      <p:sp>
        <p:nvSpPr>
          <p:cNvPr id="45" name="Shape 35"/>
          <p:cNvSpPr/>
          <p:nvPr/>
        </p:nvSpPr>
        <p:spPr>
          <a:xfrm>
            <a:off x="2268698" y="4414838"/>
            <a:ext cx="1611334" cy="321469"/>
          </a:xfrm>
          <a:prstGeom prst="rect">
            <a:avLst/>
          </a:prstGeom>
          <a:solidFill>
            <a:srgbClr val="F0F8FF"/>
          </a:solidFill>
          <a:ln w="99">
            <a:solidFill>
              <a:srgbClr val="D0E6FF"/>
            </a:solidFill>
            <a:prstDash val="solid"/>
          </a:ln>
        </p:spPr>
      </p:sp>
      <p:pic>
        <p:nvPicPr>
          <p:cNvPr id="46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54423" y="4504134"/>
            <a:ext cx="128588" cy="128588"/>
          </a:xfrm>
          <a:prstGeom prst="rect">
            <a:avLst/>
          </a:prstGeom>
        </p:spPr>
      </p:pic>
      <p:sp>
        <p:nvSpPr>
          <p:cNvPr id="47" name="Text 36"/>
          <p:cNvSpPr/>
          <p:nvPr/>
        </p:nvSpPr>
        <p:spPr>
          <a:xfrm>
            <a:off x="2540161" y="4480917"/>
            <a:ext cx="123985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Validation des types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619</Words>
  <Application>Microsoft Office PowerPoint</Application>
  <PresentationFormat>Affichage à l'écran (16:9)</PresentationFormat>
  <Paragraphs>139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</vt:lpstr>
      <vt:lpstr>Open Sans</vt:lpstr>
      <vt:lpstr>Times New Roman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melua</cp:lastModifiedBy>
  <cp:revision>14</cp:revision>
  <dcterms:created xsi:type="dcterms:W3CDTF">2025-08-09T18:15:14Z</dcterms:created>
  <dcterms:modified xsi:type="dcterms:W3CDTF">2025-08-09T20:51:37Z</dcterms:modified>
</cp:coreProperties>
</file>