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1"/>
  </p:notesMasterIdLst>
  <p:sldIdLst>
    <p:sldId id="256" r:id="rId2"/>
    <p:sldId id="258" r:id="rId3"/>
    <p:sldId id="261" r:id="rId4"/>
    <p:sldId id="259" r:id="rId5"/>
    <p:sldId id="260" r:id="rId6"/>
    <p:sldId id="302" r:id="rId7"/>
    <p:sldId id="310" r:id="rId8"/>
    <p:sldId id="311" r:id="rId9"/>
    <p:sldId id="270" r:id="rId10"/>
    <p:sldId id="312" r:id="rId11"/>
    <p:sldId id="303" r:id="rId12"/>
    <p:sldId id="263" r:id="rId13"/>
    <p:sldId id="262" r:id="rId14"/>
    <p:sldId id="304" r:id="rId15"/>
    <p:sldId id="308" r:id="rId16"/>
    <p:sldId id="309" r:id="rId17"/>
    <p:sldId id="305" r:id="rId18"/>
    <p:sldId id="272" r:id="rId19"/>
    <p:sldId id="281" r:id="rId20"/>
  </p:sldIdLst>
  <p:sldSz cx="9144000" cy="5143500" type="screen16x9"/>
  <p:notesSz cx="6858000" cy="9144000"/>
  <p:embeddedFontLst>
    <p:embeddedFont>
      <p:font typeface="Anaheim" panose="020B0604020202020204" charset="0"/>
      <p:regular r:id="rId22"/>
    </p:embeddedFont>
    <p:embeddedFont>
      <p:font typeface="Barlow Condensed ExtraBold" panose="00000906000000000000" pitchFamily="2" charset="0"/>
      <p:bold r:id="rId23"/>
      <p:boldItalic r:id="rId24"/>
    </p:embeddedFont>
    <p:embeddedFont>
      <p:font typeface="Nunito Light" pitchFamily="2" charset="0"/>
      <p:regular r:id="rId25"/>
      <p:italic r:id="rId26"/>
    </p:embeddedFont>
    <p:embeddedFont>
      <p:font typeface="Overpass Mono" panose="020B0604020202020204" charset="0"/>
      <p:regular r:id="rId27"/>
      <p:bold r:id="rId28"/>
    </p:embeddedFont>
    <p:embeddedFont>
      <p:font typeface="Raleway SemiBold" pitchFamily="2"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6A6287-1022-4A4A-A796-6C239B9F2FB0}">
  <a:tblStyle styleId="{8F6A6287-1022-4A4A-A796-6C239B9F2F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6C520ED-907B-4310-B67A-3EDC850711C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3" d="100"/>
          <a:sy n="103" d="100"/>
        </p:scale>
        <p:origin x="8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96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031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535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394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059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116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63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775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344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9" r:id="rId7"/>
    <p:sldLayoutId id="2147483661" r:id="rId8"/>
    <p:sldLayoutId id="2147483662" r:id="rId9"/>
    <p:sldLayoutId id="2147483665" r:id="rId10"/>
    <p:sldLayoutId id="214748366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rust-lang.org/tools/instal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69050" y="1205493"/>
            <a:ext cx="6596625"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sz="6000" dirty="0"/>
              <a:t>Découverte du langage RUST</a:t>
            </a:r>
            <a:endParaRPr sz="6000" dirty="0"/>
          </a:p>
        </p:txBody>
      </p:sp>
      <p:sp>
        <p:nvSpPr>
          <p:cNvPr id="335" name="Google Shape;335;p27"/>
          <p:cNvSpPr txBox="1">
            <a:spLocks noGrp="1"/>
          </p:cNvSpPr>
          <p:nvPr>
            <p:ph type="subTitle" idx="1"/>
          </p:nvPr>
        </p:nvSpPr>
        <p:spPr>
          <a:xfrm>
            <a:off x="969771" y="3410968"/>
            <a:ext cx="6003458" cy="767022"/>
          </a:xfrm>
          <a:prstGeom prst="rect">
            <a:avLst/>
          </a:prstGeom>
        </p:spPr>
        <p:txBody>
          <a:bodyPr spcFirstLastPara="1" wrap="square" lIns="91425" tIns="0" rIns="91425" bIns="91425" anchor="t" anchorCtr="0">
            <a:noAutofit/>
          </a:bodyPr>
          <a:lstStyle/>
          <a:p>
            <a:pPr marL="0" lvl="0" indent="0" rtl="0">
              <a:spcBef>
                <a:spcPts val="0"/>
              </a:spcBef>
              <a:spcAft>
                <a:spcPts val="0"/>
              </a:spcAft>
              <a:buNone/>
            </a:pPr>
            <a:r>
              <a:rPr lang="en" dirty="0">
                <a:solidFill>
                  <a:schemeClr val="dk2"/>
                </a:solidFill>
              </a:rPr>
              <a:t>&lt; FQUIHI</a:t>
            </a:r>
            <a:r>
              <a:rPr lang="en" sz="2100" dirty="0">
                <a:solidFill>
                  <a:schemeClr val="dk2"/>
                </a:solidFill>
              </a:rPr>
              <a:t> Aya 		</a:t>
            </a:r>
            <a:r>
              <a:rPr lang="en" dirty="0">
                <a:solidFill>
                  <a:schemeClr val="dk2"/>
                </a:solidFill>
              </a:rPr>
              <a:t>         </a:t>
            </a:r>
            <a:r>
              <a:rPr lang="en" sz="2100" dirty="0">
                <a:solidFill>
                  <a:schemeClr val="dk2"/>
                </a:solidFill>
              </a:rPr>
              <a:t>LAMARTI ACHRAF/&gt;</a:t>
            </a:r>
          </a:p>
        </p:txBody>
      </p:sp>
      <p:pic>
        <p:nvPicPr>
          <p:cNvPr id="5" name="Image 4">
            <a:extLst>
              <a:ext uri="{FF2B5EF4-FFF2-40B4-BE49-F238E27FC236}">
                <a16:creationId xmlns:a16="http://schemas.microsoft.com/office/drawing/2014/main" id="{C4E7D98E-FA72-6208-6BC5-5C3F7326BD99}"/>
              </a:ext>
            </a:extLst>
          </p:cNvPr>
          <p:cNvPicPr>
            <a:picLocks noChangeAspect="1"/>
          </p:cNvPicPr>
          <p:nvPr/>
        </p:nvPicPr>
        <p:blipFill>
          <a:blip r:embed="rId3"/>
          <a:stretch>
            <a:fillRect/>
          </a:stretch>
        </p:blipFill>
        <p:spPr>
          <a:xfrm>
            <a:off x="7570402" y="75973"/>
            <a:ext cx="1573598" cy="10700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1"/>
          <p:cNvSpPr txBox="1">
            <a:spLocks noGrp="1"/>
          </p:cNvSpPr>
          <p:nvPr>
            <p:ph type="title"/>
          </p:nvPr>
        </p:nvSpPr>
        <p:spPr>
          <a:xfrm>
            <a:off x="1147128" y="502843"/>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sz="2400" dirty="0"/>
              <a:t>Package Manager : Cargo</a:t>
            </a:r>
            <a:endParaRPr sz="2800" dirty="0"/>
          </a:p>
        </p:txBody>
      </p:sp>
      <p:grpSp>
        <p:nvGrpSpPr>
          <p:cNvPr id="2" name="Google Shape;14959;p70">
            <a:extLst>
              <a:ext uri="{FF2B5EF4-FFF2-40B4-BE49-F238E27FC236}">
                <a16:creationId xmlns:a16="http://schemas.microsoft.com/office/drawing/2014/main" id="{1E800C9A-5BA4-BA8F-A343-6E53C455F14B}"/>
              </a:ext>
            </a:extLst>
          </p:cNvPr>
          <p:cNvGrpSpPr/>
          <p:nvPr/>
        </p:nvGrpSpPr>
        <p:grpSpPr>
          <a:xfrm>
            <a:off x="1025487" y="449289"/>
            <a:ext cx="951074" cy="669001"/>
            <a:chOff x="6988887" y="1538854"/>
            <a:chExt cx="499920" cy="300136"/>
          </a:xfrm>
        </p:grpSpPr>
        <p:sp>
          <p:nvSpPr>
            <p:cNvPr id="3" name="Google Shape;14960;p70">
              <a:extLst>
                <a:ext uri="{FF2B5EF4-FFF2-40B4-BE49-F238E27FC236}">
                  <a16:creationId xmlns:a16="http://schemas.microsoft.com/office/drawing/2014/main" id="{37A32976-82D2-EE5A-9C4F-FACEC570F57E}"/>
                </a:ext>
              </a:extLst>
            </p:cNvPr>
            <p:cNvSpPr/>
            <p:nvPr/>
          </p:nvSpPr>
          <p:spPr>
            <a:xfrm>
              <a:off x="7052826" y="1538854"/>
              <a:ext cx="372777" cy="247155"/>
            </a:xfrm>
            <a:custGeom>
              <a:avLst/>
              <a:gdLst/>
              <a:ahLst/>
              <a:cxnLst/>
              <a:rect l="l" t="t" r="r" b="b"/>
              <a:pathLst>
                <a:path w="14220" h="9428" extrusionOk="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961;p70">
              <a:extLst>
                <a:ext uri="{FF2B5EF4-FFF2-40B4-BE49-F238E27FC236}">
                  <a16:creationId xmlns:a16="http://schemas.microsoft.com/office/drawing/2014/main" id="{FA5B78B6-EF9A-D322-468F-75B63BBB78CB}"/>
                </a:ext>
              </a:extLst>
            </p:cNvPr>
            <p:cNvSpPr/>
            <p:nvPr/>
          </p:nvSpPr>
          <p:spPr>
            <a:xfrm>
              <a:off x="6988887" y="1773872"/>
              <a:ext cx="499920" cy="33319"/>
            </a:xfrm>
            <a:custGeom>
              <a:avLst/>
              <a:gdLst/>
              <a:ahLst/>
              <a:cxnLst/>
              <a:rect l="l" t="t" r="r" b="b"/>
              <a:pathLst>
                <a:path w="19070" h="1271" extrusionOk="0">
                  <a:moveTo>
                    <a:pt x="2425" y="0"/>
                  </a:moveTo>
                  <a:lnTo>
                    <a:pt x="0" y="924"/>
                  </a:lnTo>
                  <a:lnTo>
                    <a:pt x="0" y="1271"/>
                  </a:lnTo>
                  <a:lnTo>
                    <a:pt x="19069" y="1271"/>
                  </a:lnTo>
                  <a:lnTo>
                    <a:pt x="19069" y="924"/>
                  </a:lnTo>
                  <a:lnTo>
                    <a:pt x="1665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962;p70">
              <a:extLst>
                <a:ext uri="{FF2B5EF4-FFF2-40B4-BE49-F238E27FC236}">
                  <a16:creationId xmlns:a16="http://schemas.microsoft.com/office/drawing/2014/main" id="{F53C2FF8-4806-39AD-D7B9-036ADFC4F5EE}"/>
                </a:ext>
              </a:extLst>
            </p:cNvPr>
            <p:cNvSpPr/>
            <p:nvPr/>
          </p:nvSpPr>
          <p:spPr>
            <a:xfrm>
              <a:off x="6988887" y="1798095"/>
              <a:ext cx="499920" cy="40895"/>
            </a:xfrm>
            <a:custGeom>
              <a:avLst/>
              <a:gdLst/>
              <a:ahLst/>
              <a:cxnLst/>
              <a:rect l="l" t="t" r="r" b="b"/>
              <a:pathLst>
                <a:path w="19070" h="1560" extrusionOk="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963;p70">
              <a:extLst>
                <a:ext uri="{FF2B5EF4-FFF2-40B4-BE49-F238E27FC236}">
                  <a16:creationId xmlns:a16="http://schemas.microsoft.com/office/drawing/2014/main" id="{0ABA2629-F252-8E35-32C9-FC6ADFBBB327}"/>
                </a:ext>
              </a:extLst>
            </p:cNvPr>
            <p:cNvSpPr/>
            <p:nvPr/>
          </p:nvSpPr>
          <p:spPr>
            <a:xfrm>
              <a:off x="7149323" y="1798095"/>
              <a:ext cx="180543" cy="29544"/>
            </a:xfrm>
            <a:custGeom>
              <a:avLst/>
              <a:gdLst/>
              <a:ahLst/>
              <a:cxnLst/>
              <a:rect l="l" t="t" r="r" b="b"/>
              <a:pathLst>
                <a:path w="6887" h="1127" extrusionOk="0">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964;p70">
              <a:extLst>
                <a:ext uri="{FF2B5EF4-FFF2-40B4-BE49-F238E27FC236}">
                  <a16:creationId xmlns:a16="http://schemas.microsoft.com/office/drawing/2014/main" id="{CD16099F-D0BF-33CE-2CCE-49BA5A65AFFE}"/>
                </a:ext>
              </a:extLst>
            </p:cNvPr>
            <p:cNvSpPr/>
            <p:nvPr/>
          </p:nvSpPr>
          <p:spPr>
            <a:xfrm>
              <a:off x="7052826" y="1562317"/>
              <a:ext cx="372777" cy="188119"/>
            </a:xfrm>
            <a:custGeom>
              <a:avLst/>
              <a:gdLst/>
              <a:ahLst/>
              <a:cxnLst/>
              <a:rect l="l" t="t" r="r" b="b"/>
              <a:pathLst>
                <a:path w="14220" h="7176" extrusionOk="0">
                  <a:moveTo>
                    <a:pt x="1" y="1"/>
                  </a:moveTo>
                  <a:lnTo>
                    <a:pt x="1" y="7175"/>
                  </a:lnTo>
                  <a:lnTo>
                    <a:pt x="14220" y="7175"/>
                  </a:lnTo>
                  <a:lnTo>
                    <a:pt x="14220" y="1"/>
                  </a:lnTo>
                  <a:close/>
                </a:path>
              </a:pathLst>
            </a:custGeom>
            <a:solidFill>
              <a:srgbClr val="91A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965;p70">
              <a:extLst>
                <a:ext uri="{FF2B5EF4-FFF2-40B4-BE49-F238E27FC236}">
                  <a16:creationId xmlns:a16="http://schemas.microsoft.com/office/drawing/2014/main" id="{A4200F99-1BA2-60CE-9045-6D8ADFB92358}"/>
                </a:ext>
              </a:extLst>
            </p:cNvPr>
            <p:cNvSpPr/>
            <p:nvPr/>
          </p:nvSpPr>
          <p:spPr>
            <a:xfrm>
              <a:off x="7052826" y="1562317"/>
              <a:ext cx="139674" cy="188119"/>
            </a:xfrm>
            <a:custGeom>
              <a:avLst/>
              <a:gdLst/>
              <a:ahLst/>
              <a:cxnLst/>
              <a:rect l="l" t="t" r="r" b="b"/>
              <a:pathLst>
                <a:path w="5328" h="7176" extrusionOk="0">
                  <a:moveTo>
                    <a:pt x="1" y="1"/>
                  </a:moveTo>
                  <a:lnTo>
                    <a:pt x="1" y="7175"/>
                  </a:lnTo>
                  <a:lnTo>
                    <a:pt x="5327" y="7175"/>
                  </a:lnTo>
                  <a:lnTo>
                    <a:pt x="5327"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966;p70">
              <a:extLst>
                <a:ext uri="{FF2B5EF4-FFF2-40B4-BE49-F238E27FC236}">
                  <a16:creationId xmlns:a16="http://schemas.microsoft.com/office/drawing/2014/main" id="{37C4F0FF-E0D7-BCEC-2D58-7761307000C3}"/>
                </a:ext>
              </a:extLst>
            </p:cNvPr>
            <p:cNvSpPr/>
            <p:nvPr/>
          </p:nvSpPr>
          <p:spPr>
            <a:xfrm>
              <a:off x="7087639" y="1601692"/>
              <a:ext cx="44697" cy="25376"/>
            </a:xfrm>
            <a:custGeom>
              <a:avLst/>
              <a:gdLst/>
              <a:ahLst/>
              <a:cxnLst/>
              <a:rect l="l" t="t" r="r" b="b"/>
              <a:pathLst>
                <a:path w="1705" h="968" extrusionOk="0">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967;p70">
              <a:extLst>
                <a:ext uri="{FF2B5EF4-FFF2-40B4-BE49-F238E27FC236}">
                  <a16:creationId xmlns:a16="http://schemas.microsoft.com/office/drawing/2014/main" id="{A22D7EFA-1B56-B263-7EB7-A3B0762F00F3}"/>
                </a:ext>
              </a:extLst>
            </p:cNvPr>
            <p:cNvSpPr/>
            <p:nvPr/>
          </p:nvSpPr>
          <p:spPr>
            <a:xfrm>
              <a:off x="7077442" y="1642561"/>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968;p70">
              <a:extLst>
                <a:ext uri="{FF2B5EF4-FFF2-40B4-BE49-F238E27FC236}">
                  <a16:creationId xmlns:a16="http://schemas.microsoft.com/office/drawing/2014/main" id="{05C15D77-136B-BAAE-068F-86AEADEF4F43}"/>
                </a:ext>
              </a:extLst>
            </p:cNvPr>
            <p:cNvSpPr/>
            <p:nvPr/>
          </p:nvSpPr>
          <p:spPr>
            <a:xfrm>
              <a:off x="7122846" y="1671686"/>
              <a:ext cx="44670" cy="25769"/>
            </a:xfrm>
            <a:custGeom>
              <a:avLst/>
              <a:gdLst/>
              <a:ahLst/>
              <a:cxnLst/>
              <a:rect l="l" t="t" r="r" b="b"/>
              <a:pathLst>
                <a:path w="1704" h="983" extrusionOk="0">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969;p70">
              <a:extLst>
                <a:ext uri="{FF2B5EF4-FFF2-40B4-BE49-F238E27FC236}">
                  <a16:creationId xmlns:a16="http://schemas.microsoft.com/office/drawing/2014/main" id="{A6590722-C8B6-9404-F3D7-16862AD1A48E}"/>
                </a:ext>
              </a:extLst>
            </p:cNvPr>
            <p:cNvSpPr/>
            <p:nvPr/>
          </p:nvSpPr>
          <p:spPr>
            <a:xfrm>
              <a:off x="7077442" y="1712948"/>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70;p70">
              <a:extLst>
                <a:ext uri="{FF2B5EF4-FFF2-40B4-BE49-F238E27FC236}">
                  <a16:creationId xmlns:a16="http://schemas.microsoft.com/office/drawing/2014/main" id="{390B9254-C572-DD64-9EE6-340BD44B1A7B}"/>
                </a:ext>
              </a:extLst>
            </p:cNvPr>
            <p:cNvSpPr/>
            <p:nvPr/>
          </p:nvSpPr>
          <p:spPr>
            <a:xfrm>
              <a:off x="7228807" y="1623922"/>
              <a:ext cx="51041" cy="79589"/>
            </a:xfrm>
            <a:custGeom>
              <a:avLst/>
              <a:gdLst/>
              <a:ahLst/>
              <a:cxnLst/>
              <a:rect l="l" t="t" r="r" b="b"/>
              <a:pathLst>
                <a:path w="1947" h="3036" extrusionOk="0">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971;p70">
              <a:extLst>
                <a:ext uri="{FF2B5EF4-FFF2-40B4-BE49-F238E27FC236}">
                  <a16:creationId xmlns:a16="http://schemas.microsoft.com/office/drawing/2014/main" id="{BA690CF8-7494-69AC-D9BA-B8B51080BD80}"/>
                </a:ext>
              </a:extLst>
            </p:cNvPr>
            <p:cNvSpPr/>
            <p:nvPr/>
          </p:nvSpPr>
          <p:spPr>
            <a:xfrm>
              <a:off x="7342449" y="1624079"/>
              <a:ext cx="50988" cy="79431"/>
            </a:xfrm>
            <a:custGeom>
              <a:avLst/>
              <a:gdLst/>
              <a:ahLst/>
              <a:cxnLst/>
              <a:rect l="l" t="t" r="r" b="b"/>
              <a:pathLst>
                <a:path w="1945" h="3030" extrusionOk="0">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72;p70">
              <a:extLst>
                <a:ext uri="{FF2B5EF4-FFF2-40B4-BE49-F238E27FC236}">
                  <a16:creationId xmlns:a16="http://schemas.microsoft.com/office/drawing/2014/main" id="{D02E6163-62AB-4C2B-956F-10C5D4362A4D}"/>
                </a:ext>
              </a:extLst>
            </p:cNvPr>
            <p:cNvSpPr/>
            <p:nvPr/>
          </p:nvSpPr>
          <p:spPr>
            <a:xfrm>
              <a:off x="7287450" y="1614485"/>
              <a:ext cx="48734" cy="98490"/>
            </a:xfrm>
            <a:custGeom>
              <a:avLst/>
              <a:gdLst/>
              <a:ahLst/>
              <a:cxnLst/>
              <a:rect l="l" t="t" r="r" b="b"/>
              <a:pathLst>
                <a:path w="1859" h="3757" extrusionOk="0">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a:extLst>
              <a:ext uri="{FF2B5EF4-FFF2-40B4-BE49-F238E27FC236}">
                <a16:creationId xmlns:a16="http://schemas.microsoft.com/office/drawing/2014/main" id="{0A999F3B-545C-E5A0-87F6-7F3BBACCC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25" y="1651916"/>
            <a:ext cx="2914650" cy="2619375"/>
          </a:xfrm>
          <a:prstGeom prst="rect">
            <a:avLst/>
          </a:prstGeom>
          <a:noFill/>
          <a:extLst>
            <a:ext uri="{909E8E84-426E-40DD-AFC4-6F175D3DCCD1}">
              <a14:hiddenFill xmlns:a14="http://schemas.microsoft.com/office/drawing/2010/main">
                <a:solidFill>
                  <a:srgbClr val="FFFFFF"/>
                </a:solidFill>
              </a14:hiddenFill>
            </a:ext>
          </a:extLst>
        </p:spPr>
      </p:pic>
      <p:pic>
        <p:nvPicPr>
          <p:cNvPr id="32" name="Image 31">
            <a:extLst>
              <a:ext uri="{FF2B5EF4-FFF2-40B4-BE49-F238E27FC236}">
                <a16:creationId xmlns:a16="http://schemas.microsoft.com/office/drawing/2014/main" id="{56BA2403-8AF6-0EEF-5572-D21656984B55}"/>
              </a:ext>
            </a:extLst>
          </p:cNvPr>
          <p:cNvPicPr>
            <a:picLocks noChangeAspect="1"/>
          </p:cNvPicPr>
          <p:nvPr/>
        </p:nvPicPr>
        <p:blipFill>
          <a:blip r:embed="rId4"/>
          <a:stretch>
            <a:fillRect/>
          </a:stretch>
        </p:blipFill>
        <p:spPr>
          <a:xfrm>
            <a:off x="2489142" y="1868222"/>
            <a:ext cx="1729890" cy="205758"/>
          </a:xfrm>
          <a:prstGeom prst="rect">
            <a:avLst/>
          </a:prstGeom>
        </p:spPr>
      </p:pic>
      <p:pic>
        <p:nvPicPr>
          <p:cNvPr id="34" name="Image 33">
            <a:extLst>
              <a:ext uri="{FF2B5EF4-FFF2-40B4-BE49-F238E27FC236}">
                <a16:creationId xmlns:a16="http://schemas.microsoft.com/office/drawing/2014/main" id="{EE6D1DEF-7529-157F-0C33-7B40FAB170D1}"/>
              </a:ext>
            </a:extLst>
          </p:cNvPr>
          <p:cNvPicPr>
            <a:picLocks noChangeAspect="1"/>
          </p:cNvPicPr>
          <p:nvPr/>
        </p:nvPicPr>
        <p:blipFill>
          <a:blip r:embed="rId5"/>
          <a:stretch>
            <a:fillRect/>
          </a:stretch>
        </p:blipFill>
        <p:spPr>
          <a:xfrm>
            <a:off x="2489142" y="2207452"/>
            <a:ext cx="1813717" cy="1356478"/>
          </a:xfrm>
          <a:prstGeom prst="rect">
            <a:avLst/>
          </a:prstGeom>
        </p:spPr>
      </p:pic>
      <p:pic>
        <p:nvPicPr>
          <p:cNvPr id="36" name="Image 35">
            <a:extLst>
              <a:ext uri="{FF2B5EF4-FFF2-40B4-BE49-F238E27FC236}">
                <a16:creationId xmlns:a16="http://schemas.microsoft.com/office/drawing/2014/main" id="{F301A9DC-01FF-A5CF-C5B5-5566A70B38A7}"/>
              </a:ext>
            </a:extLst>
          </p:cNvPr>
          <p:cNvPicPr>
            <a:picLocks noChangeAspect="1"/>
          </p:cNvPicPr>
          <p:nvPr/>
        </p:nvPicPr>
        <p:blipFill>
          <a:blip r:embed="rId6"/>
          <a:stretch>
            <a:fillRect/>
          </a:stretch>
        </p:blipFill>
        <p:spPr>
          <a:xfrm>
            <a:off x="2489142" y="3697402"/>
            <a:ext cx="2149026" cy="1341236"/>
          </a:xfrm>
          <a:prstGeom prst="rect">
            <a:avLst/>
          </a:prstGeom>
        </p:spPr>
      </p:pic>
      <p:pic>
        <p:nvPicPr>
          <p:cNvPr id="38" name="Image 37">
            <a:extLst>
              <a:ext uri="{FF2B5EF4-FFF2-40B4-BE49-F238E27FC236}">
                <a16:creationId xmlns:a16="http://schemas.microsoft.com/office/drawing/2014/main" id="{A50EC241-95AE-70FB-C836-FAC8916EFC15}"/>
              </a:ext>
            </a:extLst>
          </p:cNvPr>
          <p:cNvPicPr>
            <a:picLocks noChangeAspect="1"/>
          </p:cNvPicPr>
          <p:nvPr/>
        </p:nvPicPr>
        <p:blipFill>
          <a:blip r:embed="rId7"/>
          <a:stretch>
            <a:fillRect/>
          </a:stretch>
        </p:blipFill>
        <p:spPr>
          <a:xfrm>
            <a:off x="4996367" y="2251682"/>
            <a:ext cx="2057578" cy="640135"/>
          </a:xfrm>
          <a:prstGeom prst="rect">
            <a:avLst/>
          </a:prstGeom>
        </p:spPr>
      </p:pic>
      <p:pic>
        <p:nvPicPr>
          <p:cNvPr id="40" name="Image 39">
            <a:extLst>
              <a:ext uri="{FF2B5EF4-FFF2-40B4-BE49-F238E27FC236}">
                <a16:creationId xmlns:a16="http://schemas.microsoft.com/office/drawing/2014/main" id="{1B5B3CEA-78B8-97B8-E8F2-9FDF1F7281D0}"/>
              </a:ext>
            </a:extLst>
          </p:cNvPr>
          <p:cNvPicPr>
            <a:picLocks noChangeAspect="1"/>
          </p:cNvPicPr>
          <p:nvPr/>
        </p:nvPicPr>
        <p:blipFill>
          <a:blip r:embed="rId8"/>
          <a:stretch>
            <a:fillRect/>
          </a:stretch>
        </p:blipFill>
        <p:spPr>
          <a:xfrm>
            <a:off x="4996367" y="3289521"/>
            <a:ext cx="3761057" cy="709156"/>
          </a:xfrm>
          <a:prstGeom prst="rect">
            <a:avLst/>
          </a:prstGeom>
        </p:spPr>
      </p:pic>
      <p:sp>
        <p:nvSpPr>
          <p:cNvPr id="41" name="ZoneTexte 40">
            <a:extLst>
              <a:ext uri="{FF2B5EF4-FFF2-40B4-BE49-F238E27FC236}">
                <a16:creationId xmlns:a16="http://schemas.microsoft.com/office/drawing/2014/main" id="{53C5A666-EFB3-4BDB-4B51-4FF67C07BFFD}"/>
              </a:ext>
            </a:extLst>
          </p:cNvPr>
          <p:cNvSpPr txBox="1"/>
          <p:nvPr/>
        </p:nvSpPr>
        <p:spPr>
          <a:xfrm>
            <a:off x="8474926" y="4668645"/>
            <a:ext cx="284052" cy="307777"/>
          </a:xfrm>
          <a:prstGeom prst="rect">
            <a:avLst/>
          </a:prstGeom>
          <a:noFill/>
        </p:spPr>
        <p:txBody>
          <a:bodyPr wrap="none" rtlCol="0">
            <a:spAutoFit/>
          </a:bodyPr>
          <a:lstStyle/>
          <a:p>
            <a:r>
              <a:rPr lang="fr-FR" dirty="0">
                <a:solidFill>
                  <a:schemeClr val="bg1"/>
                </a:solidFill>
              </a:rPr>
              <a:t>9</a:t>
            </a:r>
            <a:endParaRPr lang="fr-MA" dirty="0">
              <a:solidFill>
                <a:schemeClr val="bg1"/>
              </a:solidFill>
            </a:endParaRPr>
          </a:p>
        </p:txBody>
      </p:sp>
    </p:spTree>
    <p:extLst>
      <p:ext uri="{BB962C8B-B14F-4D97-AF65-F5344CB8AC3E}">
        <p14:creationId xmlns:p14="http://schemas.microsoft.com/office/powerpoint/2010/main" val="250496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841375" y="2352373"/>
            <a:ext cx="8235718" cy="1076790"/>
          </a:xfrm>
          <a:prstGeom prst="rect">
            <a:avLst/>
          </a:prstGeom>
        </p:spPr>
        <p:txBody>
          <a:bodyPr spcFirstLastPara="1" wrap="square" lIns="91425" tIns="0" rIns="91425" bIns="0" anchor="ctr" anchorCtr="0">
            <a:noAutofit/>
          </a:bodyPr>
          <a:lstStyle/>
          <a:p>
            <a:pPr marL="114300" indent="0" algn="l"/>
            <a:r>
              <a:rPr lang="fr-FR" sz="3200" dirty="0"/>
              <a:t>C</a:t>
            </a:r>
            <a:r>
              <a:rPr lang="fr-FR" sz="3200" b="1" dirty="0">
                <a:latin typeface="Overpass Mono"/>
                <a:ea typeface="Overpass Mono"/>
                <a:cs typeface="Overpass Mono"/>
                <a:sym typeface="Overpass Mono"/>
              </a:rPr>
              <a:t>haîne de production &amp; debug</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
        <p:nvSpPr>
          <p:cNvPr id="2" name="ZoneTexte 1">
            <a:extLst>
              <a:ext uri="{FF2B5EF4-FFF2-40B4-BE49-F238E27FC236}">
                <a16:creationId xmlns:a16="http://schemas.microsoft.com/office/drawing/2014/main" id="{36E790CE-F4FB-A8E4-7E1F-BD5CC5B4FD55}"/>
              </a:ext>
            </a:extLst>
          </p:cNvPr>
          <p:cNvSpPr txBox="1"/>
          <p:nvPr/>
        </p:nvSpPr>
        <p:spPr>
          <a:xfrm>
            <a:off x="8474926" y="4668645"/>
            <a:ext cx="383438" cy="307777"/>
          </a:xfrm>
          <a:prstGeom prst="rect">
            <a:avLst/>
          </a:prstGeom>
          <a:noFill/>
        </p:spPr>
        <p:txBody>
          <a:bodyPr wrap="none" rtlCol="0">
            <a:spAutoFit/>
          </a:bodyPr>
          <a:lstStyle/>
          <a:p>
            <a:r>
              <a:rPr lang="fr-FR" dirty="0">
                <a:solidFill>
                  <a:schemeClr val="bg1"/>
                </a:solidFill>
              </a:rPr>
              <a:t>10</a:t>
            </a:r>
            <a:endParaRPr lang="fr-MA" dirty="0">
              <a:solidFill>
                <a:schemeClr val="bg1"/>
              </a:solidFill>
            </a:endParaRPr>
          </a:p>
        </p:txBody>
      </p:sp>
    </p:spTree>
    <p:extLst>
      <p:ext uri="{BB962C8B-B14F-4D97-AF65-F5344CB8AC3E}">
        <p14:creationId xmlns:p14="http://schemas.microsoft.com/office/powerpoint/2010/main" val="157852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047309" y="32097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dirty="0"/>
              <a:t>C</a:t>
            </a:r>
            <a:r>
              <a:rPr lang="fr-FR" sz="2800" b="1" dirty="0">
                <a:latin typeface="Overpass Mono"/>
                <a:ea typeface="Overpass Mono"/>
                <a:cs typeface="Overpass Mono"/>
                <a:sym typeface="Overpass Mono"/>
              </a:rPr>
              <a:t>haîne de production</a:t>
            </a:r>
            <a:endParaRPr dirty="0"/>
          </a:p>
        </p:txBody>
      </p:sp>
      <p:sp>
        <p:nvSpPr>
          <p:cNvPr id="387" name="Google Shape;387;p34"/>
          <p:cNvSpPr/>
          <p:nvPr/>
        </p:nvSpPr>
        <p:spPr>
          <a:xfrm flipH="1">
            <a:off x="7978046" y="1227759"/>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8" name="Google Shape;388;p34"/>
          <p:cNvSpPr/>
          <p:nvPr/>
        </p:nvSpPr>
        <p:spPr>
          <a:xfrm flipH="1">
            <a:off x="1261967" y="2896184"/>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9" name="Google Shape;389;p34"/>
          <p:cNvSpPr/>
          <p:nvPr/>
        </p:nvSpPr>
        <p:spPr>
          <a:xfrm flipH="1">
            <a:off x="1156455" y="1524584"/>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90" name="Google Shape;390;p34"/>
          <p:cNvSpPr/>
          <p:nvPr/>
        </p:nvSpPr>
        <p:spPr>
          <a:xfrm>
            <a:off x="7811644" y="2896184"/>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91" name="Google Shape;391;p34"/>
          <p:cNvSpPr/>
          <p:nvPr/>
        </p:nvSpPr>
        <p:spPr>
          <a:xfrm flipH="1">
            <a:off x="7808611" y="1524584"/>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92" name="Google Shape;392;p34"/>
          <p:cNvSpPr/>
          <p:nvPr/>
        </p:nvSpPr>
        <p:spPr>
          <a:xfrm flipH="1">
            <a:off x="711402" y="1822309"/>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93" name="Google Shape;393;p34"/>
          <p:cNvSpPr/>
          <p:nvPr/>
        </p:nvSpPr>
        <p:spPr>
          <a:xfrm flipH="1">
            <a:off x="1407841" y="1227759"/>
            <a:ext cx="773400" cy="773400"/>
          </a:xfrm>
          <a:prstGeom prst="rect">
            <a:avLst/>
          </a:prstGeom>
          <a:solidFill>
            <a:schemeClr val="dk2"/>
          </a:solidFill>
          <a:ln>
            <a:noFill/>
          </a:ln>
        </p:spPr>
        <p:txBody>
          <a:bodyPr spcFirstLastPara="1" wrap="square" lIns="91425" tIns="91425" rIns="91425" bIns="91425" anchor="ctr" anchorCtr="0">
            <a:noAutofit/>
          </a:bodyPr>
          <a:lstStyle/>
          <a:p>
            <a:pPr lvl="1" algn="ctr"/>
            <a:r>
              <a:rPr lang="fr-MA" sz="3200" b="1" dirty="0">
                <a:solidFill>
                  <a:schemeClr val="bg1"/>
                </a:solidFill>
                <a:latin typeface="Times New Roman" panose="02020603050405020304" pitchFamily="18" charset="0"/>
                <a:cs typeface="Times New Roman" panose="02020603050405020304" pitchFamily="18" charset="0"/>
              </a:rPr>
              <a:t>1</a:t>
            </a:r>
            <a:endParaRPr sz="3200" b="1" dirty="0">
              <a:solidFill>
                <a:schemeClr val="bg1"/>
              </a:solidFill>
              <a:latin typeface="Times New Roman" panose="02020603050405020304" pitchFamily="18" charset="0"/>
              <a:cs typeface="Times New Roman" panose="02020603050405020304" pitchFamily="18" charset="0"/>
            </a:endParaRPr>
          </a:p>
        </p:txBody>
      </p:sp>
      <p:sp>
        <p:nvSpPr>
          <p:cNvPr id="394" name="Google Shape;394;p34"/>
          <p:cNvSpPr txBox="1">
            <a:spLocks noGrp="1"/>
          </p:cNvSpPr>
          <p:nvPr>
            <p:ph type="ctrTitle"/>
          </p:nvPr>
        </p:nvSpPr>
        <p:spPr>
          <a:xfrm flipH="1">
            <a:off x="2340342" y="1151742"/>
            <a:ext cx="2163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2000" dirty="0"/>
              <a:t>Edition </a:t>
            </a:r>
            <a:endParaRPr sz="2000" dirty="0"/>
          </a:p>
        </p:txBody>
      </p:sp>
      <p:sp>
        <p:nvSpPr>
          <p:cNvPr id="395" name="Google Shape;395;p34"/>
          <p:cNvSpPr txBox="1">
            <a:spLocks noGrp="1"/>
          </p:cNvSpPr>
          <p:nvPr>
            <p:ph type="ctrTitle" idx="2"/>
          </p:nvPr>
        </p:nvSpPr>
        <p:spPr>
          <a:xfrm flipH="1">
            <a:off x="4393580" y="1173261"/>
            <a:ext cx="2558849"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fr-MA" sz="2000" dirty="0"/>
              <a:t>Compilation </a:t>
            </a:r>
            <a:r>
              <a:rPr lang="en" sz="2000" dirty="0"/>
              <a:t>        </a:t>
            </a:r>
            <a:endParaRPr sz="2000" dirty="0"/>
          </a:p>
        </p:txBody>
      </p:sp>
      <p:sp>
        <p:nvSpPr>
          <p:cNvPr id="396" name="Google Shape;396;p34"/>
          <p:cNvSpPr txBox="1">
            <a:spLocks noGrp="1"/>
          </p:cNvSpPr>
          <p:nvPr>
            <p:ph type="subTitle" idx="1"/>
          </p:nvPr>
        </p:nvSpPr>
        <p:spPr>
          <a:xfrm flipH="1">
            <a:off x="4673452" y="1591473"/>
            <a:ext cx="2394027" cy="413100"/>
          </a:xfrm>
          <a:prstGeom prst="rect">
            <a:avLst/>
          </a:prstGeom>
        </p:spPr>
        <p:txBody>
          <a:bodyPr spcFirstLastPara="1" wrap="square" lIns="91425" tIns="0" rIns="91425" bIns="91425" anchor="t" anchorCtr="0">
            <a:noAutofit/>
          </a:bodyPr>
          <a:lstStyle/>
          <a:p>
            <a:pPr marL="0" lvl="0" indent="0" algn="just" rtl="0">
              <a:spcBef>
                <a:spcPts val="0"/>
              </a:spcBef>
              <a:spcAft>
                <a:spcPts val="0"/>
              </a:spcAft>
              <a:buNone/>
            </a:pPr>
            <a:r>
              <a:rPr lang="fr-FR" sz="1200" dirty="0"/>
              <a:t>Le code Rust est ensuite compilé en langage machine à l'aide du compilateur Rust.</a:t>
            </a:r>
            <a:endParaRPr lang="en-US" sz="1200" dirty="0"/>
          </a:p>
        </p:txBody>
      </p:sp>
      <p:sp>
        <p:nvSpPr>
          <p:cNvPr id="397" name="Google Shape;397;p34"/>
          <p:cNvSpPr txBox="1">
            <a:spLocks noGrp="1"/>
          </p:cNvSpPr>
          <p:nvPr>
            <p:ph type="ctrTitle" idx="3"/>
          </p:nvPr>
        </p:nvSpPr>
        <p:spPr>
          <a:xfrm flipH="1">
            <a:off x="2340342" y="2553509"/>
            <a:ext cx="2163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fr-MA" sz="2000" dirty="0"/>
              <a:t>3- Tests </a:t>
            </a:r>
            <a:endParaRPr sz="2000" dirty="0"/>
          </a:p>
        </p:txBody>
      </p:sp>
      <p:sp>
        <p:nvSpPr>
          <p:cNvPr id="398" name="Google Shape;398;p34"/>
          <p:cNvSpPr txBox="1">
            <a:spLocks noGrp="1"/>
          </p:cNvSpPr>
          <p:nvPr>
            <p:ph type="subTitle" idx="4"/>
          </p:nvPr>
        </p:nvSpPr>
        <p:spPr>
          <a:xfrm flipH="1">
            <a:off x="2251822" y="2917097"/>
            <a:ext cx="2448175" cy="413100"/>
          </a:xfrm>
          <a:prstGeom prst="rect">
            <a:avLst/>
          </a:prstGeom>
        </p:spPr>
        <p:txBody>
          <a:bodyPr spcFirstLastPara="1" wrap="square" lIns="91425" tIns="0" rIns="91425" bIns="91425" anchor="t" anchorCtr="0">
            <a:noAutofit/>
          </a:bodyPr>
          <a:lstStyle/>
          <a:p>
            <a:pPr marL="0" lvl="0" indent="0" algn="just" rtl="0">
              <a:spcBef>
                <a:spcPts val="0"/>
              </a:spcBef>
              <a:spcAft>
                <a:spcPts val="0"/>
              </a:spcAft>
              <a:buNone/>
            </a:pPr>
            <a:r>
              <a:rPr lang="fr-FR" sz="1200" dirty="0"/>
              <a:t> des tests sont effectués pour s'assurer que le code Rust fonctionne correctement.</a:t>
            </a:r>
            <a:endParaRPr lang="en-US" sz="1200" dirty="0"/>
          </a:p>
        </p:txBody>
      </p:sp>
      <p:sp>
        <p:nvSpPr>
          <p:cNvPr id="399" name="Google Shape;399;p34"/>
          <p:cNvSpPr txBox="1">
            <a:spLocks noGrp="1"/>
          </p:cNvSpPr>
          <p:nvPr>
            <p:ph type="ctrTitle" idx="5"/>
          </p:nvPr>
        </p:nvSpPr>
        <p:spPr>
          <a:xfrm flipH="1">
            <a:off x="4558414" y="2553588"/>
            <a:ext cx="2394027"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fr-MA" sz="2000" dirty="0"/>
              <a:t>4- Packaging </a:t>
            </a:r>
            <a:endParaRPr sz="2000" dirty="0"/>
          </a:p>
        </p:txBody>
      </p:sp>
      <p:sp>
        <p:nvSpPr>
          <p:cNvPr id="400" name="Google Shape;400;p34"/>
          <p:cNvSpPr txBox="1">
            <a:spLocks noGrp="1"/>
          </p:cNvSpPr>
          <p:nvPr>
            <p:ph type="subTitle" idx="6"/>
          </p:nvPr>
        </p:nvSpPr>
        <p:spPr>
          <a:xfrm flipH="1">
            <a:off x="4763831" y="2983759"/>
            <a:ext cx="2188585" cy="413100"/>
          </a:xfrm>
          <a:prstGeom prst="rect">
            <a:avLst/>
          </a:prstGeom>
        </p:spPr>
        <p:txBody>
          <a:bodyPr spcFirstLastPara="1" wrap="square" lIns="91425" tIns="0" rIns="91425" bIns="91425" anchor="t" anchorCtr="0">
            <a:noAutofit/>
          </a:bodyPr>
          <a:lstStyle/>
          <a:p>
            <a:pPr marL="0" lvl="0" indent="0" algn="just" rtl="0">
              <a:spcBef>
                <a:spcPts val="0"/>
              </a:spcBef>
              <a:spcAft>
                <a:spcPts val="0"/>
              </a:spcAft>
              <a:buNone/>
            </a:pPr>
            <a:r>
              <a:rPr lang="fr-FR" sz="1200" dirty="0"/>
              <a:t>Des outils de construction tels que Cargo pour créer des package</a:t>
            </a:r>
            <a:endParaRPr lang="en-US" sz="1200" dirty="0"/>
          </a:p>
        </p:txBody>
      </p:sp>
      <p:sp>
        <p:nvSpPr>
          <p:cNvPr id="401" name="Google Shape;401;p34"/>
          <p:cNvSpPr/>
          <p:nvPr/>
        </p:nvSpPr>
        <p:spPr>
          <a:xfrm>
            <a:off x="7102282" y="1245731"/>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MA" sz="3200" b="1" dirty="0">
                <a:solidFill>
                  <a:schemeClr val="bg1"/>
                </a:solidFill>
                <a:latin typeface="Times New Roman" panose="02020603050405020304" pitchFamily="18" charset="0"/>
                <a:cs typeface="Times New Roman" panose="02020603050405020304" pitchFamily="18" charset="0"/>
              </a:rPr>
              <a:t>2</a:t>
            </a:r>
            <a:endParaRPr sz="2000" dirty="0"/>
          </a:p>
        </p:txBody>
      </p:sp>
      <p:sp>
        <p:nvSpPr>
          <p:cNvPr id="402" name="Google Shape;402;p34"/>
          <p:cNvSpPr/>
          <p:nvPr/>
        </p:nvSpPr>
        <p:spPr>
          <a:xfrm flipH="1">
            <a:off x="1407841" y="2629096"/>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MA" sz="3200" b="1" dirty="0">
                <a:solidFill>
                  <a:schemeClr val="bg1"/>
                </a:solidFill>
                <a:latin typeface="Times New Roman" panose="02020603050405020304" pitchFamily="18" charset="0"/>
                <a:cs typeface="Times New Roman" panose="02020603050405020304" pitchFamily="18" charset="0"/>
              </a:rPr>
              <a:t>3</a:t>
            </a:r>
            <a:endParaRPr sz="3200" dirty="0"/>
          </a:p>
        </p:txBody>
      </p:sp>
      <p:sp>
        <p:nvSpPr>
          <p:cNvPr id="403" name="Google Shape;403;p34"/>
          <p:cNvSpPr/>
          <p:nvPr/>
        </p:nvSpPr>
        <p:spPr>
          <a:xfrm>
            <a:off x="8009515" y="2598509"/>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04" name="Google Shape;404;p34"/>
          <p:cNvSpPr/>
          <p:nvPr/>
        </p:nvSpPr>
        <p:spPr>
          <a:xfrm>
            <a:off x="8325175" y="2896183"/>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05" name="Google Shape;405;p34"/>
          <p:cNvSpPr/>
          <p:nvPr/>
        </p:nvSpPr>
        <p:spPr>
          <a:xfrm>
            <a:off x="8024266" y="3193909"/>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06" name="Google Shape;406;p34"/>
          <p:cNvSpPr/>
          <p:nvPr/>
        </p:nvSpPr>
        <p:spPr>
          <a:xfrm>
            <a:off x="7086832" y="2599359"/>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MA" sz="3200" b="1" dirty="0">
                <a:solidFill>
                  <a:schemeClr val="bg1"/>
                </a:solidFill>
                <a:latin typeface="Times New Roman" panose="02020603050405020304" pitchFamily="18" charset="0"/>
                <a:cs typeface="Times New Roman" panose="02020603050405020304" pitchFamily="18" charset="0"/>
              </a:rPr>
              <a:t>4</a:t>
            </a:r>
          </a:p>
        </p:txBody>
      </p:sp>
      <p:sp>
        <p:nvSpPr>
          <p:cNvPr id="407" name="Google Shape;407;p34"/>
          <p:cNvSpPr/>
          <p:nvPr/>
        </p:nvSpPr>
        <p:spPr>
          <a:xfrm flipH="1">
            <a:off x="802877" y="2599359"/>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08" name="Google Shape;408;p34"/>
          <p:cNvSpPr/>
          <p:nvPr/>
        </p:nvSpPr>
        <p:spPr>
          <a:xfrm flipH="1">
            <a:off x="588649" y="2896184"/>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09" name="Google Shape;409;p34"/>
          <p:cNvSpPr/>
          <p:nvPr/>
        </p:nvSpPr>
        <p:spPr>
          <a:xfrm flipH="1">
            <a:off x="951697" y="3193909"/>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10" name="Google Shape;410;p34"/>
          <p:cNvSpPr/>
          <p:nvPr/>
        </p:nvSpPr>
        <p:spPr>
          <a:xfrm flipH="1">
            <a:off x="588701" y="1227759"/>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11" name="Google Shape;411;p34"/>
          <p:cNvSpPr/>
          <p:nvPr/>
        </p:nvSpPr>
        <p:spPr>
          <a:xfrm flipH="1">
            <a:off x="857545" y="1525009"/>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12" name="Google Shape;412;p34"/>
          <p:cNvSpPr/>
          <p:nvPr/>
        </p:nvSpPr>
        <p:spPr>
          <a:xfrm flipH="1">
            <a:off x="8145393" y="1524584"/>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13" name="Google Shape;413;p34"/>
          <p:cNvSpPr/>
          <p:nvPr/>
        </p:nvSpPr>
        <p:spPr>
          <a:xfrm flipH="1">
            <a:off x="8005002" y="1822309"/>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14" name="Google Shape;414;p34"/>
          <p:cNvSpPr txBox="1">
            <a:spLocks noGrp="1"/>
          </p:cNvSpPr>
          <p:nvPr>
            <p:ph type="subTitle" idx="8"/>
          </p:nvPr>
        </p:nvSpPr>
        <p:spPr>
          <a:xfrm flipH="1">
            <a:off x="2340349" y="1606031"/>
            <a:ext cx="2163900" cy="773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fr-FR" sz="1200" dirty="0"/>
              <a:t>les développeurs écrivent du code Rust à l'aide d'un éditeur de code</a:t>
            </a:r>
            <a:endParaRPr lang="en-US" sz="1200" dirty="0"/>
          </a:p>
        </p:txBody>
      </p:sp>
      <p:sp>
        <p:nvSpPr>
          <p:cNvPr id="12" name="Google Shape;390;p34">
            <a:extLst>
              <a:ext uri="{FF2B5EF4-FFF2-40B4-BE49-F238E27FC236}">
                <a16:creationId xmlns:a16="http://schemas.microsoft.com/office/drawing/2014/main" id="{4B06A679-18D7-42EF-858F-F0605081AAA4}"/>
              </a:ext>
            </a:extLst>
          </p:cNvPr>
          <p:cNvSpPr/>
          <p:nvPr/>
        </p:nvSpPr>
        <p:spPr>
          <a:xfrm>
            <a:off x="5543493" y="4230659"/>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3" name="Google Shape;399;p34">
            <a:extLst>
              <a:ext uri="{FF2B5EF4-FFF2-40B4-BE49-F238E27FC236}">
                <a16:creationId xmlns:a16="http://schemas.microsoft.com/office/drawing/2014/main" id="{C571670A-C675-C6CF-996A-9C86D9B97CED}"/>
              </a:ext>
            </a:extLst>
          </p:cNvPr>
          <p:cNvSpPr txBox="1">
            <a:spLocks/>
          </p:cNvSpPr>
          <p:nvPr/>
        </p:nvSpPr>
        <p:spPr>
          <a:xfrm flipH="1">
            <a:off x="1592633" y="3888063"/>
            <a:ext cx="3091657" cy="3567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fr-MA" sz="2000" dirty="0"/>
              <a:t>5- Distribution </a:t>
            </a:r>
          </a:p>
        </p:txBody>
      </p:sp>
      <p:sp>
        <p:nvSpPr>
          <p:cNvPr id="14" name="Google Shape;400;p34">
            <a:extLst>
              <a:ext uri="{FF2B5EF4-FFF2-40B4-BE49-F238E27FC236}">
                <a16:creationId xmlns:a16="http://schemas.microsoft.com/office/drawing/2014/main" id="{9148C818-C3E5-1E81-3692-9D64CAADF66C}"/>
              </a:ext>
            </a:extLst>
          </p:cNvPr>
          <p:cNvSpPr txBox="1">
            <a:spLocks/>
          </p:cNvSpPr>
          <p:nvPr/>
        </p:nvSpPr>
        <p:spPr>
          <a:xfrm flipH="1">
            <a:off x="2520365" y="4318234"/>
            <a:ext cx="2163900" cy="4131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12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9pPr>
          </a:lstStyle>
          <a:p>
            <a:pPr marL="0" indent="0" algn="just"/>
            <a:r>
              <a:rPr lang="fr-FR" sz="1200" dirty="0"/>
              <a:t>le code Rust peut être déployé sur un serveur ou un système cible</a:t>
            </a:r>
            <a:endParaRPr lang="en-US" sz="1200" dirty="0"/>
          </a:p>
        </p:txBody>
      </p:sp>
      <p:sp>
        <p:nvSpPr>
          <p:cNvPr id="15" name="Google Shape;403;p34">
            <a:extLst>
              <a:ext uri="{FF2B5EF4-FFF2-40B4-BE49-F238E27FC236}">
                <a16:creationId xmlns:a16="http://schemas.microsoft.com/office/drawing/2014/main" id="{C75C5599-AB40-8E10-EF73-F0043CBEFF88}"/>
              </a:ext>
            </a:extLst>
          </p:cNvPr>
          <p:cNvSpPr/>
          <p:nvPr/>
        </p:nvSpPr>
        <p:spPr>
          <a:xfrm>
            <a:off x="5741364" y="3932984"/>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 name="Google Shape;404;p34">
            <a:extLst>
              <a:ext uri="{FF2B5EF4-FFF2-40B4-BE49-F238E27FC236}">
                <a16:creationId xmlns:a16="http://schemas.microsoft.com/office/drawing/2014/main" id="{432142B1-84B8-9CF4-3EF5-B60A6E0CFDB6}"/>
              </a:ext>
            </a:extLst>
          </p:cNvPr>
          <p:cNvSpPr/>
          <p:nvPr/>
        </p:nvSpPr>
        <p:spPr>
          <a:xfrm>
            <a:off x="6057024" y="4230658"/>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7" name="Google Shape;405;p34">
            <a:extLst>
              <a:ext uri="{FF2B5EF4-FFF2-40B4-BE49-F238E27FC236}">
                <a16:creationId xmlns:a16="http://schemas.microsoft.com/office/drawing/2014/main" id="{282FCD2F-189E-29BD-567A-570DD13F4FC6}"/>
              </a:ext>
            </a:extLst>
          </p:cNvPr>
          <p:cNvSpPr/>
          <p:nvPr/>
        </p:nvSpPr>
        <p:spPr>
          <a:xfrm>
            <a:off x="5756115" y="4528384"/>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nvGrpSpPr>
          <p:cNvPr id="19" name="Google Shape;416;p34">
            <a:extLst>
              <a:ext uri="{FF2B5EF4-FFF2-40B4-BE49-F238E27FC236}">
                <a16:creationId xmlns:a16="http://schemas.microsoft.com/office/drawing/2014/main" id="{0A9978A7-FF66-F861-24AA-73ED6C385A6E}"/>
              </a:ext>
            </a:extLst>
          </p:cNvPr>
          <p:cNvGrpSpPr/>
          <p:nvPr/>
        </p:nvGrpSpPr>
        <p:grpSpPr>
          <a:xfrm>
            <a:off x="4984731" y="4092657"/>
            <a:ext cx="456169" cy="455755"/>
            <a:chOff x="858739" y="828453"/>
            <a:chExt cx="456169" cy="455755"/>
          </a:xfrm>
        </p:grpSpPr>
        <p:sp>
          <p:nvSpPr>
            <p:cNvPr id="20" name="Google Shape;417;p34">
              <a:extLst>
                <a:ext uri="{FF2B5EF4-FFF2-40B4-BE49-F238E27FC236}">
                  <a16:creationId xmlns:a16="http://schemas.microsoft.com/office/drawing/2014/main" id="{E6719E4B-9780-81EC-4DDF-DDFEBAE6460B}"/>
                </a:ext>
              </a:extLst>
            </p:cNvPr>
            <p:cNvSpPr/>
            <p:nvPr/>
          </p:nvSpPr>
          <p:spPr>
            <a:xfrm>
              <a:off x="860893" y="976860"/>
              <a:ext cx="113080" cy="114505"/>
            </a:xfrm>
            <a:custGeom>
              <a:avLst/>
              <a:gdLst/>
              <a:ahLst/>
              <a:cxnLst/>
              <a:rect l="l" t="t" r="r" b="b"/>
              <a:pathLst>
                <a:path w="3728" h="3775" extrusionOk="0">
                  <a:moveTo>
                    <a:pt x="3728" y="1"/>
                  </a:moveTo>
                  <a:lnTo>
                    <a:pt x="3728" y="1"/>
                  </a:lnTo>
                  <a:cubicBezTo>
                    <a:pt x="1823" y="167"/>
                    <a:pt x="1" y="2525"/>
                    <a:pt x="1" y="2525"/>
                  </a:cubicBezTo>
                  <a:lnTo>
                    <a:pt x="1263" y="3775"/>
                  </a:lnTo>
                  <a:cubicBezTo>
                    <a:pt x="1299" y="3692"/>
                    <a:pt x="1346" y="3596"/>
                    <a:pt x="1406" y="3513"/>
                  </a:cubicBezTo>
                  <a:cubicBezTo>
                    <a:pt x="2549" y="1858"/>
                    <a:pt x="3228" y="786"/>
                    <a:pt x="3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1" name="Google Shape;418;p34">
              <a:extLst>
                <a:ext uri="{FF2B5EF4-FFF2-40B4-BE49-F238E27FC236}">
                  <a16:creationId xmlns:a16="http://schemas.microsoft.com/office/drawing/2014/main" id="{59AC9C58-C2C3-C61B-E36F-CEA96AC22520}"/>
                </a:ext>
              </a:extLst>
            </p:cNvPr>
            <p:cNvSpPr/>
            <p:nvPr/>
          </p:nvSpPr>
          <p:spPr>
            <a:xfrm>
              <a:off x="1051951" y="1169337"/>
              <a:ext cx="114505" cy="112716"/>
            </a:xfrm>
            <a:custGeom>
              <a:avLst/>
              <a:gdLst/>
              <a:ahLst/>
              <a:cxnLst/>
              <a:rect l="l" t="t" r="r" b="b"/>
              <a:pathLst>
                <a:path w="3775" h="3716" extrusionOk="0">
                  <a:moveTo>
                    <a:pt x="3775" y="1"/>
                  </a:moveTo>
                  <a:lnTo>
                    <a:pt x="3775" y="1"/>
                  </a:lnTo>
                  <a:cubicBezTo>
                    <a:pt x="2989" y="501"/>
                    <a:pt x="1917" y="1179"/>
                    <a:pt x="262" y="2322"/>
                  </a:cubicBezTo>
                  <a:cubicBezTo>
                    <a:pt x="179" y="2382"/>
                    <a:pt x="84" y="2430"/>
                    <a:pt x="0" y="2465"/>
                  </a:cubicBezTo>
                  <a:lnTo>
                    <a:pt x="1251" y="3715"/>
                  </a:lnTo>
                  <a:cubicBezTo>
                    <a:pt x="1251" y="3715"/>
                    <a:pt x="3608" y="1906"/>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2" name="Google Shape;419;p34">
              <a:extLst>
                <a:ext uri="{FF2B5EF4-FFF2-40B4-BE49-F238E27FC236}">
                  <a16:creationId xmlns:a16="http://schemas.microsoft.com/office/drawing/2014/main" id="{E9FD401A-A7AE-45FB-64DB-7342A34A64C3}"/>
                </a:ext>
              </a:extLst>
            </p:cNvPr>
            <p:cNvSpPr/>
            <p:nvPr/>
          </p:nvSpPr>
          <p:spPr>
            <a:xfrm>
              <a:off x="858739" y="1141888"/>
              <a:ext cx="142684" cy="142320"/>
            </a:xfrm>
            <a:custGeom>
              <a:avLst/>
              <a:gdLst/>
              <a:ahLst/>
              <a:cxnLst/>
              <a:rect l="l" t="t" r="r" b="b"/>
              <a:pathLst>
                <a:path w="4704" h="4692" extrusionOk="0">
                  <a:moveTo>
                    <a:pt x="1894" y="1"/>
                  </a:moveTo>
                  <a:cubicBezTo>
                    <a:pt x="1584" y="215"/>
                    <a:pt x="1322" y="465"/>
                    <a:pt x="1096" y="763"/>
                  </a:cubicBezTo>
                  <a:cubicBezTo>
                    <a:pt x="763" y="1203"/>
                    <a:pt x="513" y="1691"/>
                    <a:pt x="334" y="2215"/>
                  </a:cubicBezTo>
                  <a:cubicBezTo>
                    <a:pt x="143" y="2775"/>
                    <a:pt x="36" y="3358"/>
                    <a:pt x="12" y="3954"/>
                  </a:cubicBezTo>
                  <a:cubicBezTo>
                    <a:pt x="12" y="4037"/>
                    <a:pt x="1" y="4120"/>
                    <a:pt x="24" y="4204"/>
                  </a:cubicBezTo>
                  <a:cubicBezTo>
                    <a:pt x="36" y="4311"/>
                    <a:pt x="84" y="4406"/>
                    <a:pt x="155" y="4489"/>
                  </a:cubicBezTo>
                  <a:cubicBezTo>
                    <a:pt x="227" y="4573"/>
                    <a:pt x="310" y="4632"/>
                    <a:pt x="417" y="4668"/>
                  </a:cubicBezTo>
                  <a:cubicBezTo>
                    <a:pt x="501" y="4692"/>
                    <a:pt x="584" y="4692"/>
                    <a:pt x="667" y="4692"/>
                  </a:cubicBezTo>
                  <a:cubicBezTo>
                    <a:pt x="1203" y="4692"/>
                    <a:pt x="1751" y="4597"/>
                    <a:pt x="2263" y="4442"/>
                  </a:cubicBezTo>
                  <a:cubicBezTo>
                    <a:pt x="3203" y="4168"/>
                    <a:pt x="4144" y="3644"/>
                    <a:pt x="4704" y="2811"/>
                  </a:cubicBezTo>
                  <a:lnTo>
                    <a:pt x="4573" y="2680"/>
                  </a:lnTo>
                  <a:cubicBezTo>
                    <a:pt x="4537" y="2692"/>
                    <a:pt x="4501" y="2715"/>
                    <a:pt x="4465" y="2727"/>
                  </a:cubicBezTo>
                  <a:cubicBezTo>
                    <a:pt x="4251" y="2811"/>
                    <a:pt x="4037" y="2906"/>
                    <a:pt x="3811" y="2977"/>
                  </a:cubicBezTo>
                  <a:cubicBezTo>
                    <a:pt x="3227" y="3180"/>
                    <a:pt x="2620" y="3311"/>
                    <a:pt x="2001" y="3394"/>
                  </a:cubicBezTo>
                  <a:cubicBezTo>
                    <a:pt x="1751" y="3430"/>
                    <a:pt x="1489" y="3454"/>
                    <a:pt x="1227" y="3477"/>
                  </a:cubicBezTo>
                  <a:cubicBezTo>
                    <a:pt x="1227" y="3442"/>
                    <a:pt x="1239" y="3418"/>
                    <a:pt x="1239" y="3382"/>
                  </a:cubicBezTo>
                  <a:cubicBezTo>
                    <a:pt x="1286" y="2751"/>
                    <a:pt x="1382" y="2132"/>
                    <a:pt x="1536" y="1525"/>
                  </a:cubicBezTo>
                  <a:cubicBezTo>
                    <a:pt x="1608" y="1227"/>
                    <a:pt x="1703" y="941"/>
                    <a:pt x="1810" y="656"/>
                  </a:cubicBezTo>
                  <a:cubicBezTo>
                    <a:pt x="1870" y="477"/>
                    <a:pt x="1953" y="310"/>
                    <a:pt x="2025" y="144"/>
                  </a:cubicBezTo>
                  <a:lnTo>
                    <a:pt x="1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3" name="Google Shape;420;p34">
              <a:extLst>
                <a:ext uri="{FF2B5EF4-FFF2-40B4-BE49-F238E27FC236}">
                  <a16:creationId xmlns:a16="http://schemas.microsoft.com/office/drawing/2014/main" id="{62FFAA59-57B9-4AB0-7C75-8A1E944376F2}"/>
                </a:ext>
              </a:extLst>
            </p:cNvPr>
            <p:cNvSpPr/>
            <p:nvPr/>
          </p:nvSpPr>
          <p:spPr>
            <a:xfrm>
              <a:off x="1192416" y="1024903"/>
              <a:ext cx="30" cy="30"/>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 name="Google Shape;421;p34">
              <a:extLst>
                <a:ext uri="{FF2B5EF4-FFF2-40B4-BE49-F238E27FC236}">
                  <a16:creationId xmlns:a16="http://schemas.microsoft.com/office/drawing/2014/main" id="{7F8838A7-6AEA-553D-25B9-52A93CBB7AA6}"/>
                </a:ext>
              </a:extLst>
            </p:cNvPr>
            <p:cNvSpPr/>
            <p:nvPr/>
          </p:nvSpPr>
          <p:spPr>
            <a:xfrm>
              <a:off x="915065" y="828453"/>
              <a:ext cx="399843" cy="398357"/>
            </a:xfrm>
            <a:custGeom>
              <a:avLst/>
              <a:gdLst/>
              <a:ahLst/>
              <a:cxnLst/>
              <a:rect l="l" t="t" r="r" b="b"/>
              <a:pathLst>
                <a:path w="13182" h="13133" extrusionOk="0">
                  <a:moveTo>
                    <a:pt x="7929" y="3527"/>
                  </a:moveTo>
                  <a:cubicBezTo>
                    <a:pt x="8371" y="3527"/>
                    <a:pt x="8812" y="3697"/>
                    <a:pt x="9145" y="4036"/>
                  </a:cubicBezTo>
                  <a:cubicBezTo>
                    <a:pt x="9824" y="4703"/>
                    <a:pt x="9824" y="5799"/>
                    <a:pt x="9145" y="6477"/>
                  </a:cubicBezTo>
                  <a:cubicBezTo>
                    <a:pt x="8812" y="6811"/>
                    <a:pt x="8371" y="6977"/>
                    <a:pt x="7929" y="6977"/>
                  </a:cubicBezTo>
                  <a:cubicBezTo>
                    <a:pt x="7487" y="6977"/>
                    <a:pt x="7043" y="6811"/>
                    <a:pt x="6704" y="6477"/>
                  </a:cubicBezTo>
                  <a:cubicBezTo>
                    <a:pt x="6037" y="5799"/>
                    <a:pt x="6037" y="4703"/>
                    <a:pt x="6704" y="4036"/>
                  </a:cubicBezTo>
                  <a:cubicBezTo>
                    <a:pt x="7043" y="3697"/>
                    <a:pt x="7487" y="3527"/>
                    <a:pt x="7929" y="3527"/>
                  </a:cubicBezTo>
                  <a:close/>
                  <a:moveTo>
                    <a:pt x="12657" y="0"/>
                  </a:moveTo>
                  <a:cubicBezTo>
                    <a:pt x="10978" y="36"/>
                    <a:pt x="6847" y="345"/>
                    <a:pt x="4656" y="2536"/>
                  </a:cubicBezTo>
                  <a:cubicBezTo>
                    <a:pt x="3668" y="3536"/>
                    <a:pt x="3347" y="4048"/>
                    <a:pt x="2632" y="5179"/>
                  </a:cubicBezTo>
                  <a:cubicBezTo>
                    <a:pt x="2120" y="6001"/>
                    <a:pt x="1418" y="7120"/>
                    <a:pt x="144" y="8966"/>
                  </a:cubicBezTo>
                  <a:cubicBezTo>
                    <a:pt x="1" y="9168"/>
                    <a:pt x="25" y="9442"/>
                    <a:pt x="203" y="9620"/>
                  </a:cubicBezTo>
                  <a:lnTo>
                    <a:pt x="3561" y="12978"/>
                  </a:lnTo>
                  <a:cubicBezTo>
                    <a:pt x="3656" y="13073"/>
                    <a:pt x="3787" y="13133"/>
                    <a:pt x="3930" y="13133"/>
                  </a:cubicBezTo>
                  <a:cubicBezTo>
                    <a:pt x="4025" y="13133"/>
                    <a:pt x="4132" y="13097"/>
                    <a:pt x="4216" y="13038"/>
                  </a:cubicBezTo>
                  <a:cubicBezTo>
                    <a:pt x="6061" y="11752"/>
                    <a:pt x="7180" y="11061"/>
                    <a:pt x="7990" y="10549"/>
                  </a:cubicBezTo>
                  <a:cubicBezTo>
                    <a:pt x="9133" y="9835"/>
                    <a:pt x="9645" y="9513"/>
                    <a:pt x="10645" y="8525"/>
                  </a:cubicBezTo>
                  <a:cubicBezTo>
                    <a:pt x="12836" y="6322"/>
                    <a:pt x="13145" y="2203"/>
                    <a:pt x="13181" y="524"/>
                  </a:cubicBezTo>
                  <a:cubicBezTo>
                    <a:pt x="13181" y="393"/>
                    <a:pt x="13134" y="250"/>
                    <a:pt x="13026" y="155"/>
                  </a:cubicBezTo>
                  <a:cubicBezTo>
                    <a:pt x="12931" y="60"/>
                    <a:pt x="12800" y="0"/>
                    <a:pt x="12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p>
          </p:txBody>
        </p:sp>
      </p:grpSp>
      <p:sp>
        <p:nvSpPr>
          <p:cNvPr id="32" name="Google Shape;406;p34">
            <a:extLst>
              <a:ext uri="{FF2B5EF4-FFF2-40B4-BE49-F238E27FC236}">
                <a16:creationId xmlns:a16="http://schemas.microsoft.com/office/drawing/2014/main" id="{D7D1023A-661C-F6A5-FBBF-286A17AC2411}"/>
              </a:ext>
            </a:extLst>
          </p:cNvPr>
          <p:cNvSpPr/>
          <p:nvPr/>
        </p:nvSpPr>
        <p:spPr>
          <a:xfrm>
            <a:off x="4833490" y="3933833"/>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MA" sz="3200" b="1" dirty="0">
                <a:solidFill>
                  <a:schemeClr val="bg1"/>
                </a:solidFill>
                <a:latin typeface="Times New Roman" panose="02020603050405020304" pitchFamily="18" charset="0"/>
                <a:cs typeface="Times New Roman" panose="02020603050405020304" pitchFamily="18" charset="0"/>
              </a:rPr>
              <a:t>5</a:t>
            </a:r>
          </a:p>
        </p:txBody>
      </p:sp>
      <p:sp>
        <p:nvSpPr>
          <p:cNvPr id="2" name="ZoneTexte 1">
            <a:extLst>
              <a:ext uri="{FF2B5EF4-FFF2-40B4-BE49-F238E27FC236}">
                <a16:creationId xmlns:a16="http://schemas.microsoft.com/office/drawing/2014/main" id="{215F615D-7617-4D14-07A3-F95E9501ECF5}"/>
              </a:ext>
            </a:extLst>
          </p:cNvPr>
          <p:cNvSpPr txBox="1"/>
          <p:nvPr/>
        </p:nvSpPr>
        <p:spPr>
          <a:xfrm>
            <a:off x="8474926" y="4668645"/>
            <a:ext cx="383438" cy="307777"/>
          </a:xfrm>
          <a:prstGeom prst="rect">
            <a:avLst/>
          </a:prstGeom>
          <a:noFill/>
        </p:spPr>
        <p:txBody>
          <a:bodyPr wrap="none" rtlCol="0">
            <a:spAutoFit/>
          </a:bodyPr>
          <a:lstStyle/>
          <a:p>
            <a:r>
              <a:rPr lang="fr-FR" dirty="0">
                <a:solidFill>
                  <a:schemeClr val="bg1"/>
                </a:solidFill>
              </a:rPr>
              <a:t>11</a:t>
            </a:r>
            <a:endParaRPr lang="fr-MA"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467922" y="1791629"/>
            <a:ext cx="4274762" cy="223681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FR" dirty="0"/>
              <a:t>Rust dispose d'une variété d'outils de débogage puissants, tels que GDB, LLDB et Rust Debugger, qui peuvent vous aider à identifier et corriger les erreurs de programmation courantes. En insérant des points d'arrêt dans votre code Rust, vous pouvez arrêter l'exécution du programme à des points spécifiques et examiner l'état des variables, ce qui peut faciliter grandement le processus de débogage</a:t>
            </a:r>
            <a:endParaRPr lang="en-US" dirty="0"/>
          </a:p>
        </p:txBody>
      </p:sp>
      <p:sp>
        <p:nvSpPr>
          <p:cNvPr id="381" name="Google Shape;381;p33"/>
          <p:cNvSpPr txBox="1">
            <a:spLocks noGrp="1"/>
          </p:cNvSpPr>
          <p:nvPr>
            <p:ph type="title"/>
          </p:nvPr>
        </p:nvSpPr>
        <p:spPr>
          <a:xfrm>
            <a:off x="4393194" y="1038293"/>
            <a:ext cx="3963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Debug</a:t>
            </a:r>
            <a:endParaRPr dirty="0"/>
          </a:p>
        </p:txBody>
      </p:sp>
      <p:sp>
        <p:nvSpPr>
          <p:cNvPr id="2" name="ZoneTexte 1">
            <a:extLst>
              <a:ext uri="{FF2B5EF4-FFF2-40B4-BE49-F238E27FC236}">
                <a16:creationId xmlns:a16="http://schemas.microsoft.com/office/drawing/2014/main" id="{3FFA3E97-0185-FEB7-8F48-57DDD4198007}"/>
              </a:ext>
            </a:extLst>
          </p:cNvPr>
          <p:cNvSpPr txBox="1"/>
          <p:nvPr/>
        </p:nvSpPr>
        <p:spPr>
          <a:xfrm>
            <a:off x="8474926" y="4668645"/>
            <a:ext cx="383438" cy="307777"/>
          </a:xfrm>
          <a:prstGeom prst="rect">
            <a:avLst/>
          </a:prstGeom>
          <a:noFill/>
        </p:spPr>
        <p:txBody>
          <a:bodyPr wrap="none" rtlCol="0">
            <a:spAutoFit/>
          </a:bodyPr>
          <a:lstStyle/>
          <a:p>
            <a:r>
              <a:rPr lang="fr-FR" dirty="0">
                <a:solidFill>
                  <a:schemeClr val="bg1"/>
                </a:solidFill>
              </a:rPr>
              <a:t>12</a:t>
            </a:r>
            <a:endParaRPr lang="fr-MA"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1546961" y="2738949"/>
            <a:ext cx="6240878" cy="1076790"/>
          </a:xfrm>
          <a:prstGeom prst="rect">
            <a:avLst/>
          </a:prstGeom>
        </p:spPr>
        <p:txBody>
          <a:bodyPr spcFirstLastPara="1" wrap="square" lIns="91425" tIns="0" rIns="91425" bIns="0" anchor="ctr" anchorCtr="0">
            <a:noAutofit/>
          </a:bodyPr>
          <a:lstStyle/>
          <a:p>
            <a:pPr marL="0" lvl="0" indent="0" rtl="0">
              <a:spcBef>
                <a:spcPts val="0"/>
              </a:spcBef>
              <a:spcAft>
                <a:spcPts val="0"/>
              </a:spcAft>
              <a:buNone/>
            </a:pPr>
            <a:r>
              <a:rPr lang="fr-MA" sz="2800" dirty="0"/>
              <a:t>RustDoc, RustUnit</a:t>
            </a:r>
            <a:br>
              <a:rPr lang="fr-MA" sz="2800" dirty="0"/>
            </a:br>
            <a:r>
              <a:rPr lang="fr-MA" sz="2800" dirty="0"/>
              <a:t>&amp; bibliothèque standard et "killer libs"</a:t>
            </a:r>
            <a:br>
              <a:rPr lang="fr-MA" sz="2800" dirty="0"/>
            </a:br>
            <a:r>
              <a:rPr lang="fr-MA" sz="2800" dirty="0"/>
              <a:t> </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04</a:t>
            </a:r>
            <a:endParaRPr dirty="0"/>
          </a:p>
        </p:txBody>
      </p:sp>
      <p:sp>
        <p:nvSpPr>
          <p:cNvPr id="3" name="ZoneTexte 2">
            <a:extLst>
              <a:ext uri="{FF2B5EF4-FFF2-40B4-BE49-F238E27FC236}">
                <a16:creationId xmlns:a16="http://schemas.microsoft.com/office/drawing/2014/main" id="{F392A482-9B59-3F32-0C96-78FDA6F0AAF2}"/>
              </a:ext>
            </a:extLst>
          </p:cNvPr>
          <p:cNvSpPr txBox="1"/>
          <p:nvPr/>
        </p:nvSpPr>
        <p:spPr>
          <a:xfrm>
            <a:off x="8474926" y="4668645"/>
            <a:ext cx="383438" cy="307777"/>
          </a:xfrm>
          <a:prstGeom prst="rect">
            <a:avLst/>
          </a:prstGeom>
          <a:noFill/>
        </p:spPr>
        <p:txBody>
          <a:bodyPr wrap="none" rtlCol="0">
            <a:spAutoFit/>
          </a:bodyPr>
          <a:lstStyle/>
          <a:p>
            <a:r>
              <a:rPr lang="fr-FR" dirty="0">
                <a:solidFill>
                  <a:schemeClr val="bg1"/>
                </a:solidFill>
              </a:rPr>
              <a:t>13</a:t>
            </a:r>
            <a:endParaRPr lang="fr-MA" dirty="0">
              <a:solidFill>
                <a:schemeClr val="bg1"/>
              </a:solidFill>
            </a:endParaRPr>
          </a:p>
        </p:txBody>
      </p:sp>
    </p:spTree>
    <p:extLst>
      <p:ext uri="{BB962C8B-B14F-4D97-AF65-F5344CB8AC3E}">
        <p14:creationId xmlns:p14="http://schemas.microsoft.com/office/powerpoint/2010/main" val="2149948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652315" y="3344719"/>
            <a:ext cx="8479324" cy="85197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endParaRPr lang="fr-FR" sz="1400" dirty="0"/>
          </a:p>
          <a:p>
            <a:pPr marL="0" lvl="0" indent="0" algn="just" rtl="0">
              <a:spcBef>
                <a:spcPts val="0"/>
              </a:spcBef>
              <a:spcAft>
                <a:spcPts val="0"/>
              </a:spcAft>
              <a:buNone/>
            </a:pPr>
            <a:r>
              <a:rPr lang="fr-FR" sz="1400" dirty="0"/>
              <a:t>La distribution standard de Rust est fournie avec un outil appelé </a:t>
            </a:r>
            <a:r>
              <a:rPr lang="fr-FR" b="1" dirty="0" err="1"/>
              <a:t>rustdoc</a:t>
            </a:r>
            <a:r>
              <a:rPr lang="fr-FR" sz="1400" dirty="0"/>
              <a:t>. Son travail consiste à générer de la documentation pour les projets Rust. Fondamentalement, </a:t>
            </a:r>
            <a:r>
              <a:rPr lang="fr-FR" sz="1400" dirty="0" err="1"/>
              <a:t>Rustdoc</a:t>
            </a:r>
            <a:r>
              <a:rPr lang="fr-FR" sz="1400" dirty="0"/>
              <a:t> prend en argument soit une racine de </a:t>
            </a:r>
            <a:r>
              <a:rPr lang="fr-FR" sz="1400" dirty="0" err="1"/>
              <a:t>crate</a:t>
            </a:r>
            <a:r>
              <a:rPr lang="fr-FR" sz="1400" dirty="0"/>
              <a:t> (</a:t>
            </a:r>
            <a:r>
              <a:rPr lang="fr-FR" sz="1400" dirty="0" err="1"/>
              <a:t>crate</a:t>
            </a:r>
            <a:r>
              <a:rPr lang="fr-FR" sz="1400" dirty="0"/>
              <a:t> root) soit un fichier </a:t>
            </a:r>
            <a:r>
              <a:rPr lang="fr-FR" sz="1400" dirty="0" err="1"/>
              <a:t>Markdown</a:t>
            </a:r>
            <a:r>
              <a:rPr lang="fr-FR" sz="1400" dirty="0"/>
              <a:t>, et produit de l'HTML, du CSS et du JavaScript.</a:t>
            </a:r>
          </a:p>
        </p:txBody>
      </p:sp>
      <p:sp>
        <p:nvSpPr>
          <p:cNvPr id="532" name="Google Shape;532;p41"/>
          <p:cNvSpPr txBox="1">
            <a:spLocks noGrp="1"/>
          </p:cNvSpPr>
          <p:nvPr>
            <p:ph type="title"/>
          </p:nvPr>
        </p:nvSpPr>
        <p:spPr>
          <a:xfrm>
            <a:off x="1278000" y="560981"/>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sz="2800" dirty="0"/>
              <a:t>RustDoc &amp; RustUnit</a:t>
            </a:r>
            <a:endParaRPr dirty="0"/>
          </a:p>
        </p:txBody>
      </p:sp>
      <p:sp>
        <p:nvSpPr>
          <p:cNvPr id="28" name="Google Shape;531;p41">
            <a:extLst>
              <a:ext uri="{FF2B5EF4-FFF2-40B4-BE49-F238E27FC236}">
                <a16:creationId xmlns:a16="http://schemas.microsoft.com/office/drawing/2014/main" id="{57782CCF-136D-5397-622F-7E1B042FAA00}"/>
              </a:ext>
            </a:extLst>
          </p:cNvPr>
          <p:cNvSpPr txBox="1">
            <a:spLocks/>
          </p:cNvSpPr>
          <p:nvPr/>
        </p:nvSpPr>
        <p:spPr>
          <a:xfrm flipH="1">
            <a:off x="652315" y="1573780"/>
            <a:ext cx="8491685" cy="16939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just"/>
            <a:r>
              <a:rPr lang="fr-FR" sz="1400" b="1" i="1" dirty="0"/>
              <a:t>           </a:t>
            </a:r>
            <a:r>
              <a:rPr lang="fr-FR" sz="1400" b="1" i="1" u="sng" dirty="0"/>
              <a:t>Qu'est-ce qu'un </a:t>
            </a:r>
            <a:r>
              <a:rPr lang="fr-FR" sz="1400" b="1" i="1" u="sng" dirty="0" err="1"/>
              <a:t>crate</a:t>
            </a:r>
            <a:r>
              <a:rPr lang="fr-FR" sz="1400" b="1" i="1" u="sng" dirty="0"/>
              <a:t> ?</a:t>
            </a:r>
          </a:p>
          <a:p>
            <a:pPr marL="0" indent="0" algn="just"/>
            <a:endParaRPr lang="fr-FR" sz="1400" b="1" i="1" u="sng" dirty="0"/>
          </a:p>
          <a:p>
            <a:pPr marL="0" indent="0" algn="just"/>
            <a:r>
              <a:rPr lang="fr-FR" sz="1400" b="1" i="1" u="sng" dirty="0"/>
              <a:t>Un </a:t>
            </a:r>
            <a:r>
              <a:rPr lang="fr-FR" sz="1400" b="1" i="1" u="sng" dirty="0" err="1"/>
              <a:t>crate</a:t>
            </a:r>
            <a:r>
              <a:rPr lang="fr-FR" sz="1400" b="1" i="1" u="sng" dirty="0"/>
              <a:t> </a:t>
            </a:r>
            <a:r>
              <a:rPr lang="fr-FR" sz="1400" dirty="0"/>
              <a:t>est la plus petite quantité de code que le compilateur Rust considère à la fois. Même si vous exécutez </a:t>
            </a:r>
            <a:r>
              <a:rPr lang="fr-FR" sz="1400" dirty="0" err="1"/>
              <a:t>rustc</a:t>
            </a:r>
            <a:r>
              <a:rPr lang="fr-FR" sz="1400" dirty="0"/>
              <a:t> plutôt que cargo et que vous passez un seul fichier source, le compilateur considère ce fichier comme un </a:t>
            </a:r>
            <a:r>
              <a:rPr lang="fr-FR" sz="1400" dirty="0" err="1"/>
              <a:t>crate</a:t>
            </a:r>
            <a:r>
              <a:rPr lang="fr-FR" sz="1400" dirty="0"/>
              <a:t>. Les </a:t>
            </a:r>
            <a:r>
              <a:rPr lang="fr-FR" sz="1400" dirty="0" err="1"/>
              <a:t>crates</a:t>
            </a:r>
            <a:r>
              <a:rPr lang="fr-FR" sz="1400" dirty="0"/>
              <a:t> peuvent contenir des modules, et les modules peuvent être définis dans d'autres fichiers qui sont compilés avec le </a:t>
            </a:r>
            <a:r>
              <a:rPr lang="fr-FR" sz="1400" dirty="0" err="1"/>
              <a:t>crate</a:t>
            </a:r>
            <a:r>
              <a:rPr lang="fr-FR" sz="1400" dirty="0"/>
              <a:t>.</a:t>
            </a:r>
          </a:p>
          <a:p>
            <a:pPr marL="0" indent="0" algn="just"/>
            <a:endParaRPr lang="fr-FR" sz="1400" dirty="0"/>
          </a:p>
        </p:txBody>
      </p:sp>
      <p:grpSp>
        <p:nvGrpSpPr>
          <p:cNvPr id="29" name="Google Shape;8800;p66">
            <a:extLst>
              <a:ext uri="{FF2B5EF4-FFF2-40B4-BE49-F238E27FC236}">
                <a16:creationId xmlns:a16="http://schemas.microsoft.com/office/drawing/2014/main" id="{D97B8ECC-A6E6-9100-6002-921E298C6CD5}"/>
              </a:ext>
            </a:extLst>
          </p:cNvPr>
          <p:cNvGrpSpPr/>
          <p:nvPr/>
        </p:nvGrpSpPr>
        <p:grpSpPr>
          <a:xfrm>
            <a:off x="892295" y="1582009"/>
            <a:ext cx="395607" cy="387414"/>
            <a:chOff x="4864446" y="3340207"/>
            <a:chExt cx="395607" cy="387414"/>
          </a:xfrm>
        </p:grpSpPr>
        <p:sp>
          <p:nvSpPr>
            <p:cNvPr id="30" name="Google Shape;8801;p66">
              <a:extLst>
                <a:ext uri="{FF2B5EF4-FFF2-40B4-BE49-F238E27FC236}">
                  <a16:creationId xmlns:a16="http://schemas.microsoft.com/office/drawing/2014/main" id="{817B53C4-DB30-64F8-0870-FF07767A1A7D}"/>
                </a:ext>
              </a:extLst>
            </p:cNvPr>
            <p:cNvSpPr/>
            <p:nvPr/>
          </p:nvSpPr>
          <p:spPr>
            <a:xfrm>
              <a:off x="4939077" y="3412948"/>
              <a:ext cx="246581" cy="246581"/>
            </a:xfrm>
            <a:custGeom>
              <a:avLst/>
              <a:gdLst/>
              <a:ahLst/>
              <a:cxnLst/>
              <a:rect l="l" t="t" r="r" b="b"/>
              <a:pathLst>
                <a:path w="9390" h="9390" extrusionOk="0">
                  <a:moveTo>
                    <a:pt x="4690" y="1"/>
                  </a:moveTo>
                  <a:cubicBezTo>
                    <a:pt x="2097" y="1"/>
                    <a:pt x="1" y="2106"/>
                    <a:pt x="1" y="4700"/>
                  </a:cubicBezTo>
                  <a:cubicBezTo>
                    <a:pt x="1" y="7293"/>
                    <a:pt x="2097" y="9389"/>
                    <a:pt x="4690" y="9389"/>
                  </a:cubicBezTo>
                  <a:cubicBezTo>
                    <a:pt x="7284" y="9389"/>
                    <a:pt x="9389" y="7293"/>
                    <a:pt x="9389" y="4700"/>
                  </a:cubicBezTo>
                  <a:cubicBezTo>
                    <a:pt x="9389" y="2106"/>
                    <a:pt x="7284" y="1"/>
                    <a:pt x="4690" y="1"/>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02;p66">
              <a:extLst>
                <a:ext uri="{FF2B5EF4-FFF2-40B4-BE49-F238E27FC236}">
                  <a16:creationId xmlns:a16="http://schemas.microsoft.com/office/drawing/2014/main" id="{CCAF150C-F3F5-A5C0-DCFD-680022C2FF15}"/>
                </a:ext>
              </a:extLst>
            </p:cNvPr>
            <p:cNvSpPr/>
            <p:nvPr/>
          </p:nvSpPr>
          <p:spPr>
            <a:xfrm>
              <a:off x="4988341" y="3499159"/>
              <a:ext cx="148054" cy="148054"/>
            </a:xfrm>
            <a:custGeom>
              <a:avLst/>
              <a:gdLst/>
              <a:ahLst/>
              <a:cxnLst/>
              <a:rect l="l" t="t" r="r" b="b"/>
              <a:pathLst>
                <a:path w="5638" h="5638" extrusionOk="0">
                  <a:moveTo>
                    <a:pt x="2814" y="0"/>
                  </a:moveTo>
                  <a:cubicBezTo>
                    <a:pt x="1264" y="0"/>
                    <a:pt x="1" y="1264"/>
                    <a:pt x="1" y="2824"/>
                  </a:cubicBezTo>
                  <a:cubicBezTo>
                    <a:pt x="1" y="4374"/>
                    <a:pt x="1264" y="5637"/>
                    <a:pt x="2814" y="5637"/>
                  </a:cubicBezTo>
                  <a:cubicBezTo>
                    <a:pt x="4374" y="5637"/>
                    <a:pt x="5638" y="4374"/>
                    <a:pt x="5638" y="2824"/>
                  </a:cubicBezTo>
                  <a:cubicBezTo>
                    <a:pt x="5638" y="1264"/>
                    <a:pt x="4374" y="0"/>
                    <a:pt x="2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03;p66">
              <a:extLst>
                <a:ext uri="{FF2B5EF4-FFF2-40B4-BE49-F238E27FC236}">
                  <a16:creationId xmlns:a16="http://schemas.microsoft.com/office/drawing/2014/main" id="{5AD54DF2-C242-00E9-CFB9-F30232AB2B5A}"/>
                </a:ext>
              </a:extLst>
            </p:cNvPr>
            <p:cNvSpPr/>
            <p:nvPr/>
          </p:nvSpPr>
          <p:spPr>
            <a:xfrm>
              <a:off x="4864446" y="3530067"/>
              <a:ext cx="56564" cy="12342"/>
            </a:xfrm>
            <a:custGeom>
              <a:avLst/>
              <a:gdLst/>
              <a:ahLst/>
              <a:cxnLst/>
              <a:rect l="l" t="t" r="r" b="b"/>
              <a:pathLst>
                <a:path w="2154" h="470" extrusionOk="0">
                  <a:moveTo>
                    <a:pt x="259" y="1"/>
                  </a:moveTo>
                  <a:cubicBezTo>
                    <a:pt x="1" y="58"/>
                    <a:pt x="1" y="422"/>
                    <a:pt x="259" y="469"/>
                  </a:cubicBezTo>
                  <a:lnTo>
                    <a:pt x="1905" y="469"/>
                  </a:lnTo>
                  <a:cubicBezTo>
                    <a:pt x="2154" y="422"/>
                    <a:pt x="2154" y="58"/>
                    <a:pt x="1905" y="1"/>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804;p66">
              <a:extLst>
                <a:ext uri="{FF2B5EF4-FFF2-40B4-BE49-F238E27FC236}">
                  <a16:creationId xmlns:a16="http://schemas.microsoft.com/office/drawing/2014/main" id="{149EE3D2-B2C6-0D94-7DA3-69FCD03E2C26}"/>
                </a:ext>
              </a:extLst>
            </p:cNvPr>
            <p:cNvSpPr/>
            <p:nvPr/>
          </p:nvSpPr>
          <p:spPr>
            <a:xfrm>
              <a:off x="5203463" y="3530067"/>
              <a:ext cx="56590" cy="12342"/>
            </a:xfrm>
            <a:custGeom>
              <a:avLst/>
              <a:gdLst/>
              <a:ahLst/>
              <a:cxnLst/>
              <a:rect l="l" t="t" r="r" b="b"/>
              <a:pathLst>
                <a:path w="2155" h="470" extrusionOk="0">
                  <a:moveTo>
                    <a:pt x="259" y="1"/>
                  </a:moveTo>
                  <a:cubicBezTo>
                    <a:pt x="1" y="58"/>
                    <a:pt x="1" y="422"/>
                    <a:pt x="259" y="469"/>
                  </a:cubicBezTo>
                  <a:lnTo>
                    <a:pt x="1905" y="469"/>
                  </a:lnTo>
                  <a:cubicBezTo>
                    <a:pt x="2154" y="422"/>
                    <a:pt x="2154" y="58"/>
                    <a:pt x="1905" y="1"/>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805;p66">
              <a:extLst>
                <a:ext uri="{FF2B5EF4-FFF2-40B4-BE49-F238E27FC236}">
                  <a16:creationId xmlns:a16="http://schemas.microsoft.com/office/drawing/2014/main" id="{F86D93C7-17F3-E212-FDEC-13965DEDDEDC}"/>
                </a:ext>
              </a:extLst>
            </p:cNvPr>
            <p:cNvSpPr/>
            <p:nvPr/>
          </p:nvSpPr>
          <p:spPr>
            <a:xfrm>
              <a:off x="5056197" y="3340207"/>
              <a:ext cx="12342" cy="54437"/>
            </a:xfrm>
            <a:custGeom>
              <a:avLst/>
              <a:gdLst/>
              <a:ahLst/>
              <a:cxnLst/>
              <a:rect l="l" t="t" r="r" b="b"/>
              <a:pathLst>
                <a:path w="470" h="2073" extrusionOk="0">
                  <a:moveTo>
                    <a:pt x="232" y="0"/>
                  </a:moveTo>
                  <a:cubicBezTo>
                    <a:pt x="127" y="0"/>
                    <a:pt x="25" y="62"/>
                    <a:pt x="1" y="187"/>
                  </a:cubicBezTo>
                  <a:lnTo>
                    <a:pt x="1" y="1833"/>
                  </a:lnTo>
                  <a:cubicBezTo>
                    <a:pt x="1" y="1957"/>
                    <a:pt x="106" y="2072"/>
                    <a:pt x="240" y="2072"/>
                  </a:cubicBezTo>
                  <a:cubicBezTo>
                    <a:pt x="364" y="2063"/>
                    <a:pt x="460" y="1957"/>
                    <a:pt x="470" y="1833"/>
                  </a:cubicBezTo>
                  <a:lnTo>
                    <a:pt x="470" y="187"/>
                  </a:lnTo>
                  <a:cubicBezTo>
                    <a:pt x="441" y="62"/>
                    <a:pt x="336" y="0"/>
                    <a:pt x="232" y="0"/>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806;p66">
              <a:extLst>
                <a:ext uri="{FF2B5EF4-FFF2-40B4-BE49-F238E27FC236}">
                  <a16:creationId xmlns:a16="http://schemas.microsoft.com/office/drawing/2014/main" id="{E6413A9D-4406-A773-25E8-80A0D9F30E7D}"/>
                </a:ext>
              </a:extLst>
            </p:cNvPr>
            <p:cNvSpPr/>
            <p:nvPr/>
          </p:nvSpPr>
          <p:spPr>
            <a:xfrm>
              <a:off x="4968488" y="3658557"/>
              <a:ext cx="28597" cy="33376"/>
            </a:xfrm>
            <a:custGeom>
              <a:avLst/>
              <a:gdLst/>
              <a:ahLst/>
              <a:cxnLst/>
              <a:rect l="l" t="t" r="r" b="b"/>
              <a:pathLst>
                <a:path w="1089" h="1271" extrusionOk="0">
                  <a:moveTo>
                    <a:pt x="707" y="1"/>
                  </a:moveTo>
                  <a:cubicBezTo>
                    <a:pt x="641" y="1"/>
                    <a:pt x="583" y="30"/>
                    <a:pt x="556" y="103"/>
                  </a:cubicBezTo>
                  <a:lnTo>
                    <a:pt x="87" y="917"/>
                  </a:lnTo>
                  <a:cubicBezTo>
                    <a:pt x="1" y="1070"/>
                    <a:pt x="106" y="1261"/>
                    <a:pt x="288" y="1271"/>
                  </a:cubicBezTo>
                  <a:cubicBezTo>
                    <a:pt x="374" y="1271"/>
                    <a:pt x="450" y="1223"/>
                    <a:pt x="489" y="1156"/>
                  </a:cubicBezTo>
                  <a:lnTo>
                    <a:pt x="958" y="342"/>
                  </a:lnTo>
                  <a:cubicBezTo>
                    <a:pt x="1088" y="191"/>
                    <a:pt x="874" y="1"/>
                    <a:pt x="707" y="1"/>
                  </a:cubicBezTo>
                  <a:close/>
                </a:path>
              </a:pathLst>
            </a:custGeom>
            <a:solidFill>
              <a:srgbClr val="D7DC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807;p66">
              <a:extLst>
                <a:ext uri="{FF2B5EF4-FFF2-40B4-BE49-F238E27FC236}">
                  <a16:creationId xmlns:a16="http://schemas.microsoft.com/office/drawing/2014/main" id="{24B5AB19-A2E0-1E6E-3FB9-A5A56003B074}"/>
                </a:ext>
              </a:extLst>
            </p:cNvPr>
            <p:cNvSpPr/>
            <p:nvPr/>
          </p:nvSpPr>
          <p:spPr>
            <a:xfrm>
              <a:off x="5128832" y="3381068"/>
              <a:ext cx="28387" cy="33166"/>
            </a:xfrm>
            <a:custGeom>
              <a:avLst/>
              <a:gdLst/>
              <a:ahLst/>
              <a:cxnLst/>
              <a:rect l="l" t="t" r="r" b="b"/>
              <a:pathLst>
                <a:path w="1081" h="1263" extrusionOk="0">
                  <a:moveTo>
                    <a:pt x="704" y="1"/>
                  </a:moveTo>
                  <a:cubicBezTo>
                    <a:pt x="637" y="1"/>
                    <a:pt x="576" y="31"/>
                    <a:pt x="546" y="105"/>
                  </a:cubicBezTo>
                  <a:lnTo>
                    <a:pt x="77" y="918"/>
                  </a:lnTo>
                  <a:cubicBezTo>
                    <a:pt x="0" y="1071"/>
                    <a:pt x="106" y="1263"/>
                    <a:pt x="288" y="1263"/>
                  </a:cubicBezTo>
                  <a:cubicBezTo>
                    <a:pt x="364" y="1263"/>
                    <a:pt x="441" y="1224"/>
                    <a:pt x="489" y="1157"/>
                  </a:cubicBezTo>
                  <a:lnTo>
                    <a:pt x="958" y="344"/>
                  </a:lnTo>
                  <a:cubicBezTo>
                    <a:pt x="1080" y="187"/>
                    <a:pt x="872" y="1"/>
                    <a:pt x="704" y="1"/>
                  </a:cubicBezTo>
                  <a:close/>
                </a:path>
              </a:pathLst>
            </a:custGeom>
            <a:solidFill>
              <a:srgbClr val="D7DC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808;p66">
              <a:extLst>
                <a:ext uri="{FF2B5EF4-FFF2-40B4-BE49-F238E27FC236}">
                  <a16:creationId xmlns:a16="http://schemas.microsoft.com/office/drawing/2014/main" id="{E91BC44D-DC19-C62F-9ACB-AB4B7534F411}"/>
                </a:ext>
              </a:extLst>
            </p:cNvPr>
            <p:cNvSpPr/>
            <p:nvPr/>
          </p:nvSpPr>
          <p:spPr>
            <a:xfrm>
              <a:off x="4903915" y="3443646"/>
              <a:ext cx="38471" cy="24868"/>
            </a:xfrm>
            <a:custGeom>
              <a:avLst/>
              <a:gdLst/>
              <a:ahLst/>
              <a:cxnLst/>
              <a:rect l="l" t="t" r="r" b="b"/>
              <a:pathLst>
                <a:path w="1465" h="947" extrusionOk="0">
                  <a:moveTo>
                    <a:pt x="362" y="1"/>
                  </a:moveTo>
                  <a:cubicBezTo>
                    <a:pt x="175" y="1"/>
                    <a:pt x="1" y="360"/>
                    <a:pt x="220" y="449"/>
                  </a:cubicBezTo>
                  <a:lnTo>
                    <a:pt x="1034" y="918"/>
                  </a:lnTo>
                  <a:cubicBezTo>
                    <a:pt x="1072" y="937"/>
                    <a:pt x="1110" y="947"/>
                    <a:pt x="1158" y="947"/>
                  </a:cubicBezTo>
                  <a:cubicBezTo>
                    <a:pt x="1378" y="937"/>
                    <a:pt x="1464" y="631"/>
                    <a:pt x="1273" y="507"/>
                  </a:cubicBezTo>
                  <a:lnTo>
                    <a:pt x="459" y="38"/>
                  </a:lnTo>
                  <a:cubicBezTo>
                    <a:pt x="428" y="12"/>
                    <a:pt x="395" y="1"/>
                    <a:pt x="362" y="1"/>
                  </a:cubicBezTo>
                  <a:close/>
                </a:path>
              </a:pathLst>
            </a:custGeom>
            <a:solidFill>
              <a:srgbClr val="D7DC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809;p66">
              <a:extLst>
                <a:ext uri="{FF2B5EF4-FFF2-40B4-BE49-F238E27FC236}">
                  <a16:creationId xmlns:a16="http://schemas.microsoft.com/office/drawing/2014/main" id="{24BECFA3-D93A-2B55-5B22-21F23658AFE8}"/>
                </a:ext>
              </a:extLst>
            </p:cNvPr>
            <p:cNvSpPr/>
            <p:nvPr/>
          </p:nvSpPr>
          <p:spPr>
            <a:xfrm>
              <a:off x="5181641" y="3603910"/>
              <a:ext cx="38445" cy="24947"/>
            </a:xfrm>
            <a:custGeom>
              <a:avLst/>
              <a:gdLst/>
              <a:ahLst/>
              <a:cxnLst/>
              <a:rect l="l" t="t" r="r" b="b"/>
              <a:pathLst>
                <a:path w="1464" h="950" extrusionOk="0">
                  <a:moveTo>
                    <a:pt x="355" y="0"/>
                  </a:moveTo>
                  <a:cubicBezTo>
                    <a:pt x="165" y="0"/>
                    <a:pt x="1" y="362"/>
                    <a:pt x="219" y="442"/>
                  </a:cubicBezTo>
                  <a:lnTo>
                    <a:pt x="1033" y="911"/>
                  </a:lnTo>
                  <a:cubicBezTo>
                    <a:pt x="1062" y="930"/>
                    <a:pt x="1109" y="950"/>
                    <a:pt x="1148" y="950"/>
                  </a:cubicBezTo>
                  <a:cubicBezTo>
                    <a:pt x="1377" y="930"/>
                    <a:pt x="1464" y="634"/>
                    <a:pt x="1272" y="509"/>
                  </a:cubicBezTo>
                  <a:lnTo>
                    <a:pt x="459" y="40"/>
                  </a:lnTo>
                  <a:cubicBezTo>
                    <a:pt x="425" y="12"/>
                    <a:pt x="389" y="0"/>
                    <a:pt x="355" y="0"/>
                  </a:cubicBezTo>
                  <a:close/>
                </a:path>
              </a:pathLst>
            </a:custGeom>
            <a:solidFill>
              <a:srgbClr val="D7DC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810;p66">
              <a:extLst>
                <a:ext uri="{FF2B5EF4-FFF2-40B4-BE49-F238E27FC236}">
                  <a16:creationId xmlns:a16="http://schemas.microsoft.com/office/drawing/2014/main" id="{FC7938BA-6636-38FC-142E-326540628BDE}"/>
                </a:ext>
              </a:extLst>
            </p:cNvPr>
            <p:cNvSpPr/>
            <p:nvPr/>
          </p:nvSpPr>
          <p:spPr>
            <a:xfrm>
              <a:off x="5127676" y="3658321"/>
              <a:ext cx="28571" cy="33613"/>
            </a:xfrm>
            <a:custGeom>
              <a:avLst/>
              <a:gdLst/>
              <a:ahLst/>
              <a:cxnLst/>
              <a:rect l="l" t="t" r="r" b="b"/>
              <a:pathLst>
                <a:path w="1088" h="1280" extrusionOk="0">
                  <a:moveTo>
                    <a:pt x="382" y="0"/>
                  </a:moveTo>
                  <a:cubicBezTo>
                    <a:pt x="215" y="0"/>
                    <a:pt x="0" y="191"/>
                    <a:pt x="131" y="342"/>
                  </a:cubicBezTo>
                  <a:lnTo>
                    <a:pt x="600" y="1155"/>
                  </a:lnTo>
                  <a:cubicBezTo>
                    <a:pt x="638" y="1232"/>
                    <a:pt x="714" y="1280"/>
                    <a:pt x="801" y="1280"/>
                  </a:cubicBezTo>
                  <a:lnTo>
                    <a:pt x="801" y="1270"/>
                  </a:lnTo>
                  <a:cubicBezTo>
                    <a:pt x="973" y="1270"/>
                    <a:pt x="1088" y="1079"/>
                    <a:pt x="1002" y="916"/>
                  </a:cubicBezTo>
                  <a:lnTo>
                    <a:pt x="533" y="103"/>
                  </a:lnTo>
                  <a:cubicBezTo>
                    <a:pt x="506" y="30"/>
                    <a:pt x="447" y="0"/>
                    <a:pt x="382" y="0"/>
                  </a:cubicBezTo>
                  <a:close/>
                </a:path>
              </a:pathLst>
            </a:custGeom>
            <a:solidFill>
              <a:srgbClr val="D7DC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811;p66">
              <a:extLst>
                <a:ext uri="{FF2B5EF4-FFF2-40B4-BE49-F238E27FC236}">
                  <a16:creationId xmlns:a16="http://schemas.microsoft.com/office/drawing/2014/main" id="{E33E74EB-1507-151E-1A4B-AB1BB1C09C42}"/>
                </a:ext>
              </a:extLst>
            </p:cNvPr>
            <p:cNvSpPr/>
            <p:nvPr/>
          </p:nvSpPr>
          <p:spPr>
            <a:xfrm>
              <a:off x="4967333" y="3380858"/>
              <a:ext cx="28571" cy="33376"/>
            </a:xfrm>
            <a:custGeom>
              <a:avLst/>
              <a:gdLst/>
              <a:ahLst/>
              <a:cxnLst/>
              <a:rect l="l" t="t" r="r" b="b"/>
              <a:pathLst>
                <a:path w="1088" h="1271" extrusionOk="0">
                  <a:moveTo>
                    <a:pt x="382" y="1"/>
                  </a:moveTo>
                  <a:cubicBezTo>
                    <a:pt x="215" y="1"/>
                    <a:pt x="0" y="191"/>
                    <a:pt x="131" y="342"/>
                  </a:cubicBezTo>
                  <a:lnTo>
                    <a:pt x="600" y="1156"/>
                  </a:lnTo>
                  <a:cubicBezTo>
                    <a:pt x="638" y="1223"/>
                    <a:pt x="715" y="1271"/>
                    <a:pt x="801" y="1271"/>
                  </a:cubicBezTo>
                  <a:cubicBezTo>
                    <a:pt x="983" y="1261"/>
                    <a:pt x="1088" y="1070"/>
                    <a:pt x="1002" y="917"/>
                  </a:cubicBezTo>
                  <a:lnTo>
                    <a:pt x="533" y="103"/>
                  </a:lnTo>
                  <a:cubicBezTo>
                    <a:pt x="506" y="30"/>
                    <a:pt x="447" y="1"/>
                    <a:pt x="382" y="1"/>
                  </a:cubicBezTo>
                  <a:close/>
                </a:path>
              </a:pathLst>
            </a:custGeom>
            <a:solidFill>
              <a:srgbClr val="D7DC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812;p66">
              <a:extLst>
                <a:ext uri="{FF2B5EF4-FFF2-40B4-BE49-F238E27FC236}">
                  <a16:creationId xmlns:a16="http://schemas.microsoft.com/office/drawing/2014/main" id="{E0592F47-0A7E-DFE0-0068-CB6431DCCD3D}"/>
                </a:ext>
              </a:extLst>
            </p:cNvPr>
            <p:cNvSpPr/>
            <p:nvPr/>
          </p:nvSpPr>
          <p:spPr>
            <a:xfrm>
              <a:off x="5182350" y="3443646"/>
              <a:ext cx="38471" cy="24868"/>
            </a:xfrm>
            <a:custGeom>
              <a:avLst/>
              <a:gdLst/>
              <a:ahLst/>
              <a:cxnLst/>
              <a:rect l="l" t="t" r="r" b="b"/>
              <a:pathLst>
                <a:path w="1465" h="947" extrusionOk="0">
                  <a:moveTo>
                    <a:pt x="1104" y="1"/>
                  </a:moveTo>
                  <a:cubicBezTo>
                    <a:pt x="1071" y="1"/>
                    <a:pt x="1037" y="12"/>
                    <a:pt x="1006" y="38"/>
                  </a:cubicBezTo>
                  <a:lnTo>
                    <a:pt x="192" y="507"/>
                  </a:lnTo>
                  <a:cubicBezTo>
                    <a:pt x="1" y="631"/>
                    <a:pt x="78" y="937"/>
                    <a:pt x="307" y="947"/>
                  </a:cubicBezTo>
                  <a:cubicBezTo>
                    <a:pt x="355" y="947"/>
                    <a:pt x="393" y="937"/>
                    <a:pt x="432" y="918"/>
                  </a:cubicBezTo>
                  <a:lnTo>
                    <a:pt x="1245" y="449"/>
                  </a:lnTo>
                  <a:cubicBezTo>
                    <a:pt x="1465" y="360"/>
                    <a:pt x="1290" y="1"/>
                    <a:pt x="1104" y="1"/>
                  </a:cubicBezTo>
                  <a:close/>
                </a:path>
              </a:pathLst>
            </a:custGeom>
            <a:solidFill>
              <a:srgbClr val="D7DC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813;p66">
              <a:extLst>
                <a:ext uri="{FF2B5EF4-FFF2-40B4-BE49-F238E27FC236}">
                  <a16:creationId xmlns:a16="http://schemas.microsoft.com/office/drawing/2014/main" id="{71A60A37-280A-8AA2-60DB-DCBDA18ED7E7}"/>
                </a:ext>
              </a:extLst>
            </p:cNvPr>
            <p:cNvSpPr/>
            <p:nvPr/>
          </p:nvSpPr>
          <p:spPr>
            <a:xfrm>
              <a:off x="4904650" y="3603910"/>
              <a:ext cx="38445" cy="24947"/>
            </a:xfrm>
            <a:custGeom>
              <a:avLst/>
              <a:gdLst/>
              <a:ahLst/>
              <a:cxnLst/>
              <a:rect l="l" t="t" r="r" b="b"/>
              <a:pathLst>
                <a:path w="1464" h="950" extrusionOk="0">
                  <a:moveTo>
                    <a:pt x="1107" y="0"/>
                  </a:moveTo>
                  <a:cubicBezTo>
                    <a:pt x="1073" y="0"/>
                    <a:pt x="1038" y="12"/>
                    <a:pt x="1006" y="40"/>
                  </a:cubicBezTo>
                  <a:lnTo>
                    <a:pt x="192" y="509"/>
                  </a:lnTo>
                  <a:cubicBezTo>
                    <a:pt x="1" y="634"/>
                    <a:pt x="87" y="930"/>
                    <a:pt x="317" y="950"/>
                  </a:cubicBezTo>
                  <a:cubicBezTo>
                    <a:pt x="355" y="950"/>
                    <a:pt x="393" y="930"/>
                    <a:pt x="431" y="911"/>
                  </a:cubicBezTo>
                  <a:lnTo>
                    <a:pt x="1245" y="442"/>
                  </a:lnTo>
                  <a:cubicBezTo>
                    <a:pt x="1463" y="362"/>
                    <a:pt x="1292" y="0"/>
                    <a:pt x="1107" y="0"/>
                  </a:cubicBezTo>
                  <a:close/>
                </a:path>
              </a:pathLst>
            </a:custGeom>
            <a:solidFill>
              <a:srgbClr val="D7DC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814;p66">
              <a:extLst>
                <a:ext uri="{FF2B5EF4-FFF2-40B4-BE49-F238E27FC236}">
                  <a16:creationId xmlns:a16="http://schemas.microsoft.com/office/drawing/2014/main" id="{17A3C5BC-BF1F-E3DE-B784-5A14D9D1D612}"/>
                </a:ext>
              </a:extLst>
            </p:cNvPr>
            <p:cNvSpPr/>
            <p:nvPr/>
          </p:nvSpPr>
          <p:spPr>
            <a:xfrm>
              <a:off x="5075839" y="3433037"/>
              <a:ext cx="87209" cy="73948"/>
            </a:xfrm>
            <a:custGeom>
              <a:avLst/>
              <a:gdLst/>
              <a:ahLst/>
              <a:cxnLst/>
              <a:rect l="l" t="t" r="r" b="b"/>
              <a:pathLst>
                <a:path w="3321" h="2816" extrusionOk="0">
                  <a:moveTo>
                    <a:pt x="414" y="0"/>
                  </a:moveTo>
                  <a:cubicBezTo>
                    <a:pt x="103" y="0"/>
                    <a:pt x="0" y="487"/>
                    <a:pt x="353" y="576"/>
                  </a:cubicBezTo>
                  <a:cubicBezTo>
                    <a:pt x="1416" y="853"/>
                    <a:pt x="2286" y="1619"/>
                    <a:pt x="2698" y="2633"/>
                  </a:cubicBezTo>
                  <a:cubicBezTo>
                    <a:pt x="2746" y="2748"/>
                    <a:pt x="2851" y="2815"/>
                    <a:pt x="2966" y="2815"/>
                  </a:cubicBezTo>
                  <a:cubicBezTo>
                    <a:pt x="3177" y="2815"/>
                    <a:pt x="3320" y="2605"/>
                    <a:pt x="3243" y="2413"/>
                  </a:cubicBezTo>
                  <a:cubicBezTo>
                    <a:pt x="2755" y="1226"/>
                    <a:pt x="1741" y="336"/>
                    <a:pt x="497" y="11"/>
                  </a:cubicBezTo>
                  <a:cubicBezTo>
                    <a:pt x="468" y="4"/>
                    <a:pt x="440" y="0"/>
                    <a:pt x="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815;p66">
              <a:extLst>
                <a:ext uri="{FF2B5EF4-FFF2-40B4-BE49-F238E27FC236}">
                  <a16:creationId xmlns:a16="http://schemas.microsoft.com/office/drawing/2014/main" id="{F0A35DF2-2171-10C3-54B4-CF7111E61F09}"/>
                </a:ext>
              </a:extLst>
            </p:cNvPr>
            <p:cNvSpPr/>
            <p:nvPr/>
          </p:nvSpPr>
          <p:spPr>
            <a:xfrm>
              <a:off x="5025288" y="3585607"/>
              <a:ext cx="74158" cy="111106"/>
            </a:xfrm>
            <a:custGeom>
              <a:avLst/>
              <a:gdLst/>
              <a:ahLst/>
              <a:cxnLst/>
              <a:rect l="l" t="t" r="r" b="b"/>
              <a:pathLst>
                <a:path w="2824" h="4231" extrusionOk="0">
                  <a:moveTo>
                    <a:pt x="938" y="1"/>
                  </a:moveTo>
                  <a:lnTo>
                    <a:pt x="938" y="450"/>
                  </a:lnTo>
                  <a:cubicBezTo>
                    <a:pt x="938" y="536"/>
                    <a:pt x="891" y="613"/>
                    <a:pt x="814" y="661"/>
                  </a:cubicBezTo>
                  <a:lnTo>
                    <a:pt x="259" y="948"/>
                  </a:lnTo>
                  <a:cubicBezTo>
                    <a:pt x="96" y="1034"/>
                    <a:pt x="1" y="1197"/>
                    <a:pt x="1" y="1369"/>
                  </a:cubicBezTo>
                  <a:lnTo>
                    <a:pt x="1" y="2738"/>
                  </a:lnTo>
                  <a:cubicBezTo>
                    <a:pt x="1" y="3245"/>
                    <a:pt x="154" y="3752"/>
                    <a:pt x="441" y="4173"/>
                  </a:cubicBezTo>
                  <a:lnTo>
                    <a:pt x="479" y="4231"/>
                  </a:lnTo>
                  <a:lnTo>
                    <a:pt x="2355" y="4231"/>
                  </a:lnTo>
                  <a:lnTo>
                    <a:pt x="2393" y="4173"/>
                  </a:lnTo>
                  <a:cubicBezTo>
                    <a:pt x="2671" y="3752"/>
                    <a:pt x="2824" y="3245"/>
                    <a:pt x="2824" y="2738"/>
                  </a:cubicBezTo>
                  <a:lnTo>
                    <a:pt x="2824" y="1369"/>
                  </a:lnTo>
                  <a:cubicBezTo>
                    <a:pt x="2824" y="1187"/>
                    <a:pt x="2728" y="1034"/>
                    <a:pt x="2565" y="948"/>
                  </a:cubicBezTo>
                  <a:lnTo>
                    <a:pt x="2010" y="661"/>
                  </a:lnTo>
                  <a:cubicBezTo>
                    <a:pt x="1934" y="613"/>
                    <a:pt x="1886" y="536"/>
                    <a:pt x="1886" y="450"/>
                  </a:cubicBezTo>
                  <a:lnTo>
                    <a:pt x="1886" y="1"/>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816;p66">
              <a:extLst>
                <a:ext uri="{FF2B5EF4-FFF2-40B4-BE49-F238E27FC236}">
                  <a16:creationId xmlns:a16="http://schemas.microsoft.com/office/drawing/2014/main" id="{8D7CF98B-6389-99D2-66F9-CB2A0F26AD1A}"/>
                </a:ext>
              </a:extLst>
            </p:cNvPr>
            <p:cNvSpPr/>
            <p:nvPr/>
          </p:nvSpPr>
          <p:spPr>
            <a:xfrm>
              <a:off x="5025288" y="3606458"/>
              <a:ext cx="74158" cy="90256"/>
            </a:xfrm>
            <a:custGeom>
              <a:avLst/>
              <a:gdLst/>
              <a:ahLst/>
              <a:cxnLst/>
              <a:rect l="l" t="t" r="r" b="b"/>
              <a:pathLst>
                <a:path w="2824" h="3437" extrusionOk="0">
                  <a:moveTo>
                    <a:pt x="556" y="1"/>
                  </a:moveTo>
                  <a:lnTo>
                    <a:pt x="249" y="154"/>
                  </a:lnTo>
                  <a:cubicBezTo>
                    <a:pt x="96" y="240"/>
                    <a:pt x="1" y="403"/>
                    <a:pt x="1" y="575"/>
                  </a:cubicBezTo>
                  <a:lnTo>
                    <a:pt x="1" y="1944"/>
                  </a:lnTo>
                  <a:cubicBezTo>
                    <a:pt x="1" y="2451"/>
                    <a:pt x="154" y="2958"/>
                    <a:pt x="441" y="3379"/>
                  </a:cubicBezTo>
                  <a:lnTo>
                    <a:pt x="469" y="3437"/>
                  </a:lnTo>
                  <a:lnTo>
                    <a:pt x="2355" y="3437"/>
                  </a:lnTo>
                  <a:lnTo>
                    <a:pt x="2384" y="3379"/>
                  </a:lnTo>
                  <a:cubicBezTo>
                    <a:pt x="2671" y="2958"/>
                    <a:pt x="2824" y="2451"/>
                    <a:pt x="2824" y="1944"/>
                  </a:cubicBezTo>
                  <a:lnTo>
                    <a:pt x="2824" y="575"/>
                  </a:lnTo>
                  <a:cubicBezTo>
                    <a:pt x="2824" y="403"/>
                    <a:pt x="2718" y="240"/>
                    <a:pt x="2565" y="154"/>
                  </a:cubicBezTo>
                  <a:lnTo>
                    <a:pt x="2269" y="1"/>
                  </a:lnTo>
                  <a:cubicBezTo>
                    <a:pt x="2039" y="254"/>
                    <a:pt x="1726" y="381"/>
                    <a:pt x="1412" y="381"/>
                  </a:cubicBezTo>
                  <a:cubicBezTo>
                    <a:pt x="1099" y="381"/>
                    <a:pt x="785" y="254"/>
                    <a:pt x="55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17;p66">
              <a:extLst>
                <a:ext uri="{FF2B5EF4-FFF2-40B4-BE49-F238E27FC236}">
                  <a16:creationId xmlns:a16="http://schemas.microsoft.com/office/drawing/2014/main" id="{64FC49D8-E09D-1AD4-9CC7-BA728DCCFC6F}"/>
                </a:ext>
              </a:extLst>
            </p:cNvPr>
            <p:cNvSpPr/>
            <p:nvPr/>
          </p:nvSpPr>
          <p:spPr>
            <a:xfrm>
              <a:off x="5048660" y="3585607"/>
              <a:ext cx="27678" cy="18382"/>
            </a:xfrm>
            <a:custGeom>
              <a:avLst/>
              <a:gdLst/>
              <a:ahLst/>
              <a:cxnLst/>
              <a:rect l="l" t="t" r="r" b="b"/>
              <a:pathLst>
                <a:path w="1054" h="700" extrusionOk="0">
                  <a:moveTo>
                    <a:pt x="58" y="1"/>
                  </a:moveTo>
                  <a:lnTo>
                    <a:pt x="58" y="450"/>
                  </a:lnTo>
                  <a:cubicBezTo>
                    <a:pt x="48" y="508"/>
                    <a:pt x="29" y="556"/>
                    <a:pt x="1" y="603"/>
                  </a:cubicBezTo>
                  <a:cubicBezTo>
                    <a:pt x="163" y="670"/>
                    <a:pt x="345" y="699"/>
                    <a:pt x="527" y="699"/>
                  </a:cubicBezTo>
                  <a:cubicBezTo>
                    <a:pt x="699" y="699"/>
                    <a:pt x="881" y="670"/>
                    <a:pt x="1053" y="603"/>
                  </a:cubicBezTo>
                  <a:cubicBezTo>
                    <a:pt x="1015" y="556"/>
                    <a:pt x="996" y="508"/>
                    <a:pt x="996" y="450"/>
                  </a:cubicBezTo>
                  <a:lnTo>
                    <a:pt x="996" y="1"/>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18;p66">
              <a:extLst>
                <a:ext uri="{FF2B5EF4-FFF2-40B4-BE49-F238E27FC236}">
                  <a16:creationId xmlns:a16="http://schemas.microsoft.com/office/drawing/2014/main" id="{6981199D-FBA0-CFD4-93D5-E28EF4BE378C}"/>
                </a:ext>
              </a:extLst>
            </p:cNvPr>
            <p:cNvSpPr/>
            <p:nvPr/>
          </p:nvSpPr>
          <p:spPr>
            <a:xfrm>
              <a:off x="5037604" y="3536343"/>
              <a:ext cx="49526" cy="55330"/>
            </a:xfrm>
            <a:custGeom>
              <a:avLst/>
              <a:gdLst/>
              <a:ahLst/>
              <a:cxnLst/>
              <a:rect l="l" t="t" r="r" b="b"/>
              <a:pathLst>
                <a:path w="1886" h="2107" extrusionOk="0">
                  <a:moveTo>
                    <a:pt x="709" y="1"/>
                  </a:moveTo>
                  <a:cubicBezTo>
                    <a:pt x="316" y="1"/>
                    <a:pt x="0" y="317"/>
                    <a:pt x="0" y="699"/>
                  </a:cubicBezTo>
                  <a:lnTo>
                    <a:pt x="0" y="1168"/>
                  </a:lnTo>
                  <a:cubicBezTo>
                    <a:pt x="0" y="1685"/>
                    <a:pt x="422" y="2106"/>
                    <a:pt x="948" y="2106"/>
                  </a:cubicBezTo>
                  <a:cubicBezTo>
                    <a:pt x="954" y="2106"/>
                    <a:pt x="959" y="2106"/>
                    <a:pt x="965" y="2106"/>
                  </a:cubicBezTo>
                  <a:cubicBezTo>
                    <a:pt x="1474" y="2106"/>
                    <a:pt x="1886" y="1679"/>
                    <a:pt x="1886" y="1168"/>
                  </a:cubicBezTo>
                  <a:lnTo>
                    <a:pt x="1886" y="699"/>
                  </a:lnTo>
                  <a:cubicBezTo>
                    <a:pt x="1886" y="317"/>
                    <a:pt x="1570" y="1"/>
                    <a:pt x="1187"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19;p66">
              <a:extLst>
                <a:ext uri="{FF2B5EF4-FFF2-40B4-BE49-F238E27FC236}">
                  <a16:creationId xmlns:a16="http://schemas.microsoft.com/office/drawing/2014/main" id="{17CAF853-20A7-EED2-C949-0DF9C3854F0D}"/>
                </a:ext>
              </a:extLst>
            </p:cNvPr>
            <p:cNvSpPr/>
            <p:nvPr/>
          </p:nvSpPr>
          <p:spPr>
            <a:xfrm>
              <a:off x="5037604" y="3536343"/>
              <a:ext cx="33954" cy="55382"/>
            </a:xfrm>
            <a:custGeom>
              <a:avLst/>
              <a:gdLst/>
              <a:ahLst/>
              <a:cxnLst/>
              <a:rect l="l" t="t" r="r" b="b"/>
              <a:pathLst>
                <a:path w="1293" h="2109" extrusionOk="0">
                  <a:moveTo>
                    <a:pt x="709" y="1"/>
                  </a:moveTo>
                  <a:cubicBezTo>
                    <a:pt x="316" y="1"/>
                    <a:pt x="0" y="317"/>
                    <a:pt x="0" y="699"/>
                  </a:cubicBezTo>
                  <a:lnTo>
                    <a:pt x="0" y="1168"/>
                  </a:lnTo>
                  <a:cubicBezTo>
                    <a:pt x="0" y="1711"/>
                    <a:pt x="439" y="2109"/>
                    <a:pt x="937" y="2109"/>
                  </a:cubicBezTo>
                  <a:cubicBezTo>
                    <a:pt x="1054" y="2109"/>
                    <a:pt x="1174" y="2087"/>
                    <a:pt x="1292" y="2039"/>
                  </a:cubicBezTo>
                  <a:cubicBezTo>
                    <a:pt x="938" y="1896"/>
                    <a:pt x="699" y="1551"/>
                    <a:pt x="709" y="1168"/>
                  </a:cubicBezTo>
                  <a:lnTo>
                    <a:pt x="709" y="699"/>
                  </a:lnTo>
                  <a:cubicBezTo>
                    <a:pt x="709" y="355"/>
                    <a:pt x="948" y="68"/>
                    <a:pt x="1292" y="10"/>
                  </a:cubicBezTo>
                  <a:cubicBezTo>
                    <a:pt x="1254" y="1"/>
                    <a:pt x="1216" y="1"/>
                    <a:pt x="1168" y="1"/>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20;p66">
              <a:extLst>
                <a:ext uri="{FF2B5EF4-FFF2-40B4-BE49-F238E27FC236}">
                  <a16:creationId xmlns:a16="http://schemas.microsoft.com/office/drawing/2014/main" id="{5366D765-A7B9-F578-51DD-C1D00944B82F}"/>
                </a:ext>
              </a:extLst>
            </p:cNvPr>
            <p:cNvSpPr/>
            <p:nvPr/>
          </p:nvSpPr>
          <p:spPr>
            <a:xfrm>
              <a:off x="5037604" y="3696451"/>
              <a:ext cx="49526" cy="31171"/>
            </a:xfrm>
            <a:custGeom>
              <a:avLst/>
              <a:gdLst/>
              <a:ahLst/>
              <a:cxnLst/>
              <a:rect l="l" t="t" r="r" b="b"/>
              <a:pathLst>
                <a:path w="1886" h="1187" extrusionOk="0">
                  <a:moveTo>
                    <a:pt x="0" y="0"/>
                  </a:moveTo>
                  <a:lnTo>
                    <a:pt x="0" y="947"/>
                  </a:lnTo>
                  <a:cubicBezTo>
                    <a:pt x="0" y="1072"/>
                    <a:pt x="106" y="1187"/>
                    <a:pt x="240" y="1187"/>
                  </a:cubicBezTo>
                  <a:lnTo>
                    <a:pt x="1647" y="1187"/>
                  </a:lnTo>
                  <a:cubicBezTo>
                    <a:pt x="1781" y="1187"/>
                    <a:pt x="1886" y="1072"/>
                    <a:pt x="1886" y="947"/>
                  </a:cubicBezTo>
                  <a:lnTo>
                    <a:pt x="1886" y="0"/>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821;p66">
              <a:extLst>
                <a:ext uri="{FF2B5EF4-FFF2-40B4-BE49-F238E27FC236}">
                  <a16:creationId xmlns:a16="http://schemas.microsoft.com/office/drawing/2014/main" id="{AB74ADD2-9EEC-5385-70B2-505CC786B582}"/>
                </a:ext>
              </a:extLst>
            </p:cNvPr>
            <p:cNvSpPr/>
            <p:nvPr/>
          </p:nvSpPr>
          <p:spPr>
            <a:xfrm>
              <a:off x="5025288" y="3615255"/>
              <a:ext cx="12342" cy="81222"/>
            </a:xfrm>
            <a:custGeom>
              <a:avLst/>
              <a:gdLst/>
              <a:ahLst/>
              <a:cxnLst/>
              <a:rect l="l" t="t" r="r" b="b"/>
              <a:pathLst>
                <a:path w="470" h="3093" extrusionOk="0">
                  <a:moveTo>
                    <a:pt x="77" y="1"/>
                  </a:moveTo>
                  <a:cubicBezTo>
                    <a:pt x="29" y="68"/>
                    <a:pt x="1" y="154"/>
                    <a:pt x="1" y="250"/>
                  </a:cubicBezTo>
                  <a:lnTo>
                    <a:pt x="1" y="1609"/>
                  </a:lnTo>
                  <a:cubicBezTo>
                    <a:pt x="1" y="2125"/>
                    <a:pt x="154" y="2623"/>
                    <a:pt x="441" y="3044"/>
                  </a:cubicBezTo>
                  <a:lnTo>
                    <a:pt x="469" y="3092"/>
                  </a:lnTo>
                  <a:lnTo>
                    <a:pt x="469" y="527"/>
                  </a:lnTo>
                  <a:cubicBezTo>
                    <a:pt x="469" y="384"/>
                    <a:pt x="402" y="240"/>
                    <a:pt x="288" y="154"/>
                  </a:cubicBezTo>
                  <a:lnTo>
                    <a:pt x="77"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822;p66">
              <a:extLst>
                <a:ext uri="{FF2B5EF4-FFF2-40B4-BE49-F238E27FC236}">
                  <a16:creationId xmlns:a16="http://schemas.microsoft.com/office/drawing/2014/main" id="{91348938-2894-26F0-29A4-5076378A8FC1}"/>
                </a:ext>
              </a:extLst>
            </p:cNvPr>
            <p:cNvSpPr/>
            <p:nvPr/>
          </p:nvSpPr>
          <p:spPr>
            <a:xfrm>
              <a:off x="5086868" y="3615255"/>
              <a:ext cx="12579" cy="81222"/>
            </a:xfrm>
            <a:custGeom>
              <a:avLst/>
              <a:gdLst/>
              <a:ahLst/>
              <a:cxnLst/>
              <a:rect l="l" t="t" r="r" b="b"/>
              <a:pathLst>
                <a:path w="479" h="3093" extrusionOk="0">
                  <a:moveTo>
                    <a:pt x="402" y="1"/>
                  </a:moveTo>
                  <a:lnTo>
                    <a:pt x="192" y="154"/>
                  </a:lnTo>
                  <a:cubicBezTo>
                    <a:pt x="77" y="240"/>
                    <a:pt x="0" y="384"/>
                    <a:pt x="10" y="527"/>
                  </a:cubicBezTo>
                  <a:lnTo>
                    <a:pt x="10" y="3092"/>
                  </a:lnTo>
                  <a:lnTo>
                    <a:pt x="39" y="3044"/>
                  </a:lnTo>
                  <a:cubicBezTo>
                    <a:pt x="326" y="2623"/>
                    <a:pt x="479" y="2125"/>
                    <a:pt x="479" y="1609"/>
                  </a:cubicBezTo>
                  <a:lnTo>
                    <a:pt x="479" y="250"/>
                  </a:lnTo>
                  <a:cubicBezTo>
                    <a:pt x="479" y="154"/>
                    <a:pt x="450" y="68"/>
                    <a:pt x="40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823;p66">
              <a:extLst>
                <a:ext uri="{FF2B5EF4-FFF2-40B4-BE49-F238E27FC236}">
                  <a16:creationId xmlns:a16="http://schemas.microsoft.com/office/drawing/2014/main" id="{5CDEDAAD-7EBF-3755-EA5D-19703485AE5E}"/>
                </a:ext>
              </a:extLst>
            </p:cNvPr>
            <p:cNvSpPr/>
            <p:nvPr/>
          </p:nvSpPr>
          <p:spPr>
            <a:xfrm>
              <a:off x="5059216" y="3708740"/>
              <a:ext cx="6302" cy="18645"/>
            </a:xfrm>
            <a:custGeom>
              <a:avLst/>
              <a:gdLst/>
              <a:ahLst/>
              <a:cxnLst/>
              <a:rect l="l" t="t" r="r" b="b"/>
              <a:pathLst>
                <a:path w="240" h="710" extrusionOk="0">
                  <a:moveTo>
                    <a:pt x="125" y="1"/>
                  </a:moveTo>
                  <a:cubicBezTo>
                    <a:pt x="58" y="1"/>
                    <a:pt x="1" y="58"/>
                    <a:pt x="1" y="125"/>
                  </a:cubicBezTo>
                  <a:lnTo>
                    <a:pt x="1" y="709"/>
                  </a:lnTo>
                  <a:lnTo>
                    <a:pt x="240" y="709"/>
                  </a:lnTo>
                  <a:lnTo>
                    <a:pt x="240" y="116"/>
                  </a:lnTo>
                  <a:cubicBezTo>
                    <a:pt x="240" y="58"/>
                    <a:pt x="182" y="1"/>
                    <a:pt x="125" y="1"/>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824;p66">
              <a:extLst>
                <a:ext uri="{FF2B5EF4-FFF2-40B4-BE49-F238E27FC236}">
                  <a16:creationId xmlns:a16="http://schemas.microsoft.com/office/drawing/2014/main" id="{14E694A4-6723-2828-E4C6-D74F5F3575CD}"/>
                </a:ext>
              </a:extLst>
            </p:cNvPr>
            <p:cNvSpPr/>
            <p:nvPr/>
          </p:nvSpPr>
          <p:spPr>
            <a:xfrm>
              <a:off x="5037604" y="3536343"/>
              <a:ext cx="49526" cy="24658"/>
            </a:xfrm>
            <a:custGeom>
              <a:avLst/>
              <a:gdLst/>
              <a:ahLst/>
              <a:cxnLst/>
              <a:rect l="l" t="t" r="r" b="b"/>
              <a:pathLst>
                <a:path w="1886" h="939" extrusionOk="0">
                  <a:moveTo>
                    <a:pt x="709" y="1"/>
                  </a:moveTo>
                  <a:cubicBezTo>
                    <a:pt x="316" y="1"/>
                    <a:pt x="0" y="317"/>
                    <a:pt x="0" y="699"/>
                  </a:cubicBezTo>
                  <a:cubicBezTo>
                    <a:pt x="0" y="699"/>
                    <a:pt x="709" y="939"/>
                    <a:pt x="1886" y="939"/>
                  </a:cubicBezTo>
                  <a:lnTo>
                    <a:pt x="1886" y="699"/>
                  </a:lnTo>
                  <a:cubicBezTo>
                    <a:pt x="1886" y="317"/>
                    <a:pt x="1570" y="1"/>
                    <a:pt x="117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825;p66">
              <a:extLst>
                <a:ext uri="{FF2B5EF4-FFF2-40B4-BE49-F238E27FC236}">
                  <a16:creationId xmlns:a16="http://schemas.microsoft.com/office/drawing/2014/main" id="{2FB61BE7-8452-E530-A258-061794994710}"/>
                </a:ext>
              </a:extLst>
            </p:cNvPr>
            <p:cNvSpPr/>
            <p:nvPr/>
          </p:nvSpPr>
          <p:spPr>
            <a:xfrm>
              <a:off x="5037604" y="3536343"/>
              <a:ext cx="33954" cy="22400"/>
            </a:xfrm>
            <a:custGeom>
              <a:avLst/>
              <a:gdLst/>
              <a:ahLst/>
              <a:cxnLst/>
              <a:rect l="l" t="t" r="r" b="b"/>
              <a:pathLst>
                <a:path w="1293" h="853" extrusionOk="0">
                  <a:moveTo>
                    <a:pt x="709" y="1"/>
                  </a:moveTo>
                  <a:cubicBezTo>
                    <a:pt x="316" y="1"/>
                    <a:pt x="0" y="317"/>
                    <a:pt x="0" y="699"/>
                  </a:cubicBezTo>
                  <a:cubicBezTo>
                    <a:pt x="230" y="766"/>
                    <a:pt x="469" y="824"/>
                    <a:pt x="709" y="853"/>
                  </a:cubicBezTo>
                  <a:lnTo>
                    <a:pt x="709" y="699"/>
                  </a:lnTo>
                  <a:cubicBezTo>
                    <a:pt x="709" y="355"/>
                    <a:pt x="948" y="68"/>
                    <a:pt x="1292" y="10"/>
                  </a:cubicBezTo>
                  <a:cubicBezTo>
                    <a:pt x="1254" y="1"/>
                    <a:pt x="1216" y="1"/>
                    <a:pt x="116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15810;p70">
            <a:extLst>
              <a:ext uri="{FF2B5EF4-FFF2-40B4-BE49-F238E27FC236}">
                <a16:creationId xmlns:a16="http://schemas.microsoft.com/office/drawing/2014/main" id="{1072CAA8-AF82-4862-33EE-830CC0969A33}"/>
              </a:ext>
            </a:extLst>
          </p:cNvPr>
          <p:cNvGrpSpPr/>
          <p:nvPr/>
        </p:nvGrpSpPr>
        <p:grpSpPr>
          <a:xfrm>
            <a:off x="957839" y="537295"/>
            <a:ext cx="640321" cy="574488"/>
            <a:chOff x="866322" y="2469775"/>
            <a:chExt cx="379226" cy="322733"/>
          </a:xfrm>
        </p:grpSpPr>
        <p:sp>
          <p:nvSpPr>
            <p:cNvPr id="533" name="Google Shape;15811;p70">
              <a:extLst>
                <a:ext uri="{FF2B5EF4-FFF2-40B4-BE49-F238E27FC236}">
                  <a16:creationId xmlns:a16="http://schemas.microsoft.com/office/drawing/2014/main" id="{C6B4ABA1-4AFF-4969-A5BF-23C4E2A24A31}"/>
                </a:ext>
              </a:extLst>
            </p:cNvPr>
            <p:cNvSpPr/>
            <p:nvPr/>
          </p:nvSpPr>
          <p:spPr>
            <a:xfrm>
              <a:off x="1050246" y="2469775"/>
              <a:ext cx="175981" cy="171787"/>
            </a:xfrm>
            <a:custGeom>
              <a:avLst/>
              <a:gdLst/>
              <a:ahLst/>
              <a:cxnLst/>
              <a:rect l="l" t="t" r="r" b="b"/>
              <a:pathLst>
                <a:path w="6713" h="6553" extrusionOk="0">
                  <a:moveTo>
                    <a:pt x="664" y="1"/>
                  </a:moveTo>
                  <a:cubicBezTo>
                    <a:pt x="289" y="1"/>
                    <a:pt x="0" y="290"/>
                    <a:pt x="0" y="665"/>
                  </a:cubicBezTo>
                  <a:lnTo>
                    <a:pt x="0" y="4245"/>
                  </a:lnTo>
                  <a:cubicBezTo>
                    <a:pt x="0" y="4620"/>
                    <a:pt x="289" y="4923"/>
                    <a:pt x="664" y="4923"/>
                  </a:cubicBezTo>
                  <a:lnTo>
                    <a:pt x="1343" y="4923"/>
                  </a:lnTo>
                  <a:lnTo>
                    <a:pt x="968" y="6410"/>
                  </a:lnTo>
                  <a:cubicBezTo>
                    <a:pt x="935" y="6485"/>
                    <a:pt x="999" y="6552"/>
                    <a:pt x="1069" y="6552"/>
                  </a:cubicBezTo>
                  <a:cubicBezTo>
                    <a:pt x="1093" y="6552"/>
                    <a:pt x="1119" y="6544"/>
                    <a:pt x="1141" y="6526"/>
                  </a:cubicBezTo>
                  <a:lnTo>
                    <a:pt x="3349" y="4923"/>
                  </a:lnTo>
                  <a:lnTo>
                    <a:pt x="6034" y="4923"/>
                  </a:lnTo>
                  <a:cubicBezTo>
                    <a:pt x="6410" y="4923"/>
                    <a:pt x="6713" y="4620"/>
                    <a:pt x="6713" y="4245"/>
                  </a:cubicBezTo>
                  <a:lnTo>
                    <a:pt x="6713" y="665"/>
                  </a:lnTo>
                  <a:cubicBezTo>
                    <a:pt x="6713" y="290"/>
                    <a:pt x="6410" y="1"/>
                    <a:pt x="6034"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5812;p70">
              <a:extLst>
                <a:ext uri="{FF2B5EF4-FFF2-40B4-BE49-F238E27FC236}">
                  <a16:creationId xmlns:a16="http://schemas.microsoft.com/office/drawing/2014/main" id="{5DCABA98-1D85-0EA1-1EA6-DD9C9AC8C8A6}"/>
                </a:ext>
              </a:extLst>
            </p:cNvPr>
            <p:cNvSpPr/>
            <p:nvPr/>
          </p:nvSpPr>
          <p:spPr>
            <a:xfrm>
              <a:off x="1077484" y="2498926"/>
              <a:ext cx="33345" cy="11744"/>
            </a:xfrm>
            <a:custGeom>
              <a:avLst/>
              <a:gdLst/>
              <a:ahLst/>
              <a:cxnLst/>
              <a:rect l="l" t="t" r="r" b="b"/>
              <a:pathLst>
                <a:path w="1272" h="448" extrusionOk="0">
                  <a:moveTo>
                    <a:pt x="304" y="0"/>
                  </a:moveTo>
                  <a:cubicBezTo>
                    <a:pt x="1" y="0"/>
                    <a:pt x="1" y="448"/>
                    <a:pt x="304" y="448"/>
                  </a:cubicBezTo>
                  <a:lnTo>
                    <a:pt x="968" y="448"/>
                  </a:lnTo>
                  <a:cubicBezTo>
                    <a:pt x="1271" y="448"/>
                    <a:pt x="1271" y="0"/>
                    <a:pt x="968" y="0"/>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5813;p70">
              <a:extLst>
                <a:ext uri="{FF2B5EF4-FFF2-40B4-BE49-F238E27FC236}">
                  <a16:creationId xmlns:a16="http://schemas.microsoft.com/office/drawing/2014/main" id="{A481D823-2C46-0FBF-683F-22E921EC0030}"/>
                </a:ext>
              </a:extLst>
            </p:cNvPr>
            <p:cNvSpPr/>
            <p:nvPr/>
          </p:nvSpPr>
          <p:spPr>
            <a:xfrm>
              <a:off x="1118353" y="2498926"/>
              <a:ext cx="80270" cy="11744"/>
            </a:xfrm>
            <a:custGeom>
              <a:avLst/>
              <a:gdLst/>
              <a:ahLst/>
              <a:cxnLst/>
              <a:rect l="l" t="t" r="r" b="b"/>
              <a:pathLst>
                <a:path w="3062" h="448" extrusionOk="0">
                  <a:moveTo>
                    <a:pt x="304" y="0"/>
                  </a:moveTo>
                  <a:cubicBezTo>
                    <a:pt x="1" y="0"/>
                    <a:pt x="1" y="448"/>
                    <a:pt x="304" y="448"/>
                  </a:cubicBezTo>
                  <a:lnTo>
                    <a:pt x="2772" y="448"/>
                  </a:lnTo>
                  <a:cubicBezTo>
                    <a:pt x="3061" y="448"/>
                    <a:pt x="3061" y="0"/>
                    <a:pt x="2772" y="0"/>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5814;p70">
              <a:extLst>
                <a:ext uri="{FF2B5EF4-FFF2-40B4-BE49-F238E27FC236}">
                  <a16:creationId xmlns:a16="http://schemas.microsoft.com/office/drawing/2014/main" id="{A6C92838-A608-A577-50A5-9DF51546AE91}"/>
                </a:ext>
              </a:extLst>
            </p:cNvPr>
            <p:cNvSpPr/>
            <p:nvPr/>
          </p:nvSpPr>
          <p:spPr>
            <a:xfrm>
              <a:off x="1077484" y="2528418"/>
              <a:ext cx="121140" cy="11771"/>
            </a:xfrm>
            <a:custGeom>
              <a:avLst/>
              <a:gdLst/>
              <a:ahLst/>
              <a:cxnLst/>
              <a:rect l="l" t="t" r="r" b="b"/>
              <a:pathLst>
                <a:path w="4621" h="449" extrusionOk="0">
                  <a:moveTo>
                    <a:pt x="4345" y="1"/>
                  </a:moveTo>
                  <a:cubicBezTo>
                    <a:pt x="4341" y="1"/>
                    <a:pt x="4336" y="1"/>
                    <a:pt x="4331" y="1"/>
                  </a:cubicBezTo>
                  <a:lnTo>
                    <a:pt x="304" y="1"/>
                  </a:lnTo>
                  <a:cubicBezTo>
                    <a:pt x="1" y="1"/>
                    <a:pt x="1" y="449"/>
                    <a:pt x="304" y="449"/>
                  </a:cubicBezTo>
                  <a:lnTo>
                    <a:pt x="4331" y="449"/>
                  </a:lnTo>
                  <a:cubicBezTo>
                    <a:pt x="4616" y="435"/>
                    <a:pt x="4620" y="1"/>
                    <a:pt x="4345" y="1"/>
                  </a:cubicBez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5815;p70">
              <a:extLst>
                <a:ext uri="{FF2B5EF4-FFF2-40B4-BE49-F238E27FC236}">
                  <a16:creationId xmlns:a16="http://schemas.microsoft.com/office/drawing/2014/main" id="{5E44569E-D229-2800-BCBC-51A9C18DBCB0}"/>
                </a:ext>
              </a:extLst>
            </p:cNvPr>
            <p:cNvSpPr/>
            <p:nvPr/>
          </p:nvSpPr>
          <p:spPr>
            <a:xfrm>
              <a:off x="1077484" y="2557569"/>
              <a:ext cx="80270" cy="11771"/>
            </a:xfrm>
            <a:custGeom>
              <a:avLst/>
              <a:gdLst/>
              <a:ahLst/>
              <a:cxnLst/>
              <a:rect l="l" t="t" r="r" b="b"/>
              <a:pathLst>
                <a:path w="3062" h="449" extrusionOk="0">
                  <a:moveTo>
                    <a:pt x="304" y="1"/>
                  </a:moveTo>
                  <a:cubicBezTo>
                    <a:pt x="1" y="1"/>
                    <a:pt x="1" y="448"/>
                    <a:pt x="304" y="448"/>
                  </a:cubicBezTo>
                  <a:lnTo>
                    <a:pt x="2758" y="448"/>
                  </a:lnTo>
                  <a:cubicBezTo>
                    <a:pt x="3061" y="448"/>
                    <a:pt x="3061" y="1"/>
                    <a:pt x="2758" y="1"/>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5816;p70">
              <a:extLst>
                <a:ext uri="{FF2B5EF4-FFF2-40B4-BE49-F238E27FC236}">
                  <a16:creationId xmlns:a16="http://schemas.microsoft.com/office/drawing/2014/main" id="{4C11997E-1006-CE31-BC4C-A85035FDAB6A}"/>
                </a:ext>
              </a:extLst>
            </p:cNvPr>
            <p:cNvSpPr/>
            <p:nvPr/>
          </p:nvSpPr>
          <p:spPr>
            <a:xfrm>
              <a:off x="1165278" y="2557569"/>
              <a:ext cx="33345" cy="11771"/>
            </a:xfrm>
            <a:custGeom>
              <a:avLst/>
              <a:gdLst/>
              <a:ahLst/>
              <a:cxnLst/>
              <a:rect l="l" t="t" r="r" b="b"/>
              <a:pathLst>
                <a:path w="1272" h="449" extrusionOk="0">
                  <a:moveTo>
                    <a:pt x="304" y="1"/>
                  </a:moveTo>
                  <a:cubicBezTo>
                    <a:pt x="1" y="1"/>
                    <a:pt x="1" y="448"/>
                    <a:pt x="304" y="448"/>
                  </a:cubicBezTo>
                  <a:lnTo>
                    <a:pt x="982" y="448"/>
                  </a:lnTo>
                  <a:cubicBezTo>
                    <a:pt x="1271" y="448"/>
                    <a:pt x="1271" y="1"/>
                    <a:pt x="982" y="1"/>
                  </a:cubicBez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5817;p70">
              <a:extLst>
                <a:ext uri="{FF2B5EF4-FFF2-40B4-BE49-F238E27FC236}">
                  <a16:creationId xmlns:a16="http://schemas.microsoft.com/office/drawing/2014/main" id="{B82DF6F6-BD7F-2639-6A34-074D9D30626F}"/>
                </a:ext>
              </a:extLst>
            </p:cNvPr>
            <p:cNvSpPr/>
            <p:nvPr/>
          </p:nvSpPr>
          <p:spPr>
            <a:xfrm>
              <a:off x="886009" y="2733551"/>
              <a:ext cx="340218" cy="17433"/>
            </a:xfrm>
            <a:custGeom>
              <a:avLst/>
              <a:gdLst/>
              <a:ahLst/>
              <a:cxnLst/>
              <a:rect l="l" t="t" r="r" b="b"/>
              <a:pathLst>
                <a:path w="12978" h="665" extrusionOk="0">
                  <a:moveTo>
                    <a:pt x="0" y="0"/>
                  </a:moveTo>
                  <a:lnTo>
                    <a:pt x="0" y="664"/>
                  </a:lnTo>
                  <a:lnTo>
                    <a:pt x="12978" y="664"/>
                  </a:lnTo>
                  <a:lnTo>
                    <a:pt x="12978"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5818;p70">
              <a:extLst>
                <a:ext uri="{FF2B5EF4-FFF2-40B4-BE49-F238E27FC236}">
                  <a16:creationId xmlns:a16="http://schemas.microsoft.com/office/drawing/2014/main" id="{AB19C679-EF36-F6BF-B4CC-D8789923F4D0}"/>
                </a:ext>
              </a:extLst>
            </p:cNvPr>
            <p:cNvSpPr/>
            <p:nvPr/>
          </p:nvSpPr>
          <p:spPr>
            <a:xfrm>
              <a:off x="879954" y="2733551"/>
              <a:ext cx="12138" cy="58958"/>
            </a:xfrm>
            <a:custGeom>
              <a:avLst/>
              <a:gdLst/>
              <a:ahLst/>
              <a:cxnLst/>
              <a:rect l="l" t="t" r="r" b="b"/>
              <a:pathLst>
                <a:path w="463" h="2249" extrusionOk="0">
                  <a:moveTo>
                    <a:pt x="0" y="0"/>
                  </a:moveTo>
                  <a:lnTo>
                    <a:pt x="0" y="2021"/>
                  </a:lnTo>
                  <a:cubicBezTo>
                    <a:pt x="0" y="2173"/>
                    <a:pt x="116" y="2249"/>
                    <a:pt x="231" y="2249"/>
                  </a:cubicBezTo>
                  <a:cubicBezTo>
                    <a:pt x="347" y="2249"/>
                    <a:pt x="462" y="2173"/>
                    <a:pt x="462" y="2021"/>
                  </a:cubicBezTo>
                  <a:lnTo>
                    <a:pt x="462"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5819;p70">
              <a:extLst>
                <a:ext uri="{FF2B5EF4-FFF2-40B4-BE49-F238E27FC236}">
                  <a16:creationId xmlns:a16="http://schemas.microsoft.com/office/drawing/2014/main" id="{2A2DEC1A-82DA-0D81-0352-F2463C891A6A}"/>
                </a:ext>
              </a:extLst>
            </p:cNvPr>
            <p:cNvSpPr/>
            <p:nvPr/>
          </p:nvSpPr>
          <p:spPr>
            <a:xfrm>
              <a:off x="1220146" y="2733551"/>
              <a:ext cx="11771" cy="58958"/>
            </a:xfrm>
            <a:custGeom>
              <a:avLst/>
              <a:gdLst/>
              <a:ahLst/>
              <a:cxnLst/>
              <a:rect l="l" t="t" r="r" b="b"/>
              <a:pathLst>
                <a:path w="449" h="2249" extrusionOk="0">
                  <a:moveTo>
                    <a:pt x="1" y="0"/>
                  </a:moveTo>
                  <a:lnTo>
                    <a:pt x="1" y="2021"/>
                  </a:lnTo>
                  <a:cubicBezTo>
                    <a:pt x="1" y="2173"/>
                    <a:pt x="113" y="2249"/>
                    <a:pt x="225" y="2249"/>
                  </a:cubicBezTo>
                  <a:cubicBezTo>
                    <a:pt x="337" y="2249"/>
                    <a:pt x="448" y="2173"/>
                    <a:pt x="448" y="2021"/>
                  </a:cubicBezTo>
                  <a:lnTo>
                    <a:pt x="448"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5820;p70">
              <a:extLst>
                <a:ext uri="{FF2B5EF4-FFF2-40B4-BE49-F238E27FC236}">
                  <a16:creationId xmlns:a16="http://schemas.microsoft.com/office/drawing/2014/main" id="{39CD528E-EE9D-08BA-90FF-B1B8F8E9DC46}"/>
                </a:ext>
              </a:extLst>
            </p:cNvPr>
            <p:cNvSpPr/>
            <p:nvPr/>
          </p:nvSpPr>
          <p:spPr>
            <a:xfrm>
              <a:off x="921190" y="2608295"/>
              <a:ext cx="105620" cy="119593"/>
            </a:xfrm>
            <a:custGeom>
              <a:avLst/>
              <a:gdLst/>
              <a:ahLst/>
              <a:cxnLst/>
              <a:rect l="l" t="t" r="r" b="b"/>
              <a:pathLst>
                <a:path w="4029" h="4562" extrusionOk="0">
                  <a:moveTo>
                    <a:pt x="1343" y="0"/>
                  </a:moveTo>
                  <a:lnTo>
                    <a:pt x="1343" y="664"/>
                  </a:lnTo>
                  <a:cubicBezTo>
                    <a:pt x="1343" y="837"/>
                    <a:pt x="1242" y="982"/>
                    <a:pt x="1084" y="1068"/>
                  </a:cubicBezTo>
                  <a:lnTo>
                    <a:pt x="362" y="1429"/>
                  </a:lnTo>
                  <a:cubicBezTo>
                    <a:pt x="145" y="1545"/>
                    <a:pt x="1" y="1776"/>
                    <a:pt x="1" y="2021"/>
                  </a:cubicBezTo>
                  <a:lnTo>
                    <a:pt x="1" y="3883"/>
                  </a:lnTo>
                  <a:cubicBezTo>
                    <a:pt x="1" y="4259"/>
                    <a:pt x="290" y="4562"/>
                    <a:pt x="665" y="4562"/>
                  </a:cubicBezTo>
                  <a:lnTo>
                    <a:pt x="4028" y="4562"/>
                  </a:lnTo>
                  <a:lnTo>
                    <a:pt x="4028" y="2036"/>
                  </a:lnTo>
                  <a:cubicBezTo>
                    <a:pt x="4028" y="1776"/>
                    <a:pt x="3884" y="1545"/>
                    <a:pt x="3653" y="1429"/>
                  </a:cubicBezTo>
                  <a:lnTo>
                    <a:pt x="2931" y="1068"/>
                  </a:lnTo>
                  <a:cubicBezTo>
                    <a:pt x="2773" y="996"/>
                    <a:pt x="2672" y="837"/>
                    <a:pt x="2672" y="664"/>
                  </a:cubicBezTo>
                  <a:lnTo>
                    <a:pt x="2672"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5821;p70">
              <a:extLst>
                <a:ext uri="{FF2B5EF4-FFF2-40B4-BE49-F238E27FC236}">
                  <a16:creationId xmlns:a16="http://schemas.microsoft.com/office/drawing/2014/main" id="{86D647DB-7C60-9856-AEAB-1EDABCBFAF90}"/>
                </a:ext>
              </a:extLst>
            </p:cNvPr>
            <p:cNvSpPr/>
            <p:nvPr/>
          </p:nvSpPr>
          <p:spPr>
            <a:xfrm>
              <a:off x="956029" y="2608295"/>
              <a:ext cx="35574" cy="23095"/>
            </a:xfrm>
            <a:custGeom>
              <a:avLst/>
              <a:gdLst/>
              <a:ahLst/>
              <a:cxnLst/>
              <a:rect l="l" t="t" r="r" b="b"/>
              <a:pathLst>
                <a:path w="1357" h="881" extrusionOk="0">
                  <a:moveTo>
                    <a:pt x="14" y="0"/>
                  </a:moveTo>
                  <a:lnTo>
                    <a:pt x="14" y="664"/>
                  </a:lnTo>
                  <a:cubicBezTo>
                    <a:pt x="0" y="693"/>
                    <a:pt x="0" y="722"/>
                    <a:pt x="0" y="751"/>
                  </a:cubicBezTo>
                  <a:cubicBezTo>
                    <a:pt x="217" y="837"/>
                    <a:pt x="448" y="881"/>
                    <a:pt x="678" y="881"/>
                  </a:cubicBezTo>
                  <a:cubicBezTo>
                    <a:pt x="909" y="881"/>
                    <a:pt x="1140" y="837"/>
                    <a:pt x="1357" y="751"/>
                  </a:cubicBezTo>
                  <a:cubicBezTo>
                    <a:pt x="1357" y="722"/>
                    <a:pt x="1343" y="693"/>
                    <a:pt x="1343" y="664"/>
                  </a:cubicBezTo>
                  <a:lnTo>
                    <a:pt x="1343"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5822;p70">
              <a:extLst>
                <a:ext uri="{FF2B5EF4-FFF2-40B4-BE49-F238E27FC236}">
                  <a16:creationId xmlns:a16="http://schemas.microsoft.com/office/drawing/2014/main" id="{B56A68F7-C7A4-C35D-A014-804C96941690}"/>
                </a:ext>
              </a:extLst>
            </p:cNvPr>
            <p:cNvSpPr/>
            <p:nvPr/>
          </p:nvSpPr>
          <p:spPr>
            <a:xfrm>
              <a:off x="920823" y="2638941"/>
              <a:ext cx="105987" cy="88947"/>
            </a:xfrm>
            <a:custGeom>
              <a:avLst/>
              <a:gdLst/>
              <a:ahLst/>
              <a:cxnLst/>
              <a:rect l="l" t="t" r="r" b="b"/>
              <a:pathLst>
                <a:path w="4043" h="3393" extrusionOk="0">
                  <a:moveTo>
                    <a:pt x="896" y="0"/>
                  </a:moveTo>
                  <a:lnTo>
                    <a:pt x="376" y="260"/>
                  </a:lnTo>
                  <a:cubicBezTo>
                    <a:pt x="145" y="361"/>
                    <a:pt x="1" y="607"/>
                    <a:pt x="1" y="852"/>
                  </a:cubicBezTo>
                  <a:lnTo>
                    <a:pt x="1" y="2714"/>
                  </a:lnTo>
                  <a:cubicBezTo>
                    <a:pt x="1" y="3090"/>
                    <a:pt x="304" y="3393"/>
                    <a:pt x="679" y="3393"/>
                  </a:cubicBezTo>
                  <a:lnTo>
                    <a:pt x="4042" y="3393"/>
                  </a:lnTo>
                  <a:lnTo>
                    <a:pt x="4042" y="867"/>
                  </a:lnTo>
                  <a:cubicBezTo>
                    <a:pt x="4042" y="607"/>
                    <a:pt x="3898" y="376"/>
                    <a:pt x="3667" y="260"/>
                  </a:cubicBezTo>
                  <a:lnTo>
                    <a:pt x="3147" y="0"/>
                  </a:lnTo>
                  <a:cubicBezTo>
                    <a:pt x="2888" y="405"/>
                    <a:pt x="2458" y="607"/>
                    <a:pt x="2027" y="607"/>
                  </a:cubicBezTo>
                  <a:cubicBezTo>
                    <a:pt x="1596" y="607"/>
                    <a:pt x="1163" y="405"/>
                    <a:pt x="896" y="0"/>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5823;p70">
              <a:extLst>
                <a:ext uri="{FF2B5EF4-FFF2-40B4-BE49-F238E27FC236}">
                  <a16:creationId xmlns:a16="http://schemas.microsoft.com/office/drawing/2014/main" id="{36E19F68-FBE5-5C63-50EE-47EE50DD0732}"/>
                </a:ext>
              </a:extLst>
            </p:cNvPr>
            <p:cNvSpPr/>
            <p:nvPr/>
          </p:nvSpPr>
          <p:spPr>
            <a:xfrm>
              <a:off x="1002954" y="2650659"/>
              <a:ext cx="23856" cy="76862"/>
            </a:xfrm>
            <a:custGeom>
              <a:avLst/>
              <a:gdLst/>
              <a:ahLst/>
              <a:cxnLst/>
              <a:rect l="l" t="t" r="r" b="b"/>
              <a:pathLst>
                <a:path w="910" h="2932" extrusionOk="0">
                  <a:moveTo>
                    <a:pt x="765" y="1"/>
                  </a:moveTo>
                  <a:lnTo>
                    <a:pt x="173" y="477"/>
                  </a:lnTo>
                  <a:cubicBezTo>
                    <a:pt x="58" y="564"/>
                    <a:pt x="0" y="694"/>
                    <a:pt x="0" y="824"/>
                  </a:cubicBezTo>
                  <a:lnTo>
                    <a:pt x="0" y="2931"/>
                  </a:lnTo>
                  <a:lnTo>
                    <a:pt x="909" y="2931"/>
                  </a:lnTo>
                  <a:lnTo>
                    <a:pt x="909" y="405"/>
                  </a:lnTo>
                  <a:cubicBezTo>
                    <a:pt x="909" y="261"/>
                    <a:pt x="852" y="116"/>
                    <a:pt x="765"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5824;p70">
              <a:extLst>
                <a:ext uri="{FF2B5EF4-FFF2-40B4-BE49-F238E27FC236}">
                  <a16:creationId xmlns:a16="http://schemas.microsoft.com/office/drawing/2014/main" id="{DEF6975D-563A-329E-4A22-19516213A1D2}"/>
                </a:ext>
              </a:extLst>
            </p:cNvPr>
            <p:cNvSpPr/>
            <p:nvPr/>
          </p:nvSpPr>
          <p:spPr>
            <a:xfrm>
              <a:off x="921190" y="2650659"/>
              <a:ext cx="52640" cy="77229"/>
            </a:xfrm>
            <a:custGeom>
              <a:avLst/>
              <a:gdLst/>
              <a:ahLst/>
              <a:cxnLst/>
              <a:rect l="l" t="t" r="r" b="b"/>
              <a:pathLst>
                <a:path w="2008" h="2946" extrusionOk="0">
                  <a:moveTo>
                    <a:pt x="131" y="1"/>
                  </a:moveTo>
                  <a:cubicBezTo>
                    <a:pt x="44" y="116"/>
                    <a:pt x="1" y="261"/>
                    <a:pt x="1" y="405"/>
                  </a:cubicBezTo>
                  <a:lnTo>
                    <a:pt x="1" y="2267"/>
                  </a:lnTo>
                  <a:cubicBezTo>
                    <a:pt x="1" y="2643"/>
                    <a:pt x="290" y="2946"/>
                    <a:pt x="665" y="2946"/>
                  </a:cubicBezTo>
                  <a:lnTo>
                    <a:pt x="2007" y="2946"/>
                  </a:lnTo>
                  <a:lnTo>
                    <a:pt x="2007" y="2036"/>
                  </a:lnTo>
                  <a:lnTo>
                    <a:pt x="1112" y="2036"/>
                  </a:lnTo>
                  <a:cubicBezTo>
                    <a:pt x="983" y="2036"/>
                    <a:pt x="896" y="1935"/>
                    <a:pt x="896" y="1820"/>
                  </a:cubicBezTo>
                  <a:lnTo>
                    <a:pt x="896" y="824"/>
                  </a:lnTo>
                  <a:cubicBezTo>
                    <a:pt x="896" y="694"/>
                    <a:pt x="824" y="564"/>
                    <a:pt x="723" y="477"/>
                  </a:cubicBezTo>
                  <a:lnTo>
                    <a:pt x="131"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5825;p70">
              <a:extLst>
                <a:ext uri="{FF2B5EF4-FFF2-40B4-BE49-F238E27FC236}">
                  <a16:creationId xmlns:a16="http://schemas.microsoft.com/office/drawing/2014/main" id="{E781529F-0B44-6642-B1F4-C32B9AFE12D5}"/>
                </a:ext>
              </a:extLst>
            </p:cNvPr>
            <p:cNvSpPr/>
            <p:nvPr/>
          </p:nvSpPr>
          <p:spPr>
            <a:xfrm>
              <a:off x="950341" y="2510644"/>
              <a:ext cx="46951" cy="41289"/>
            </a:xfrm>
            <a:custGeom>
              <a:avLst/>
              <a:gdLst/>
              <a:ahLst/>
              <a:cxnLst/>
              <a:rect l="l" t="t" r="r" b="b"/>
              <a:pathLst>
                <a:path w="1791" h="1575" extrusionOk="0">
                  <a:moveTo>
                    <a:pt x="895" y="1"/>
                  </a:moveTo>
                  <a:cubicBezTo>
                    <a:pt x="405" y="1"/>
                    <a:pt x="0" y="347"/>
                    <a:pt x="0" y="780"/>
                  </a:cubicBezTo>
                  <a:cubicBezTo>
                    <a:pt x="0" y="1213"/>
                    <a:pt x="405" y="1574"/>
                    <a:pt x="895" y="1574"/>
                  </a:cubicBezTo>
                  <a:cubicBezTo>
                    <a:pt x="1386" y="1574"/>
                    <a:pt x="1790" y="1213"/>
                    <a:pt x="1790" y="780"/>
                  </a:cubicBezTo>
                  <a:cubicBezTo>
                    <a:pt x="1790" y="347"/>
                    <a:pt x="1386" y="1"/>
                    <a:pt x="895" y="1"/>
                  </a:cubicBezTo>
                  <a:close/>
                </a:path>
              </a:pathLst>
            </a:custGeom>
            <a:solidFill>
              <a:srgbClr val="92A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5826;p70">
              <a:extLst>
                <a:ext uri="{FF2B5EF4-FFF2-40B4-BE49-F238E27FC236}">
                  <a16:creationId xmlns:a16="http://schemas.microsoft.com/office/drawing/2014/main" id="{57B835B9-9529-EACF-AE2D-E9212A318451}"/>
                </a:ext>
              </a:extLst>
            </p:cNvPr>
            <p:cNvSpPr/>
            <p:nvPr/>
          </p:nvSpPr>
          <p:spPr>
            <a:xfrm>
              <a:off x="950341" y="2510644"/>
              <a:ext cx="32192" cy="41289"/>
            </a:xfrm>
            <a:custGeom>
              <a:avLst/>
              <a:gdLst/>
              <a:ahLst/>
              <a:cxnLst/>
              <a:rect l="l" t="t" r="r" b="b"/>
              <a:pathLst>
                <a:path w="1228" h="1575" extrusionOk="0">
                  <a:moveTo>
                    <a:pt x="895" y="1"/>
                  </a:moveTo>
                  <a:cubicBezTo>
                    <a:pt x="405" y="1"/>
                    <a:pt x="0" y="347"/>
                    <a:pt x="0" y="780"/>
                  </a:cubicBezTo>
                  <a:cubicBezTo>
                    <a:pt x="0" y="1213"/>
                    <a:pt x="390" y="1574"/>
                    <a:pt x="895" y="1574"/>
                  </a:cubicBezTo>
                  <a:cubicBezTo>
                    <a:pt x="1011" y="1574"/>
                    <a:pt x="1126" y="1545"/>
                    <a:pt x="1228" y="1517"/>
                  </a:cubicBezTo>
                  <a:cubicBezTo>
                    <a:pt x="910" y="1416"/>
                    <a:pt x="679" y="1112"/>
                    <a:pt x="679" y="780"/>
                  </a:cubicBezTo>
                  <a:cubicBezTo>
                    <a:pt x="693" y="448"/>
                    <a:pt x="910" y="160"/>
                    <a:pt x="1228" y="59"/>
                  </a:cubicBezTo>
                  <a:cubicBezTo>
                    <a:pt x="1126" y="15"/>
                    <a:pt x="1011" y="1"/>
                    <a:pt x="895"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5827;p70">
              <a:extLst>
                <a:ext uri="{FF2B5EF4-FFF2-40B4-BE49-F238E27FC236}">
                  <a16:creationId xmlns:a16="http://schemas.microsoft.com/office/drawing/2014/main" id="{0DFC2EB8-D39D-28CD-59B5-D83224C9D2AE}"/>
                </a:ext>
              </a:extLst>
            </p:cNvPr>
            <p:cNvSpPr/>
            <p:nvPr/>
          </p:nvSpPr>
          <p:spPr>
            <a:xfrm>
              <a:off x="932567" y="2528444"/>
              <a:ext cx="82499" cy="82132"/>
            </a:xfrm>
            <a:custGeom>
              <a:avLst/>
              <a:gdLst/>
              <a:ahLst/>
              <a:cxnLst/>
              <a:rect l="l" t="t" r="r" b="b"/>
              <a:pathLst>
                <a:path w="3147" h="3133" extrusionOk="0">
                  <a:moveTo>
                    <a:pt x="1573" y="0"/>
                  </a:moveTo>
                  <a:cubicBezTo>
                    <a:pt x="707" y="0"/>
                    <a:pt x="0" y="693"/>
                    <a:pt x="0" y="1559"/>
                  </a:cubicBezTo>
                  <a:cubicBezTo>
                    <a:pt x="0" y="2425"/>
                    <a:pt x="707" y="3133"/>
                    <a:pt x="1573" y="3133"/>
                  </a:cubicBezTo>
                  <a:cubicBezTo>
                    <a:pt x="2440" y="3133"/>
                    <a:pt x="3147" y="2425"/>
                    <a:pt x="3147" y="1559"/>
                  </a:cubicBezTo>
                  <a:cubicBezTo>
                    <a:pt x="3147" y="693"/>
                    <a:pt x="2440" y="0"/>
                    <a:pt x="1573"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5828;p70">
              <a:extLst>
                <a:ext uri="{FF2B5EF4-FFF2-40B4-BE49-F238E27FC236}">
                  <a16:creationId xmlns:a16="http://schemas.microsoft.com/office/drawing/2014/main" id="{72BD2040-C547-8FDC-7F12-A73665C831DE}"/>
                </a:ext>
              </a:extLst>
            </p:cNvPr>
            <p:cNvSpPr/>
            <p:nvPr/>
          </p:nvSpPr>
          <p:spPr>
            <a:xfrm>
              <a:off x="948060" y="2528051"/>
              <a:ext cx="68526" cy="74215"/>
            </a:xfrm>
            <a:custGeom>
              <a:avLst/>
              <a:gdLst/>
              <a:ahLst/>
              <a:cxnLst/>
              <a:rect l="l" t="t" r="r" b="b"/>
              <a:pathLst>
                <a:path w="2614" h="2831" extrusionOk="0">
                  <a:moveTo>
                    <a:pt x="997" y="1"/>
                  </a:moveTo>
                  <a:cubicBezTo>
                    <a:pt x="246" y="15"/>
                    <a:pt x="1" y="1026"/>
                    <a:pt x="665" y="1372"/>
                  </a:cubicBezTo>
                  <a:cubicBezTo>
                    <a:pt x="679" y="1372"/>
                    <a:pt x="708" y="1387"/>
                    <a:pt x="723" y="1387"/>
                  </a:cubicBezTo>
                  <a:lnTo>
                    <a:pt x="1502" y="2801"/>
                  </a:lnTo>
                  <a:cubicBezTo>
                    <a:pt x="1502" y="2801"/>
                    <a:pt x="1719" y="2816"/>
                    <a:pt x="1921" y="2830"/>
                  </a:cubicBezTo>
                  <a:cubicBezTo>
                    <a:pt x="2383" y="2484"/>
                    <a:pt x="2614" y="1921"/>
                    <a:pt x="2542" y="1358"/>
                  </a:cubicBezTo>
                  <a:cubicBezTo>
                    <a:pt x="2440" y="708"/>
                    <a:pt x="1964" y="189"/>
                    <a:pt x="1329" y="44"/>
                  </a:cubicBezTo>
                  <a:cubicBezTo>
                    <a:pt x="1213" y="15"/>
                    <a:pt x="1112" y="15"/>
                    <a:pt x="997"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5829;p70">
              <a:extLst>
                <a:ext uri="{FF2B5EF4-FFF2-40B4-BE49-F238E27FC236}">
                  <a16:creationId xmlns:a16="http://schemas.microsoft.com/office/drawing/2014/main" id="{690867F7-5DFB-1C01-AA29-FC6D2B084C54}"/>
                </a:ext>
              </a:extLst>
            </p:cNvPr>
            <p:cNvSpPr/>
            <p:nvPr/>
          </p:nvSpPr>
          <p:spPr>
            <a:xfrm>
              <a:off x="938596" y="2564542"/>
              <a:ext cx="70413" cy="57778"/>
            </a:xfrm>
            <a:custGeom>
              <a:avLst/>
              <a:gdLst/>
              <a:ahLst/>
              <a:cxnLst/>
              <a:rect l="l" t="t" r="r" b="b"/>
              <a:pathLst>
                <a:path w="2686" h="2204" extrusionOk="0">
                  <a:moveTo>
                    <a:pt x="1022" y="0"/>
                  </a:moveTo>
                  <a:cubicBezTo>
                    <a:pt x="944" y="0"/>
                    <a:pt x="873" y="44"/>
                    <a:pt x="838" y="125"/>
                  </a:cubicBezTo>
                  <a:cubicBezTo>
                    <a:pt x="766" y="283"/>
                    <a:pt x="651" y="413"/>
                    <a:pt x="535" y="529"/>
                  </a:cubicBezTo>
                  <a:cubicBezTo>
                    <a:pt x="405" y="630"/>
                    <a:pt x="275" y="716"/>
                    <a:pt x="131" y="789"/>
                  </a:cubicBezTo>
                  <a:cubicBezTo>
                    <a:pt x="44" y="832"/>
                    <a:pt x="1" y="933"/>
                    <a:pt x="15" y="1034"/>
                  </a:cubicBezTo>
                  <a:cubicBezTo>
                    <a:pt x="102" y="1698"/>
                    <a:pt x="665" y="2203"/>
                    <a:pt x="1343" y="2203"/>
                  </a:cubicBezTo>
                  <a:cubicBezTo>
                    <a:pt x="2051" y="2203"/>
                    <a:pt x="2628" y="1655"/>
                    <a:pt x="2686" y="962"/>
                  </a:cubicBezTo>
                  <a:cubicBezTo>
                    <a:pt x="2686" y="890"/>
                    <a:pt x="2657" y="832"/>
                    <a:pt x="2614" y="789"/>
                  </a:cubicBezTo>
                  <a:cubicBezTo>
                    <a:pt x="2166" y="413"/>
                    <a:pt x="1647" y="139"/>
                    <a:pt x="1084" y="9"/>
                  </a:cubicBezTo>
                  <a:cubicBezTo>
                    <a:pt x="1063" y="3"/>
                    <a:pt x="1042" y="0"/>
                    <a:pt x="1022"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5830;p70">
              <a:extLst>
                <a:ext uri="{FF2B5EF4-FFF2-40B4-BE49-F238E27FC236}">
                  <a16:creationId xmlns:a16="http://schemas.microsoft.com/office/drawing/2014/main" id="{2652006B-10F3-85DC-B3F1-861A17B43AAA}"/>
                </a:ext>
              </a:extLst>
            </p:cNvPr>
            <p:cNvSpPr/>
            <p:nvPr/>
          </p:nvSpPr>
          <p:spPr>
            <a:xfrm>
              <a:off x="938596" y="2564542"/>
              <a:ext cx="70413" cy="57018"/>
            </a:xfrm>
            <a:custGeom>
              <a:avLst/>
              <a:gdLst/>
              <a:ahLst/>
              <a:cxnLst/>
              <a:rect l="l" t="t" r="r" b="b"/>
              <a:pathLst>
                <a:path w="2686" h="2175" extrusionOk="0">
                  <a:moveTo>
                    <a:pt x="1022" y="0"/>
                  </a:moveTo>
                  <a:cubicBezTo>
                    <a:pt x="944" y="0"/>
                    <a:pt x="873" y="44"/>
                    <a:pt x="838" y="125"/>
                  </a:cubicBezTo>
                  <a:cubicBezTo>
                    <a:pt x="781" y="240"/>
                    <a:pt x="708" y="327"/>
                    <a:pt x="636" y="428"/>
                  </a:cubicBezTo>
                  <a:cubicBezTo>
                    <a:pt x="593" y="457"/>
                    <a:pt x="564" y="500"/>
                    <a:pt x="535" y="529"/>
                  </a:cubicBezTo>
                  <a:cubicBezTo>
                    <a:pt x="405" y="630"/>
                    <a:pt x="275" y="716"/>
                    <a:pt x="131" y="789"/>
                  </a:cubicBezTo>
                  <a:cubicBezTo>
                    <a:pt x="44" y="832"/>
                    <a:pt x="1" y="933"/>
                    <a:pt x="15" y="1020"/>
                  </a:cubicBezTo>
                  <a:cubicBezTo>
                    <a:pt x="88" y="1611"/>
                    <a:pt x="550" y="2088"/>
                    <a:pt x="1141" y="2174"/>
                  </a:cubicBezTo>
                  <a:cubicBezTo>
                    <a:pt x="838" y="1987"/>
                    <a:pt x="665" y="1655"/>
                    <a:pt x="679" y="1294"/>
                  </a:cubicBezTo>
                  <a:lnTo>
                    <a:pt x="679" y="976"/>
                  </a:lnTo>
                  <a:cubicBezTo>
                    <a:pt x="723" y="933"/>
                    <a:pt x="781" y="904"/>
                    <a:pt x="824" y="861"/>
                  </a:cubicBezTo>
                  <a:cubicBezTo>
                    <a:pt x="954" y="745"/>
                    <a:pt x="1055" y="615"/>
                    <a:pt x="1141" y="485"/>
                  </a:cubicBezTo>
                  <a:cubicBezTo>
                    <a:pt x="1574" y="615"/>
                    <a:pt x="1964" y="832"/>
                    <a:pt x="2311" y="1121"/>
                  </a:cubicBezTo>
                  <a:cubicBezTo>
                    <a:pt x="2354" y="1150"/>
                    <a:pt x="2455" y="1251"/>
                    <a:pt x="2585" y="1366"/>
                  </a:cubicBezTo>
                  <a:cubicBezTo>
                    <a:pt x="2643" y="1236"/>
                    <a:pt x="2672" y="1092"/>
                    <a:pt x="2686" y="962"/>
                  </a:cubicBezTo>
                  <a:cubicBezTo>
                    <a:pt x="2686" y="890"/>
                    <a:pt x="2657" y="818"/>
                    <a:pt x="2614" y="774"/>
                  </a:cubicBezTo>
                  <a:cubicBezTo>
                    <a:pt x="2166" y="413"/>
                    <a:pt x="1647" y="139"/>
                    <a:pt x="1084" y="9"/>
                  </a:cubicBezTo>
                  <a:cubicBezTo>
                    <a:pt x="1063" y="3"/>
                    <a:pt x="1042" y="0"/>
                    <a:pt x="1022"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5831;p70">
              <a:extLst>
                <a:ext uri="{FF2B5EF4-FFF2-40B4-BE49-F238E27FC236}">
                  <a16:creationId xmlns:a16="http://schemas.microsoft.com/office/drawing/2014/main" id="{5147520D-045F-72A5-FFBB-0C902A8A4216}"/>
                </a:ext>
              </a:extLst>
            </p:cNvPr>
            <p:cNvSpPr/>
            <p:nvPr/>
          </p:nvSpPr>
          <p:spPr>
            <a:xfrm>
              <a:off x="879954" y="2733551"/>
              <a:ext cx="11744" cy="17433"/>
            </a:xfrm>
            <a:custGeom>
              <a:avLst/>
              <a:gdLst/>
              <a:ahLst/>
              <a:cxnLst/>
              <a:rect l="l" t="t" r="r" b="b"/>
              <a:pathLst>
                <a:path w="448" h="665" extrusionOk="0">
                  <a:moveTo>
                    <a:pt x="0" y="0"/>
                  </a:moveTo>
                  <a:lnTo>
                    <a:pt x="0" y="664"/>
                  </a:lnTo>
                  <a:lnTo>
                    <a:pt x="448" y="664"/>
                  </a:lnTo>
                  <a:lnTo>
                    <a:pt x="448"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5832;p70">
              <a:extLst>
                <a:ext uri="{FF2B5EF4-FFF2-40B4-BE49-F238E27FC236}">
                  <a16:creationId xmlns:a16="http://schemas.microsoft.com/office/drawing/2014/main" id="{C5BD41FD-BBB3-6C86-761B-653F96EBC59E}"/>
                </a:ext>
              </a:extLst>
            </p:cNvPr>
            <p:cNvSpPr/>
            <p:nvPr/>
          </p:nvSpPr>
          <p:spPr>
            <a:xfrm>
              <a:off x="1220146" y="2733551"/>
              <a:ext cx="11771" cy="17433"/>
            </a:xfrm>
            <a:custGeom>
              <a:avLst/>
              <a:gdLst/>
              <a:ahLst/>
              <a:cxnLst/>
              <a:rect l="l" t="t" r="r" b="b"/>
              <a:pathLst>
                <a:path w="449" h="665" extrusionOk="0">
                  <a:moveTo>
                    <a:pt x="1" y="0"/>
                  </a:moveTo>
                  <a:lnTo>
                    <a:pt x="1" y="664"/>
                  </a:lnTo>
                  <a:lnTo>
                    <a:pt x="448" y="664"/>
                  </a:lnTo>
                  <a:lnTo>
                    <a:pt x="448"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5833;p70">
              <a:extLst>
                <a:ext uri="{FF2B5EF4-FFF2-40B4-BE49-F238E27FC236}">
                  <a16:creationId xmlns:a16="http://schemas.microsoft.com/office/drawing/2014/main" id="{A8A5D806-34F4-BB37-7C55-DE419080930B}"/>
                </a:ext>
              </a:extLst>
            </p:cNvPr>
            <p:cNvSpPr/>
            <p:nvPr/>
          </p:nvSpPr>
          <p:spPr>
            <a:xfrm>
              <a:off x="866322" y="2727495"/>
              <a:ext cx="379226" cy="11744"/>
            </a:xfrm>
            <a:custGeom>
              <a:avLst/>
              <a:gdLst/>
              <a:ahLst/>
              <a:cxnLst/>
              <a:rect l="l" t="t" r="r" b="b"/>
              <a:pathLst>
                <a:path w="14466" h="448" extrusionOk="0">
                  <a:moveTo>
                    <a:pt x="304" y="0"/>
                  </a:moveTo>
                  <a:cubicBezTo>
                    <a:pt x="1" y="0"/>
                    <a:pt x="1" y="448"/>
                    <a:pt x="304" y="448"/>
                  </a:cubicBezTo>
                  <a:lnTo>
                    <a:pt x="14176" y="448"/>
                  </a:lnTo>
                  <a:cubicBezTo>
                    <a:pt x="14465" y="448"/>
                    <a:pt x="14465" y="0"/>
                    <a:pt x="14176"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5834;p70">
              <a:extLst>
                <a:ext uri="{FF2B5EF4-FFF2-40B4-BE49-F238E27FC236}">
                  <a16:creationId xmlns:a16="http://schemas.microsoft.com/office/drawing/2014/main" id="{5489BCA2-A18D-55EE-6FBF-FEF8976B9692}"/>
                </a:ext>
              </a:extLst>
            </p:cNvPr>
            <p:cNvSpPr/>
            <p:nvPr/>
          </p:nvSpPr>
          <p:spPr>
            <a:xfrm>
              <a:off x="944652" y="2716144"/>
              <a:ext cx="35233" cy="11744"/>
            </a:xfrm>
            <a:custGeom>
              <a:avLst/>
              <a:gdLst/>
              <a:ahLst/>
              <a:cxnLst/>
              <a:rect l="l" t="t" r="r" b="b"/>
              <a:pathLst>
                <a:path w="1344" h="448" extrusionOk="0">
                  <a:moveTo>
                    <a:pt x="217" y="0"/>
                  </a:moveTo>
                  <a:cubicBezTo>
                    <a:pt x="88" y="0"/>
                    <a:pt x="1" y="87"/>
                    <a:pt x="1" y="217"/>
                  </a:cubicBezTo>
                  <a:cubicBezTo>
                    <a:pt x="1" y="347"/>
                    <a:pt x="88" y="448"/>
                    <a:pt x="217" y="448"/>
                  </a:cubicBezTo>
                  <a:lnTo>
                    <a:pt x="1343" y="448"/>
                  </a:lnTo>
                  <a:lnTo>
                    <a:pt x="1343" y="0"/>
                  </a:ln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5835;p70">
              <a:extLst>
                <a:ext uri="{FF2B5EF4-FFF2-40B4-BE49-F238E27FC236}">
                  <a16:creationId xmlns:a16="http://schemas.microsoft.com/office/drawing/2014/main" id="{F0DEDE9E-20AC-2E17-F788-B205FBE4BF0F}"/>
                </a:ext>
              </a:extLst>
            </p:cNvPr>
            <p:cNvSpPr/>
            <p:nvPr/>
          </p:nvSpPr>
          <p:spPr>
            <a:xfrm>
              <a:off x="968115" y="2669219"/>
              <a:ext cx="82158" cy="58669"/>
            </a:xfrm>
            <a:custGeom>
              <a:avLst/>
              <a:gdLst/>
              <a:ahLst/>
              <a:cxnLst/>
              <a:rect l="l" t="t" r="r" b="b"/>
              <a:pathLst>
                <a:path w="3134" h="2238" extrusionOk="0">
                  <a:moveTo>
                    <a:pt x="217" y="0"/>
                  </a:moveTo>
                  <a:cubicBezTo>
                    <a:pt x="88" y="0"/>
                    <a:pt x="1" y="87"/>
                    <a:pt x="1" y="217"/>
                  </a:cubicBezTo>
                  <a:lnTo>
                    <a:pt x="1" y="2007"/>
                  </a:lnTo>
                  <a:cubicBezTo>
                    <a:pt x="1" y="2137"/>
                    <a:pt x="88" y="2238"/>
                    <a:pt x="217" y="2238"/>
                  </a:cubicBezTo>
                  <a:lnTo>
                    <a:pt x="2902" y="2238"/>
                  </a:lnTo>
                  <a:cubicBezTo>
                    <a:pt x="3032" y="2238"/>
                    <a:pt x="3133" y="2137"/>
                    <a:pt x="3133" y="2007"/>
                  </a:cubicBezTo>
                  <a:lnTo>
                    <a:pt x="3133" y="217"/>
                  </a:lnTo>
                  <a:cubicBezTo>
                    <a:pt x="3133" y="87"/>
                    <a:pt x="3032" y="0"/>
                    <a:pt x="2902" y="0"/>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5836;p70">
              <a:extLst>
                <a:ext uri="{FF2B5EF4-FFF2-40B4-BE49-F238E27FC236}">
                  <a16:creationId xmlns:a16="http://schemas.microsoft.com/office/drawing/2014/main" id="{AD12FFC0-5CCC-E7AD-7964-EE759D29C271}"/>
                </a:ext>
              </a:extLst>
            </p:cNvPr>
            <p:cNvSpPr/>
            <p:nvPr/>
          </p:nvSpPr>
          <p:spPr>
            <a:xfrm>
              <a:off x="995378" y="2692681"/>
              <a:ext cx="27264" cy="11744"/>
            </a:xfrm>
            <a:custGeom>
              <a:avLst/>
              <a:gdLst/>
              <a:ahLst/>
              <a:cxnLst/>
              <a:rect l="l" t="t" r="r" b="b"/>
              <a:pathLst>
                <a:path w="1040" h="448" extrusionOk="0">
                  <a:moveTo>
                    <a:pt x="303" y="0"/>
                  </a:moveTo>
                  <a:cubicBezTo>
                    <a:pt x="0" y="0"/>
                    <a:pt x="0" y="448"/>
                    <a:pt x="303" y="448"/>
                  </a:cubicBezTo>
                  <a:lnTo>
                    <a:pt x="751" y="448"/>
                  </a:lnTo>
                  <a:cubicBezTo>
                    <a:pt x="1040" y="448"/>
                    <a:pt x="1040" y="0"/>
                    <a:pt x="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AAD87746-39C6-5B44-749A-5DF7EC7B135D}"/>
              </a:ext>
            </a:extLst>
          </p:cNvPr>
          <p:cNvSpPr txBox="1"/>
          <p:nvPr/>
        </p:nvSpPr>
        <p:spPr>
          <a:xfrm>
            <a:off x="8474926" y="4668645"/>
            <a:ext cx="383438" cy="307777"/>
          </a:xfrm>
          <a:prstGeom prst="rect">
            <a:avLst/>
          </a:prstGeom>
          <a:noFill/>
        </p:spPr>
        <p:txBody>
          <a:bodyPr wrap="none" rtlCol="0">
            <a:spAutoFit/>
          </a:bodyPr>
          <a:lstStyle/>
          <a:p>
            <a:r>
              <a:rPr lang="fr-FR" dirty="0">
                <a:solidFill>
                  <a:schemeClr val="bg1"/>
                </a:solidFill>
              </a:rPr>
              <a:t>14</a:t>
            </a:r>
            <a:endParaRPr lang="fr-MA" dirty="0">
              <a:solidFill>
                <a:schemeClr val="bg1"/>
              </a:solidFill>
            </a:endParaRPr>
          </a:p>
        </p:txBody>
      </p:sp>
    </p:spTree>
    <p:extLst>
      <p:ext uri="{BB962C8B-B14F-4D97-AF65-F5344CB8AC3E}">
        <p14:creationId xmlns:p14="http://schemas.microsoft.com/office/powerpoint/2010/main" val="137236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337000" y="1901114"/>
            <a:ext cx="8479324" cy="2887602"/>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fr-FR" b="1" dirty="0" err="1"/>
              <a:t>RustUnit</a:t>
            </a:r>
            <a:r>
              <a:rPr lang="fr-FR" sz="1400" dirty="0"/>
              <a:t> est un </a:t>
            </a:r>
            <a:r>
              <a:rPr lang="fr-FR" sz="1400" dirty="0" err="1"/>
              <a:t>framework</a:t>
            </a:r>
            <a:r>
              <a:rPr lang="fr-FR" sz="1400" dirty="0"/>
              <a:t> de test unitaire pour le langage de programmation Rust. Il est similaire à JUnit en Java, et fournit un ensemble de fonctions pour écrire et exécuter des tests unitaires. </a:t>
            </a:r>
            <a:r>
              <a:rPr lang="fr-FR" sz="1400" dirty="0" err="1"/>
              <a:t>RustUnit</a:t>
            </a:r>
            <a:r>
              <a:rPr lang="fr-FR" sz="1400" dirty="0"/>
              <a:t> est intégré dans la bibliothèque standard de Rust, il ne nécessite donc aucune dépendance externe ou installation.</a:t>
            </a:r>
          </a:p>
          <a:p>
            <a:pPr marL="0" lvl="0" indent="0" algn="just" rtl="0">
              <a:spcBef>
                <a:spcPts val="0"/>
              </a:spcBef>
              <a:spcAft>
                <a:spcPts val="0"/>
              </a:spcAft>
              <a:buNone/>
            </a:pPr>
            <a:endParaRPr lang="fr-FR" sz="1400" dirty="0"/>
          </a:p>
          <a:p>
            <a:pPr marL="0" lvl="0" indent="0" algn="just" rtl="0">
              <a:spcBef>
                <a:spcPts val="0"/>
              </a:spcBef>
              <a:spcAft>
                <a:spcPts val="0"/>
              </a:spcAft>
              <a:buNone/>
            </a:pPr>
            <a:r>
              <a:rPr lang="fr-FR" sz="1400" dirty="0"/>
              <a:t>Pour écrire des tests unitaires avec </a:t>
            </a:r>
            <a:r>
              <a:rPr lang="fr-FR" sz="1400" dirty="0" err="1"/>
              <a:t>RustUnit</a:t>
            </a:r>
            <a:r>
              <a:rPr lang="fr-FR" sz="1400" dirty="0"/>
              <a:t>, les développeurs utilisent l’annotation #[test] pour marquer une fonction comme une fonction de test.</a:t>
            </a:r>
          </a:p>
          <a:p>
            <a:pPr marL="0" lvl="0" indent="0" algn="just" rtl="0">
              <a:spcBef>
                <a:spcPts val="0"/>
              </a:spcBef>
              <a:spcAft>
                <a:spcPts val="0"/>
              </a:spcAft>
              <a:buNone/>
            </a:pPr>
            <a:endParaRPr lang="fr-FR" sz="1400" dirty="0"/>
          </a:p>
          <a:p>
            <a:pPr marL="0" lvl="0" indent="0" algn="just" rtl="0">
              <a:spcBef>
                <a:spcPts val="0"/>
              </a:spcBef>
              <a:spcAft>
                <a:spcPts val="0"/>
              </a:spcAft>
              <a:buNone/>
            </a:pPr>
            <a:r>
              <a:rPr lang="fr-FR" sz="1400" dirty="0"/>
              <a:t>Exemple : </a:t>
            </a:r>
          </a:p>
          <a:p>
            <a:pPr marL="0" lvl="0" indent="0" algn="just" rtl="0">
              <a:spcBef>
                <a:spcPts val="0"/>
              </a:spcBef>
              <a:spcAft>
                <a:spcPts val="0"/>
              </a:spcAft>
              <a:buNone/>
            </a:pPr>
            <a:r>
              <a:rPr lang="fr-FR" sz="1400" dirty="0"/>
              <a:t>Un test simple qui vérifie si une valeur est égale à une autre :</a:t>
            </a:r>
          </a:p>
          <a:p>
            <a:pPr marL="1371600" lvl="3" indent="0" algn="just"/>
            <a:endParaRPr lang="fr-FR" dirty="0"/>
          </a:p>
          <a:p>
            <a:pPr marL="1828800" lvl="4" indent="0" algn="just"/>
            <a:r>
              <a:rPr lang="fr-FR" dirty="0"/>
              <a:t>#[test]</a:t>
            </a:r>
          </a:p>
          <a:p>
            <a:pPr marL="1828800" lvl="4" indent="0" algn="just"/>
            <a:r>
              <a:rPr lang="fr-FR" dirty="0" err="1"/>
              <a:t>fn</a:t>
            </a:r>
            <a:r>
              <a:rPr lang="fr-FR" dirty="0"/>
              <a:t> </a:t>
            </a:r>
            <a:r>
              <a:rPr lang="fr-FR" dirty="0" err="1"/>
              <a:t>test_equality</a:t>
            </a:r>
            <a:r>
              <a:rPr lang="fr-FR" dirty="0"/>
              <a:t>() {</a:t>
            </a:r>
          </a:p>
          <a:p>
            <a:pPr marL="1828800" lvl="4" indent="0" algn="just"/>
            <a:r>
              <a:rPr lang="fr-FR" dirty="0"/>
              <a:t>    </a:t>
            </a:r>
            <a:r>
              <a:rPr lang="fr-FR" dirty="0" err="1"/>
              <a:t>assert_eq</a:t>
            </a:r>
            <a:r>
              <a:rPr lang="fr-FR" dirty="0"/>
              <a:t>!(2 + 2, 4);</a:t>
            </a:r>
          </a:p>
          <a:p>
            <a:pPr marL="1828800" lvl="4" indent="0" algn="just"/>
            <a:r>
              <a:rPr lang="fr-FR" dirty="0"/>
              <a:t>}</a:t>
            </a:r>
          </a:p>
        </p:txBody>
      </p:sp>
      <p:sp>
        <p:nvSpPr>
          <p:cNvPr id="532" name="Google Shape;532;p41"/>
          <p:cNvSpPr txBox="1">
            <a:spLocks noGrp="1"/>
          </p:cNvSpPr>
          <p:nvPr>
            <p:ph type="title"/>
          </p:nvPr>
        </p:nvSpPr>
        <p:spPr>
          <a:xfrm>
            <a:off x="1278000" y="560981"/>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sz="2800" dirty="0"/>
              <a:t>RustDoc &amp; RustUnit</a:t>
            </a:r>
            <a:endParaRPr dirty="0"/>
          </a:p>
        </p:txBody>
      </p:sp>
      <p:grpSp>
        <p:nvGrpSpPr>
          <p:cNvPr id="530" name="Google Shape;15810;p70">
            <a:extLst>
              <a:ext uri="{FF2B5EF4-FFF2-40B4-BE49-F238E27FC236}">
                <a16:creationId xmlns:a16="http://schemas.microsoft.com/office/drawing/2014/main" id="{1072CAA8-AF82-4862-33EE-830CC0969A33}"/>
              </a:ext>
            </a:extLst>
          </p:cNvPr>
          <p:cNvGrpSpPr/>
          <p:nvPr/>
        </p:nvGrpSpPr>
        <p:grpSpPr>
          <a:xfrm>
            <a:off x="957839" y="537295"/>
            <a:ext cx="640321" cy="574488"/>
            <a:chOff x="866322" y="2469775"/>
            <a:chExt cx="379226" cy="322733"/>
          </a:xfrm>
        </p:grpSpPr>
        <p:sp>
          <p:nvSpPr>
            <p:cNvPr id="533" name="Google Shape;15811;p70">
              <a:extLst>
                <a:ext uri="{FF2B5EF4-FFF2-40B4-BE49-F238E27FC236}">
                  <a16:creationId xmlns:a16="http://schemas.microsoft.com/office/drawing/2014/main" id="{C6B4ABA1-4AFF-4969-A5BF-23C4E2A24A31}"/>
                </a:ext>
              </a:extLst>
            </p:cNvPr>
            <p:cNvSpPr/>
            <p:nvPr/>
          </p:nvSpPr>
          <p:spPr>
            <a:xfrm>
              <a:off x="1050246" y="2469775"/>
              <a:ext cx="175981" cy="171787"/>
            </a:xfrm>
            <a:custGeom>
              <a:avLst/>
              <a:gdLst/>
              <a:ahLst/>
              <a:cxnLst/>
              <a:rect l="l" t="t" r="r" b="b"/>
              <a:pathLst>
                <a:path w="6713" h="6553" extrusionOk="0">
                  <a:moveTo>
                    <a:pt x="664" y="1"/>
                  </a:moveTo>
                  <a:cubicBezTo>
                    <a:pt x="289" y="1"/>
                    <a:pt x="0" y="290"/>
                    <a:pt x="0" y="665"/>
                  </a:cubicBezTo>
                  <a:lnTo>
                    <a:pt x="0" y="4245"/>
                  </a:lnTo>
                  <a:cubicBezTo>
                    <a:pt x="0" y="4620"/>
                    <a:pt x="289" y="4923"/>
                    <a:pt x="664" y="4923"/>
                  </a:cubicBezTo>
                  <a:lnTo>
                    <a:pt x="1343" y="4923"/>
                  </a:lnTo>
                  <a:lnTo>
                    <a:pt x="968" y="6410"/>
                  </a:lnTo>
                  <a:cubicBezTo>
                    <a:pt x="935" y="6485"/>
                    <a:pt x="999" y="6552"/>
                    <a:pt x="1069" y="6552"/>
                  </a:cubicBezTo>
                  <a:cubicBezTo>
                    <a:pt x="1093" y="6552"/>
                    <a:pt x="1119" y="6544"/>
                    <a:pt x="1141" y="6526"/>
                  </a:cubicBezTo>
                  <a:lnTo>
                    <a:pt x="3349" y="4923"/>
                  </a:lnTo>
                  <a:lnTo>
                    <a:pt x="6034" y="4923"/>
                  </a:lnTo>
                  <a:cubicBezTo>
                    <a:pt x="6410" y="4923"/>
                    <a:pt x="6713" y="4620"/>
                    <a:pt x="6713" y="4245"/>
                  </a:cubicBezTo>
                  <a:lnTo>
                    <a:pt x="6713" y="665"/>
                  </a:lnTo>
                  <a:cubicBezTo>
                    <a:pt x="6713" y="290"/>
                    <a:pt x="6410" y="1"/>
                    <a:pt x="6034"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5812;p70">
              <a:extLst>
                <a:ext uri="{FF2B5EF4-FFF2-40B4-BE49-F238E27FC236}">
                  <a16:creationId xmlns:a16="http://schemas.microsoft.com/office/drawing/2014/main" id="{5DCABA98-1D85-0EA1-1EA6-DD9C9AC8C8A6}"/>
                </a:ext>
              </a:extLst>
            </p:cNvPr>
            <p:cNvSpPr/>
            <p:nvPr/>
          </p:nvSpPr>
          <p:spPr>
            <a:xfrm>
              <a:off x="1077484" y="2498926"/>
              <a:ext cx="33345" cy="11744"/>
            </a:xfrm>
            <a:custGeom>
              <a:avLst/>
              <a:gdLst/>
              <a:ahLst/>
              <a:cxnLst/>
              <a:rect l="l" t="t" r="r" b="b"/>
              <a:pathLst>
                <a:path w="1272" h="448" extrusionOk="0">
                  <a:moveTo>
                    <a:pt x="304" y="0"/>
                  </a:moveTo>
                  <a:cubicBezTo>
                    <a:pt x="1" y="0"/>
                    <a:pt x="1" y="448"/>
                    <a:pt x="304" y="448"/>
                  </a:cubicBezTo>
                  <a:lnTo>
                    <a:pt x="968" y="448"/>
                  </a:lnTo>
                  <a:cubicBezTo>
                    <a:pt x="1271" y="448"/>
                    <a:pt x="1271" y="0"/>
                    <a:pt x="968" y="0"/>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5813;p70">
              <a:extLst>
                <a:ext uri="{FF2B5EF4-FFF2-40B4-BE49-F238E27FC236}">
                  <a16:creationId xmlns:a16="http://schemas.microsoft.com/office/drawing/2014/main" id="{A481D823-2C46-0FBF-683F-22E921EC0030}"/>
                </a:ext>
              </a:extLst>
            </p:cNvPr>
            <p:cNvSpPr/>
            <p:nvPr/>
          </p:nvSpPr>
          <p:spPr>
            <a:xfrm>
              <a:off x="1118353" y="2498926"/>
              <a:ext cx="80270" cy="11744"/>
            </a:xfrm>
            <a:custGeom>
              <a:avLst/>
              <a:gdLst/>
              <a:ahLst/>
              <a:cxnLst/>
              <a:rect l="l" t="t" r="r" b="b"/>
              <a:pathLst>
                <a:path w="3062" h="448" extrusionOk="0">
                  <a:moveTo>
                    <a:pt x="304" y="0"/>
                  </a:moveTo>
                  <a:cubicBezTo>
                    <a:pt x="1" y="0"/>
                    <a:pt x="1" y="448"/>
                    <a:pt x="304" y="448"/>
                  </a:cubicBezTo>
                  <a:lnTo>
                    <a:pt x="2772" y="448"/>
                  </a:lnTo>
                  <a:cubicBezTo>
                    <a:pt x="3061" y="448"/>
                    <a:pt x="3061" y="0"/>
                    <a:pt x="2772" y="0"/>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5814;p70">
              <a:extLst>
                <a:ext uri="{FF2B5EF4-FFF2-40B4-BE49-F238E27FC236}">
                  <a16:creationId xmlns:a16="http://schemas.microsoft.com/office/drawing/2014/main" id="{A6C92838-A608-A577-50A5-9DF51546AE91}"/>
                </a:ext>
              </a:extLst>
            </p:cNvPr>
            <p:cNvSpPr/>
            <p:nvPr/>
          </p:nvSpPr>
          <p:spPr>
            <a:xfrm>
              <a:off x="1077484" y="2528418"/>
              <a:ext cx="121140" cy="11771"/>
            </a:xfrm>
            <a:custGeom>
              <a:avLst/>
              <a:gdLst/>
              <a:ahLst/>
              <a:cxnLst/>
              <a:rect l="l" t="t" r="r" b="b"/>
              <a:pathLst>
                <a:path w="4621" h="449" extrusionOk="0">
                  <a:moveTo>
                    <a:pt x="4345" y="1"/>
                  </a:moveTo>
                  <a:cubicBezTo>
                    <a:pt x="4341" y="1"/>
                    <a:pt x="4336" y="1"/>
                    <a:pt x="4331" y="1"/>
                  </a:cubicBezTo>
                  <a:lnTo>
                    <a:pt x="304" y="1"/>
                  </a:lnTo>
                  <a:cubicBezTo>
                    <a:pt x="1" y="1"/>
                    <a:pt x="1" y="449"/>
                    <a:pt x="304" y="449"/>
                  </a:cubicBezTo>
                  <a:lnTo>
                    <a:pt x="4331" y="449"/>
                  </a:lnTo>
                  <a:cubicBezTo>
                    <a:pt x="4616" y="435"/>
                    <a:pt x="4620" y="1"/>
                    <a:pt x="4345" y="1"/>
                  </a:cubicBez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5815;p70">
              <a:extLst>
                <a:ext uri="{FF2B5EF4-FFF2-40B4-BE49-F238E27FC236}">
                  <a16:creationId xmlns:a16="http://schemas.microsoft.com/office/drawing/2014/main" id="{5E44569E-D229-2800-BCBC-51A9C18DBCB0}"/>
                </a:ext>
              </a:extLst>
            </p:cNvPr>
            <p:cNvSpPr/>
            <p:nvPr/>
          </p:nvSpPr>
          <p:spPr>
            <a:xfrm>
              <a:off x="1077484" y="2557569"/>
              <a:ext cx="80270" cy="11771"/>
            </a:xfrm>
            <a:custGeom>
              <a:avLst/>
              <a:gdLst/>
              <a:ahLst/>
              <a:cxnLst/>
              <a:rect l="l" t="t" r="r" b="b"/>
              <a:pathLst>
                <a:path w="3062" h="449" extrusionOk="0">
                  <a:moveTo>
                    <a:pt x="304" y="1"/>
                  </a:moveTo>
                  <a:cubicBezTo>
                    <a:pt x="1" y="1"/>
                    <a:pt x="1" y="448"/>
                    <a:pt x="304" y="448"/>
                  </a:cubicBezTo>
                  <a:lnTo>
                    <a:pt x="2758" y="448"/>
                  </a:lnTo>
                  <a:cubicBezTo>
                    <a:pt x="3061" y="448"/>
                    <a:pt x="3061" y="1"/>
                    <a:pt x="2758" y="1"/>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5816;p70">
              <a:extLst>
                <a:ext uri="{FF2B5EF4-FFF2-40B4-BE49-F238E27FC236}">
                  <a16:creationId xmlns:a16="http://schemas.microsoft.com/office/drawing/2014/main" id="{4C11997E-1006-CE31-BC4C-A85035FDAB6A}"/>
                </a:ext>
              </a:extLst>
            </p:cNvPr>
            <p:cNvSpPr/>
            <p:nvPr/>
          </p:nvSpPr>
          <p:spPr>
            <a:xfrm>
              <a:off x="1165278" y="2557569"/>
              <a:ext cx="33345" cy="11771"/>
            </a:xfrm>
            <a:custGeom>
              <a:avLst/>
              <a:gdLst/>
              <a:ahLst/>
              <a:cxnLst/>
              <a:rect l="l" t="t" r="r" b="b"/>
              <a:pathLst>
                <a:path w="1272" h="449" extrusionOk="0">
                  <a:moveTo>
                    <a:pt x="304" y="1"/>
                  </a:moveTo>
                  <a:cubicBezTo>
                    <a:pt x="1" y="1"/>
                    <a:pt x="1" y="448"/>
                    <a:pt x="304" y="448"/>
                  </a:cubicBezTo>
                  <a:lnTo>
                    <a:pt x="982" y="448"/>
                  </a:lnTo>
                  <a:cubicBezTo>
                    <a:pt x="1271" y="448"/>
                    <a:pt x="1271" y="1"/>
                    <a:pt x="982" y="1"/>
                  </a:cubicBez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5817;p70">
              <a:extLst>
                <a:ext uri="{FF2B5EF4-FFF2-40B4-BE49-F238E27FC236}">
                  <a16:creationId xmlns:a16="http://schemas.microsoft.com/office/drawing/2014/main" id="{B82DF6F6-BD7F-2639-6A34-074D9D30626F}"/>
                </a:ext>
              </a:extLst>
            </p:cNvPr>
            <p:cNvSpPr/>
            <p:nvPr/>
          </p:nvSpPr>
          <p:spPr>
            <a:xfrm>
              <a:off x="886009" y="2733551"/>
              <a:ext cx="340218" cy="17433"/>
            </a:xfrm>
            <a:custGeom>
              <a:avLst/>
              <a:gdLst/>
              <a:ahLst/>
              <a:cxnLst/>
              <a:rect l="l" t="t" r="r" b="b"/>
              <a:pathLst>
                <a:path w="12978" h="665" extrusionOk="0">
                  <a:moveTo>
                    <a:pt x="0" y="0"/>
                  </a:moveTo>
                  <a:lnTo>
                    <a:pt x="0" y="664"/>
                  </a:lnTo>
                  <a:lnTo>
                    <a:pt x="12978" y="664"/>
                  </a:lnTo>
                  <a:lnTo>
                    <a:pt x="12978"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5818;p70">
              <a:extLst>
                <a:ext uri="{FF2B5EF4-FFF2-40B4-BE49-F238E27FC236}">
                  <a16:creationId xmlns:a16="http://schemas.microsoft.com/office/drawing/2014/main" id="{AB19C679-EF36-F6BF-B4CC-D8789923F4D0}"/>
                </a:ext>
              </a:extLst>
            </p:cNvPr>
            <p:cNvSpPr/>
            <p:nvPr/>
          </p:nvSpPr>
          <p:spPr>
            <a:xfrm>
              <a:off x="879954" y="2733551"/>
              <a:ext cx="12138" cy="58958"/>
            </a:xfrm>
            <a:custGeom>
              <a:avLst/>
              <a:gdLst/>
              <a:ahLst/>
              <a:cxnLst/>
              <a:rect l="l" t="t" r="r" b="b"/>
              <a:pathLst>
                <a:path w="463" h="2249" extrusionOk="0">
                  <a:moveTo>
                    <a:pt x="0" y="0"/>
                  </a:moveTo>
                  <a:lnTo>
                    <a:pt x="0" y="2021"/>
                  </a:lnTo>
                  <a:cubicBezTo>
                    <a:pt x="0" y="2173"/>
                    <a:pt x="116" y="2249"/>
                    <a:pt x="231" y="2249"/>
                  </a:cubicBezTo>
                  <a:cubicBezTo>
                    <a:pt x="347" y="2249"/>
                    <a:pt x="462" y="2173"/>
                    <a:pt x="462" y="2021"/>
                  </a:cubicBezTo>
                  <a:lnTo>
                    <a:pt x="462"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5819;p70">
              <a:extLst>
                <a:ext uri="{FF2B5EF4-FFF2-40B4-BE49-F238E27FC236}">
                  <a16:creationId xmlns:a16="http://schemas.microsoft.com/office/drawing/2014/main" id="{2A2DEC1A-82DA-0D81-0352-F2463C891A6A}"/>
                </a:ext>
              </a:extLst>
            </p:cNvPr>
            <p:cNvSpPr/>
            <p:nvPr/>
          </p:nvSpPr>
          <p:spPr>
            <a:xfrm>
              <a:off x="1220146" y="2733551"/>
              <a:ext cx="11771" cy="58958"/>
            </a:xfrm>
            <a:custGeom>
              <a:avLst/>
              <a:gdLst/>
              <a:ahLst/>
              <a:cxnLst/>
              <a:rect l="l" t="t" r="r" b="b"/>
              <a:pathLst>
                <a:path w="449" h="2249" extrusionOk="0">
                  <a:moveTo>
                    <a:pt x="1" y="0"/>
                  </a:moveTo>
                  <a:lnTo>
                    <a:pt x="1" y="2021"/>
                  </a:lnTo>
                  <a:cubicBezTo>
                    <a:pt x="1" y="2173"/>
                    <a:pt x="113" y="2249"/>
                    <a:pt x="225" y="2249"/>
                  </a:cubicBezTo>
                  <a:cubicBezTo>
                    <a:pt x="337" y="2249"/>
                    <a:pt x="448" y="2173"/>
                    <a:pt x="448" y="2021"/>
                  </a:cubicBezTo>
                  <a:lnTo>
                    <a:pt x="448"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5820;p70">
              <a:extLst>
                <a:ext uri="{FF2B5EF4-FFF2-40B4-BE49-F238E27FC236}">
                  <a16:creationId xmlns:a16="http://schemas.microsoft.com/office/drawing/2014/main" id="{39CD528E-EE9D-08BA-90FF-B1B8F8E9DC46}"/>
                </a:ext>
              </a:extLst>
            </p:cNvPr>
            <p:cNvSpPr/>
            <p:nvPr/>
          </p:nvSpPr>
          <p:spPr>
            <a:xfrm>
              <a:off x="921190" y="2608295"/>
              <a:ext cx="105620" cy="119593"/>
            </a:xfrm>
            <a:custGeom>
              <a:avLst/>
              <a:gdLst/>
              <a:ahLst/>
              <a:cxnLst/>
              <a:rect l="l" t="t" r="r" b="b"/>
              <a:pathLst>
                <a:path w="4029" h="4562" extrusionOk="0">
                  <a:moveTo>
                    <a:pt x="1343" y="0"/>
                  </a:moveTo>
                  <a:lnTo>
                    <a:pt x="1343" y="664"/>
                  </a:lnTo>
                  <a:cubicBezTo>
                    <a:pt x="1343" y="837"/>
                    <a:pt x="1242" y="982"/>
                    <a:pt x="1084" y="1068"/>
                  </a:cubicBezTo>
                  <a:lnTo>
                    <a:pt x="362" y="1429"/>
                  </a:lnTo>
                  <a:cubicBezTo>
                    <a:pt x="145" y="1545"/>
                    <a:pt x="1" y="1776"/>
                    <a:pt x="1" y="2021"/>
                  </a:cubicBezTo>
                  <a:lnTo>
                    <a:pt x="1" y="3883"/>
                  </a:lnTo>
                  <a:cubicBezTo>
                    <a:pt x="1" y="4259"/>
                    <a:pt x="290" y="4562"/>
                    <a:pt x="665" y="4562"/>
                  </a:cubicBezTo>
                  <a:lnTo>
                    <a:pt x="4028" y="4562"/>
                  </a:lnTo>
                  <a:lnTo>
                    <a:pt x="4028" y="2036"/>
                  </a:lnTo>
                  <a:cubicBezTo>
                    <a:pt x="4028" y="1776"/>
                    <a:pt x="3884" y="1545"/>
                    <a:pt x="3653" y="1429"/>
                  </a:cubicBezTo>
                  <a:lnTo>
                    <a:pt x="2931" y="1068"/>
                  </a:lnTo>
                  <a:cubicBezTo>
                    <a:pt x="2773" y="996"/>
                    <a:pt x="2672" y="837"/>
                    <a:pt x="2672" y="664"/>
                  </a:cubicBezTo>
                  <a:lnTo>
                    <a:pt x="2672"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5821;p70">
              <a:extLst>
                <a:ext uri="{FF2B5EF4-FFF2-40B4-BE49-F238E27FC236}">
                  <a16:creationId xmlns:a16="http://schemas.microsoft.com/office/drawing/2014/main" id="{86D647DB-7C60-9856-AEAB-1EDABCBFAF90}"/>
                </a:ext>
              </a:extLst>
            </p:cNvPr>
            <p:cNvSpPr/>
            <p:nvPr/>
          </p:nvSpPr>
          <p:spPr>
            <a:xfrm>
              <a:off x="956029" y="2608295"/>
              <a:ext cx="35574" cy="23095"/>
            </a:xfrm>
            <a:custGeom>
              <a:avLst/>
              <a:gdLst/>
              <a:ahLst/>
              <a:cxnLst/>
              <a:rect l="l" t="t" r="r" b="b"/>
              <a:pathLst>
                <a:path w="1357" h="881" extrusionOk="0">
                  <a:moveTo>
                    <a:pt x="14" y="0"/>
                  </a:moveTo>
                  <a:lnTo>
                    <a:pt x="14" y="664"/>
                  </a:lnTo>
                  <a:cubicBezTo>
                    <a:pt x="0" y="693"/>
                    <a:pt x="0" y="722"/>
                    <a:pt x="0" y="751"/>
                  </a:cubicBezTo>
                  <a:cubicBezTo>
                    <a:pt x="217" y="837"/>
                    <a:pt x="448" y="881"/>
                    <a:pt x="678" y="881"/>
                  </a:cubicBezTo>
                  <a:cubicBezTo>
                    <a:pt x="909" y="881"/>
                    <a:pt x="1140" y="837"/>
                    <a:pt x="1357" y="751"/>
                  </a:cubicBezTo>
                  <a:cubicBezTo>
                    <a:pt x="1357" y="722"/>
                    <a:pt x="1343" y="693"/>
                    <a:pt x="1343" y="664"/>
                  </a:cubicBezTo>
                  <a:lnTo>
                    <a:pt x="1343"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5822;p70">
              <a:extLst>
                <a:ext uri="{FF2B5EF4-FFF2-40B4-BE49-F238E27FC236}">
                  <a16:creationId xmlns:a16="http://schemas.microsoft.com/office/drawing/2014/main" id="{B56A68F7-C7A4-C35D-A014-804C96941690}"/>
                </a:ext>
              </a:extLst>
            </p:cNvPr>
            <p:cNvSpPr/>
            <p:nvPr/>
          </p:nvSpPr>
          <p:spPr>
            <a:xfrm>
              <a:off x="920823" y="2638941"/>
              <a:ext cx="105987" cy="88947"/>
            </a:xfrm>
            <a:custGeom>
              <a:avLst/>
              <a:gdLst/>
              <a:ahLst/>
              <a:cxnLst/>
              <a:rect l="l" t="t" r="r" b="b"/>
              <a:pathLst>
                <a:path w="4043" h="3393" extrusionOk="0">
                  <a:moveTo>
                    <a:pt x="896" y="0"/>
                  </a:moveTo>
                  <a:lnTo>
                    <a:pt x="376" y="260"/>
                  </a:lnTo>
                  <a:cubicBezTo>
                    <a:pt x="145" y="361"/>
                    <a:pt x="1" y="607"/>
                    <a:pt x="1" y="852"/>
                  </a:cubicBezTo>
                  <a:lnTo>
                    <a:pt x="1" y="2714"/>
                  </a:lnTo>
                  <a:cubicBezTo>
                    <a:pt x="1" y="3090"/>
                    <a:pt x="304" y="3393"/>
                    <a:pt x="679" y="3393"/>
                  </a:cubicBezTo>
                  <a:lnTo>
                    <a:pt x="4042" y="3393"/>
                  </a:lnTo>
                  <a:lnTo>
                    <a:pt x="4042" y="867"/>
                  </a:lnTo>
                  <a:cubicBezTo>
                    <a:pt x="4042" y="607"/>
                    <a:pt x="3898" y="376"/>
                    <a:pt x="3667" y="260"/>
                  </a:cubicBezTo>
                  <a:lnTo>
                    <a:pt x="3147" y="0"/>
                  </a:lnTo>
                  <a:cubicBezTo>
                    <a:pt x="2888" y="405"/>
                    <a:pt x="2458" y="607"/>
                    <a:pt x="2027" y="607"/>
                  </a:cubicBezTo>
                  <a:cubicBezTo>
                    <a:pt x="1596" y="607"/>
                    <a:pt x="1163" y="405"/>
                    <a:pt x="896" y="0"/>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5823;p70">
              <a:extLst>
                <a:ext uri="{FF2B5EF4-FFF2-40B4-BE49-F238E27FC236}">
                  <a16:creationId xmlns:a16="http://schemas.microsoft.com/office/drawing/2014/main" id="{36E19F68-FBE5-5C63-50EE-47EE50DD0732}"/>
                </a:ext>
              </a:extLst>
            </p:cNvPr>
            <p:cNvSpPr/>
            <p:nvPr/>
          </p:nvSpPr>
          <p:spPr>
            <a:xfrm>
              <a:off x="1002954" y="2650659"/>
              <a:ext cx="23856" cy="76862"/>
            </a:xfrm>
            <a:custGeom>
              <a:avLst/>
              <a:gdLst/>
              <a:ahLst/>
              <a:cxnLst/>
              <a:rect l="l" t="t" r="r" b="b"/>
              <a:pathLst>
                <a:path w="910" h="2932" extrusionOk="0">
                  <a:moveTo>
                    <a:pt x="765" y="1"/>
                  </a:moveTo>
                  <a:lnTo>
                    <a:pt x="173" y="477"/>
                  </a:lnTo>
                  <a:cubicBezTo>
                    <a:pt x="58" y="564"/>
                    <a:pt x="0" y="694"/>
                    <a:pt x="0" y="824"/>
                  </a:cubicBezTo>
                  <a:lnTo>
                    <a:pt x="0" y="2931"/>
                  </a:lnTo>
                  <a:lnTo>
                    <a:pt x="909" y="2931"/>
                  </a:lnTo>
                  <a:lnTo>
                    <a:pt x="909" y="405"/>
                  </a:lnTo>
                  <a:cubicBezTo>
                    <a:pt x="909" y="261"/>
                    <a:pt x="852" y="116"/>
                    <a:pt x="765"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5824;p70">
              <a:extLst>
                <a:ext uri="{FF2B5EF4-FFF2-40B4-BE49-F238E27FC236}">
                  <a16:creationId xmlns:a16="http://schemas.microsoft.com/office/drawing/2014/main" id="{DEF6975D-563A-329E-4A22-19516213A1D2}"/>
                </a:ext>
              </a:extLst>
            </p:cNvPr>
            <p:cNvSpPr/>
            <p:nvPr/>
          </p:nvSpPr>
          <p:spPr>
            <a:xfrm>
              <a:off x="921190" y="2650659"/>
              <a:ext cx="52640" cy="77229"/>
            </a:xfrm>
            <a:custGeom>
              <a:avLst/>
              <a:gdLst/>
              <a:ahLst/>
              <a:cxnLst/>
              <a:rect l="l" t="t" r="r" b="b"/>
              <a:pathLst>
                <a:path w="2008" h="2946" extrusionOk="0">
                  <a:moveTo>
                    <a:pt x="131" y="1"/>
                  </a:moveTo>
                  <a:cubicBezTo>
                    <a:pt x="44" y="116"/>
                    <a:pt x="1" y="261"/>
                    <a:pt x="1" y="405"/>
                  </a:cubicBezTo>
                  <a:lnTo>
                    <a:pt x="1" y="2267"/>
                  </a:lnTo>
                  <a:cubicBezTo>
                    <a:pt x="1" y="2643"/>
                    <a:pt x="290" y="2946"/>
                    <a:pt x="665" y="2946"/>
                  </a:cubicBezTo>
                  <a:lnTo>
                    <a:pt x="2007" y="2946"/>
                  </a:lnTo>
                  <a:lnTo>
                    <a:pt x="2007" y="2036"/>
                  </a:lnTo>
                  <a:lnTo>
                    <a:pt x="1112" y="2036"/>
                  </a:lnTo>
                  <a:cubicBezTo>
                    <a:pt x="983" y="2036"/>
                    <a:pt x="896" y="1935"/>
                    <a:pt x="896" y="1820"/>
                  </a:cubicBezTo>
                  <a:lnTo>
                    <a:pt x="896" y="824"/>
                  </a:lnTo>
                  <a:cubicBezTo>
                    <a:pt x="896" y="694"/>
                    <a:pt x="824" y="564"/>
                    <a:pt x="723" y="477"/>
                  </a:cubicBezTo>
                  <a:lnTo>
                    <a:pt x="131"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5825;p70">
              <a:extLst>
                <a:ext uri="{FF2B5EF4-FFF2-40B4-BE49-F238E27FC236}">
                  <a16:creationId xmlns:a16="http://schemas.microsoft.com/office/drawing/2014/main" id="{E781529F-0B44-6642-B1F4-C32B9AFE12D5}"/>
                </a:ext>
              </a:extLst>
            </p:cNvPr>
            <p:cNvSpPr/>
            <p:nvPr/>
          </p:nvSpPr>
          <p:spPr>
            <a:xfrm>
              <a:off x="950341" y="2510644"/>
              <a:ext cx="46951" cy="41289"/>
            </a:xfrm>
            <a:custGeom>
              <a:avLst/>
              <a:gdLst/>
              <a:ahLst/>
              <a:cxnLst/>
              <a:rect l="l" t="t" r="r" b="b"/>
              <a:pathLst>
                <a:path w="1791" h="1575" extrusionOk="0">
                  <a:moveTo>
                    <a:pt x="895" y="1"/>
                  </a:moveTo>
                  <a:cubicBezTo>
                    <a:pt x="405" y="1"/>
                    <a:pt x="0" y="347"/>
                    <a:pt x="0" y="780"/>
                  </a:cubicBezTo>
                  <a:cubicBezTo>
                    <a:pt x="0" y="1213"/>
                    <a:pt x="405" y="1574"/>
                    <a:pt x="895" y="1574"/>
                  </a:cubicBezTo>
                  <a:cubicBezTo>
                    <a:pt x="1386" y="1574"/>
                    <a:pt x="1790" y="1213"/>
                    <a:pt x="1790" y="780"/>
                  </a:cubicBezTo>
                  <a:cubicBezTo>
                    <a:pt x="1790" y="347"/>
                    <a:pt x="1386" y="1"/>
                    <a:pt x="895" y="1"/>
                  </a:cubicBezTo>
                  <a:close/>
                </a:path>
              </a:pathLst>
            </a:custGeom>
            <a:solidFill>
              <a:srgbClr val="92A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5826;p70">
              <a:extLst>
                <a:ext uri="{FF2B5EF4-FFF2-40B4-BE49-F238E27FC236}">
                  <a16:creationId xmlns:a16="http://schemas.microsoft.com/office/drawing/2014/main" id="{57B835B9-9529-EACF-AE2D-E9212A318451}"/>
                </a:ext>
              </a:extLst>
            </p:cNvPr>
            <p:cNvSpPr/>
            <p:nvPr/>
          </p:nvSpPr>
          <p:spPr>
            <a:xfrm>
              <a:off x="950341" y="2510644"/>
              <a:ext cx="32192" cy="41289"/>
            </a:xfrm>
            <a:custGeom>
              <a:avLst/>
              <a:gdLst/>
              <a:ahLst/>
              <a:cxnLst/>
              <a:rect l="l" t="t" r="r" b="b"/>
              <a:pathLst>
                <a:path w="1228" h="1575" extrusionOk="0">
                  <a:moveTo>
                    <a:pt x="895" y="1"/>
                  </a:moveTo>
                  <a:cubicBezTo>
                    <a:pt x="405" y="1"/>
                    <a:pt x="0" y="347"/>
                    <a:pt x="0" y="780"/>
                  </a:cubicBezTo>
                  <a:cubicBezTo>
                    <a:pt x="0" y="1213"/>
                    <a:pt x="390" y="1574"/>
                    <a:pt x="895" y="1574"/>
                  </a:cubicBezTo>
                  <a:cubicBezTo>
                    <a:pt x="1011" y="1574"/>
                    <a:pt x="1126" y="1545"/>
                    <a:pt x="1228" y="1517"/>
                  </a:cubicBezTo>
                  <a:cubicBezTo>
                    <a:pt x="910" y="1416"/>
                    <a:pt x="679" y="1112"/>
                    <a:pt x="679" y="780"/>
                  </a:cubicBezTo>
                  <a:cubicBezTo>
                    <a:pt x="693" y="448"/>
                    <a:pt x="910" y="160"/>
                    <a:pt x="1228" y="59"/>
                  </a:cubicBezTo>
                  <a:cubicBezTo>
                    <a:pt x="1126" y="15"/>
                    <a:pt x="1011" y="1"/>
                    <a:pt x="895"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5827;p70">
              <a:extLst>
                <a:ext uri="{FF2B5EF4-FFF2-40B4-BE49-F238E27FC236}">
                  <a16:creationId xmlns:a16="http://schemas.microsoft.com/office/drawing/2014/main" id="{0DFC2EB8-D39D-28CD-59B5-D83224C9D2AE}"/>
                </a:ext>
              </a:extLst>
            </p:cNvPr>
            <p:cNvSpPr/>
            <p:nvPr/>
          </p:nvSpPr>
          <p:spPr>
            <a:xfrm>
              <a:off x="932567" y="2528444"/>
              <a:ext cx="82499" cy="82132"/>
            </a:xfrm>
            <a:custGeom>
              <a:avLst/>
              <a:gdLst/>
              <a:ahLst/>
              <a:cxnLst/>
              <a:rect l="l" t="t" r="r" b="b"/>
              <a:pathLst>
                <a:path w="3147" h="3133" extrusionOk="0">
                  <a:moveTo>
                    <a:pt x="1573" y="0"/>
                  </a:moveTo>
                  <a:cubicBezTo>
                    <a:pt x="707" y="0"/>
                    <a:pt x="0" y="693"/>
                    <a:pt x="0" y="1559"/>
                  </a:cubicBezTo>
                  <a:cubicBezTo>
                    <a:pt x="0" y="2425"/>
                    <a:pt x="707" y="3133"/>
                    <a:pt x="1573" y="3133"/>
                  </a:cubicBezTo>
                  <a:cubicBezTo>
                    <a:pt x="2440" y="3133"/>
                    <a:pt x="3147" y="2425"/>
                    <a:pt x="3147" y="1559"/>
                  </a:cubicBezTo>
                  <a:cubicBezTo>
                    <a:pt x="3147" y="693"/>
                    <a:pt x="2440" y="0"/>
                    <a:pt x="1573"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5828;p70">
              <a:extLst>
                <a:ext uri="{FF2B5EF4-FFF2-40B4-BE49-F238E27FC236}">
                  <a16:creationId xmlns:a16="http://schemas.microsoft.com/office/drawing/2014/main" id="{72BD2040-C547-8FDC-7F12-A73665C831DE}"/>
                </a:ext>
              </a:extLst>
            </p:cNvPr>
            <p:cNvSpPr/>
            <p:nvPr/>
          </p:nvSpPr>
          <p:spPr>
            <a:xfrm>
              <a:off x="948060" y="2528051"/>
              <a:ext cx="68526" cy="74215"/>
            </a:xfrm>
            <a:custGeom>
              <a:avLst/>
              <a:gdLst/>
              <a:ahLst/>
              <a:cxnLst/>
              <a:rect l="l" t="t" r="r" b="b"/>
              <a:pathLst>
                <a:path w="2614" h="2831" extrusionOk="0">
                  <a:moveTo>
                    <a:pt x="997" y="1"/>
                  </a:moveTo>
                  <a:cubicBezTo>
                    <a:pt x="246" y="15"/>
                    <a:pt x="1" y="1026"/>
                    <a:pt x="665" y="1372"/>
                  </a:cubicBezTo>
                  <a:cubicBezTo>
                    <a:pt x="679" y="1372"/>
                    <a:pt x="708" y="1387"/>
                    <a:pt x="723" y="1387"/>
                  </a:cubicBezTo>
                  <a:lnTo>
                    <a:pt x="1502" y="2801"/>
                  </a:lnTo>
                  <a:cubicBezTo>
                    <a:pt x="1502" y="2801"/>
                    <a:pt x="1719" y="2816"/>
                    <a:pt x="1921" y="2830"/>
                  </a:cubicBezTo>
                  <a:cubicBezTo>
                    <a:pt x="2383" y="2484"/>
                    <a:pt x="2614" y="1921"/>
                    <a:pt x="2542" y="1358"/>
                  </a:cubicBezTo>
                  <a:cubicBezTo>
                    <a:pt x="2440" y="708"/>
                    <a:pt x="1964" y="189"/>
                    <a:pt x="1329" y="44"/>
                  </a:cubicBezTo>
                  <a:cubicBezTo>
                    <a:pt x="1213" y="15"/>
                    <a:pt x="1112" y="15"/>
                    <a:pt x="997"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5829;p70">
              <a:extLst>
                <a:ext uri="{FF2B5EF4-FFF2-40B4-BE49-F238E27FC236}">
                  <a16:creationId xmlns:a16="http://schemas.microsoft.com/office/drawing/2014/main" id="{690867F7-5DFB-1C01-AA29-FC6D2B084C54}"/>
                </a:ext>
              </a:extLst>
            </p:cNvPr>
            <p:cNvSpPr/>
            <p:nvPr/>
          </p:nvSpPr>
          <p:spPr>
            <a:xfrm>
              <a:off x="938596" y="2564542"/>
              <a:ext cx="70413" cy="57778"/>
            </a:xfrm>
            <a:custGeom>
              <a:avLst/>
              <a:gdLst/>
              <a:ahLst/>
              <a:cxnLst/>
              <a:rect l="l" t="t" r="r" b="b"/>
              <a:pathLst>
                <a:path w="2686" h="2204" extrusionOk="0">
                  <a:moveTo>
                    <a:pt x="1022" y="0"/>
                  </a:moveTo>
                  <a:cubicBezTo>
                    <a:pt x="944" y="0"/>
                    <a:pt x="873" y="44"/>
                    <a:pt x="838" y="125"/>
                  </a:cubicBezTo>
                  <a:cubicBezTo>
                    <a:pt x="766" y="283"/>
                    <a:pt x="651" y="413"/>
                    <a:pt x="535" y="529"/>
                  </a:cubicBezTo>
                  <a:cubicBezTo>
                    <a:pt x="405" y="630"/>
                    <a:pt x="275" y="716"/>
                    <a:pt x="131" y="789"/>
                  </a:cubicBezTo>
                  <a:cubicBezTo>
                    <a:pt x="44" y="832"/>
                    <a:pt x="1" y="933"/>
                    <a:pt x="15" y="1034"/>
                  </a:cubicBezTo>
                  <a:cubicBezTo>
                    <a:pt x="102" y="1698"/>
                    <a:pt x="665" y="2203"/>
                    <a:pt x="1343" y="2203"/>
                  </a:cubicBezTo>
                  <a:cubicBezTo>
                    <a:pt x="2051" y="2203"/>
                    <a:pt x="2628" y="1655"/>
                    <a:pt x="2686" y="962"/>
                  </a:cubicBezTo>
                  <a:cubicBezTo>
                    <a:pt x="2686" y="890"/>
                    <a:pt x="2657" y="832"/>
                    <a:pt x="2614" y="789"/>
                  </a:cubicBezTo>
                  <a:cubicBezTo>
                    <a:pt x="2166" y="413"/>
                    <a:pt x="1647" y="139"/>
                    <a:pt x="1084" y="9"/>
                  </a:cubicBezTo>
                  <a:cubicBezTo>
                    <a:pt x="1063" y="3"/>
                    <a:pt x="1042" y="0"/>
                    <a:pt x="1022"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5830;p70">
              <a:extLst>
                <a:ext uri="{FF2B5EF4-FFF2-40B4-BE49-F238E27FC236}">
                  <a16:creationId xmlns:a16="http://schemas.microsoft.com/office/drawing/2014/main" id="{2652006B-10F3-85DC-B3F1-861A17B43AAA}"/>
                </a:ext>
              </a:extLst>
            </p:cNvPr>
            <p:cNvSpPr/>
            <p:nvPr/>
          </p:nvSpPr>
          <p:spPr>
            <a:xfrm>
              <a:off x="938596" y="2564542"/>
              <a:ext cx="70413" cy="57018"/>
            </a:xfrm>
            <a:custGeom>
              <a:avLst/>
              <a:gdLst/>
              <a:ahLst/>
              <a:cxnLst/>
              <a:rect l="l" t="t" r="r" b="b"/>
              <a:pathLst>
                <a:path w="2686" h="2175" extrusionOk="0">
                  <a:moveTo>
                    <a:pt x="1022" y="0"/>
                  </a:moveTo>
                  <a:cubicBezTo>
                    <a:pt x="944" y="0"/>
                    <a:pt x="873" y="44"/>
                    <a:pt x="838" y="125"/>
                  </a:cubicBezTo>
                  <a:cubicBezTo>
                    <a:pt x="781" y="240"/>
                    <a:pt x="708" y="327"/>
                    <a:pt x="636" y="428"/>
                  </a:cubicBezTo>
                  <a:cubicBezTo>
                    <a:pt x="593" y="457"/>
                    <a:pt x="564" y="500"/>
                    <a:pt x="535" y="529"/>
                  </a:cubicBezTo>
                  <a:cubicBezTo>
                    <a:pt x="405" y="630"/>
                    <a:pt x="275" y="716"/>
                    <a:pt x="131" y="789"/>
                  </a:cubicBezTo>
                  <a:cubicBezTo>
                    <a:pt x="44" y="832"/>
                    <a:pt x="1" y="933"/>
                    <a:pt x="15" y="1020"/>
                  </a:cubicBezTo>
                  <a:cubicBezTo>
                    <a:pt x="88" y="1611"/>
                    <a:pt x="550" y="2088"/>
                    <a:pt x="1141" y="2174"/>
                  </a:cubicBezTo>
                  <a:cubicBezTo>
                    <a:pt x="838" y="1987"/>
                    <a:pt x="665" y="1655"/>
                    <a:pt x="679" y="1294"/>
                  </a:cubicBezTo>
                  <a:lnTo>
                    <a:pt x="679" y="976"/>
                  </a:lnTo>
                  <a:cubicBezTo>
                    <a:pt x="723" y="933"/>
                    <a:pt x="781" y="904"/>
                    <a:pt x="824" y="861"/>
                  </a:cubicBezTo>
                  <a:cubicBezTo>
                    <a:pt x="954" y="745"/>
                    <a:pt x="1055" y="615"/>
                    <a:pt x="1141" y="485"/>
                  </a:cubicBezTo>
                  <a:cubicBezTo>
                    <a:pt x="1574" y="615"/>
                    <a:pt x="1964" y="832"/>
                    <a:pt x="2311" y="1121"/>
                  </a:cubicBezTo>
                  <a:cubicBezTo>
                    <a:pt x="2354" y="1150"/>
                    <a:pt x="2455" y="1251"/>
                    <a:pt x="2585" y="1366"/>
                  </a:cubicBezTo>
                  <a:cubicBezTo>
                    <a:pt x="2643" y="1236"/>
                    <a:pt x="2672" y="1092"/>
                    <a:pt x="2686" y="962"/>
                  </a:cubicBezTo>
                  <a:cubicBezTo>
                    <a:pt x="2686" y="890"/>
                    <a:pt x="2657" y="818"/>
                    <a:pt x="2614" y="774"/>
                  </a:cubicBezTo>
                  <a:cubicBezTo>
                    <a:pt x="2166" y="413"/>
                    <a:pt x="1647" y="139"/>
                    <a:pt x="1084" y="9"/>
                  </a:cubicBezTo>
                  <a:cubicBezTo>
                    <a:pt x="1063" y="3"/>
                    <a:pt x="1042" y="0"/>
                    <a:pt x="1022"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5831;p70">
              <a:extLst>
                <a:ext uri="{FF2B5EF4-FFF2-40B4-BE49-F238E27FC236}">
                  <a16:creationId xmlns:a16="http://schemas.microsoft.com/office/drawing/2014/main" id="{5147520D-045F-72A5-FFBB-0C902A8A4216}"/>
                </a:ext>
              </a:extLst>
            </p:cNvPr>
            <p:cNvSpPr/>
            <p:nvPr/>
          </p:nvSpPr>
          <p:spPr>
            <a:xfrm>
              <a:off x="879954" y="2733551"/>
              <a:ext cx="11744" cy="17433"/>
            </a:xfrm>
            <a:custGeom>
              <a:avLst/>
              <a:gdLst/>
              <a:ahLst/>
              <a:cxnLst/>
              <a:rect l="l" t="t" r="r" b="b"/>
              <a:pathLst>
                <a:path w="448" h="665" extrusionOk="0">
                  <a:moveTo>
                    <a:pt x="0" y="0"/>
                  </a:moveTo>
                  <a:lnTo>
                    <a:pt x="0" y="664"/>
                  </a:lnTo>
                  <a:lnTo>
                    <a:pt x="448" y="664"/>
                  </a:lnTo>
                  <a:lnTo>
                    <a:pt x="448"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5832;p70">
              <a:extLst>
                <a:ext uri="{FF2B5EF4-FFF2-40B4-BE49-F238E27FC236}">
                  <a16:creationId xmlns:a16="http://schemas.microsoft.com/office/drawing/2014/main" id="{C5BD41FD-BBB3-6C86-761B-653F96EBC59E}"/>
                </a:ext>
              </a:extLst>
            </p:cNvPr>
            <p:cNvSpPr/>
            <p:nvPr/>
          </p:nvSpPr>
          <p:spPr>
            <a:xfrm>
              <a:off x="1220146" y="2733551"/>
              <a:ext cx="11771" cy="17433"/>
            </a:xfrm>
            <a:custGeom>
              <a:avLst/>
              <a:gdLst/>
              <a:ahLst/>
              <a:cxnLst/>
              <a:rect l="l" t="t" r="r" b="b"/>
              <a:pathLst>
                <a:path w="449" h="665" extrusionOk="0">
                  <a:moveTo>
                    <a:pt x="1" y="0"/>
                  </a:moveTo>
                  <a:lnTo>
                    <a:pt x="1" y="664"/>
                  </a:lnTo>
                  <a:lnTo>
                    <a:pt x="448" y="664"/>
                  </a:lnTo>
                  <a:lnTo>
                    <a:pt x="448"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5833;p70">
              <a:extLst>
                <a:ext uri="{FF2B5EF4-FFF2-40B4-BE49-F238E27FC236}">
                  <a16:creationId xmlns:a16="http://schemas.microsoft.com/office/drawing/2014/main" id="{A8A5D806-34F4-BB37-7C55-DE419080930B}"/>
                </a:ext>
              </a:extLst>
            </p:cNvPr>
            <p:cNvSpPr/>
            <p:nvPr/>
          </p:nvSpPr>
          <p:spPr>
            <a:xfrm>
              <a:off x="866322" y="2727495"/>
              <a:ext cx="379226" cy="11744"/>
            </a:xfrm>
            <a:custGeom>
              <a:avLst/>
              <a:gdLst/>
              <a:ahLst/>
              <a:cxnLst/>
              <a:rect l="l" t="t" r="r" b="b"/>
              <a:pathLst>
                <a:path w="14466" h="448" extrusionOk="0">
                  <a:moveTo>
                    <a:pt x="304" y="0"/>
                  </a:moveTo>
                  <a:cubicBezTo>
                    <a:pt x="1" y="0"/>
                    <a:pt x="1" y="448"/>
                    <a:pt x="304" y="448"/>
                  </a:cubicBezTo>
                  <a:lnTo>
                    <a:pt x="14176" y="448"/>
                  </a:lnTo>
                  <a:cubicBezTo>
                    <a:pt x="14465" y="448"/>
                    <a:pt x="14465" y="0"/>
                    <a:pt x="14176"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5834;p70">
              <a:extLst>
                <a:ext uri="{FF2B5EF4-FFF2-40B4-BE49-F238E27FC236}">
                  <a16:creationId xmlns:a16="http://schemas.microsoft.com/office/drawing/2014/main" id="{5489BCA2-A18D-55EE-6FBF-FEF8976B9692}"/>
                </a:ext>
              </a:extLst>
            </p:cNvPr>
            <p:cNvSpPr/>
            <p:nvPr/>
          </p:nvSpPr>
          <p:spPr>
            <a:xfrm>
              <a:off x="944652" y="2716144"/>
              <a:ext cx="35233" cy="11744"/>
            </a:xfrm>
            <a:custGeom>
              <a:avLst/>
              <a:gdLst/>
              <a:ahLst/>
              <a:cxnLst/>
              <a:rect l="l" t="t" r="r" b="b"/>
              <a:pathLst>
                <a:path w="1344" h="448" extrusionOk="0">
                  <a:moveTo>
                    <a:pt x="217" y="0"/>
                  </a:moveTo>
                  <a:cubicBezTo>
                    <a:pt x="88" y="0"/>
                    <a:pt x="1" y="87"/>
                    <a:pt x="1" y="217"/>
                  </a:cubicBezTo>
                  <a:cubicBezTo>
                    <a:pt x="1" y="347"/>
                    <a:pt x="88" y="448"/>
                    <a:pt x="217" y="448"/>
                  </a:cubicBezTo>
                  <a:lnTo>
                    <a:pt x="1343" y="448"/>
                  </a:lnTo>
                  <a:lnTo>
                    <a:pt x="1343" y="0"/>
                  </a:ln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5835;p70">
              <a:extLst>
                <a:ext uri="{FF2B5EF4-FFF2-40B4-BE49-F238E27FC236}">
                  <a16:creationId xmlns:a16="http://schemas.microsoft.com/office/drawing/2014/main" id="{F0DEDE9E-20AC-2E17-F788-B205FBE4BF0F}"/>
                </a:ext>
              </a:extLst>
            </p:cNvPr>
            <p:cNvSpPr/>
            <p:nvPr/>
          </p:nvSpPr>
          <p:spPr>
            <a:xfrm>
              <a:off x="968115" y="2669219"/>
              <a:ext cx="82158" cy="58669"/>
            </a:xfrm>
            <a:custGeom>
              <a:avLst/>
              <a:gdLst/>
              <a:ahLst/>
              <a:cxnLst/>
              <a:rect l="l" t="t" r="r" b="b"/>
              <a:pathLst>
                <a:path w="3134" h="2238" extrusionOk="0">
                  <a:moveTo>
                    <a:pt x="217" y="0"/>
                  </a:moveTo>
                  <a:cubicBezTo>
                    <a:pt x="88" y="0"/>
                    <a:pt x="1" y="87"/>
                    <a:pt x="1" y="217"/>
                  </a:cubicBezTo>
                  <a:lnTo>
                    <a:pt x="1" y="2007"/>
                  </a:lnTo>
                  <a:cubicBezTo>
                    <a:pt x="1" y="2137"/>
                    <a:pt x="88" y="2238"/>
                    <a:pt x="217" y="2238"/>
                  </a:cubicBezTo>
                  <a:lnTo>
                    <a:pt x="2902" y="2238"/>
                  </a:lnTo>
                  <a:cubicBezTo>
                    <a:pt x="3032" y="2238"/>
                    <a:pt x="3133" y="2137"/>
                    <a:pt x="3133" y="2007"/>
                  </a:cubicBezTo>
                  <a:lnTo>
                    <a:pt x="3133" y="217"/>
                  </a:lnTo>
                  <a:cubicBezTo>
                    <a:pt x="3133" y="87"/>
                    <a:pt x="3032" y="0"/>
                    <a:pt x="2902" y="0"/>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5836;p70">
              <a:extLst>
                <a:ext uri="{FF2B5EF4-FFF2-40B4-BE49-F238E27FC236}">
                  <a16:creationId xmlns:a16="http://schemas.microsoft.com/office/drawing/2014/main" id="{AD12FFC0-5CCC-E7AD-7964-EE759D29C271}"/>
                </a:ext>
              </a:extLst>
            </p:cNvPr>
            <p:cNvSpPr/>
            <p:nvPr/>
          </p:nvSpPr>
          <p:spPr>
            <a:xfrm>
              <a:off x="995378" y="2692681"/>
              <a:ext cx="27264" cy="11744"/>
            </a:xfrm>
            <a:custGeom>
              <a:avLst/>
              <a:gdLst/>
              <a:ahLst/>
              <a:cxnLst/>
              <a:rect l="l" t="t" r="r" b="b"/>
              <a:pathLst>
                <a:path w="1040" h="448" extrusionOk="0">
                  <a:moveTo>
                    <a:pt x="303" y="0"/>
                  </a:moveTo>
                  <a:cubicBezTo>
                    <a:pt x="0" y="0"/>
                    <a:pt x="0" y="448"/>
                    <a:pt x="303" y="448"/>
                  </a:cubicBezTo>
                  <a:lnTo>
                    <a:pt x="751" y="448"/>
                  </a:lnTo>
                  <a:cubicBezTo>
                    <a:pt x="1040" y="448"/>
                    <a:pt x="1040" y="0"/>
                    <a:pt x="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F860172D-82C2-D7A1-F2C7-483CD29F60B3}"/>
              </a:ext>
            </a:extLst>
          </p:cNvPr>
          <p:cNvSpPr txBox="1"/>
          <p:nvPr/>
        </p:nvSpPr>
        <p:spPr>
          <a:xfrm>
            <a:off x="8474926" y="4668645"/>
            <a:ext cx="383438" cy="307777"/>
          </a:xfrm>
          <a:prstGeom prst="rect">
            <a:avLst/>
          </a:prstGeom>
          <a:noFill/>
        </p:spPr>
        <p:txBody>
          <a:bodyPr wrap="none" rtlCol="0">
            <a:spAutoFit/>
          </a:bodyPr>
          <a:lstStyle/>
          <a:p>
            <a:r>
              <a:rPr lang="fr-FR" dirty="0">
                <a:solidFill>
                  <a:schemeClr val="bg1"/>
                </a:solidFill>
              </a:rPr>
              <a:t>15</a:t>
            </a:r>
            <a:endParaRPr lang="fr-MA" dirty="0">
              <a:solidFill>
                <a:schemeClr val="bg1"/>
              </a:solidFill>
            </a:endParaRPr>
          </a:p>
        </p:txBody>
      </p:sp>
    </p:spTree>
    <p:extLst>
      <p:ext uri="{BB962C8B-B14F-4D97-AF65-F5344CB8AC3E}">
        <p14:creationId xmlns:p14="http://schemas.microsoft.com/office/powerpoint/2010/main" val="3505988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200293" y="1791631"/>
            <a:ext cx="4557260" cy="252674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FR" dirty="0"/>
              <a:t>La bibliothèque standard de Rust est un ensemble de modules et de fonctions intégrés dans le langage lui-même. Elle fournit un grand nombre d'outils pour la programmation, tels que la gestion des chaînes de caractères, les collections de données, les entrées/sorties, la concurrence, etc. Les développeurs peuvent utiliser ces outils sans avoir besoin d'installer des bibliothèques tierces supplémentaires. En d'autres termes, la bibliothèque standard est la boîte à outils essentielle pour les programmes Rust.</a:t>
            </a:r>
            <a:endParaRPr lang="en-US" dirty="0"/>
          </a:p>
        </p:txBody>
      </p:sp>
      <p:sp>
        <p:nvSpPr>
          <p:cNvPr id="381" name="Google Shape;381;p33"/>
          <p:cNvSpPr txBox="1">
            <a:spLocks noGrp="1"/>
          </p:cNvSpPr>
          <p:nvPr>
            <p:ph type="title"/>
          </p:nvPr>
        </p:nvSpPr>
        <p:spPr>
          <a:xfrm>
            <a:off x="4088781" y="726060"/>
            <a:ext cx="530106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2400" dirty="0"/>
              <a:t>Bibliothèque standard et "killer libs :</a:t>
            </a:r>
            <a:br>
              <a:rPr lang="fr-MA" sz="2400" dirty="0"/>
            </a:br>
            <a:endParaRPr lang="fr-MA" sz="2400" dirty="0"/>
          </a:p>
        </p:txBody>
      </p:sp>
      <p:sp>
        <p:nvSpPr>
          <p:cNvPr id="2" name="ZoneTexte 1">
            <a:extLst>
              <a:ext uri="{FF2B5EF4-FFF2-40B4-BE49-F238E27FC236}">
                <a16:creationId xmlns:a16="http://schemas.microsoft.com/office/drawing/2014/main" id="{CC546DE6-850D-5447-8976-2D9846F14D77}"/>
              </a:ext>
            </a:extLst>
          </p:cNvPr>
          <p:cNvSpPr txBox="1"/>
          <p:nvPr/>
        </p:nvSpPr>
        <p:spPr>
          <a:xfrm>
            <a:off x="8474926" y="4668645"/>
            <a:ext cx="383438" cy="307777"/>
          </a:xfrm>
          <a:prstGeom prst="rect">
            <a:avLst/>
          </a:prstGeom>
          <a:noFill/>
        </p:spPr>
        <p:txBody>
          <a:bodyPr wrap="none" rtlCol="0">
            <a:spAutoFit/>
          </a:bodyPr>
          <a:lstStyle/>
          <a:p>
            <a:r>
              <a:rPr lang="fr-FR" dirty="0">
                <a:solidFill>
                  <a:schemeClr val="bg1"/>
                </a:solidFill>
              </a:rPr>
              <a:t>16</a:t>
            </a:r>
            <a:endParaRPr lang="fr-MA" dirty="0">
              <a:solidFill>
                <a:schemeClr val="bg1"/>
              </a:solidFill>
            </a:endParaRPr>
          </a:p>
        </p:txBody>
      </p:sp>
    </p:spTree>
    <p:extLst>
      <p:ext uri="{BB962C8B-B14F-4D97-AF65-F5344CB8AC3E}">
        <p14:creationId xmlns:p14="http://schemas.microsoft.com/office/powerpoint/2010/main" val="2060157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453483" y="412759"/>
            <a:ext cx="8104267" cy="669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dirty="0"/>
              <a:t>Exemples </a:t>
            </a:r>
            <a:r>
              <a:rPr lang="fr-FR" sz="2400" dirty="0"/>
              <a:t>de bibliothèques tierces populaires en Rust </a:t>
            </a:r>
            <a:r>
              <a:rPr lang="en" sz="2400" dirty="0"/>
              <a:t>:</a:t>
            </a:r>
            <a:endParaRPr sz="2400" dirty="0"/>
          </a:p>
        </p:txBody>
      </p:sp>
      <p:sp>
        <p:nvSpPr>
          <p:cNvPr id="661" name="Google Shape;661;p43"/>
          <p:cNvSpPr txBox="1">
            <a:spLocks noGrp="1"/>
          </p:cNvSpPr>
          <p:nvPr>
            <p:ph type="subTitle" idx="1"/>
          </p:nvPr>
        </p:nvSpPr>
        <p:spPr>
          <a:xfrm>
            <a:off x="6126791" y="2290491"/>
            <a:ext cx="2593461"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Il est facile à utiliser et fournit de nombreuses fonctionnalités utiles pour la création d'applications web</a:t>
            </a:r>
            <a:endParaRPr lang="en-US" dirty="0"/>
          </a:p>
        </p:txBody>
      </p:sp>
      <p:sp>
        <p:nvSpPr>
          <p:cNvPr id="662" name="Google Shape;662;p43"/>
          <p:cNvSpPr txBox="1">
            <a:spLocks noGrp="1"/>
          </p:cNvSpPr>
          <p:nvPr>
            <p:ph type="title"/>
          </p:nvPr>
        </p:nvSpPr>
        <p:spPr>
          <a:xfrm>
            <a:off x="6385849" y="17533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MA" dirty="0"/>
              <a:t>Rocket </a:t>
            </a:r>
          </a:p>
        </p:txBody>
      </p:sp>
      <p:sp>
        <p:nvSpPr>
          <p:cNvPr id="663" name="Google Shape;663;p43"/>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une bibliothèque pour la sérialisation et la désérialisation de données</a:t>
            </a:r>
            <a:endParaRPr lang="en-US" dirty="0"/>
          </a:p>
        </p:txBody>
      </p:sp>
      <p:sp>
        <p:nvSpPr>
          <p:cNvPr id="664" name="Google Shape;664;p43"/>
          <p:cNvSpPr txBox="1">
            <a:spLocks noGrp="1"/>
          </p:cNvSpPr>
          <p:nvPr>
            <p:ph type="title" idx="3"/>
          </p:nvPr>
        </p:nvSpPr>
        <p:spPr>
          <a:xfrm>
            <a:off x="804350" y="17533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MA" dirty="0" err="1"/>
              <a:t>Serde</a:t>
            </a:r>
            <a:r>
              <a:rPr lang="fr-MA" dirty="0"/>
              <a:t> </a:t>
            </a:r>
          </a:p>
        </p:txBody>
      </p:sp>
      <p:sp>
        <p:nvSpPr>
          <p:cNvPr id="665" name="Google Shape;665;p43"/>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une bibliothèque pour la programmation asynchrone en Rust</a:t>
            </a:r>
            <a:endParaRPr lang="en-US" dirty="0"/>
          </a:p>
        </p:txBody>
      </p:sp>
      <p:sp>
        <p:nvSpPr>
          <p:cNvPr id="666" name="Google Shape;666;p43"/>
          <p:cNvSpPr txBox="1">
            <a:spLocks noGrp="1"/>
          </p:cNvSpPr>
          <p:nvPr>
            <p:ph type="title" idx="5"/>
          </p:nvPr>
        </p:nvSpPr>
        <p:spPr>
          <a:xfrm>
            <a:off x="3593246" y="17533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MA" dirty="0" err="1"/>
              <a:t>Tokio</a:t>
            </a:r>
            <a:r>
              <a:rPr lang="fr-MA" dirty="0"/>
              <a:t> </a:t>
            </a:r>
          </a:p>
        </p:txBody>
      </p:sp>
      <p:sp>
        <p:nvSpPr>
          <p:cNvPr id="669" name="Google Shape;669;p43"/>
          <p:cNvSpPr txBox="1">
            <a:spLocks noGrp="1"/>
          </p:cNvSpPr>
          <p:nvPr>
            <p:ph type="subTitle" idx="8"/>
          </p:nvPr>
        </p:nvSpPr>
        <p:spPr>
          <a:xfrm>
            <a:off x="2180804" y="3818991"/>
            <a:ext cx="1895700" cy="664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une bibliothèque pour l'utilisation de la bibliothèque SDL2 en Rust</a:t>
            </a:r>
            <a:endParaRPr lang="en-US" dirty="0"/>
          </a:p>
        </p:txBody>
      </p:sp>
      <p:sp>
        <p:nvSpPr>
          <p:cNvPr id="670" name="Google Shape;670;p43"/>
          <p:cNvSpPr txBox="1">
            <a:spLocks noGrp="1"/>
          </p:cNvSpPr>
          <p:nvPr>
            <p:ph type="title" idx="9"/>
          </p:nvPr>
        </p:nvSpPr>
        <p:spPr>
          <a:xfrm>
            <a:off x="2149904" y="3289191"/>
            <a:ext cx="1957500" cy="52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MA" dirty="0"/>
              <a:t>Rust-SDL2 </a:t>
            </a:r>
          </a:p>
        </p:txBody>
      </p:sp>
      <p:sp>
        <p:nvSpPr>
          <p:cNvPr id="671" name="Google Shape;671;p43"/>
          <p:cNvSpPr txBox="1">
            <a:spLocks noGrp="1"/>
          </p:cNvSpPr>
          <p:nvPr>
            <p:ph type="subTitle" idx="13"/>
          </p:nvPr>
        </p:nvSpPr>
        <p:spPr>
          <a:xfrm>
            <a:off x="4969729" y="3818991"/>
            <a:ext cx="1895700" cy="664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une bibliothèque pour l'accès à la base de données en Rust. </a:t>
            </a:r>
            <a:endParaRPr lang="en-US" dirty="0"/>
          </a:p>
        </p:txBody>
      </p:sp>
      <p:sp>
        <p:nvSpPr>
          <p:cNvPr id="672" name="Google Shape;672;p43"/>
          <p:cNvSpPr txBox="1">
            <a:spLocks noGrp="1"/>
          </p:cNvSpPr>
          <p:nvPr>
            <p:ph type="title" idx="14"/>
          </p:nvPr>
        </p:nvSpPr>
        <p:spPr>
          <a:xfrm>
            <a:off x="4938825" y="3289191"/>
            <a:ext cx="1957500" cy="52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MA" dirty="0"/>
              <a:t>Diesel </a:t>
            </a:r>
          </a:p>
        </p:txBody>
      </p:sp>
      <p:sp>
        <p:nvSpPr>
          <p:cNvPr id="2" name="ZoneTexte 1">
            <a:extLst>
              <a:ext uri="{FF2B5EF4-FFF2-40B4-BE49-F238E27FC236}">
                <a16:creationId xmlns:a16="http://schemas.microsoft.com/office/drawing/2014/main" id="{B7C4B07C-EC62-EEF2-0A29-AFE9C7F263C0}"/>
              </a:ext>
            </a:extLst>
          </p:cNvPr>
          <p:cNvSpPr txBox="1"/>
          <p:nvPr/>
        </p:nvSpPr>
        <p:spPr>
          <a:xfrm>
            <a:off x="8474926" y="4668645"/>
            <a:ext cx="383438" cy="307777"/>
          </a:xfrm>
          <a:prstGeom prst="rect">
            <a:avLst/>
          </a:prstGeom>
          <a:noFill/>
        </p:spPr>
        <p:txBody>
          <a:bodyPr wrap="none" rtlCol="0">
            <a:spAutoFit/>
          </a:bodyPr>
          <a:lstStyle/>
          <a:p>
            <a:r>
              <a:rPr lang="fr-FR" dirty="0">
                <a:solidFill>
                  <a:schemeClr val="bg1"/>
                </a:solidFill>
              </a:rPr>
              <a:t>17</a:t>
            </a:r>
            <a:endParaRPr lang="fr-MA"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183632" y="753264"/>
            <a:ext cx="5872976" cy="669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dirty="0"/>
              <a:t>Merci pour votre attention!</a:t>
            </a:r>
            <a:endParaRPr sz="3600" dirty="0"/>
          </a:p>
        </p:txBody>
      </p:sp>
      <p:sp>
        <p:nvSpPr>
          <p:cNvPr id="914" name="Google Shape;914;p52"/>
          <p:cNvSpPr txBox="1"/>
          <p:nvPr/>
        </p:nvSpPr>
        <p:spPr>
          <a:xfrm>
            <a:off x="631903" y="4499862"/>
            <a:ext cx="5782921" cy="418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000" b="1" dirty="0">
                <a:solidFill>
                  <a:schemeClr val="lt1"/>
                </a:solidFill>
                <a:latin typeface="Anaheim"/>
                <a:ea typeface="Anaheim"/>
                <a:cs typeface="Anaheim"/>
                <a:sym typeface="Anaheim"/>
              </a:rPr>
              <a:t>&lt;Fquihi Aya                           Lamarti Achraf/&gt;</a:t>
            </a:r>
            <a:endParaRPr sz="2000" b="1" dirty="0">
              <a:solidFill>
                <a:schemeClr val="lt1"/>
              </a:solidFill>
              <a:latin typeface="Anaheim"/>
              <a:ea typeface="Anaheim"/>
              <a:cs typeface="Anaheim"/>
              <a:sym typeface="Anaheim"/>
            </a:endParaRPr>
          </a:p>
        </p:txBody>
      </p:sp>
      <p:pic>
        <p:nvPicPr>
          <p:cNvPr id="6" name="Image 5">
            <a:extLst>
              <a:ext uri="{FF2B5EF4-FFF2-40B4-BE49-F238E27FC236}">
                <a16:creationId xmlns:a16="http://schemas.microsoft.com/office/drawing/2014/main" id="{D19BEF52-6A5E-349E-55DE-BFB7FADD766F}"/>
              </a:ext>
            </a:extLst>
          </p:cNvPr>
          <p:cNvPicPr>
            <a:picLocks noChangeAspect="1"/>
          </p:cNvPicPr>
          <p:nvPr/>
        </p:nvPicPr>
        <p:blipFill>
          <a:blip r:embed="rId3"/>
          <a:stretch>
            <a:fillRect/>
          </a:stretch>
        </p:blipFill>
        <p:spPr>
          <a:xfrm>
            <a:off x="2511355" y="3406975"/>
            <a:ext cx="4029307" cy="799902"/>
          </a:xfrm>
          <a:prstGeom prst="rect">
            <a:avLst/>
          </a:prstGeom>
        </p:spPr>
      </p:pic>
      <p:grpSp>
        <p:nvGrpSpPr>
          <p:cNvPr id="29" name="Google Shape;5937;p64">
            <a:extLst>
              <a:ext uri="{FF2B5EF4-FFF2-40B4-BE49-F238E27FC236}">
                <a16:creationId xmlns:a16="http://schemas.microsoft.com/office/drawing/2014/main" id="{2CC05092-566A-AE45-0B04-A7232262F35D}"/>
              </a:ext>
            </a:extLst>
          </p:cNvPr>
          <p:cNvGrpSpPr/>
          <p:nvPr/>
        </p:nvGrpSpPr>
        <p:grpSpPr>
          <a:xfrm>
            <a:off x="6762733" y="1422264"/>
            <a:ext cx="395270" cy="371966"/>
            <a:chOff x="2456800" y="3682271"/>
            <a:chExt cx="395270" cy="371966"/>
          </a:xfrm>
        </p:grpSpPr>
        <p:sp>
          <p:nvSpPr>
            <p:cNvPr id="30" name="Google Shape;5938;p64">
              <a:extLst>
                <a:ext uri="{FF2B5EF4-FFF2-40B4-BE49-F238E27FC236}">
                  <a16:creationId xmlns:a16="http://schemas.microsoft.com/office/drawing/2014/main" id="{87A6FD90-1C0F-B941-7635-AAB73B92C7B8}"/>
                </a:ext>
              </a:extLst>
            </p:cNvPr>
            <p:cNvSpPr/>
            <p:nvPr/>
          </p:nvSpPr>
          <p:spPr>
            <a:xfrm>
              <a:off x="2480314" y="3682271"/>
              <a:ext cx="371756" cy="371966"/>
            </a:xfrm>
            <a:custGeom>
              <a:avLst/>
              <a:gdLst/>
              <a:ahLst/>
              <a:cxnLst/>
              <a:rect l="l" t="t" r="r" b="b"/>
              <a:pathLst>
                <a:path w="14150" h="14158" extrusionOk="0">
                  <a:moveTo>
                    <a:pt x="7075" y="1"/>
                  </a:moveTo>
                  <a:cubicBezTo>
                    <a:pt x="3163" y="1"/>
                    <a:pt x="0" y="3171"/>
                    <a:pt x="0" y="7083"/>
                  </a:cubicBezTo>
                  <a:cubicBezTo>
                    <a:pt x="0" y="10988"/>
                    <a:pt x="3163" y="14158"/>
                    <a:pt x="7075" y="14158"/>
                  </a:cubicBezTo>
                  <a:cubicBezTo>
                    <a:pt x="10980" y="14158"/>
                    <a:pt x="14150" y="10988"/>
                    <a:pt x="14150" y="7083"/>
                  </a:cubicBezTo>
                  <a:cubicBezTo>
                    <a:pt x="14150" y="3171"/>
                    <a:pt x="10980" y="1"/>
                    <a:pt x="7075"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5939;p64">
              <a:extLst>
                <a:ext uri="{FF2B5EF4-FFF2-40B4-BE49-F238E27FC236}">
                  <a16:creationId xmlns:a16="http://schemas.microsoft.com/office/drawing/2014/main" id="{71350A74-8A8F-9D83-AB15-CB42C532D436}"/>
                </a:ext>
              </a:extLst>
            </p:cNvPr>
            <p:cNvSpPr/>
            <p:nvPr/>
          </p:nvSpPr>
          <p:spPr>
            <a:xfrm>
              <a:off x="2456800" y="3724018"/>
              <a:ext cx="353549" cy="330114"/>
            </a:xfrm>
            <a:custGeom>
              <a:avLst/>
              <a:gdLst/>
              <a:ahLst/>
              <a:cxnLst/>
              <a:rect l="l" t="t" r="r" b="b"/>
              <a:pathLst>
                <a:path w="13457" h="12565" extrusionOk="0">
                  <a:moveTo>
                    <a:pt x="3503" y="0"/>
                  </a:moveTo>
                  <a:lnTo>
                    <a:pt x="3503" y="0"/>
                  </a:lnTo>
                  <a:cubicBezTo>
                    <a:pt x="250" y="2650"/>
                    <a:pt x="0" y="7526"/>
                    <a:pt x="2969" y="10495"/>
                  </a:cubicBezTo>
                  <a:cubicBezTo>
                    <a:pt x="4356" y="11882"/>
                    <a:pt x="6164" y="12564"/>
                    <a:pt x="7966" y="12564"/>
                  </a:cubicBezTo>
                  <a:cubicBezTo>
                    <a:pt x="10012" y="12564"/>
                    <a:pt x="12051" y="11684"/>
                    <a:pt x="13457" y="9954"/>
                  </a:cubicBezTo>
                  <a:lnTo>
                    <a:pt x="13457" y="9954"/>
                  </a:lnTo>
                  <a:cubicBezTo>
                    <a:pt x="12201" y="10980"/>
                    <a:pt x="10620" y="11542"/>
                    <a:pt x="8997" y="11542"/>
                  </a:cubicBezTo>
                  <a:cubicBezTo>
                    <a:pt x="6264" y="11542"/>
                    <a:pt x="3781" y="9968"/>
                    <a:pt x="2608" y="7505"/>
                  </a:cubicBezTo>
                  <a:cubicBezTo>
                    <a:pt x="1436" y="5036"/>
                    <a:pt x="1783" y="2116"/>
                    <a:pt x="3503" y="0"/>
                  </a:cubicBezTo>
                  <a:close/>
                </a:path>
              </a:pathLst>
            </a:custGeom>
            <a:solidFill>
              <a:srgbClr val="B0B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940;p64">
              <a:extLst>
                <a:ext uri="{FF2B5EF4-FFF2-40B4-BE49-F238E27FC236}">
                  <a16:creationId xmlns:a16="http://schemas.microsoft.com/office/drawing/2014/main" id="{4CB39235-772E-F4E8-5648-3B5F30009EE2}"/>
                </a:ext>
              </a:extLst>
            </p:cNvPr>
            <p:cNvSpPr/>
            <p:nvPr/>
          </p:nvSpPr>
          <p:spPr>
            <a:xfrm>
              <a:off x="2557318" y="3892267"/>
              <a:ext cx="217589" cy="96000"/>
            </a:xfrm>
            <a:custGeom>
              <a:avLst/>
              <a:gdLst/>
              <a:ahLst/>
              <a:cxnLst/>
              <a:rect l="l" t="t" r="r" b="b"/>
              <a:pathLst>
                <a:path w="8282" h="3654" extrusionOk="0">
                  <a:moveTo>
                    <a:pt x="244" y="1"/>
                  </a:moveTo>
                  <a:cubicBezTo>
                    <a:pt x="105" y="1"/>
                    <a:pt x="1" y="146"/>
                    <a:pt x="45" y="297"/>
                  </a:cubicBezTo>
                  <a:cubicBezTo>
                    <a:pt x="593" y="2246"/>
                    <a:pt x="2223" y="3654"/>
                    <a:pt x="4144" y="3654"/>
                  </a:cubicBezTo>
                  <a:cubicBezTo>
                    <a:pt x="6065" y="3654"/>
                    <a:pt x="7688" y="2246"/>
                    <a:pt x="8243" y="297"/>
                  </a:cubicBezTo>
                  <a:cubicBezTo>
                    <a:pt x="8281" y="146"/>
                    <a:pt x="8176" y="1"/>
                    <a:pt x="8043" y="1"/>
                  </a:cubicBezTo>
                  <a:cubicBezTo>
                    <a:pt x="8029" y="1"/>
                    <a:pt x="8015" y="2"/>
                    <a:pt x="8001" y="5"/>
                  </a:cubicBezTo>
                  <a:cubicBezTo>
                    <a:pt x="6766" y="297"/>
                    <a:pt x="5498" y="450"/>
                    <a:pt x="4229" y="450"/>
                  </a:cubicBezTo>
                  <a:cubicBezTo>
                    <a:pt x="4200" y="450"/>
                    <a:pt x="4172" y="449"/>
                    <a:pt x="4144" y="449"/>
                  </a:cubicBezTo>
                  <a:cubicBezTo>
                    <a:pt x="4116" y="449"/>
                    <a:pt x="4087" y="450"/>
                    <a:pt x="4059" y="450"/>
                  </a:cubicBezTo>
                  <a:cubicBezTo>
                    <a:pt x="2784" y="450"/>
                    <a:pt x="1522" y="297"/>
                    <a:pt x="288" y="5"/>
                  </a:cubicBezTo>
                  <a:cubicBezTo>
                    <a:pt x="273" y="2"/>
                    <a:pt x="258" y="1"/>
                    <a:pt x="244" y="1"/>
                  </a:cubicBezTo>
                  <a:close/>
                </a:path>
              </a:pathLst>
            </a:custGeom>
            <a:solidFill>
              <a:srgbClr val="3C51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41;p64">
              <a:extLst>
                <a:ext uri="{FF2B5EF4-FFF2-40B4-BE49-F238E27FC236}">
                  <a16:creationId xmlns:a16="http://schemas.microsoft.com/office/drawing/2014/main" id="{4863D8BC-DC8F-D1FA-6074-620CBD76F045}"/>
                </a:ext>
              </a:extLst>
            </p:cNvPr>
            <p:cNvSpPr/>
            <p:nvPr/>
          </p:nvSpPr>
          <p:spPr>
            <a:xfrm>
              <a:off x="2557318" y="3892267"/>
              <a:ext cx="217746" cy="53359"/>
            </a:xfrm>
            <a:custGeom>
              <a:avLst/>
              <a:gdLst/>
              <a:ahLst/>
              <a:cxnLst/>
              <a:rect l="l" t="t" r="r" b="b"/>
              <a:pathLst>
                <a:path w="8288" h="2031" extrusionOk="0">
                  <a:moveTo>
                    <a:pt x="244" y="1"/>
                  </a:moveTo>
                  <a:cubicBezTo>
                    <a:pt x="105" y="1"/>
                    <a:pt x="1" y="146"/>
                    <a:pt x="45" y="297"/>
                  </a:cubicBezTo>
                  <a:cubicBezTo>
                    <a:pt x="183" y="796"/>
                    <a:pt x="398" y="1268"/>
                    <a:pt x="683" y="1698"/>
                  </a:cubicBezTo>
                  <a:cubicBezTo>
                    <a:pt x="1824" y="1920"/>
                    <a:pt x="2982" y="2031"/>
                    <a:pt x="4141" y="2031"/>
                  </a:cubicBezTo>
                  <a:cubicBezTo>
                    <a:pt x="5299" y="2031"/>
                    <a:pt x="6457" y="1920"/>
                    <a:pt x="7598" y="1698"/>
                  </a:cubicBezTo>
                  <a:cubicBezTo>
                    <a:pt x="7883" y="1268"/>
                    <a:pt x="8098" y="796"/>
                    <a:pt x="8243" y="297"/>
                  </a:cubicBezTo>
                  <a:cubicBezTo>
                    <a:pt x="8287" y="146"/>
                    <a:pt x="8177" y="1"/>
                    <a:pt x="8043" y="1"/>
                  </a:cubicBezTo>
                  <a:cubicBezTo>
                    <a:pt x="8029" y="1"/>
                    <a:pt x="8015" y="2"/>
                    <a:pt x="8001" y="5"/>
                  </a:cubicBezTo>
                  <a:cubicBezTo>
                    <a:pt x="6731" y="300"/>
                    <a:pt x="5436" y="448"/>
                    <a:pt x="4141" y="448"/>
                  </a:cubicBezTo>
                  <a:cubicBezTo>
                    <a:pt x="2847" y="448"/>
                    <a:pt x="1553" y="300"/>
                    <a:pt x="288" y="5"/>
                  </a:cubicBezTo>
                  <a:cubicBezTo>
                    <a:pt x="273" y="2"/>
                    <a:pt x="258" y="1"/>
                    <a:pt x="244"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42;p64">
              <a:extLst>
                <a:ext uri="{FF2B5EF4-FFF2-40B4-BE49-F238E27FC236}">
                  <a16:creationId xmlns:a16="http://schemas.microsoft.com/office/drawing/2014/main" id="{55793BAB-83DA-A84C-4AA2-42D10D7E2472}"/>
                </a:ext>
              </a:extLst>
            </p:cNvPr>
            <p:cNvSpPr/>
            <p:nvPr/>
          </p:nvSpPr>
          <p:spPr>
            <a:xfrm>
              <a:off x="2588189" y="3796346"/>
              <a:ext cx="30082" cy="54332"/>
            </a:xfrm>
            <a:custGeom>
              <a:avLst/>
              <a:gdLst/>
              <a:ahLst/>
              <a:cxnLst/>
              <a:rect l="l" t="t" r="r" b="b"/>
              <a:pathLst>
                <a:path w="1145" h="2068" extrusionOk="0">
                  <a:moveTo>
                    <a:pt x="569" y="1"/>
                  </a:moveTo>
                  <a:cubicBezTo>
                    <a:pt x="257" y="1"/>
                    <a:pt x="0" y="258"/>
                    <a:pt x="0" y="570"/>
                  </a:cubicBezTo>
                  <a:lnTo>
                    <a:pt x="0" y="1492"/>
                  </a:lnTo>
                  <a:cubicBezTo>
                    <a:pt x="0" y="1811"/>
                    <a:pt x="257" y="2068"/>
                    <a:pt x="569" y="2068"/>
                  </a:cubicBezTo>
                  <a:cubicBezTo>
                    <a:pt x="888" y="2068"/>
                    <a:pt x="1145" y="1811"/>
                    <a:pt x="1145" y="1492"/>
                  </a:cubicBezTo>
                  <a:lnTo>
                    <a:pt x="1145" y="570"/>
                  </a:lnTo>
                  <a:cubicBezTo>
                    <a:pt x="1145" y="258"/>
                    <a:pt x="888" y="1"/>
                    <a:pt x="569"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43;p64">
              <a:extLst>
                <a:ext uri="{FF2B5EF4-FFF2-40B4-BE49-F238E27FC236}">
                  <a16:creationId xmlns:a16="http://schemas.microsoft.com/office/drawing/2014/main" id="{40F0ED2A-081C-C02A-AFEC-3690A626F0E3}"/>
                </a:ext>
              </a:extLst>
            </p:cNvPr>
            <p:cNvSpPr/>
            <p:nvPr/>
          </p:nvSpPr>
          <p:spPr>
            <a:xfrm>
              <a:off x="2600221" y="3796346"/>
              <a:ext cx="18049" cy="42220"/>
            </a:xfrm>
            <a:custGeom>
              <a:avLst/>
              <a:gdLst/>
              <a:ahLst/>
              <a:cxnLst/>
              <a:rect l="l" t="t" r="r" b="b"/>
              <a:pathLst>
                <a:path w="687" h="1607" extrusionOk="0">
                  <a:moveTo>
                    <a:pt x="111" y="1"/>
                  </a:moveTo>
                  <a:cubicBezTo>
                    <a:pt x="76" y="1"/>
                    <a:pt x="35" y="1"/>
                    <a:pt x="0" y="8"/>
                  </a:cubicBezTo>
                  <a:lnTo>
                    <a:pt x="0" y="1263"/>
                  </a:lnTo>
                  <a:cubicBezTo>
                    <a:pt x="0" y="1492"/>
                    <a:pt x="172" y="1607"/>
                    <a:pt x="343" y="1607"/>
                  </a:cubicBezTo>
                  <a:cubicBezTo>
                    <a:pt x="513" y="1607"/>
                    <a:pt x="683" y="1492"/>
                    <a:pt x="680" y="1263"/>
                  </a:cubicBezTo>
                  <a:lnTo>
                    <a:pt x="680" y="570"/>
                  </a:lnTo>
                  <a:cubicBezTo>
                    <a:pt x="687" y="258"/>
                    <a:pt x="430" y="1"/>
                    <a:pt x="111" y="1"/>
                  </a:cubicBezTo>
                  <a:close/>
                </a:path>
              </a:pathLst>
            </a:custGeom>
            <a:solidFill>
              <a:srgbClr val="3C51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44;p64">
              <a:extLst>
                <a:ext uri="{FF2B5EF4-FFF2-40B4-BE49-F238E27FC236}">
                  <a16:creationId xmlns:a16="http://schemas.microsoft.com/office/drawing/2014/main" id="{445463A6-2CA2-D7F7-A216-14D82EDC2ED8}"/>
                </a:ext>
              </a:extLst>
            </p:cNvPr>
            <p:cNvSpPr/>
            <p:nvPr/>
          </p:nvSpPr>
          <p:spPr>
            <a:xfrm>
              <a:off x="2714113" y="3796346"/>
              <a:ext cx="30082" cy="54332"/>
            </a:xfrm>
            <a:custGeom>
              <a:avLst/>
              <a:gdLst/>
              <a:ahLst/>
              <a:cxnLst/>
              <a:rect l="l" t="t" r="r" b="b"/>
              <a:pathLst>
                <a:path w="1145" h="2068" extrusionOk="0">
                  <a:moveTo>
                    <a:pt x="569" y="1"/>
                  </a:moveTo>
                  <a:cubicBezTo>
                    <a:pt x="257" y="1"/>
                    <a:pt x="0" y="258"/>
                    <a:pt x="0" y="570"/>
                  </a:cubicBezTo>
                  <a:lnTo>
                    <a:pt x="0" y="1492"/>
                  </a:lnTo>
                  <a:cubicBezTo>
                    <a:pt x="0" y="1811"/>
                    <a:pt x="257" y="2068"/>
                    <a:pt x="569" y="2068"/>
                  </a:cubicBezTo>
                  <a:cubicBezTo>
                    <a:pt x="888" y="2068"/>
                    <a:pt x="1145" y="1811"/>
                    <a:pt x="1145" y="1492"/>
                  </a:cubicBezTo>
                  <a:lnTo>
                    <a:pt x="1145" y="570"/>
                  </a:lnTo>
                  <a:cubicBezTo>
                    <a:pt x="1145" y="258"/>
                    <a:pt x="888" y="1"/>
                    <a:pt x="569"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45;p64">
              <a:extLst>
                <a:ext uri="{FF2B5EF4-FFF2-40B4-BE49-F238E27FC236}">
                  <a16:creationId xmlns:a16="http://schemas.microsoft.com/office/drawing/2014/main" id="{46AB48A4-B07F-49F5-80F0-43919DC0274B}"/>
                </a:ext>
              </a:extLst>
            </p:cNvPr>
            <p:cNvSpPr/>
            <p:nvPr/>
          </p:nvSpPr>
          <p:spPr>
            <a:xfrm>
              <a:off x="2726146" y="3796346"/>
              <a:ext cx="18049" cy="42220"/>
            </a:xfrm>
            <a:custGeom>
              <a:avLst/>
              <a:gdLst/>
              <a:ahLst/>
              <a:cxnLst/>
              <a:rect l="l" t="t" r="r" b="b"/>
              <a:pathLst>
                <a:path w="687" h="1607" extrusionOk="0">
                  <a:moveTo>
                    <a:pt x="111" y="1"/>
                  </a:moveTo>
                  <a:cubicBezTo>
                    <a:pt x="76" y="1"/>
                    <a:pt x="35" y="1"/>
                    <a:pt x="0" y="8"/>
                  </a:cubicBezTo>
                  <a:lnTo>
                    <a:pt x="0" y="1263"/>
                  </a:lnTo>
                  <a:cubicBezTo>
                    <a:pt x="0" y="1492"/>
                    <a:pt x="172" y="1607"/>
                    <a:pt x="343" y="1607"/>
                  </a:cubicBezTo>
                  <a:cubicBezTo>
                    <a:pt x="513" y="1607"/>
                    <a:pt x="683" y="1492"/>
                    <a:pt x="680" y="1263"/>
                  </a:cubicBezTo>
                  <a:lnTo>
                    <a:pt x="680" y="570"/>
                  </a:lnTo>
                  <a:cubicBezTo>
                    <a:pt x="687" y="258"/>
                    <a:pt x="430" y="1"/>
                    <a:pt x="111" y="1"/>
                  </a:cubicBezTo>
                  <a:close/>
                </a:path>
              </a:pathLst>
            </a:custGeom>
            <a:solidFill>
              <a:srgbClr val="3C51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946;p64">
              <a:extLst>
                <a:ext uri="{FF2B5EF4-FFF2-40B4-BE49-F238E27FC236}">
                  <a16:creationId xmlns:a16="http://schemas.microsoft.com/office/drawing/2014/main" id="{9C06508C-0D98-3BFA-7948-B480C429783F}"/>
                </a:ext>
              </a:extLst>
            </p:cNvPr>
            <p:cNvSpPr/>
            <p:nvPr/>
          </p:nvSpPr>
          <p:spPr>
            <a:xfrm>
              <a:off x="2577259" y="3895131"/>
              <a:ext cx="177681" cy="33156"/>
            </a:xfrm>
            <a:custGeom>
              <a:avLst/>
              <a:gdLst/>
              <a:ahLst/>
              <a:cxnLst/>
              <a:rect l="l" t="t" r="r" b="b"/>
              <a:pathLst>
                <a:path w="6763" h="1262" extrusionOk="0">
                  <a:moveTo>
                    <a:pt x="0" y="0"/>
                  </a:moveTo>
                  <a:lnTo>
                    <a:pt x="0" y="0"/>
                  </a:lnTo>
                  <a:cubicBezTo>
                    <a:pt x="90" y="236"/>
                    <a:pt x="194" y="465"/>
                    <a:pt x="319" y="680"/>
                  </a:cubicBezTo>
                  <a:cubicBezTo>
                    <a:pt x="458" y="916"/>
                    <a:pt x="701" y="1076"/>
                    <a:pt x="971" y="1110"/>
                  </a:cubicBezTo>
                  <a:cubicBezTo>
                    <a:pt x="1772" y="1211"/>
                    <a:pt x="2579" y="1261"/>
                    <a:pt x="3386" y="1261"/>
                  </a:cubicBezTo>
                  <a:cubicBezTo>
                    <a:pt x="4193" y="1261"/>
                    <a:pt x="5001" y="1211"/>
                    <a:pt x="5806" y="1110"/>
                  </a:cubicBezTo>
                  <a:cubicBezTo>
                    <a:pt x="6076" y="1076"/>
                    <a:pt x="6319" y="916"/>
                    <a:pt x="6451" y="680"/>
                  </a:cubicBezTo>
                  <a:cubicBezTo>
                    <a:pt x="6576" y="465"/>
                    <a:pt x="6680" y="236"/>
                    <a:pt x="6763" y="0"/>
                  </a:cubicBezTo>
                  <a:lnTo>
                    <a:pt x="6763" y="0"/>
                  </a:lnTo>
                  <a:cubicBezTo>
                    <a:pt x="5650" y="226"/>
                    <a:pt x="4517" y="339"/>
                    <a:pt x="3384" y="339"/>
                  </a:cubicBezTo>
                  <a:cubicBezTo>
                    <a:pt x="2251" y="339"/>
                    <a:pt x="1117" y="22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PLAN</a:t>
            </a:r>
            <a:endParaRPr dirty="0"/>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1018477" y="2162325"/>
            <a:ext cx="3196684"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fr-MA" sz="2000" b="1" dirty="0">
                <a:latin typeface="Overpass Mono"/>
                <a:ea typeface="Overpass Mono"/>
                <a:cs typeface="Overpass Mono"/>
                <a:sym typeface="Overpass Mono"/>
              </a:rPr>
              <a:t>Qu'est-ce que Rust?</a:t>
            </a:r>
            <a:endParaRPr sz="20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4811675" y="2095672"/>
            <a:ext cx="3507137" cy="763171"/>
          </a:xfrm>
          <a:prstGeom prst="rect">
            <a:avLst/>
          </a:prstGeom>
        </p:spPr>
        <p:txBody>
          <a:bodyPr spcFirstLastPara="1" wrap="square" lIns="91425" tIns="0" rIns="91425" bIns="0" anchor="t" anchorCtr="0">
            <a:noAutofit/>
          </a:bodyPr>
          <a:lstStyle/>
          <a:p>
            <a:pPr marL="114300" indent="0" algn="l"/>
            <a:r>
              <a:rPr lang="fr-FR" sz="2000" dirty="0"/>
              <a:t>C</a:t>
            </a:r>
            <a:r>
              <a:rPr lang="fr-FR" sz="2000" b="1" dirty="0">
                <a:latin typeface="Overpass Mono"/>
                <a:ea typeface="Overpass Mono"/>
                <a:cs typeface="Overpass Mono"/>
                <a:sym typeface="Overpass Mono"/>
              </a:rPr>
              <a:t>haîne de production &amp; debug</a:t>
            </a: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1278000" y="3665568"/>
            <a:ext cx="2802673" cy="66899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fr-MA" sz="2000" dirty="0"/>
              <a:t>Installation &amp;</a:t>
            </a:r>
          </a:p>
          <a:p>
            <a:pPr marL="0" lvl="0" indent="0" algn="l" rtl="0">
              <a:spcBef>
                <a:spcPts val="0"/>
              </a:spcBef>
              <a:spcAft>
                <a:spcPts val="0"/>
              </a:spcAft>
              <a:buNone/>
            </a:pPr>
            <a:r>
              <a:rPr lang="fr-MA" sz="2000" dirty="0"/>
              <a:t>package manager</a:t>
            </a:r>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04</a:t>
            </a:r>
            <a:endParaRPr dirty="0"/>
          </a:p>
        </p:txBody>
      </p:sp>
      <p:sp>
        <p:nvSpPr>
          <p:cNvPr id="355" name="Google Shape;355;p29"/>
          <p:cNvSpPr txBox="1">
            <a:spLocks noGrp="1"/>
          </p:cNvSpPr>
          <p:nvPr>
            <p:ph type="subTitle" idx="9"/>
          </p:nvPr>
        </p:nvSpPr>
        <p:spPr>
          <a:xfrm flipH="1">
            <a:off x="4811673" y="3520831"/>
            <a:ext cx="4036742" cy="958471"/>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fr-MA" sz="2000" dirty="0"/>
              <a:t>RustDoc, RustUnit</a:t>
            </a:r>
          </a:p>
          <a:p>
            <a:pPr marL="0" lvl="0" indent="0" algn="l" rtl="0">
              <a:spcBef>
                <a:spcPts val="0"/>
              </a:spcBef>
              <a:spcAft>
                <a:spcPts val="0"/>
              </a:spcAft>
              <a:buNone/>
            </a:pPr>
            <a:endParaRPr lang="fr-MA" sz="2000" dirty="0"/>
          </a:p>
          <a:p>
            <a:pPr marL="0" lvl="0" indent="0" algn="l" rtl="0">
              <a:spcBef>
                <a:spcPts val="0"/>
              </a:spcBef>
              <a:spcAft>
                <a:spcPts val="0"/>
              </a:spcAft>
              <a:buNone/>
            </a:pPr>
            <a:r>
              <a:rPr lang="fr-MA" sz="2000" dirty="0"/>
              <a:t>&amp; bibliothèque standard et "killer libs"</a:t>
            </a:r>
          </a:p>
          <a:p>
            <a:pPr marL="0" lvl="0" indent="0" algn="l" rtl="0">
              <a:spcBef>
                <a:spcPts val="0"/>
              </a:spcBef>
              <a:spcAft>
                <a:spcPts val="0"/>
              </a:spcAft>
              <a:buNone/>
            </a:pPr>
            <a:r>
              <a:rPr lang="fr-MA" sz="2000" dirty="0"/>
              <a:t> </a:t>
            </a:r>
          </a:p>
        </p:txBody>
      </p:sp>
      <p:sp>
        <p:nvSpPr>
          <p:cNvPr id="2" name="ZoneTexte 1">
            <a:extLst>
              <a:ext uri="{FF2B5EF4-FFF2-40B4-BE49-F238E27FC236}">
                <a16:creationId xmlns:a16="http://schemas.microsoft.com/office/drawing/2014/main" id="{01D12914-CFF3-4036-943E-2EC0D6F31C81}"/>
              </a:ext>
            </a:extLst>
          </p:cNvPr>
          <p:cNvSpPr txBox="1"/>
          <p:nvPr/>
        </p:nvSpPr>
        <p:spPr>
          <a:xfrm>
            <a:off x="8474926" y="4668645"/>
            <a:ext cx="284052" cy="307777"/>
          </a:xfrm>
          <a:prstGeom prst="rect">
            <a:avLst/>
          </a:prstGeom>
          <a:noFill/>
        </p:spPr>
        <p:txBody>
          <a:bodyPr wrap="none" rtlCol="0">
            <a:spAutoFit/>
          </a:bodyPr>
          <a:lstStyle/>
          <a:p>
            <a:r>
              <a:rPr lang="fr-FR" dirty="0">
                <a:solidFill>
                  <a:schemeClr val="bg1"/>
                </a:solidFill>
              </a:rPr>
              <a:t>1</a:t>
            </a:r>
            <a:endParaRPr lang="fr-MA"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fr-MA" sz="3600" b="1" dirty="0">
                <a:latin typeface="Overpass Mono"/>
                <a:ea typeface="Overpass Mono"/>
                <a:cs typeface="Overpass Mono"/>
                <a:sym typeface="Overpass Mono"/>
              </a:rPr>
              <a:t>Qu'est-ce que Rust?</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
        <p:nvSpPr>
          <p:cNvPr id="2" name="ZoneTexte 1">
            <a:extLst>
              <a:ext uri="{FF2B5EF4-FFF2-40B4-BE49-F238E27FC236}">
                <a16:creationId xmlns:a16="http://schemas.microsoft.com/office/drawing/2014/main" id="{E73FE5F8-5146-CE81-43F2-94CCE911A15A}"/>
              </a:ext>
            </a:extLst>
          </p:cNvPr>
          <p:cNvSpPr txBox="1"/>
          <p:nvPr/>
        </p:nvSpPr>
        <p:spPr>
          <a:xfrm>
            <a:off x="8474926" y="4668645"/>
            <a:ext cx="284052" cy="307777"/>
          </a:xfrm>
          <a:prstGeom prst="rect">
            <a:avLst/>
          </a:prstGeom>
          <a:noFill/>
        </p:spPr>
        <p:txBody>
          <a:bodyPr wrap="none" rtlCol="0">
            <a:spAutoFit/>
          </a:bodyPr>
          <a:lstStyle/>
          <a:p>
            <a:r>
              <a:rPr lang="fr-FR" dirty="0">
                <a:solidFill>
                  <a:schemeClr val="bg1"/>
                </a:solidFill>
              </a:rPr>
              <a:t>2</a:t>
            </a:r>
            <a:endParaRPr lang="fr-MA"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60484" y="1720540"/>
            <a:ext cx="3324251" cy="2581274"/>
          </a:xfrm>
          <a:prstGeom prst="rect">
            <a:avLst/>
          </a:prstGeom>
          <a:noFill/>
          <a:ln>
            <a:noFill/>
          </a:ln>
        </p:spPr>
      </p:pic>
      <p:sp>
        <p:nvSpPr>
          <p:cNvPr id="361" name="Google Shape;361;p30"/>
          <p:cNvSpPr txBox="1">
            <a:spLocks noGrp="1"/>
          </p:cNvSpPr>
          <p:nvPr>
            <p:ph type="body" idx="1"/>
          </p:nvPr>
        </p:nvSpPr>
        <p:spPr>
          <a:xfrm>
            <a:off x="-94125" y="2094410"/>
            <a:ext cx="5353050" cy="2130900"/>
          </a:xfrm>
          <a:prstGeom prst="rect">
            <a:avLst/>
          </a:prstGeom>
        </p:spPr>
        <p:txBody>
          <a:bodyPr spcFirstLastPara="1" wrap="square" lIns="91425" tIns="91425" rIns="91425" bIns="91425" anchor="t" anchorCtr="0">
            <a:noAutofit/>
          </a:bodyPr>
          <a:lstStyle/>
          <a:p>
            <a:pPr algn="just"/>
            <a:r>
              <a:rPr lang="fr-FR" sz="1800" b="0" i="0" dirty="0">
                <a:solidFill>
                  <a:srgbClr val="D1D5DB"/>
                </a:solidFill>
                <a:effectLst/>
                <a:latin typeface="Times New Roman" panose="02020603050405020304" pitchFamily="18" charset="0"/>
                <a:cs typeface="Times New Roman" panose="02020603050405020304" pitchFamily="18" charset="0"/>
              </a:rPr>
              <a:t>RUST est un langage de programmation qui met l'accent sur la sécurité, la rapidité et la concurrence. Il est open-source et soutenu par la Fondation Mozilla. Il dispose d'un système de types puissant et de garanties de sécurité de la mémoire qui en font un excellent choix pour développer des applications fiables et performantes.</a:t>
            </a:r>
          </a:p>
        </p:txBody>
      </p:sp>
      <p:sp>
        <p:nvSpPr>
          <p:cNvPr id="362" name="Google Shape;362;p30"/>
          <p:cNvSpPr txBox="1">
            <a:spLocks noGrp="1"/>
          </p:cNvSpPr>
          <p:nvPr>
            <p:ph type="title"/>
          </p:nvPr>
        </p:nvSpPr>
        <p:spPr>
          <a:xfrm>
            <a:off x="325450" y="1200687"/>
            <a:ext cx="4792226"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2800" b="1" dirty="0">
                <a:latin typeface="Overpass Mono"/>
                <a:ea typeface="Overpass Mono"/>
                <a:cs typeface="Overpass Mono"/>
                <a:sym typeface="Overpass Mono"/>
              </a:rPr>
              <a:t>Qu'est-ce que Rust?</a:t>
            </a: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ZoneTexte 1">
            <a:extLst>
              <a:ext uri="{FF2B5EF4-FFF2-40B4-BE49-F238E27FC236}">
                <a16:creationId xmlns:a16="http://schemas.microsoft.com/office/drawing/2014/main" id="{07935FAD-66A8-1BC2-9C9A-4210DA1406E2}"/>
              </a:ext>
            </a:extLst>
          </p:cNvPr>
          <p:cNvSpPr txBox="1"/>
          <p:nvPr/>
        </p:nvSpPr>
        <p:spPr>
          <a:xfrm>
            <a:off x="8474926" y="4668645"/>
            <a:ext cx="284052" cy="307777"/>
          </a:xfrm>
          <a:prstGeom prst="rect">
            <a:avLst/>
          </a:prstGeom>
          <a:noFill/>
        </p:spPr>
        <p:txBody>
          <a:bodyPr wrap="none" rtlCol="0">
            <a:spAutoFit/>
          </a:bodyPr>
          <a:lstStyle/>
          <a:p>
            <a:r>
              <a:rPr lang="fr-FR" dirty="0">
                <a:solidFill>
                  <a:schemeClr val="bg1"/>
                </a:solidFill>
              </a:rPr>
              <a:t>3</a:t>
            </a:r>
            <a:endParaRPr lang="fr-MA"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—SOMEONE FAMOUS</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369" name="Google Shape;369;p31"/>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pic>
        <p:nvPicPr>
          <p:cNvPr id="7" name="Image 6">
            <a:extLst>
              <a:ext uri="{FF2B5EF4-FFF2-40B4-BE49-F238E27FC236}">
                <a16:creationId xmlns:a16="http://schemas.microsoft.com/office/drawing/2014/main" id="{E1101710-C3F3-136B-9394-41CB4738D9BD}"/>
              </a:ext>
            </a:extLst>
          </p:cNvPr>
          <p:cNvPicPr>
            <a:picLocks noChangeAspect="1"/>
          </p:cNvPicPr>
          <p:nvPr/>
        </p:nvPicPr>
        <p:blipFill>
          <a:blip r:embed="rId3"/>
          <a:stretch>
            <a:fillRect/>
          </a:stretch>
        </p:blipFill>
        <p:spPr>
          <a:xfrm>
            <a:off x="2459078" y="1324873"/>
            <a:ext cx="4100400" cy="2493753"/>
          </a:xfrm>
          <a:prstGeom prst="rect">
            <a:avLst/>
          </a:prstGeom>
        </p:spPr>
      </p:pic>
      <p:sp>
        <p:nvSpPr>
          <p:cNvPr id="2" name="ZoneTexte 1">
            <a:extLst>
              <a:ext uri="{FF2B5EF4-FFF2-40B4-BE49-F238E27FC236}">
                <a16:creationId xmlns:a16="http://schemas.microsoft.com/office/drawing/2014/main" id="{B0CD3BA1-26E7-214C-18E5-D023A5170322}"/>
              </a:ext>
            </a:extLst>
          </p:cNvPr>
          <p:cNvSpPr txBox="1"/>
          <p:nvPr/>
        </p:nvSpPr>
        <p:spPr>
          <a:xfrm>
            <a:off x="8474926" y="4668645"/>
            <a:ext cx="284052" cy="307777"/>
          </a:xfrm>
          <a:prstGeom prst="rect">
            <a:avLst/>
          </a:prstGeom>
          <a:noFill/>
        </p:spPr>
        <p:txBody>
          <a:bodyPr wrap="none" rtlCol="0">
            <a:spAutoFit/>
          </a:bodyPr>
          <a:lstStyle/>
          <a:p>
            <a:r>
              <a:rPr lang="fr-FR" dirty="0">
                <a:solidFill>
                  <a:schemeClr val="bg1"/>
                </a:solidFill>
              </a:rPr>
              <a:t>4</a:t>
            </a:r>
            <a:endParaRPr lang="fr-MA"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841375" y="2352373"/>
            <a:ext cx="8235718" cy="107679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fr-MA" sz="3200" dirty="0"/>
              <a:t>Installation &amp; package manager</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
        <p:nvSpPr>
          <p:cNvPr id="2" name="ZoneTexte 1">
            <a:extLst>
              <a:ext uri="{FF2B5EF4-FFF2-40B4-BE49-F238E27FC236}">
                <a16:creationId xmlns:a16="http://schemas.microsoft.com/office/drawing/2014/main" id="{35DF2542-5F7C-D865-68CA-5FF6BA4ADE50}"/>
              </a:ext>
            </a:extLst>
          </p:cNvPr>
          <p:cNvSpPr txBox="1"/>
          <p:nvPr/>
        </p:nvSpPr>
        <p:spPr>
          <a:xfrm>
            <a:off x="8474926" y="4668645"/>
            <a:ext cx="284052" cy="307777"/>
          </a:xfrm>
          <a:prstGeom prst="rect">
            <a:avLst/>
          </a:prstGeom>
          <a:noFill/>
        </p:spPr>
        <p:txBody>
          <a:bodyPr wrap="none" rtlCol="0">
            <a:spAutoFit/>
          </a:bodyPr>
          <a:lstStyle/>
          <a:p>
            <a:r>
              <a:rPr lang="fr-FR" dirty="0">
                <a:solidFill>
                  <a:schemeClr val="bg1"/>
                </a:solidFill>
              </a:rPr>
              <a:t>5</a:t>
            </a:r>
            <a:endParaRPr lang="fr-MA" dirty="0">
              <a:solidFill>
                <a:schemeClr val="bg1"/>
              </a:solidFill>
            </a:endParaRPr>
          </a:p>
        </p:txBody>
      </p:sp>
    </p:spTree>
    <p:extLst>
      <p:ext uri="{BB962C8B-B14F-4D97-AF65-F5344CB8AC3E}">
        <p14:creationId xmlns:p14="http://schemas.microsoft.com/office/powerpoint/2010/main" val="103980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206294" y="1842622"/>
            <a:ext cx="4443307" cy="296839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endParaRPr lang="fr-FR" sz="1400" dirty="0"/>
          </a:p>
          <a:p>
            <a:pPr marL="0" lvl="0" indent="0" algn="just" rtl="0">
              <a:spcBef>
                <a:spcPts val="0"/>
              </a:spcBef>
              <a:spcAft>
                <a:spcPts val="0"/>
              </a:spcAft>
              <a:buNone/>
            </a:pPr>
            <a:endParaRPr lang="fr-FR" sz="1400" dirty="0"/>
          </a:p>
          <a:p>
            <a:pPr marL="0" lvl="0" indent="0" algn="just" rtl="0">
              <a:spcBef>
                <a:spcPts val="0"/>
              </a:spcBef>
              <a:spcAft>
                <a:spcPts val="0"/>
              </a:spcAft>
              <a:buNone/>
            </a:pPr>
            <a:endParaRPr lang="fr-FR" sz="1400" dirty="0"/>
          </a:p>
        </p:txBody>
      </p:sp>
      <p:sp>
        <p:nvSpPr>
          <p:cNvPr id="532" name="Google Shape;532;p41"/>
          <p:cNvSpPr txBox="1">
            <a:spLocks noGrp="1"/>
          </p:cNvSpPr>
          <p:nvPr>
            <p:ph type="title"/>
          </p:nvPr>
        </p:nvSpPr>
        <p:spPr>
          <a:xfrm>
            <a:off x="1355601" y="230426"/>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sz="2800" dirty="0"/>
              <a:t>Installation</a:t>
            </a:r>
            <a:endParaRPr dirty="0"/>
          </a:p>
        </p:txBody>
      </p:sp>
      <p:pic>
        <p:nvPicPr>
          <p:cNvPr id="30" name="Image 29">
            <a:extLst>
              <a:ext uri="{FF2B5EF4-FFF2-40B4-BE49-F238E27FC236}">
                <a16:creationId xmlns:a16="http://schemas.microsoft.com/office/drawing/2014/main" id="{01080AB0-4138-CAC3-8B94-9053791ADF78}"/>
              </a:ext>
            </a:extLst>
          </p:cNvPr>
          <p:cNvPicPr>
            <a:picLocks noChangeAspect="1"/>
          </p:cNvPicPr>
          <p:nvPr/>
        </p:nvPicPr>
        <p:blipFill>
          <a:blip r:embed="rId3"/>
          <a:stretch>
            <a:fillRect/>
          </a:stretch>
        </p:blipFill>
        <p:spPr>
          <a:xfrm>
            <a:off x="206294" y="1842622"/>
            <a:ext cx="6408234" cy="1590886"/>
          </a:xfrm>
          <a:prstGeom prst="rect">
            <a:avLst/>
          </a:prstGeom>
        </p:spPr>
      </p:pic>
      <p:sp>
        <p:nvSpPr>
          <p:cNvPr id="32" name="ZoneTexte 31">
            <a:extLst>
              <a:ext uri="{FF2B5EF4-FFF2-40B4-BE49-F238E27FC236}">
                <a16:creationId xmlns:a16="http://schemas.microsoft.com/office/drawing/2014/main" id="{AD2F42B7-C0DE-FECE-FF8A-0393C39B933E}"/>
              </a:ext>
            </a:extLst>
          </p:cNvPr>
          <p:cNvSpPr txBox="1"/>
          <p:nvPr/>
        </p:nvSpPr>
        <p:spPr>
          <a:xfrm>
            <a:off x="206294" y="1196898"/>
            <a:ext cx="4744847" cy="276999"/>
          </a:xfrm>
          <a:prstGeom prst="rect">
            <a:avLst/>
          </a:prstGeom>
          <a:noFill/>
        </p:spPr>
        <p:txBody>
          <a:bodyPr wrap="square">
            <a:spAutoFit/>
          </a:bodyPr>
          <a:lstStyle/>
          <a:p>
            <a:r>
              <a:rPr lang="fr-MA" sz="1200" dirty="0">
                <a:hlinkClick r:id="rId4"/>
              </a:rPr>
              <a:t>Install Rust - Rust </a:t>
            </a:r>
            <a:r>
              <a:rPr lang="fr-MA" sz="1200" dirty="0" err="1">
                <a:hlinkClick r:id="rId4"/>
              </a:rPr>
              <a:t>Programming</a:t>
            </a:r>
            <a:r>
              <a:rPr lang="fr-MA" sz="1200" dirty="0">
                <a:hlinkClick r:id="rId4"/>
              </a:rPr>
              <a:t> </a:t>
            </a:r>
            <a:r>
              <a:rPr lang="fr-MA" sz="1200" dirty="0" err="1">
                <a:hlinkClick r:id="rId4"/>
              </a:rPr>
              <a:t>Language</a:t>
            </a:r>
            <a:r>
              <a:rPr lang="fr-MA" sz="1200" dirty="0">
                <a:hlinkClick r:id="rId4"/>
              </a:rPr>
              <a:t> (rust-lang.org)</a:t>
            </a:r>
            <a:endParaRPr lang="fr-MA" sz="1200" dirty="0"/>
          </a:p>
        </p:txBody>
      </p:sp>
      <p:sp>
        <p:nvSpPr>
          <p:cNvPr id="33" name="Rectangle : coins arrondis 32">
            <a:extLst>
              <a:ext uri="{FF2B5EF4-FFF2-40B4-BE49-F238E27FC236}">
                <a16:creationId xmlns:a16="http://schemas.microsoft.com/office/drawing/2014/main" id="{51D0BAEB-969F-C2AE-973C-AB4FF7B22476}"/>
              </a:ext>
            </a:extLst>
          </p:cNvPr>
          <p:cNvSpPr/>
          <p:nvPr/>
        </p:nvSpPr>
        <p:spPr>
          <a:xfrm>
            <a:off x="206294" y="1196898"/>
            <a:ext cx="4001433" cy="28904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pic>
        <p:nvPicPr>
          <p:cNvPr id="35" name="Image 34">
            <a:extLst>
              <a:ext uri="{FF2B5EF4-FFF2-40B4-BE49-F238E27FC236}">
                <a16:creationId xmlns:a16="http://schemas.microsoft.com/office/drawing/2014/main" id="{1562B96B-4D6E-63B1-E962-20F69BF41FB2}"/>
              </a:ext>
            </a:extLst>
          </p:cNvPr>
          <p:cNvPicPr>
            <a:picLocks noChangeAspect="1"/>
          </p:cNvPicPr>
          <p:nvPr/>
        </p:nvPicPr>
        <p:blipFill>
          <a:blip r:embed="rId5"/>
          <a:stretch>
            <a:fillRect/>
          </a:stretch>
        </p:blipFill>
        <p:spPr>
          <a:xfrm>
            <a:off x="2826660" y="3799467"/>
            <a:ext cx="5610810" cy="807856"/>
          </a:xfrm>
          <a:prstGeom prst="rect">
            <a:avLst/>
          </a:prstGeom>
        </p:spPr>
      </p:pic>
      <p:pic>
        <p:nvPicPr>
          <p:cNvPr id="1026" name="Picture 2" descr="Warning Icon transparent PNG - StickPNG">
            <a:extLst>
              <a:ext uri="{FF2B5EF4-FFF2-40B4-BE49-F238E27FC236}">
                <a16:creationId xmlns:a16="http://schemas.microsoft.com/office/drawing/2014/main" id="{F409DE54-9B54-BEC1-3DA6-BC8BBCC5B8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1567" y="3790190"/>
            <a:ext cx="826410" cy="826410"/>
          </a:xfrm>
          <a:prstGeom prst="rect">
            <a:avLst/>
          </a:prstGeom>
          <a:noFill/>
          <a:extLst>
            <a:ext uri="{909E8E84-426E-40DD-AFC4-6F175D3DCCD1}">
              <a14:hiddenFill xmlns:a14="http://schemas.microsoft.com/office/drawing/2010/main">
                <a:solidFill>
                  <a:srgbClr val="FFFFFF"/>
                </a:solidFill>
              </a14:hiddenFill>
            </a:ext>
          </a:extLst>
        </p:spPr>
      </p:pic>
      <p:sp>
        <p:nvSpPr>
          <p:cNvPr id="36" name="ZoneTexte 35">
            <a:extLst>
              <a:ext uri="{FF2B5EF4-FFF2-40B4-BE49-F238E27FC236}">
                <a16:creationId xmlns:a16="http://schemas.microsoft.com/office/drawing/2014/main" id="{09D4CA62-3C97-3910-748E-F1FE929ADEC5}"/>
              </a:ext>
            </a:extLst>
          </p:cNvPr>
          <p:cNvSpPr txBox="1"/>
          <p:nvPr/>
        </p:nvSpPr>
        <p:spPr>
          <a:xfrm>
            <a:off x="260697" y="769989"/>
            <a:ext cx="1904689" cy="307777"/>
          </a:xfrm>
          <a:prstGeom prst="rect">
            <a:avLst/>
          </a:prstGeom>
          <a:noFill/>
        </p:spPr>
        <p:txBody>
          <a:bodyPr wrap="none" rtlCol="0">
            <a:spAutoFit/>
          </a:bodyPr>
          <a:lstStyle/>
          <a:p>
            <a:pPr marL="285750" indent="-285750">
              <a:buFont typeface="Arial" panose="020B0604020202020204" pitchFamily="34" charset="0"/>
              <a:buChar char="•"/>
            </a:pPr>
            <a:r>
              <a:rPr lang="fr-FR" b="1" u="sng" dirty="0">
                <a:solidFill>
                  <a:schemeClr val="bg1"/>
                </a:solidFill>
              </a:rPr>
              <a:t>Sous Windows :</a:t>
            </a:r>
            <a:endParaRPr lang="fr-MA" b="1" u="sng" dirty="0">
              <a:solidFill>
                <a:schemeClr val="bg1"/>
              </a:solidFill>
            </a:endParaRPr>
          </a:p>
        </p:txBody>
      </p:sp>
      <p:sp>
        <p:nvSpPr>
          <p:cNvPr id="37" name="ZoneTexte 36">
            <a:extLst>
              <a:ext uri="{FF2B5EF4-FFF2-40B4-BE49-F238E27FC236}">
                <a16:creationId xmlns:a16="http://schemas.microsoft.com/office/drawing/2014/main" id="{26C556E7-1F4E-E3BA-BCBF-C35C3F9193F0}"/>
              </a:ext>
            </a:extLst>
          </p:cNvPr>
          <p:cNvSpPr txBox="1"/>
          <p:nvPr/>
        </p:nvSpPr>
        <p:spPr>
          <a:xfrm>
            <a:off x="8474926" y="4668645"/>
            <a:ext cx="284052" cy="307777"/>
          </a:xfrm>
          <a:prstGeom prst="rect">
            <a:avLst/>
          </a:prstGeom>
          <a:noFill/>
        </p:spPr>
        <p:txBody>
          <a:bodyPr wrap="none" rtlCol="0">
            <a:spAutoFit/>
          </a:bodyPr>
          <a:lstStyle/>
          <a:p>
            <a:r>
              <a:rPr lang="fr-FR" dirty="0">
                <a:solidFill>
                  <a:schemeClr val="bg1"/>
                </a:solidFill>
              </a:rPr>
              <a:t>6</a:t>
            </a:r>
            <a:endParaRPr lang="fr-MA" dirty="0">
              <a:solidFill>
                <a:schemeClr val="bg1"/>
              </a:solidFill>
            </a:endParaRPr>
          </a:p>
        </p:txBody>
      </p:sp>
    </p:spTree>
    <p:extLst>
      <p:ext uri="{BB962C8B-B14F-4D97-AF65-F5344CB8AC3E}">
        <p14:creationId xmlns:p14="http://schemas.microsoft.com/office/powerpoint/2010/main" val="16107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500"/>
                                        <p:tgtEl>
                                          <p:spTgt spid="1026"/>
                                        </p:tgtEl>
                                      </p:cBhvr>
                                    </p:animEffect>
                                  </p:childTnLst>
                                </p:cTn>
                              </p:par>
                              <p:par>
                                <p:cTn id="15" presetID="10"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36" name="ZoneTexte 35">
            <a:extLst>
              <a:ext uri="{FF2B5EF4-FFF2-40B4-BE49-F238E27FC236}">
                <a16:creationId xmlns:a16="http://schemas.microsoft.com/office/drawing/2014/main" id="{09D4CA62-3C97-3910-748E-F1FE929ADEC5}"/>
              </a:ext>
            </a:extLst>
          </p:cNvPr>
          <p:cNvSpPr txBox="1"/>
          <p:nvPr/>
        </p:nvSpPr>
        <p:spPr>
          <a:xfrm>
            <a:off x="260697" y="769989"/>
            <a:ext cx="2252540" cy="307777"/>
          </a:xfrm>
          <a:prstGeom prst="rect">
            <a:avLst/>
          </a:prstGeom>
          <a:noFill/>
        </p:spPr>
        <p:txBody>
          <a:bodyPr wrap="none" rtlCol="0">
            <a:spAutoFit/>
          </a:bodyPr>
          <a:lstStyle/>
          <a:p>
            <a:pPr marL="285750" indent="-285750">
              <a:buFont typeface="Arial" panose="020B0604020202020204" pitchFamily="34" charset="0"/>
              <a:buChar char="•"/>
            </a:pPr>
            <a:r>
              <a:rPr lang="fr-FR" b="1" u="sng" dirty="0">
                <a:solidFill>
                  <a:schemeClr val="bg1"/>
                </a:solidFill>
              </a:rPr>
              <a:t>Sous Linux / </a:t>
            </a:r>
            <a:r>
              <a:rPr lang="fr-FR" b="1" u="sng" dirty="0" err="1">
                <a:solidFill>
                  <a:schemeClr val="bg1"/>
                </a:solidFill>
              </a:rPr>
              <a:t>MacOS</a:t>
            </a:r>
            <a:r>
              <a:rPr lang="fr-FR" b="1" u="sng" dirty="0">
                <a:solidFill>
                  <a:schemeClr val="bg1"/>
                </a:solidFill>
              </a:rPr>
              <a:t>:</a:t>
            </a:r>
            <a:endParaRPr lang="fr-MA" b="1" u="sng" dirty="0">
              <a:solidFill>
                <a:schemeClr val="bg1"/>
              </a:solidFill>
            </a:endParaRPr>
          </a:p>
        </p:txBody>
      </p:sp>
      <p:pic>
        <p:nvPicPr>
          <p:cNvPr id="3" name="Image 2">
            <a:extLst>
              <a:ext uri="{FF2B5EF4-FFF2-40B4-BE49-F238E27FC236}">
                <a16:creationId xmlns:a16="http://schemas.microsoft.com/office/drawing/2014/main" id="{6D2DA710-BB73-A4B4-1C26-8CEEA6C6749A}"/>
              </a:ext>
            </a:extLst>
          </p:cNvPr>
          <p:cNvPicPr>
            <a:picLocks noChangeAspect="1"/>
          </p:cNvPicPr>
          <p:nvPr/>
        </p:nvPicPr>
        <p:blipFill>
          <a:blip r:embed="rId3"/>
          <a:stretch>
            <a:fillRect/>
          </a:stretch>
        </p:blipFill>
        <p:spPr>
          <a:xfrm>
            <a:off x="1543751" y="1438989"/>
            <a:ext cx="5799323" cy="350550"/>
          </a:xfrm>
          <a:prstGeom prst="rect">
            <a:avLst/>
          </a:prstGeom>
        </p:spPr>
      </p:pic>
      <p:sp>
        <p:nvSpPr>
          <p:cNvPr id="4" name="Google Shape;532;p41">
            <a:extLst>
              <a:ext uri="{FF2B5EF4-FFF2-40B4-BE49-F238E27FC236}">
                <a16:creationId xmlns:a16="http://schemas.microsoft.com/office/drawing/2014/main" id="{74749269-686D-9612-CD59-3389067EF7FF}"/>
              </a:ext>
            </a:extLst>
          </p:cNvPr>
          <p:cNvSpPr txBox="1">
            <a:spLocks/>
          </p:cNvSpPr>
          <p:nvPr/>
        </p:nvSpPr>
        <p:spPr>
          <a:xfrm>
            <a:off x="1149413" y="228336"/>
            <a:ext cx="6588000"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lt1"/>
              </a:buClr>
              <a:buSzPts val="2800"/>
            </a:pPr>
            <a:r>
              <a:rPr lang="fr-MA" sz="2800" b="1" dirty="0">
                <a:solidFill>
                  <a:schemeClr val="dk2"/>
                </a:solidFill>
                <a:latin typeface="Overpass Mono"/>
                <a:sym typeface="Overpass Mono"/>
              </a:rPr>
              <a:t>Installation</a:t>
            </a:r>
          </a:p>
        </p:txBody>
      </p:sp>
      <p:pic>
        <p:nvPicPr>
          <p:cNvPr id="6" name="Image 5">
            <a:extLst>
              <a:ext uri="{FF2B5EF4-FFF2-40B4-BE49-F238E27FC236}">
                <a16:creationId xmlns:a16="http://schemas.microsoft.com/office/drawing/2014/main" id="{B86C1879-5A56-15B7-2B4D-AF1D93932A1A}"/>
              </a:ext>
            </a:extLst>
          </p:cNvPr>
          <p:cNvPicPr>
            <a:picLocks noChangeAspect="1"/>
          </p:cNvPicPr>
          <p:nvPr/>
        </p:nvPicPr>
        <p:blipFill>
          <a:blip r:embed="rId4"/>
          <a:stretch>
            <a:fillRect/>
          </a:stretch>
        </p:blipFill>
        <p:spPr>
          <a:xfrm>
            <a:off x="1543751" y="2665037"/>
            <a:ext cx="2278577" cy="274344"/>
          </a:xfrm>
          <a:prstGeom prst="rect">
            <a:avLst/>
          </a:prstGeom>
        </p:spPr>
      </p:pic>
      <p:pic>
        <p:nvPicPr>
          <p:cNvPr id="8" name="Graphique 7" descr="Retour avec un remplissage uni">
            <a:extLst>
              <a:ext uri="{FF2B5EF4-FFF2-40B4-BE49-F238E27FC236}">
                <a16:creationId xmlns:a16="http://schemas.microsoft.com/office/drawing/2014/main" id="{0F9C0351-54EF-34A7-D234-1B58EE68A4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2180" y="2374745"/>
            <a:ext cx="914400" cy="914400"/>
          </a:xfrm>
          <a:prstGeom prst="rect">
            <a:avLst/>
          </a:prstGeom>
        </p:spPr>
      </p:pic>
      <p:pic>
        <p:nvPicPr>
          <p:cNvPr id="10" name="Image 9">
            <a:extLst>
              <a:ext uri="{FF2B5EF4-FFF2-40B4-BE49-F238E27FC236}">
                <a16:creationId xmlns:a16="http://schemas.microsoft.com/office/drawing/2014/main" id="{97E3DB32-B8AE-6A28-9ABD-60BC435A6381}"/>
              </a:ext>
            </a:extLst>
          </p:cNvPr>
          <p:cNvPicPr>
            <a:picLocks noChangeAspect="1"/>
          </p:cNvPicPr>
          <p:nvPr/>
        </p:nvPicPr>
        <p:blipFill>
          <a:blip r:embed="rId7"/>
          <a:stretch>
            <a:fillRect/>
          </a:stretch>
        </p:blipFill>
        <p:spPr>
          <a:xfrm>
            <a:off x="1543751" y="4067398"/>
            <a:ext cx="1775614" cy="190517"/>
          </a:xfrm>
          <a:prstGeom prst="rect">
            <a:avLst/>
          </a:prstGeom>
        </p:spPr>
      </p:pic>
      <p:sp>
        <p:nvSpPr>
          <p:cNvPr id="11" name="ZoneTexte 10">
            <a:extLst>
              <a:ext uri="{FF2B5EF4-FFF2-40B4-BE49-F238E27FC236}">
                <a16:creationId xmlns:a16="http://schemas.microsoft.com/office/drawing/2014/main" id="{17BA485A-0CC9-96F7-25E2-29CAE6B4853B}"/>
              </a:ext>
            </a:extLst>
          </p:cNvPr>
          <p:cNvSpPr txBox="1"/>
          <p:nvPr/>
        </p:nvSpPr>
        <p:spPr>
          <a:xfrm>
            <a:off x="8474926" y="4668645"/>
            <a:ext cx="284052" cy="307777"/>
          </a:xfrm>
          <a:prstGeom prst="rect">
            <a:avLst/>
          </a:prstGeom>
          <a:noFill/>
        </p:spPr>
        <p:txBody>
          <a:bodyPr wrap="none" rtlCol="0">
            <a:spAutoFit/>
          </a:bodyPr>
          <a:lstStyle/>
          <a:p>
            <a:r>
              <a:rPr lang="fr-FR" dirty="0">
                <a:solidFill>
                  <a:schemeClr val="bg1"/>
                </a:solidFill>
              </a:rPr>
              <a:t>7</a:t>
            </a:r>
            <a:endParaRPr lang="fr-MA" dirty="0">
              <a:solidFill>
                <a:schemeClr val="bg1"/>
              </a:solidFill>
            </a:endParaRPr>
          </a:p>
        </p:txBody>
      </p:sp>
    </p:spTree>
    <p:extLst>
      <p:ext uri="{BB962C8B-B14F-4D97-AF65-F5344CB8AC3E}">
        <p14:creationId xmlns:p14="http://schemas.microsoft.com/office/powerpoint/2010/main" val="315379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1"/>
          <p:cNvSpPr txBox="1">
            <a:spLocks noGrp="1"/>
          </p:cNvSpPr>
          <p:nvPr>
            <p:ph type="title"/>
          </p:nvPr>
        </p:nvSpPr>
        <p:spPr>
          <a:xfrm>
            <a:off x="1278000" y="595961"/>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sz="2800" dirty="0"/>
              <a:t>Package Manager</a:t>
            </a:r>
            <a:endParaRPr dirty="0"/>
          </a:p>
        </p:txBody>
      </p:sp>
      <p:grpSp>
        <p:nvGrpSpPr>
          <p:cNvPr id="2" name="Google Shape;14959;p70">
            <a:extLst>
              <a:ext uri="{FF2B5EF4-FFF2-40B4-BE49-F238E27FC236}">
                <a16:creationId xmlns:a16="http://schemas.microsoft.com/office/drawing/2014/main" id="{1E800C9A-5BA4-BA8F-A343-6E53C455F14B}"/>
              </a:ext>
            </a:extLst>
          </p:cNvPr>
          <p:cNvGrpSpPr/>
          <p:nvPr/>
        </p:nvGrpSpPr>
        <p:grpSpPr>
          <a:xfrm>
            <a:off x="1658311" y="510793"/>
            <a:ext cx="951074" cy="669001"/>
            <a:chOff x="6988887" y="1538854"/>
            <a:chExt cx="499920" cy="300136"/>
          </a:xfrm>
        </p:grpSpPr>
        <p:sp>
          <p:nvSpPr>
            <p:cNvPr id="3" name="Google Shape;14960;p70">
              <a:extLst>
                <a:ext uri="{FF2B5EF4-FFF2-40B4-BE49-F238E27FC236}">
                  <a16:creationId xmlns:a16="http://schemas.microsoft.com/office/drawing/2014/main" id="{37A32976-82D2-EE5A-9C4F-FACEC570F57E}"/>
                </a:ext>
              </a:extLst>
            </p:cNvPr>
            <p:cNvSpPr/>
            <p:nvPr/>
          </p:nvSpPr>
          <p:spPr>
            <a:xfrm>
              <a:off x="7052826" y="1538854"/>
              <a:ext cx="372777" cy="247155"/>
            </a:xfrm>
            <a:custGeom>
              <a:avLst/>
              <a:gdLst/>
              <a:ahLst/>
              <a:cxnLst/>
              <a:rect l="l" t="t" r="r" b="b"/>
              <a:pathLst>
                <a:path w="14220" h="9428" extrusionOk="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961;p70">
              <a:extLst>
                <a:ext uri="{FF2B5EF4-FFF2-40B4-BE49-F238E27FC236}">
                  <a16:creationId xmlns:a16="http://schemas.microsoft.com/office/drawing/2014/main" id="{FA5B78B6-EF9A-D322-468F-75B63BBB78CB}"/>
                </a:ext>
              </a:extLst>
            </p:cNvPr>
            <p:cNvSpPr/>
            <p:nvPr/>
          </p:nvSpPr>
          <p:spPr>
            <a:xfrm>
              <a:off x="6988887" y="1773872"/>
              <a:ext cx="499920" cy="33319"/>
            </a:xfrm>
            <a:custGeom>
              <a:avLst/>
              <a:gdLst/>
              <a:ahLst/>
              <a:cxnLst/>
              <a:rect l="l" t="t" r="r" b="b"/>
              <a:pathLst>
                <a:path w="19070" h="1271" extrusionOk="0">
                  <a:moveTo>
                    <a:pt x="2425" y="0"/>
                  </a:moveTo>
                  <a:lnTo>
                    <a:pt x="0" y="924"/>
                  </a:lnTo>
                  <a:lnTo>
                    <a:pt x="0" y="1271"/>
                  </a:lnTo>
                  <a:lnTo>
                    <a:pt x="19069" y="1271"/>
                  </a:lnTo>
                  <a:lnTo>
                    <a:pt x="19069" y="924"/>
                  </a:lnTo>
                  <a:lnTo>
                    <a:pt x="1665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962;p70">
              <a:extLst>
                <a:ext uri="{FF2B5EF4-FFF2-40B4-BE49-F238E27FC236}">
                  <a16:creationId xmlns:a16="http://schemas.microsoft.com/office/drawing/2014/main" id="{F53C2FF8-4806-39AD-D7B9-036ADFC4F5EE}"/>
                </a:ext>
              </a:extLst>
            </p:cNvPr>
            <p:cNvSpPr/>
            <p:nvPr/>
          </p:nvSpPr>
          <p:spPr>
            <a:xfrm>
              <a:off x="6988887" y="1798095"/>
              <a:ext cx="499920" cy="40895"/>
            </a:xfrm>
            <a:custGeom>
              <a:avLst/>
              <a:gdLst/>
              <a:ahLst/>
              <a:cxnLst/>
              <a:rect l="l" t="t" r="r" b="b"/>
              <a:pathLst>
                <a:path w="19070" h="1560" extrusionOk="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963;p70">
              <a:extLst>
                <a:ext uri="{FF2B5EF4-FFF2-40B4-BE49-F238E27FC236}">
                  <a16:creationId xmlns:a16="http://schemas.microsoft.com/office/drawing/2014/main" id="{0ABA2629-F252-8E35-32C9-FC6ADFBBB327}"/>
                </a:ext>
              </a:extLst>
            </p:cNvPr>
            <p:cNvSpPr/>
            <p:nvPr/>
          </p:nvSpPr>
          <p:spPr>
            <a:xfrm>
              <a:off x="7149323" y="1798095"/>
              <a:ext cx="180543" cy="29544"/>
            </a:xfrm>
            <a:custGeom>
              <a:avLst/>
              <a:gdLst/>
              <a:ahLst/>
              <a:cxnLst/>
              <a:rect l="l" t="t" r="r" b="b"/>
              <a:pathLst>
                <a:path w="6887" h="1127" extrusionOk="0">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964;p70">
              <a:extLst>
                <a:ext uri="{FF2B5EF4-FFF2-40B4-BE49-F238E27FC236}">
                  <a16:creationId xmlns:a16="http://schemas.microsoft.com/office/drawing/2014/main" id="{CD16099F-D0BF-33CE-2CCE-49BA5A65AFFE}"/>
                </a:ext>
              </a:extLst>
            </p:cNvPr>
            <p:cNvSpPr/>
            <p:nvPr/>
          </p:nvSpPr>
          <p:spPr>
            <a:xfrm>
              <a:off x="7052826" y="1562317"/>
              <a:ext cx="372777" cy="188119"/>
            </a:xfrm>
            <a:custGeom>
              <a:avLst/>
              <a:gdLst/>
              <a:ahLst/>
              <a:cxnLst/>
              <a:rect l="l" t="t" r="r" b="b"/>
              <a:pathLst>
                <a:path w="14220" h="7176" extrusionOk="0">
                  <a:moveTo>
                    <a:pt x="1" y="1"/>
                  </a:moveTo>
                  <a:lnTo>
                    <a:pt x="1" y="7175"/>
                  </a:lnTo>
                  <a:lnTo>
                    <a:pt x="14220" y="7175"/>
                  </a:lnTo>
                  <a:lnTo>
                    <a:pt x="14220" y="1"/>
                  </a:lnTo>
                  <a:close/>
                </a:path>
              </a:pathLst>
            </a:custGeom>
            <a:solidFill>
              <a:srgbClr val="91A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965;p70">
              <a:extLst>
                <a:ext uri="{FF2B5EF4-FFF2-40B4-BE49-F238E27FC236}">
                  <a16:creationId xmlns:a16="http://schemas.microsoft.com/office/drawing/2014/main" id="{A4200F99-1BA2-60CE-9045-6D8ADFB92358}"/>
                </a:ext>
              </a:extLst>
            </p:cNvPr>
            <p:cNvSpPr/>
            <p:nvPr/>
          </p:nvSpPr>
          <p:spPr>
            <a:xfrm>
              <a:off x="7052826" y="1562317"/>
              <a:ext cx="139674" cy="188119"/>
            </a:xfrm>
            <a:custGeom>
              <a:avLst/>
              <a:gdLst/>
              <a:ahLst/>
              <a:cxnLst/>
              <a:rect l="l" t="t" r="r" b="b"/>
              <a:pathLst>
                <a:path w="5328" h="7176" extrusionOk="0">
                  <a:moveTo>
                    <a:pt x="1" y="1"/>
                  </a:moveTo>
                  <a:lnTo>
                    <a:pt x="1" y="7175"/>
                  </a:lnTo>
                  <a:lnTo>
                    <a:pt x="5327" y="7175"/>
                  </a:lnTo>
                  <a:lnTo>
                    <a:pt x="5327"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966;p70">
              <a:extLst>
                <a:ext uri="{FF2B5EF4-FFF2-40B4-BE49-F238E27FC236}">
                  <a16:creationId xmlns:a16="http://schemas.microsoft.com/office/drawing/2014/main" id="{37C4F0FF-E0D7-BCEC-2D58-7761307000C3}"/>
                </a:ext>
              </a:extLst>
            </p:cNvPr>
            <p:cNvSpPr/>
            <p:nvPr/>
          </p:nvSpPr>
          <p:spPr>
            <a:xfrm>
              <a:off x="7087639" y="1601692"/>
              <a:ext cx="44697" cy="25376"/>
            </a:xfrm>
            <a:custGeom>
              <a:avLst/>
              <a:gdLst/>
              <a:ahLst/>
              <a:cxnLst/>
              <a:rect l="l" t="t" r="r" b="b"/>
              <a:pathLst>
                <a:path w="1705" h="968" extrusionOk="0">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967;p70">
              <a:extLst>
                <a:ext uri="{FF2B5EF4-FFF2-40B4-BE49-F238E27FC236}">
                  <a16:creationId xmlns:a16="http://schemas.microsoft.com/office/drawing/2014/main" id="{A22D7EFA-1B56-B263-7EB7-A3B0762F00F3}"/>
                </a:ext>
              </a:extLst>
            </p:cNvPr>
            <p:cNvSpPr/>
            <p:nvPr/>
          </p:nvSpPr>
          <p:spPr>
            <a:xfrm>
              <a:off x="7077442" y="1642561"/>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968;p70">
              <a:extLst>
                <a:ext uri="{FF2B5EF4-FFF2-40B4-BE49-F238E27FC236}">
                  <a16:creationId xmlns:a16="http://schemas.microsoft.com/office/drawing/2014/main" id="{05C15D77-136B-BAAE-068F-86AEADEF4F43}"/>
                </a:ext>
              </a:extLst>
            </p:cNvPr>
            <p:cNvSpPr/>
            <p:nvPr/>
          </p:nvSpPr>
          <p:spPr>
            <a:xfrm>
              <a:off x="7122846" y="1671686"/>
              <a:ext cx="44670" cy="25769"/>
            </a:xfrm>
            <a:custGeom>
              <a:avLst/>
              <a:gdLst/>
              <a:ahLst/>
              <a:cxnLst/>
              <a:rect l="l" t="t" r="r" b="b"/>
              <a:pathLst>
                <a:path w="1704" h="983" extrusionOk="0">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969;p70">
              <a:extLst>
                <a:ext uri="{FF2B5EF4-FFF2-40B4-BE49-F238E27FC236}">
                  <a16:creationId xmlns:a16="http://schemas.microsoft.com/office/drawing/2014/main" id="{A6590722-C8B6-9404-F3D7-16862AD1A48E}"/>
                </a:ext>
              </a:extLst>
            </p:cNvPr>
            <p:cNvSpPr/>
            <p:nvPr/>
          </p:nvSpPr>
          <p:spPr>
            <a:xfrm>
              <a:off x="7077442" y="1712948"/>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70;p70">
              <a:extLst>
                <a:ext uri="{FF2B5EF4-FFF2-40B4-BE49-F238E27FC236}">
                  <a16:creationId xmlns:a16="http://schemas.microsoft.com/office/drawing/2014/main" id="{390B9254-C572-DD64-9EE6-340BD44B1A7B}"/>
                </a:ext>
              </a:extLst>
            </p:cNvPr>
            <p:cNvSpPr/>
            <p:nvPr/>
          </p:nvSpPr>
          <p:spPr>
            <a:xfrm>
              <a:off x="7228807" y="1623922"/>
              <a:ext cx="51041" cy="79589"/>
            </a:xfrm>
            <a:custGeom>
              <a:avLst/>
              <a:gdLst/>
              <a:ahLst/>
              <a:cxnLst/>
              <a:rect l="l" t="t" r="r" b="b"/>
              <a:pathLst>
                <a:path w="1947" h="3036" extrusionOk="0">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971;p70">
              <a:extLst>
                <a:ext uri="{FF2B5EF4-FFF2-40B4-BE49-F238E27FC236}">
                  <a16:creationId xmlns:a16="http://schemas.microsoft.com/office/drawing/2014/main" id="{BA690CF8-7494-69AC-D9BA-B8B51080BD80}"/>
                </a:ext>
              </a:extLst>
            </p:cNvPr>
            <p:cNvSpPr/>
            <p:nvPr/>
          </p:nvSpPr>
          <p:spPr>
            <a:xfrm>
              <a:off x="7342449" y="1624079"/>
              <a:ext cx="50988" cy="79431"/>
            </a:xfrm>
            <a:custGeom>
              <a:avLst/>
              <a:gdLst/>
              <a:ahLst/>
              <a:cxnLst/>
              <a:rect l="l" t="t" r="r" b="b"/>
              <a:pathLst>
                <a:path w="1945" h="3030" extrusionOk="0">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72;p70">
              <a:extLst>
                <a:ext uri="{FF2B5EF4-FFF2-40B4-BE49-F238E27FC236}">
                  <a16:creationId xmlns:a16="http://schemas.microsoft.com/office/drawing/2014/main" id="{D02E6163-62AB-4C2B-956F-10C5D4362A4D}"/>
                </a:ext>
              </a:extLst>
            </p:cNvPr>
            <p:cNvSpPr/>
            <p:nvPr/>
          </p:nvSpPr>
          <p:spPr>
            <a:xfrm>
              <a:off x="7287450" y="1614485"/>
              <a:ext cx="48734" cy="98490"/>
            </a:xfrm>
            <a:custGeom>
              <a:avLst/>
              <a:gdLst/>
              <a:ahLst/>
              <a:cxnLst/>
              <a:rect l="l" t="t" r="r" b="b"/>
              <a:pathLst>
                <a:path w="1859" h="3757" extrusionOk="0">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Gestion de paquet — openSUSE Wiki">
            <a:extLst>
              <a:ext uri="{FF2B5EF4-FFF2-40B4-BE49-F238E27FC236}">
                <a16:creationId xmlns:a16="http://schemas.microsoft.com/office/drawing/2014/main" id="{E81E9978-1F06-2E21-41FE-612E5A8DF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984" y="1573132"/>
            <a:ext cx="7620000" cy="25431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31" name="ZoneTexte 30">
            <a:extLst>
              <a:ext uri="{FF2B5EF4-FFF2-40B4-BE49-F238E27FC236}">
                <a16:creationId xmlns:a16="http://schemas.microsoft.com/office/drawing/2014/main" id="{1950DFEC-691D-EF82-1D75-D5EFF3AFC7CD}"/>
              </a:ext>
            </a:extLst>
          </p:cNvPr>
          <p:cNvSpPr txBox="1"/>
          <p:nvPr/>
        </p:nvSpPr>
        <p:spPr>
          <a:xfrm>
            <a:off x="8474926" y="4668645"/>
            <a:ext cx="284052" cy="307777"/>
          </a:xfrm>
          <a:prstGeom prst="rect">
            <a:avLst/>
          </a:prstGeom>
          <a:noFill/>
        </p:spPr>
        <p:txBody>
          <a:bodyPr wrap="none" rtlCol="0">
            <a:spAutoFit/>
          </a:bodyPr>
          <a:lstStyle/>
          <a:p>
            <a:r>
              <a:rPr lang="fr-FR" dirty="0">
                <a:solidFill>
                  <a:schemeClr val="bg1"/>
                </a:solidFill>
              </a:rPr>
              <a:t>8</a:t>
            </a:r>
            <a:endParaRPr lang="fr-MA" dirty="0">
              <a:solidFill>
                <a:schemeClr val="bg1"/>
              </a:solidFill>
            </a:endParaRPr>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781</Words>
  <Application>Microsoft Office PowerPoint</Application>
  <PresentationFormat>Affichage à l'écran (16:9)</PresentationFormat>
  <Paragraphs>103</Paragraphs>
  <Slides>19</Slides>
  <Notes>19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19</vt:i4>
      </vt:variant>
    </vt:vector>
  </HeadingPairs>
  <TitlesOfParts>
    <vt:vector size="27" baseType="lpstr">
      <vt:lpstr>Arial</vt:lpstr>
      <vt:lpstr>Raleway SemiBold</vt:lpstr>
      <vt:lpstr>Nunito Light</vt:lpstr>
      <vt:lpstr>Anaheim</vt:lpstr>
      <vt:lpstr>Barlow Condensed ExtraBold</vt:lpstr>
      <vt:lpstr>Overpass Mono</vt:lpstr>
      <vt:lpstr>Times New Roman</vt:lpstr>
      <vt:lpstr>Programming Lesson by Slidesgo</vt:lpstr>
      <vt:lpstr>Découverte du langage RUST</vt:lpstr>
      <vt:lpstr>PLAN</vt:lpstr>
      <vt:lpstr>Qu'est-ce que Rust?</vt:lpstr>
      <vt:lpstr>Qu'est-ce que Rust?</vt:lpstr>
      <vt:lpstr>—SOMEONE FAMOUS  </vt:lpstr>
      <vt:lpstr>Installation &amp; package manager</vt:lpstr>
      <vt:lpstr>Installation</vt:lpstr>
      <vt:lpstr>Présentation PowerPoint</vt:lpstr>
      <vt:lpstr>Package Manager</vt:lpstr>
      <vt:lpstr>Package Manager : Cargo</vt:lpstr>
      <vt:lpstr>Chaîne de production &amp; debug</vt:lpstr>
      <vt:lpstr>Chaîne de production</vt:lpstr>
      <vt:lpstr>Debug</vt:lpstr>
      <vt:lpstr>RustDoc, RustUnit &amp; bibliothèque standard et "killer libs"  </vt:lpstr>
      <vt:lpstr>RustDoc &amp; RustUnit</vt:lpstr>
      <vt:lpstr>RustDoc &amp; RustUnit</vt:lpstr>
      <vt:lpstr>Bibliothèque standard et "killer libs : </vt:lpstr>
      <vt:lpstr>Exemples de bibliothèques tierces populaires en Rust :</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Découverte du langage RUST</dc:title>
  <dc:creator>Aya Fquihi</dc:creator>
  <cp:lastModifiedBy>Achraf Lamarti</cp:lastModifiedBy>
  <cp:revision>26</cp:revision>
  <dcterms:modified xsi:type="dcterms:W3CDTF">2023-03-10T08:48:22Z</dcterms:modified>
</cp:coreProperties>
</file>