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20"/>
  </p:notesMasterIdLst>
  <p:sldIdLst>
    <p:sldId id="256" r:id="rId2"/>
    <p:sldId id="392" r:id="rId3"/>
    <p:sldId id="265" r:id="rId4"/>
    <p:sldId id="264" r:id="rId5"/>
    <p:sldId id="385" r:id="rId6"/>
    <p:sldId id="395" r:id="rId7"/>
    <p:sldId id="257" r:id="rId8"/>
    <p:sldId id="397" r:id="rId9"/>
    <p:sldId id="388" r:id="rId10"/>
    <p:sldId id="390" r:id="rId11"/>
    <p:sldId id="394" r:id="rId12"/>
    <p:sldId id="261" r:id="rId13"/>
    <p:sldId id="391" r:id="rId14"/>
    <p:sldId id="393" r:id="rId15"/>
    <p:sldId id="386" r:id="rId16"/>
    <p:sldId id="387" r:id="rId17"/>
    <p:sldId id="396" r:id="rId18"/>
    <p:sldId id="398" r:id="rId19"/>
  </p:sldIdLst>
  <p:sldSz cx="9144000" cy="5143500" type="screen16x9"/>
  <p:notesSz cx="6858000" cy="9144000"/>
  <p:embeddedFontLst>
    <p:embeddedFont>
      <p:font typeface="Candara" pitchFamily="34" charset="0"/>
      <p:regular r:id="rId21"/>
      <p:bold r:id="rId22"/>
      <p:italic r:id="rId23"/>
      <p:boldItalic r:id="rId24"/>
    </p:embeddedFont>
    <p:embeddedFont>
      <p:font typeface="Franklin Gothic Heavy" pitchFamily="34" charset="0"/>
      <p:regular r:id="rId25"/>
      <p:italic r:id="rId26"/>
    </p:embeddedFont>
    <p:embeddedFont>
      <p:font typeface="Manjari" charset="0"/>
      <p:regular r:id="rId27"/>
      <p:bold r:id="rId28"/>
    </p:embeddedFont>
    <p:embeddedFont>
      <p:font typeface="Hammersmith One" charset="0"/>
      <p:regular r:id="rId29"/>
    </p:embeddedFont>
    <p:embeddedFont>
      <p:font typeface="Ubuntu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F664AA-890C-43B4-BDED-EE843FD0970A}">
  <a:tblStyle styleId="{51F664AA-890C-43B4-BDED-EE843FD09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C841BF-0940-4C36-A291-023FD15CA51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DF90A7-60DD-488D-A535-FA9960DFFA7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6DF506-5A4F-41AB-B474-8E498423EAD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F45707-7F47-4F80-BF79-833E3C9A972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DDB2E5-D959-4874-AD3D-11B747E981F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8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69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06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9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7977683">
            <a:off x="6790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657443" y="4553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525650" y="1960425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45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049130" y="2041077"/>
            <a:ext cx="4658551" cy="476514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2" name="Google Shape;952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2" r:id="rId7"/>
    <p:sldLayoutId id="2147483673" r:id="rId8"/>
    <p:sldLayoutId id="2147483684" r:id="rId9"/>
    <p:sldLayoutId id="2147483695" r:id="rId10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3">
          <p15:clr>
            <a:srgbClr val="E46962"/>
          </p15:clr>
        </p15:guide>
        <p15:guide id="2" pos="541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83"/>
          <p:cNvSpPr txBox="1">
            <a:spLocks noGrp="1"/>
          </p:cNvSpPr>
          <p:nvPr>
            <p:ph type="ctrTitle"/>
          </p:nvPr>
        </p:nvSpPr>
        <p:spPr>
          <a:xfrm>
            <a:off x="1259632" y="987574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Poppins ExtraBold" charset="0"/>
                <a:cs typeface="Poppins ExtraBold" charset="0"/>
              </a:rPr>
              <a:t>K-</a:t>
            </a:r>
            <a:r>
              <a:rPr lang="fr-FR" sz="3600" dirty="0" err="1">
                <a:solidFill>
                  <a:schemeClr val="accent2">
                    <a:lumMod val="50000"/>
                  </a:schemeClr>
                </a:solidFill>
                <a:latin typeface="Poppins ExtraBold" charset="0"/>
                <a:cs typeface="Poppins ExtraBold" charset="0"/>
              </a:rPr>
              <a:t>Nearest</a:t>
            </a: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Poppins ExtraBold" charset="0"/>
                <a:cs typeface="Poppins ExtraBold" charset="0"/>
              </a:rPr>
              <a:t> Neighbors (KNN)</a:t>
            </a:r>
            <a:br>
              <a:rPr lang="fr-FR" sz="3600" dirty="0">
                <a:solidFill>
                  <a:schemeClr val="accent2">
                    <a:lumMod val="50000"/>
                  </a:schemeClr>
                </a:solidFill>
                <a:latin typeface="Poppins ExtraBold" charset="0"/>
                <a:cs typeface="Poppins ExtraBold" charset="0"/>
              </a:rPr>
            </a:b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Comprendre le fonctionnement, l’utilisation et l’algorithme du 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KNN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Google Shape;2847;p1"/>
          <p:cNvSpPr txBox="1">
            <a:spLocks noGrp="1"/>
          </p:cNvSpPr>
          <p:nvPr>
            <p:ph type="subTitle" idx="1"/>
          </p:nvPr>
        </p:nvSpPr>
        <p:spPr>
          <a:xfrm>
            <a:off x="2123728" y="3291830"/>
            <a:ext cx="6858000" cy="149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61950" algn="l">
              <a:lnSpc>
                <a:spcPct val="90000"/>
              </a:lnSpc>
              <a:spcBef>
                <a:spcPts val="750"/>
              </a:spcBef>
              <a:buSzPts val="1600"/>
            </a:pPr>
            <a:r>
              <a:rPr lang="fr-MA" dirty="0" smtClean="0"/>
              <a:t>Présentation – </a:t>
            </a:r>
            <a:r>
              <a:rPr lang="fr-MA" dirty="0"/>
              <a:t>Avril </a:t>
            </a:r>
            <a:r>
              <a:rPr lang="fr-MA" dirty="0" smtClean="0"/>
              <a:t>2025                                             </a:t>
            </a:r>
            <a:r>
              <a:rPr lang="fr-FR" dirty="0"/>
              <a:t>Encadré par :</a:t>
            </a:r>
            <a:endParaRPr lang="fr-MA" dirty="0"/>
          </a:p>
          <a:p>
            <a:pPr algn="l"/>
            <a:r>
              <a:rPr lang="fr-MA" b="1" dirty="0" smtClean="0"/>
              <a:t>  NEJJARI </a:t>
            </a:r>
            <a:r>
              <a:rPr lang="fr-MA" b="1" dirty="0" err="1"/>
              <a:t>Achraf</a:t>
            </a:r>
            <a:r>
              <a:rPr lang="fr-MA" b="1" dirty="0"/>
              <a:t> </a:t>
            </a:r>
            <a:r>
              <a:rPr lang="fr-MA" dirty="0" smtClean="0"/>
              <a:t>&amp; </a:t>
            </a:r>
            <a:r>
              <a:rPr lang="fr-MA" b="1" dirty="0"/>
              <a:t>BEKKAOUI Tarek </a:t>
            </a:r>
            <a:r>
              <a:rPr lang="fr-MA" b="1" dirty="0" smtClean="0"/>
              <a:t>                         </a:t>
            </a:r>
            <a:r>
              <a:rPr lang="fr-FR" b="1" dirty="0" smtClean="0"/>
              <a:t>M. AMARA Walid</a:t>
            </a:r>
            <a:endParaRPr lang="fr-MA" b="1" dirty="0"/>
          </a:p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fr-MA" b="1" dirty="0" smtClean="0"/>
          </a:p>
          <a:p>
            <a:pPr marL="45720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fr-MA" sz="1200" dirty="0" smtClean="0"/>
              <a:t>SUPMTI </a:t>
            </a:r>
            <a:r>
              <a:rPr lang="fr-MA" sz="1200" dirty="0"/>
              <a:t>Oujda – 4ème année cycle ingénieur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713250" y="1152475"/>
            <a:ext cx="7819190" cy="1203251"/>
          </a:xfrm>
        </p:spPr>
        <p:txBody>
          <a:bodyPr/>
          <a:lstStyle/>
          <a:p>
            <a:r>
              <a:rPr lang="fr-FR" sz="1400" b="1" dirty="0"/>
              <a:t>Objectif :</a:t>
            </a:r>
            <a:r>
              <a:rPr lang="fr-FR" sz="1400" dirty="0"/>
              <a:t> prédire une </a:t>
            </a:r>
            <a:r>
              <a:rPr lang="fr-FR" sz="1400" b="1" dirty="0"/>
              <a:t>valeur numérique</a:t>
            </a:r>
            <a:r>
              <a:rPr lang="fr-FR" sz="1400" dirty="0"/>
              <a:t> pour un nouvel élément</a:t>
            </a:r>
            <a:r>
              <a:rPr lang="fr-FR" sz="1400" dirty="0" smtClean="0"/>
              <a:t>.</a:t>
            </a:r>
          </a:p>
          <a:p>
            <a:r>
              <a:rPr lang="fr-FR" sz="1400" b="1" dirty="0" smtClean="0"/>
              <a:t>Comment </a:t>
            </a:r>
            <a:r>
              <a:rPr lang="fr-FR" sz="1400" b="1" dirty="0"/>
              <a:t>ça fonctionne </a:t>
            </a:r>
            <a:r>
              <a:rPr lang="fr-FR" sz="1400" b="1" dirty="0" smtClean="0"/>
              <a:t> :</a:t>
            </a:r>
          </a:p>
          <a:p>
            <a:pPr marL="152400" indent="0">
              <a:buNone/>
            </a:pPr>
            <a:r>
              <a:rPr lang="fr-FR" sz="1400" dirty="0"/>
              <a:t> </a:t>
            </a:r>
            <a:r>
              <a:rPr lang="fr-FR" sz="1400" dirty="0" smtClean="0"/>
              <a:t>            </a:t>
            </a:r>
            <a:r>
              <a:rPr lang="fr-FR" dirty="0" smtClean="0"/>
              <a:t>On </a:t>
            </a:r>
            <a:r>
              <a:rPr lang="fr-FR" dirty="0"/>
              <a:t>regarde les </a:t>
            </a:r>
            <a:r>
              <a:rPr lang="fr-FR" b="1" dirty="0"/>
              <a:t>K voisins</a:t>
            </a:r>
            <a:r>
              <a:rPr lang="fr-FR" dirty="0"/>
              <a:t> les plus proches.</a:t>
            </a:r>
          </a:p>
          <a:p>
            <a:pPr marL="152400" indent="0">
              <a:buNone/>
            </a:pPr>
            <a:r>
              <a:rPr lang="fr-FR" dirty="0" smtClean="0"/>
              <a:t>               On </a:t>
            </a:r>
            <a:r>
              <a:rPr lang="fr-FR" b="1" dirty="0"/>
              <a:t>calcule la moyenne</a:t>
            </a:r>
            <a:r>
              <a:rPr lang="fr-FR" dirty="0"/>
              <a:t> de leurs valeurs.</a:t>
            </a:r>
          </a:p>
          <a:p>
            <a:pPr marL="152400" indent="0">
              <a:buNone/>
            </a:pPr>
            <a:r>
              <a:rPr lang="fr-FR" dirty="0" smtClean="0"/>
              <a:t>               Cette </a:t>
            </a:r>
            <a:r>
              <a:rPr lang="fr-FR" dirty="0"/>
              <a:t>moyenne est utilisée comme prédiction.</a:t>
            </a:r>
          </a:p>
          <a:p>
            <a:pPr marL="323850" indent="-171450">
              <a:buFont typeface="Wingdings" pitchFamily="2" charset="2"/>
              <a:buChar char="ü"/>
            </a:pPr>
            <a:endParaRPr lang="fr-FR" b="1" dirty="0"/>
          </a:p>
        </p:txBody>
      </p:sp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</p:spPr>
        <p:txBody>
          <a:bodyPr/>
          <a:lstStyle/>
          <a:p>
            <a:pPr algn="l"/>
            <a:r>
              <a:rPr lang="fr-FR" dirty="0"/>
              <a:t>KNN pour la régression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616" y="285978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Exemple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>
                <a:solidFill>
                  <a:schemeClr val="accent2"/>
                </a:solidFill>
              </a:rPr>
              <a:t>Si les 3 voisins ont comme prix : 200k€, 210k€, 190k</a:t>
            </a:r>
            <a:r>
              <a:rPr lang="fr-FR" dirty="0" smtClean="0">
                <a:solidFill>
                  <a:schemeClr val="accent2"/>
                </a:solidFill>
              </a:rPr>
              <a:t>€</a:t>
            </a:r>
          </a:p>
          <a:p>
            <a:r>
              <a:rPr lang="fr-FR" dirty="0">
                <a:solidFill>
                  <a:schemeClr val="accent2"/>
                </a:solidFill>
              </a:rPr>
              <a:t/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dirty="0">
                <a:solidFill>
                  <a:schemeClr val="accent2"/>
                </a:solidFill>
              </a:rPr>
              <a:t>👉 Prédiction = (200 + 210 + 190) / 3 = </a:t>
            </a:r>
            <a:r>
              <a:rPr lang="fr-FR" b="1" dirty="0">
                <a:solidFill>
                  <a:schemeClr val="accent2"/>
                </a:solidFill>
              </a:rPr>
              <a:t>200k€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5" name="AutoShape 6" descr="k-Nearest neighbors regressio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8" descr="k-Nearest neighbors regress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43758"/>
            <a:ext cx="2520701" cy="2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3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525650" y="1960425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4400" dirty="0"/>
              <a:t>Mesurer la distance et choisir les voisins (K)</a:t>
            </a:r>
            <a:endParaRPr lang="fr-FR" sz="4400" dirty="0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5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49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88"/>
          <p:cNvSpPr txBox="1">
            <a:spLocks noGrp="1"/>
          </p:cNvSpPr>
          <p:nvPr>
            <p:ph type="title"/>
          </p:nvPr>
        </p:nvSpPr>
        <p:spPr>
          <a:xfrm>
            <a:off x="683568" y="26749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Comment mesurer la distance</a:t>
            </a:r>
            <a:endParaRPr dirty="0"/>
          </a:p>
        </p:txBody>
      </p:sp>
      <p:sp>
        <p:nvSpPr>
          <p:cNvPr id="2067" name="Google Shape;2067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https://www.univ-st-etienne.fr/wikimastersig/lib/exe/fetch.php/glossaire:distance.png?w=300&amp;tok=c3b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746595"/>
            <a:ext cx="3771025" cy="15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77155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</a:rPr>
              <a:t>Distance Euclidienne</a:t>
            </a:r>
            <a:endParaRPr lang="fr-FR" sz="1800" b="1" dirty="0" smtClean="0">
              <a:solidFill>
                <a:schemeClr val="accent2"/>
              </a:solidFill>
            </a:endParaRPr>
          </a:p>
          <a:p>
            <a:endParaRPr lang="fr-FR" dirty="0"/>
          </a:p>
          <a:p>
            <a:r>
              <a:rPr lang="fr-FR" dirty="0" smtClean="0">
                <a:solidFill>
                  <a:schemeClr val="accent2"/>
                </a:solidFill>
              </a:rPr>
              <a:t>La </a:t>
            </a:r>
            <a:r>
              <a:rPr lang="fr-FR" dirty="0">
                <a:solidFill>
                  <a:schemeClr val="accent2"/>
                </a:solidFill>
              </a:rPr>
              <a:t>distance Euclidienne est la distance "en ligne droite" entre deux points.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0676" y="1806666"/>
            <a:ext cx="26795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Exemple :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A(2,3), B(5,7)</a:t>
            </a:r>
          </a:p>
          <a:p>
            <a:r>
              <a:rPr lang="fr-FR" dirty="0">
                <a:solidFill>
                  <a:schemeClr val="accent2"/>
                </a:solidFill>
              </a:rPr>
              <a:t>(5-2)² + (7-3)² = 9 + 16 = 25</a:t>
            </a:r>
          </a:p>
          <a:p>
            <a:r>
              <a:rPr lang="fr-FR" dirty="0">
                <a:solidFill>
                  <a:schemeClr val="accent2"/>
                </a:solidFill>
              </a:rPr>
              <a:t>√25 = 5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dirty="0">
                <a:solidFill>
                  <a:schemeClr val="accent2"/>
                </a:solidFill>
              </a:rPr>
              <a:t>👉 </a:t>
            </a:r>
            <a:r>
              <a:rPr lang="fr-FR" b="1" dirty="0">
                <a:solidFill>
                  <a:schemeClr val="accent2"/>
                </a:solidFill>
              </a:rPr>
              <a:t>Distance = 5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0676" y="3112175"/>
            <a:ext cx="608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Avantages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Méthode la plus utilisée et populaire.</a:t>
            </a:r>
          </a:p>
          <a:p>
            <a:r>
              <a:rPr lang="fr-FR" dirty="0">
                <a:solidFill>
                  <a:schemeClr val="accent2"/>
                </a:solidFill>
              </a:rPr>
              <a:t>Simple et intuitive pour mesurer les distances</a:t>
            </a:r>
            <a:r>
              <a:rPr lang="fr-FR" dirty="0" smtClean="0">
                <a:solidFill>
                  <a:schemeClr val="accent2"/>
                </a:solidFill>
              </a:rPr>
              <a:t>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b="1" dirty="0"/>
              <a:t>Autres Méthodes</a:t>
            </a:r>
            <a:r>
              <a:rPr lang="fr-FR" dirty="0"/>
              <a:t> 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chemeClr val="accent2"/>
                </a:solidFill>
              </a:rPr>
              <a:t>Il existe d’autres façons de calculer la distance, comme :</a:t>
            </a:r>
          </a:p>
          <a:p>
            <a:r>
              <a:rPr lang="fr-FR" dirty="0">
                <a:solidFill>
                  <a:schemeClr val="accent2"/>
                </a:solidFill>
              </a:rPr>
              <a:t>Distance de Manhattan.</a:t>
            </a:r>
          </a:p>
          <a:p>
            <a:r>
              <a:rPr lang="fr-FR" dirty="0">
                <a:solidFill>
                  <a:schemeClr val="accent2"/>
                </a:solidFill>
              </a:rPr>
              <a:t>Distance de Minkowski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"/>
          <p:cNvSpPr txBox="1">
            <a:spLocks/>
          </p:cNvSpPr>
          <p:nvPr/>
        </p:nvSpPr>
        <p:spPr>
          <a:xfrm>
            <a:off x="747570" y="1347614"/>
            <a:ext cx="7717500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r>
              <a:rPr lang="fr-FR" smtClean="0"/>
              <a:t>Choisir la bonne valeur de K est très important pour que KNN soit performant.</a:t>
            </a:r>
          </a:p>
          <a:p>
            <a:pPr marL="152400"/>
            <a:r>
              <a:rPr lang="fr-FR" smtClean="0"/>
              <a:t>1 Petit K (par exemple K = 1, 3)</a:t>
            </a:r>
          </a:p>
          <a:p>
            <a:pPr marL="152400"/>
            <a:r>
              <a:rPr lang="fr-FR" smtClean="0"/>
              <a:t>              Le modèle est </a:t>
            </a:r>
            <a:r>
              <a:rPr lang="fr-FR" b="1" smtClean="0"/>
              <a:t>très sensible</a:t>
            </a:r>
            <a:r>
              <a:rPr lang="fr-FR" smtClean="0"/>
              <a:t> aux données.</a:t>
            </a:r>
          </a:p>
          <a:p>
            <a:pPr marL="152400"/>
            <a:r>
              <a:rPr lang="fr-FR" smtClean="0"/>
              <a:t>              Il peut facilement </a:t>
            </a:r>
            <a:r>
              <a:rPr lang="fr-FR" b="1" smtClean="0"/>
              <a:t>se tromper</a:t>
            </a:r>
            <a:r>
              <a:rPr lang="fr-FR" smtClean="0"/>
              <a:t> si un voisin est un "bruit" (valeur anormale).</a:t>
            </a:r>
          </a:p>
          <a:p>
            <a:pPr marL="152400"/>
            <a:r>
              <a:rPr lang="fr-FR" smtClean="0"/>
              <a:t>              Il </a:t>
            </a:r>
            <a:r>
              <a:rPr lang="fr-FR" b="1" smtClean="0"/>
              <a:t>suit trop</a:t>
            </a:r>
            <a:r>
              <a:rPr lang="fr-FR" smtClean="0"/>
              <a:t> les petites variations des données (</a:t>
            </a:r>
            <a:r>
              <a:rPr lang="fr-FR" b="1" smtClean="0"/>
              <a:t>sur-apprentissage</a:t>
            </a:r>
            <a:r>
              <a:rPr lang="fr-FR" smtClean="0"/>
              <a:t> / </a:t>
            </a:r>
            <a:r>
              <a:rPr lang="fr-FR" b="1" smtClean="0"/>
              <a:t>overfitting</a:t>
            </a:r>
            <a:r>
              <a:rPr lang="fr-FR" smtClean="0"/>
              <a:t>).</a:t>
            </a:r>
          </a:p>
          <a:p>
            <a:pPr marL="152400"/>
            <a:endParaRPr lang="fr-FR" smtClean="0"/>
          </a:p>
          <a:p>
            <a:pPr marL="152400"/>
            <a:r>
              <a:rPr lang="fr-FR" smtClean="0"/>
              <a:t>2 Grand K (par exemple K = 15, 20)</a:t>
            </a:r>
          </a:p>
          <a:p>
            <a:pPr marL="152400"/>
            <a:r>
              <a:rPr lang="fr-FR" smtClean="0"/>
              <a:t>         Le modèle devient </a:t>
            </a:r>
            <a:r>
              <a:rPr lang="fr-FR" b="1" smtClean="0"/>
              <a:t>plus stable</a:t>
            </a:r>
            <a:r>
              <a:rPr lang="fr-FR" smtClean="0"/>
              <a:t> et </a:t>
            </a:r>
            <a:r>
              <a:rPr lang="fr-FR" b="1" smtClean="0"/>
              <a:t>moins sensible</a:t>
            </a:r>
            <a:r>
              <a:rPr lang="fr-FR" smtClean="0"/>
              <a:t> au bruit.</a:t>
            </a:r>
          </a:p>
          <a:p>
            <a:pPr marL="152400"/>
            <a:r>
              <a:rPr lang="fr-FR" smtClean="0"/>
              <a:t>         Mais il </a:t>
            </a:r>
            <a:r>
              <a:rPr lang="fr-FR" b="1" smtClean="0"/>
              <a:t>risque d'ignorer des petits détails importants</a:t>
            </a:r>
            <a:r>
              <a:rPr lang="fr-FR" smtClean="0"/>
              <a:t>.</a:t>
            </a:r>
          </a:p>
          <a:p>
            <a:pPr marL="152400"/>
            <a:r>
              <a:rPr lang="fr-FR" smtClean="0"/>
              <a:t>         Il peut </a:t>
            </a:r>
            <a:r>
              <a:rPr lang="fr-FR" b="1" smtClean="0"/>
              <a:t>lisser</a:t>
            </a:r>
            <a:r>
              <a:rPr lang="fr-FR" smtClean="0"/>
              <a:t> trop les différences (</a:t>
            </a:r>
            <a:r>
              <a:rPr lang="fr-FR" b="1" smtClean="0"/>
              <a:t>sous-apprentissage</a:t>
            </a:r>
            <a:r>
              <a:rPr lang="fr-FR" smtClean="0"/>
              <a:t> / </a:t>
            </a:r>
            <a:r>
              <a:rPr lang="fr-FR" b="1" smtClean="0"/>
              <a:t>underfitting</a:t>
            </a:r>
            <a:r>
              <a:rPr lang="fr-FR" smtClean="0"/>
              <a:t>).</a:t>
            </a:r>
          </a:p>
          <a:p>
            <a:pPr marL="152400"/>
            <a:endParaRPr lang="fr-FR" smtClean="0"/>
          </a:p>
          <a:p>
            <a:pPr marL="152400"/>
            <a:r>
              <a:rPr lang="fr-FR" smtClean="0"/>
              <a:t>3. Comment trouver le "meilleur K" ?</a:t>
            </a:r>
          </a:p>
          <a:p>
            <a:pPr marL="152400"/>
            <a:r>
              <a:rPr lang="fr-FR" smtClean="0"/>
              <a:t>                          ➔ Tester plusieurs valeurs de K (ex: de 1 à 30)</a:t>
            </a:r>
            <a:br>
              <a:rPr lang="fr-FR" smtClean="0"/>
            </a:br>
            <a:r>
              <a:rPr lang="fr-FR" smtClean="0"/>
              <a:t>                       ➔ Voir laquelle donne les meilleurs résultats sur des données tests.</a:t>
            </a:r>
          </a:p>
          <a:p>
            <a:pPr marL="152400"/>
            <a:r>
              <a:rPr lang="fr-FR" smtClean="0"/>
              <a:t>          En général :</a:t>
            </a:r>
            <a:br>
              <a:rPr lang="fr-FR" smtClean="0"/>
            </a:br>
            <a:r>
              <a:rPr lang="fr-FR" smtClean="0"/>
              <a:t>                         ➔ On trace un graphique de </a:t>
            </a:r>
            <a:r>
              <a:rPr lang="fr-FR" b="1" smtClean="0"/>
              <a:t>l'erreur</a:t>
            </a:r>
            <a:r>
              <a:rPr lang="fr-FR" smtClean="0"/>
              <a:t> en fonction de </a:t>
            </a:r>
            <a:r>
              <a:rPr lang="fr-FR" b="1" smtClean="0"/>
              <a:t>K</a:t>
            </a:r>
            <a:r>
              <a:rPr lang="fr-FR" smtClean="0"/>
              <a:t>.</a:t>
            </a:r>
            <a:br>
              <a:rPr lang="fr-FR" smtClean="0"/>
            </a:br>
            <a:r>
              <a:rPr lang="fr-FR" smtClean="0"/>
              <a:t>                       ➔ On choisit K où l'erreur est </a:t>
            </a:r>
            <a:r>
              <a:rPr lang="fr-FR" b="1" smtClean="0"/>
              <a:t>la plus faible</a:t>
            </a:r>
            <a:r>
              <a:rPr lang="fr-FR" smtClean="0"/>
              <a:t>.</a:t>
            </a:r>
          </a:p>
          <a:p>
            <a:pPr marL="152400"/>
            <a:endParaRPr lang="fr-FR" smtClean="0"/>
          </a:p>
          <a:p>
            <a:pPr marL="152400"/>
            <a:endParaRPr lang="fr-FR" smtClean="0"/>
          </a:p>
          <a:p>
            <a:pPr marL="152400"/>
            <a:r>
              <a:rPr lang="fr-FR" smtClean="0"/>
              <a:t>      </a:t>
            </a:r>
            <a:endParaRPr lang="fr-FR" dirty="0"/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747570" y="718164"/>
            <a:ext cx="7717500" cy="541500"/>
          </a:xfrm>
        </p:spPr>
        <p:txBody>
          <a:bodyPr/>
          <a:lstStyle/>
          <a:p>
            <a:pPr algn="l"/>
            <a:r>
              <a:rPr lang="fr-FR" dirty="0" smtClean="0"/>
              <a:t>   Comment </a:t>
            </a:r>
            <a:r>
              <a:rPr lang="fr-FR" dirty="0"/>
              <a:t>choisir K</a:t>
            </a:r>
          </a:p>
        </p:txBody>
      </p:sp>
    </p:spTree>
    <p:extLst>
      <p:ext uri="{BB962C8B-B14F-4D97-AF65-F5344CB8AC3E}">
        <p14:creationId xmlns:p14="http://schemas.microsoft.com/office/powerpoint/2010/main" val="137944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428642" y="2041283"/>
            <a:ext cx="6286710" cy="1754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4000" dirty="0"/>
              <a:t>Avantages et Inconvénients de l'algorithme KNN</a:t>
            </a:r>
            <a:endParaRPr lang="fr-FR" sz="4000" dirty="0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849818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49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schemeClr val="accent2"/>
                </a:solidFill>
              </a:rPr>
              <a:t>Avantages de KNN</a:t>
            </a:r>
          </a:p>
        </p:txBody>
      </p:sp>
      <p:sp>
        <p:nvSpPr>
          <p:cNvPr id="3" name="Google Shape;2012;p84"/>
          <p:cNvSpPr txBox="1">
            <a:spLocks/>
          </p:cNvSpPr>
          <p:nvPr/>
        </p:nvSpPr>
        <p:spPr>
          <a:xfrm>
            <a:off x="2483768" y="2248111"/>
            <a:ext cx="7963206" cy="1835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800" dirty="0">
                <a:solidFill>
                  <a:schemeClr val="accent2"/>
                </a:solidFill>
                <a:latin typeface="+mn-lt"/>
              </a:rPr>
              <a:t>Très simple à comprendre et à implémenter</a:t>
            </a: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.</a:t>
            </a:r>
          </a:p>
          <a:p>
            <a:endParaRPr lang="fr-FR" sz="1800" dirty="0" smtClean="0">
              <a:solidFill>
                <a:schemeClr val="accent2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Pas </a:t>
            </a:r>
            <a:r>
              <a:rPr lang="fr-FR" sz="1800" dirty="0">
                <a:solidFill>
                  <a:schemeClr val="accent2"/>
                </a:solidFill>
                <a:latin typeface="+mn-lt"/>
              </a:rPr>
              <a:t>besoin d'apprendre un modèle (pas </a:t>
            </a:r>
            <a:endParaRPr lang="fr-FR" sz="1800" dirty="0" smtClean="0">
              <a:solidFill>
                <a:schemeClr val="accent2"/>
              </a:solidFill>
              <a:latin typeface="+mn-lt"/>
            </a:endParaRPr>
          </a:p>
          <a:p>
            <a:r>
              <a:rPr lang="fr-FR" sz="1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           d'entraînement </a:t>
            </a:r>
            <a:r>
              <a:rPr lang="fr-FR" sz="1800" dirty="0">
                <a:solidFill>
                  <a:schemeClr val="accent2"/>
                </a:solidFill>
                <a:latin typeface="+mn-lt"/>
              </a:rPr>
              <a:t>lourd</a:t>
            </a: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)</a:t>
            </a:r>
          </a:p>
          <a:p>
            <a:endParaRPr lang="fr-FR" sz="1800" dirty="0" smtClean="0">
              <a:solidFill>
                <a:schemeClr val="accent2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dirty="0" smtClean="0">
                <a:solidFill>
                  <a:schemeClr val="accent2"/>
                </a:solidFill>
                <a:latin typeface="+mn-lt"/>
              </a:rPr>
              <a:t>Fonctionne </a:t>
            </a:r>
            <a:r>
              <a:rPr lang="fr-FR" sz="1800" dirty="0">
                <a:solidFill>
                  <a:schemeClr val="accent2"/>
                </a:solidFill>
                <a:latin typeface="+mn-lt"/>
              </a:rPr>
              <a:t>bien avec des petites bases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19883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713225" y="428875"/>
            <a:ext cx="3447600" cy="1196700"/>
          </a:xfrm>
        </p:spPr>
        <p:txBody>
          <a:bodyPr/>
          <a:lstStyle/>
          <a:p>
            <a:r>
              <a:rPr lang="fr-FR" sz="4000" dirty="0" err="1" smtClean="0">
                <a:solidFill>
                  <a:schemeClr val="accent2"/>
                </a:solidFill>
              </a:rPr>
              <a:t>Inconvéniens</a:t>
            </a:r>
            <a:r>
              <a:rPr lang="fr-FR" sz="4000" dirty="0" smtClean="0">
                <a:solidFill>
                  <a:schemeClr val="accent2"/>
                </a:solidFill>
              </a:rPr>
              <a:t> </a:t>
            </a:r>
            <a:r>
              <a:rPr lang="fr-FR" sz="4000" dirty="0">
                <a:solidFill>
                  <a:schemeClr val="accent2"/>
                </a:solidFill>
              </a:rPr>
              <a:t>de KNN</a:t>
            </a:r>
          </a:p>
        </p:txBody>
      </p:sp>
      <p:sp>
        <p:nvSpPr>
          <p:cNvPr id="4" name="Google Shape;2012;p84"/>
          <p:cNvSpPr txBox="1">
            <a:spLocks/>
          </p:cNvSpPr>
          <p:nvPr/>
        </p:nvSpPr>
        <p:spPr>
          <a:xfrm>
            <a:off x="2771800" y="2211710"/>
            <a:ext cx="7603166" cy="113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600" dirty="0">
                <a:solidFill>
                  <a:schemeClr val="accent2"/>
                </a:solidFill>
              </a:rPr>
              <a:t>Très lent avec de très grandes quantités de données (car </a:t>
            </a:r>
            <a:r>
              <a:rPr lang="fr-FR" sz="1600" dirty="0" smtClean="0">
                <a:solidFill>
                  <a:schemeClr val="accent2"/>
                </a:solidFill>
              </a:rPr>
              <a:t>il</a:t>
            </a:r>
          </a:p>
          <a:p>
            <a:r>
              <a:rPr lang="fr-FR" sz="1600" dirty="0" smtClean="0">
                <a:solidFill>
                  <a:schemeClr val="accent2"/>
                </a:solidFill>
              </a:rPr>
              <a:t>        doit </a:t>
            </a:r>
            <a:r>
              <a:rPr lang="fr-FR" sz="1600" dirty="0">
                <a:solidFill>
                  <a:schemeClr val="accent2"/>
                </a:solidFill>
              </a:rPr>
              <a:t>comparer avec tous les points</a:t>
            </a:r>
            <a:r>
              <a:rPr lang="fr-FR" sz="1600" dirty="0" smtClean="0">
                <a:solidFill>
                  <a:schemeClr val="accent2"/>
                </a:solidFill>
              </a:rPr>
              <a:t>)</a:t>
            </a:r>
          </a:p>
          <a:p>
            <a:endParaRPr lang="fr-FR" sz="1600" dirty="0" smtClean="0">
              <a:solidFill>
                <a:schemeClr val="accent2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600" dirty="0" smtClean="0">
                <a:solidFill>
                  <a:schemeClr val="accent2"/>
                </a:solidFill>
                <a:latin typeface="+mn-lt"/>
              </a:rPr>
              <a:t> Sensible </a:t>
            </a:r>
            <a:r>
              <a:rPr lang="fr-FR" sz="1600" dirty="0">
                <a:solidFill>
                  <a:schemeClr val="accent2"/>
                </a:solidFill>
                <a:latin typeface="+mn-lt"/>
              </a:rPr>
              <a:t>aux données inutiles (</a:t>
            </a:r>
            <a:r>
              <a:rPr lang="fr-FR" sz="1600" dirty="0" err="1" smtClean="0">
                <a:solidFill>
                  <a:schemeClr val="accent2"/>
                </a:solidFill>
                <a:latin typeface="+mn-lt"/>
              </a:rPr>
              <a:t>outliers</a:t>
            </a:r>
            <a:r>
              <a:rPr lang="fr-FR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600" dirty="0" smtClean="0">
                <a:solidFill>
                  <a:schemeClr val="accent2"/>
                </a:solidFill>
                <a:latin typeface="+mn-lt"/>
              </a:rPr>
              <a:t>…)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600" dirty="0" smtClean="0">
              <a:solidFill>
                <a:schemeClr val="accent2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accent2"/>
                </a:solidFill>
                <a:latin typeface="+mn-lt"/>
              </a:rPr>
              <a:t>  </a:t>
            </a:r>
            <a:r>
              <a:rPr lang="fr-FR" sz="1600" dirty="0">
                <a:solidFill>
                  <a:schemeClr val="accent2"/>
                </a:solidFill>
                <a:latin typeface="+mn-lt"/>
              </a:rPr>
              <a:t>Besoin de bien choisir K et la méthode de distance.</a:t>
            </a:r>
          </a:p>
        </p:txBody>
      </p:sp>
    </p:spTree>
    <p:extLst>
      <p:ext uri="{BB962C8B-B14F-4D97-AF65-F5344CB8AC3E}">
        <p14:creationId xmlns:p14="http://schemas.microsoft.com/office/powerpoint/2010/main" val="165377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525650" y="1960425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4400" dirty="0"/>
              <a:t>Passer à la pratique</a:t>
            </a:r>
            <a:endParaRPr lang="fr-FR" sz="4400" dirty="0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2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06;p182"/>
          <p:cNvSpPr txBox="1">
            <a:spLocks/>
          </p:cNvSpPr>
          <p:nvPr/>
        </p:nvSpPr>
        <p:spPr>
          <a:xfrm>
            <a:off x="1742121" y="1347614"/>
            <a:ext cx="5976664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fr-FR" sz="6000" dirty="0">
                <a:solidFill>
                  <a:schemeClr val="accent2"/>
                </a:solidFill>
              </a:rPr>
              <a:t>Merci pour votre attention</a:t>
            </a:r>
            <a:endParaRPr lang="fr-FR" sz="6000" dirty="0">
              <a:solidFill>
                <a:schemeClr val="accent2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43;p86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Plan</a:t>
            </a:r>
            <a:endParaRPr dirty="0"/>
          </a:p>
        </p:txBody>
      </p:sp>
      <p:sp>
        <p:nvSpPr>
          <p:cNvPr id="22" name="Google Shape;2044;p86"/>
          <p:cNvSpPr txBox="1">
            <a:spLocks noGrp="1"/>
          </p:cNvSpPr>
          <p:nvPr>
            <p:ph type="subTitle" idx="3"/>
          </p:nvPr>
        </p:nvSpPr>
        <p:spPr>
          <a:xfrm>
            <a:off x="1115616" y="1563638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800" dirty="0"/>
              <a:t>Introduction au KNN</a:t>
            </a:r>
            <a:endParaRPr lang="fr-FR" sz="1800" dirty="0"/>
          </a:p>
        </p:txBody>
      </p:sp>
      <p:sp>
        <p:nvSpPr>
          <p:cNvPr id="23" name="Google Shape;2045;p86"/>
          <p:cNvSpPr txBox="1">
            <a:spLocks noGrp="1"/>
          </p:cNvSpPr>
          <p:nvPr>
            <p:ph type="subTitle" idx="4"/>
          </p:nvPr>
        </p:nvSpPr>
        <p:spPr>
          <a:xfrm>
            <a:off x="4788024" y="1563638"/>
            <a:ext cx="3500128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800" dirty="0"/>
              <a:t>Fonctionnement de </a:t>
            </a:r>
            <a:br>
              <a:rPr lang="fr-FR" sz="1800" dirty="0"/>
            </a:br>
            <a:r>
              <a:rPr lang="fr-FR" sz="1800" dirty="0"/>
              <a:t>KNN(Vue générale)</a:t>
            </a:r>
            <a:endParaRPr lang="fr-FR" sz="1800" dirty="0"/>
          </a:p>
        </p:txBody>
      </p:sp>
      <p:sp>
        <p:nvSpPr>
          <p:cNvPr id="24" name="Google Shape;2046;p86"/>
          <p:cNvSpPr txBox="1">
            <a:spLocks noGrp="1"/>
          </p:cNvSpPr>
          <p:nvPr>
            <p:ph type="subTitle" idx="5"/>
          </p:nvPr>
        </p:nvSpPr>
        <p:spPr>
          <a:xfrm>
            <a:off x="1187624" y="2715766"/>
            <a:ext cx="302433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1600" dirty="0"/>
              <a:t>Application du KNN à la classification et à la régression</a:t>
            </a:r>
            <a:endParaRPr sz="1600" dirty="0"/>
          </a:p>
        </p:txBody>
      </p:sp>
      <p:sp>
        <p:nvSpPr>
          <p:cNvPr id="25" name="Google Shape;2047;p86"/>
          <p:cNvSpPr txBox="1">
            <a:spLocks noGrp="1"/>
          </p:cNvSpPr>
          <p:nvPr>
            <p:ph type="subTitle" idx="6"/>
          </p:nvPr>
        </p:nvSpPr>
        <p:spPr>
          <a:xfrm>
            <a:off x="4860032" y="2715766"/>
            <a:ext cx="338437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1800" dirty="0"/>
              <a:t>Mesurer la distance et choisir les voisins (K)</a:t>
            </a:r>
            <a:endParaRPr sz="1800" dirty="0"/>
          </a:p>
        </p:txBody>
      </p:sp>
      <p:sp>
        <p:nvSpPr>
          <p:cNvPr id="26" name="Google Shape;2050;p86"/>
          <p:cNvSpPr txBox="1">
            <a:spLocks noGrp="1"/>
          </p:cNvSpPr>
          <p:nvPr>
            <p:ph type="title" idx="9"/>
          </p:nvPr>
        </p:nvSpPr>
        <p:spPr>
          <a:xfrm>
            <a:off x="1043608" y="120359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27" name="Google Shape;2051;p86"/>
          <p:cNvSpPr txBox="1">
            <a:spLocks noGrp="1"/>
          </p:cNvSpPr>
          <p:nvPr>
            <p:ph type="title" idx="13"/>
          </p:nvPr>
        </p:nvSpPr>
        <p:spPr>
          <a:xfrm>
            <a:off x="4788024" y="120359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  <p:sp>
        <p:nvSpPr>
          <p:cNvPr id="28" name="Google Shape;2052;p86"/>
          <p:cNvSpPr txBox="1">
            <a:spLocks noGrp="1"/>
          </p:cNvSpPr>
          <p:nvPr>
            <p:ph type="title" idx="14"/>
          </p:nvPr>
        </p:nvSpPr>
        <p:spPr>
          <a:xfrm>
            <a:off x="1043608" y="2355726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29" name="Google Shape;2053;p86"/>
          <p:cNvSpPr txBox="1">
            <a:spLocks noGrp="1"/>
          </p:cNvSpPr>
          <p:nvPr>
            <p:ph type="title" idx="15"/>
          </p:nvPr>
        </p:nvSpPr>
        <p:spPr>
          <a:xfrm>
            <a:off x="4860032" y="2355726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04</a:t>
            </a:r>
            <a:endParaRPr dirty="0"/>
          </a:p>
        </p:txBody>
      </p:sp>
      <p:sp>
        <p:nvSpPr>
          <p:cNvPr id="32" name="Google Shape;2046;p86"/>
          <p:cNvSpPr txBox="1">
            <a:spLocks noGrp="1"/>
          </p:cNvSpPr>
          <p:nvPr>
            <p:ph type="subTitle" idx="5"/>
          </p:nvPr>
        </p:nvSpPr>
        <p:spPr>
          <a:xfrm>
            <a:off x="4932040" y="4061466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1800" dirty="0"/>
              <a:t>Passer à la pratique</a:t>
            </a:r>
            <a:endParaRPr sz="1800" dirty="0"/>
          </a:p>
        </p:txBody>
      </p:sp>
      <p:sp>
        <p:nvSpPr>
          <p:cNvPr id="33" name="Google Shape;2052;p86"/>
          <p:cNvSpPr txBox="1">
            <a:spLocks noGrp="1"/>
          </p:cNvSpPr>
          <p:nvPr>
            <p:ph type="title" idx="14"/>
          </p:nvPr>
        </p:nvSpPr>
        <p:spPr>
          <a:xfrm>
            <a:off x="4860032" y="372387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uFill>
                  <a:noFill/>
                </a:u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" name="Google Shape;2046;p86"/>
          <p:cNvSpPr txBox="1">
            <a:spLocks noGrp="1"/>
          </p:cNvSpPr>
          <p:nvPr>
            <p:ph type="subTitle" idx="5"/>
          </p:nvPr>
        </p:nvSpPr>
        <p:spPr>
          <a:xfrm>
            <a:off x="1259632" y="4083918"/>
            <a:ext cx="417646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1600" dirty="0"/>
              <a:t>Avantages et Inconvénients </a:t>
            </a:r>
            <a:r>
              <a:rPr lang="fr-FR" sz="1600" dirty="0" smtClean="0"/>
              <a:t>de </a:t>
            </a:r>
            <a:r>
              <a:rPr lang="fr-FR" sz="1600" dirty="0"/>
              <a:t>l'algorithme KNN</a:t>
            </a:r>
            <a:endParaRPr sz="1600" dirty="0"/>
          </a:p>
        </p:txBody>
      </p:sp>
      <p:sp>
        <p:nvSpPr>
          <p:cNvPr id="37" name="Google Shape;2052;p86"/>
          <p:cNvSpPr txBox="1">
            <a:spLocks noGrp="1"/>
          </p:cNvSpPr>
          <p:nvPr>
            <p:ph type="title" idx="14"/>
          </p:nvPr>
        </p:nvSpPr>
        <p:spPr>
          <a:xfrm>
            <a:off x="1061704" y="3795886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uFill>
                  <a:noFill/>
                </a:uFill>
              </a:rPr>
              <a:t>05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525650" y="1960425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400" dirty="0"/>
              <a:t>Introduction au 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KNN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dirty="0"/>
              <a:t>Qu’est-ce que KNN ?</a:t>
            </a:r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>
                <a:latin typeface="+mn-lt"/>
              </a:rPr>
              <a:t>KNN (K-</a:t>
            </a:r>
            <a:r>
              <a:rPr lang="fr-FR" sz="2000" b="1" dirty="0" err="1">
                <a:latin typeface="+mn-lt"/>
              </a:rPr>
              <a:t>Nearest</a:t>
            </a:r>
            <a:r>
              <a:rPr lang="fr-FR" sz="2000" b="1" dirty="0">
                <a:latin typeface="+mn-lt"/>
              </a:rPr>
              <a:t> Neighbors) </a:t>
            </a:r>
            <a:r>
              <a:rPr lang="fr-FR" sz="2000" b="1" dirty="0" smtClean="0">
                <a:latin typeface="+mn-lt"/>
              </a:rPr>
              <a:t>: </a:t>
            </a:r>
            <a:r>
              <a:rPr lang="fr-FR" sz="2000" dirty="0" smtClean="0">
                <a:latin typeface="+mn-lt"/>
              </a:rPr>
              <a:t>est </a:t>
            </a:r>
            <a:r>
              <a:rPr lang="fr-FR" sz="2000" dirty="0">
                <a:latin typeface="+mn-lt"/>
              </a:rPr>
              <a:t>un algorithme d'apprentissage supervisé utilisé en Machine Learning.</a:t>
            </a:r>
            <a:br>
              <a:rPr lang="fr-FR" sz="2000" dirty="0">
                <a:latin typeface="+mn-lt"/>
              </a:rPr>
            </a:br>
            <a:r>
              <a:rPr lang="fr-FR" sz="2000" dirty="0">
                <a:latin typeface="+mn-lt"/>
              </a:rPr>
              <a:t>Il sert à </a:t>
            </a:r>
            <a:r>
              <a:rPr lang="fr-FR" sz="2000" b="1" dirty="0">
                <a:latin typeface="+mn-lt"/>
              </a:rPr>
              <a:t>prédire une étiquette</a:t>
            </a:r>
            <a:r>
              <a:rPr lang="fr-FR" sz="2000" dirty="0">
                <a:latin typeface="+mn-lt"/>
              </a:rPr>
              <a:t> (classification) ou une </a:t>
            </a:r>
            <a:r>
              <a:rPr lang="fr-FR" sz="2000" b="1" dirty="0">
                <a:latin typeface="+mn-lt"/>
              </a:rPr>
              <a:t>valeur numérique</a:t>
            </a:r>
            <a:r>
              <a:rPr lang="fr-FR" sz="2000" dirty="0">
                <a:latin typeface="+mn-lt"/>
              </a:rPr>
              <a:t> (régression) pour de nouvelles données</a:t>
            </a:r>
            <a:r>
              <a:rPr lang="fr-FR" sz="2000" dirty="0"/>
              <a:t>.</a:t>
            </a:r>
            <a:br>
              <a:rPr lang="fr-FR" sz="2000" dirty="0"/>
            </a:br>
            <a:endParaRPr lang="fr-FR" sz="2000" dirty="0" smtClean="0"/>
          </a:p>
          <a:p>
            <a:r>
              <a:rPr lang="fr-FR" sz="2000" b="1" dirty="0" smtClean="0">
                <a:latin typeface="+mn-lt"/>
              </a:rPr>
              <a:t>L’idée </a:t>
            </a:r>
            <a:r>
              <a:rPr lang="fr-FR" sz="2000" b="1" dirty="0">
                <a:latin typeface="+mn-lt"/>
              </a:rPr>
              <a:t>principale </a:t>
            </a:r>
            <a:r>
              <a:rPr lang="fr-FR" sz="2000" dirty="0">
                <a:latin typeface="+mn-lt"/>
              </a:rPr>
              <a:t>: un élément est classé en fonction des éléments les plus proches de lui.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dirty="0"/>
              <a:t>À quoi sert KNN ?</a:t>
            </a:r>
          </a:p>
        </p:txBody>
      </p:sp>
      <p:sp>
        <p:nvSpPr>
          <p:cNvPr id="7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>
                <a:latin typeface="+mn-lt"/>
              </a:rPr>
              <a:t> Classer </a:t>
            </a:r>
            <a:r>
              <a:rPr lang="fr-FR" sz="2000" dirty="0">
                <a:latin typeface="+mn-lt"/>
              </a:rPr>
              <a:t>un nouvel élément selon ses voisins les plus proches</a:t>
            </a:r>
            <a:r>
              <a:rPr lang="fr-FR" sz="20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 smtClean="0">
                <a:latin typeface="+mn-lt"/>
              </a:rPr>
              <a:t> Prédire </a:t>
            </a:r>
            <a:r>
              <a:rPr lang="fr-FR" sz="2000" dirty="0">
                <a:latin typeface="+mn-lt"/>
              </a:rPr>
              <a:t>une valeur à partir de voisins connus</a:t>
            </a:r>
            <a:r>
              <a:rPr lang="fr-FR" sz="2000" dirty="0" smtClean="0">
                <a:latin typeface="+mn-lt"/>
              </a:rPr>
              <a:t>.</a:t>
            </a:r>
          </a:p>
          <a:p>
            <a:pPr marL="114300" indent="0">
              <a:buNone/>
            </a:pPr>
            <a:endParaRPr lang="fr-FR" sz="2000" dirty="0">
              <a:latin typeface="+mn-lt"/>
            </a:endParaRPr>
          </a:p>
          <a:p>
            <a:pPr marL="114300" indent="0">
              <a:buNone/>
            </a:pPr>
            <a:r>
              <a:rPr lang="fr-FR" sz="2000" b="1" dirty="0" smtClean="0">
                <a:latin typeface="+mn-lt"/>
              </a:rPr>
              <a:t>  Exemples </a:t>
            </a:r>
            <a:r>
              <a:rPr lang="fr-FR" sz="2000" b="1" dirty="0">
                <a:latin typeface="+mn-lt"/>
              </a:rPr>
              <a:t>d'utilisation :</a:t>
            </a:r>
            <a:endParaRPr lang="fr-FR" sz="2000" dirty="0">
              <a:latin typeface="+mn-lt"/>
            </a:endParaRPr>
          </a:p>
          <a:p>
            <a:r>
              <a:rPr lang="fr-FR" sz="2000" dirty="0" smtClean="0">
                <a:latin typeface="+mn-lt"/>
              </a:rPr>
              <a:t>Recommander </a:t>
            </a:r>
            <a:r>
              <a:rPr lang="fr-FR" sz="2000" dirty="0">
                <a:latin typeface="+mn-lt"/>
              </a:rPr>
              <a:t>des produits (</a:t>
            </a:r>
            <a:r>
              <a:rPr lang="fr-FR" sz="2000" dirty="0" err="1">
                <a:latin typeface="+mn-lt"/>
              </a:rPr>
              <a:t>Netflix</a:t>
            </a:r>
            <a:r>
              <a:rPr lang="fr-FR" sz="2000" dirty="0">
                <a:latin typeface="+mn-lt"/>
              </a:rPr>
              <a:t>, Amazon)</a:t>
            </a:r>
          </a:p>
          <a:p>
            <a:r>
              <a:rPr lang="fr-FR" sz="2000" dirty="0">
                <a:latin typeface="+mn-lt"/>
              </a:rPr>
              <a:t>Email spam ou </a:t>
            </a:r>
            <a:r>
              <a:rPr lang="fr-FR" sz="2000" dirty="0" smtClean="0">
                <a:latin typeface="+mn-lt"/>
              </a:rPr>
              <a:t>non spam</a:t>
            </a:r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Prédire le prix d'une maison</a:t>
            </a:r>
          </a:p>
        </p:txBody>
      </p:sp>
    </p:spTree>
    <p:extLst>
      <p:ext uri="{BB962C8B-B14F-4D97-AF65-F5344CB8AC3E}">
        <p14:creationId xmlns:p14="http://schemas.microsoft.com/office/powerpoint/2010/main" val="322169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525650" y="1960425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/>
              <a:t>Fonctionnement de 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KNN(Vue </a:t>
            </a:r>
            <a:r>
              <a:rPr lang="fr-FR" sz="4000" dirty="0"/>
              <a:t>générale)</a:t>
            </a:r>
            <a:endParaRPr lang="fr-FR" sz="4000" dirty="0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49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body" idx="1"/>
          </p:nvPr>
        </p:nvSpPr>
        <p:spPr>
          <a:xfrm>
            <a:off x="539552" y="1152475"/>
            <a:ext cx="7776864" cy="1707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>
                <a:latin typeface="+mn-lt"/>
              </a:rPr>
              <a:t>On stocke toutes les données d’entraînement.</a:t>
            </a:r>
          </a:p>
          <a:p>
            <a:r>
              <a:rPr lang="fr-FR" sz="1400" dirty="0">
                <a:latin typeface="+mn-lt"/>
              </a:rPr>
              <a:t>Pour un nouvel élément, on mesure sa distance avec tous les autres points.</a:t>
            </a:r>
          </a:p>
          <a:p>
            <a:r>
              <a:rPr lang="fr-FR" sz="1400" dirty="0">
                <a:latin typeface="+mn-lt"/>
              </a:rPr>
              <a:t>On choisit les </a:t>
            </a:r>
            <a:r>
              <a:rPr lang="fr-FR" sz="1400" b="1" dirty="0">
                <a:latin typeface="+mn-lt"/>
              </a:rPr>
              <a:t>K points</a:t>
            </a:r>
            <a:r>
              <a:rPr lang="fr-FR" sz="1400" dirty="0">
                <a:latin typeface="+mn-lt"/>
              </a:rPr>
              <a:t> les plus proches (= les voisins).</a:t>
            </a:r>
          </a:p>
          <a:p>
            <a:r>
              <a:rPr lang="fr-FR" sz="1400" dirty="0">
                <a:latin typeface="+mn-lt"/>
              </a:rPr>
              <a:t>Pour la classification : on vote pour la classe majoritaire.</a:t>
            </a:r>
          </a:p>
          <a:p>
            <a:r>
              <a:rPr lang="fr-FR" sz="1400" dirty="0">
                <a:latin typeface="+mn-lt"/>
              </a:rPr>
              <a:t>Pour la régression : on fait la moyenne des voisins</a:t>
            </a:r>
            <a:r>
              <a:rPr lang="fr-FR" dirty="0">
                <a:latin typeface="+mn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3" name="Google Shape;2013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Comment fonctionne KNN ?</a:t>
            </a:r>
            <a:endParaRPr dirty="0"/>
          </a:p>
        </p:txBody>
      </p:sp>
      <p:pic>
        <p:nvPicPr>
          <p:cNvPr id="1026" name="Picture 2" descr="https://miro.medium.com/v2/resize:fit:405/1*0Pqqx6wGDfFm_7GLebg2H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32802"/>
            <a:ext cx="3183331" cy="27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 idx="2"/>
          </p:nvPr>
        </p:nvSpPr>
        <p:spPr>
          <a:xfrm>
            <a:off x="1525647" y="2139702"/>
            <a:ext cx="60927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sz="4000" dirty="0"/>
              <a:t>Application du KNN à la classification et à la régression</a:t>
            </a:r>
            <a:endParaRPr lang="fr-FR" sz="4000" dirty="0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401191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7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13250" y="1152475"/>
            <a:ext cx="7819190" cy="1203251"/>
          </a:xfrm>
        </p:spPr>
        <p:txBody>
          <a:bodyPr/>
          <a:lstStyle/>
          <a:p>
            <a:r>
              <a:rPr lang="fr-FR" sz="1400" b="1" dirty="0">
                <a:latin typeface="+mn-lt"/>
              </a:rPr>
              <a:t>Objectif</a:t>
            </a:r>
            <a:r>
              <a:rPr lang="fr-FR" sz="1400" dirty="0">
                <a:latin typeface="+mn-lt"/>
              </a:rPr>
              <a:t> : Donner une catégorie (classe) à un nouvel élément.</a:t>
            </a:r>
          </a:p>
          <a:p>
            <a:r>
              <a:rPr lang="fr-FR" sz="1400" b="1" dirty="0" smtClean="0">
                <a:latin typeface="+mn-lt"/>
              </a:rPr>
              <a:t>Comment </a:t>
            </a:r>
            <a:r>
              <a:rPr lang="fr-FR" sz="1400" b="1" dirty="0">
                <a:latin typeface="+mn-lt"/>
              </a:rPr>
              <a:t>ça fonctionne </a:t>
            </a:r>
            <a:r>
              <a:rPr lang="fr-FR" sz="1400" b="1" dirty="0" smtClean="0">
                <a:latin typeface="+mn-lt"/>
              </a:rPr>
              <a:t> :</a:t>
            </a:r>
          </a:p>
          <a:p>
            <a:pPr marL="323850" indent="-171450">
              <a:buFont typeface="Wingdings" pitchFamily="2" charset="2"/>
              <a:buChar char="ü"/>
            </a:pPr>
            <a:r>
              <a:rPr lang="fr-FR" sz="1400" dirty="0" smtClean="0">
                <a:latin typeface="+mn-lt"/>
              </a:rPr>
              <a:t>            On </a:t>
            </a:r>
            <a:r>
              <a:rPr lang="fr-FR" sz="1400" dirty="0">
                <a:latin typeface="+mn-lt"/>
              </a:rPr>
              <a:t>identifie les </a:t>
            </a:r>
            <a:r>
              <a:rPr lang="fr-FR" sz="1400" b="1" dirty="0">
                <a:latin typeface="+mn-lt"/>
              </a:rPr>
              <a:t>K voisins</a:t>
            </a:r>
            <a:r>
              <a:rPr lang="fr-FR" sz="1400" dirty="0">
                <a:latin typeface="+mn-lt"/>
              </a:rPr>
              <a:t> les plus proches du nouvel élément.</a:t>
            </a:r>
          </a:p>
          <a:p>
            <a:pPr marL="323850" indent="-171450">
              <a:buFont typeface="Wingdings" pitchFamily="2" charset="2"/>
              <a:buChar char="ü"/>
            </a:pPr>
            <a:r>
              <a:rPr lang="fr-FR" sz="1400" dirty="0" smtClean="0">
                <a:latin typeface="+mn-lt"/>
              </a:rPr>
              <a:t>            Chaque </a:t>
            </a:r>
            <a:r>
              <a:rPr lang="fr-FR" sz="1400" dirty="0">
                <a:latin typeface="+mn-lt"/>
              </a:rPr>
              <a:t>voisin appartient à une </a:t>
            </a:r>
            <a:r>
              <a:rPr lang="fr-FR" sz="1400" b="1" dirty="0">
                <a:latin typeface="+mn-lt"/>
              </a:rPr>
              <a:t>classe</a:t>
            </a:r>
            <a:r>
              <a:rPr lang="fr-FR" sz="1400" dirty="0">
                <a:latin typeface="+mn-lt"/>
              </a:rPr>
              <a:t> connue.</a:t>
            </a:r>
          </a:p>
          <a:p>
            <a:pPr marL="323850" indent="-171450">
              <a:buFont typeface="Wingdings" pitchFamily="2" charset="2"/>
              <a:buChar char="ü"/>
            </a:pPr>
            <a:r>
              <a:rPr lang="fr-FR" sz="1400" dirty="0">
                <a:latin typeface="+mn-lt"/>
              </a:rPr>
              <a:t> </a:t>
            </a:r>
            <a:r>
              <a:rPr lang="fr-FR" sz="1400" dirty="0" smtClean="0">
                <a:latin typeface="+mn-lt"/>
              </a:rPr>
              <a:t>           On </a:t>
            </a:r>
            <a:r>
              <a:rPr lang="fr-FR" sz="1400" dirty="0">
                <a:latin typeface="+mn-lt"/>
              </a:rPr>
              <a:t>choisit la </a:t>
            </a:r>
            <a:r>
              <a:rPr lang="fr-FR" sz="1400" b="1" dirty="0">
                <a:latin typeface="+mn-lt"/>
              </a:rPr>
              <a:t>classe majoritaire</a:t>
            </a:r>
            <a:r>
              <a:rPr lang="fr-FR" sz="1400" dirty="0">
                <a:latin typeface="+mn-lt"/>
              </a:rPr>
              <a:t> (celle qui a reçu le plus de votes).</a:t>
            </a:r>
          </a:p>
          <a:p>
            <a:pPr marL="152400" indent="0">
              <a:buNone/>
            </a:pPr>
            <a:endParaRPr lang="fr-FR" b="1" dirty="0">
              <a:latin typeface="+mn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KNN pour la classification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78" y="2605599"/>
            <a:ext cx="2853907" cy="25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5616" y="285978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Exemple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>
                <a:solidFill>
                  <a:schemeClr val="accent2"/>
                </a:solidFill>
                <a:latin typeface="+mn-lt"/>
              </a:rPr>
              <a:t>Pour </a:t>
            </a:r>
            <a:r>
              <a:rPr lang="fr-FR" dirty="0" smtClean="0">
                <a:solidFill>
                  <a:schemeClr val="accent2"/>
                </a:solidFill>
                <a:latin typeface="+mn-lt"/>
              </a:rPr>
              <a:t>K=6 </a:t>
            </a:r>
            <a:r>
              <a:rPr lang="fr-FR" dirty="0">
                <a:solidFill>
                  <a:schemeClr val="accent2"/>
                </a:solidFill>
                <a:latin typeface="+mn-lt"/>
              </a:rPr>
              <a:t>voisins :</a:t>
            </a:r>
          </a:p>
          <a:p>
            <a:r>
              <a:rPr lang="fr-FR" dirty="0" smtClean="0">
                <a:solidFill>
                  <a:schemeClr val="accent2"/>
                </a:solidFill>
                <a:latin typeface="+mn-lt"/>
              </a:rPr>
              <a:t>4 </a:t>
            </a:r>
            <a:r>
              <a:rPr lang="fr-FR" dirty="0">
                <a:solidFill>
                  <a:schemeClr val="accent2"/>
                </a:solidFill>
                <a:latin typeface="+mn-lt"/>
              </a:rPr>
              <a:t>voisins sont </a:t>
            </a:r>
            <a:r>
              <a:rPr lang="fr-FR" dirty="0" smtClean="0">
                <a:solidFill>
                  <a:schemeClr val="accent2"/>
                </a:solidFill>
                <a:latin typeface="+mn-lt"/>
              </a:rPr>
              <a:t>"Chien".</a:t>
            </a:r>
            <a:endParaRPr lang="fr-FR" dirty="0">
              <a:solidFill>
                <a:schemeClr val="accent2"/>
              </a:solidFill>
              <a:latin typeface="+mn-lt"/>
            </a:endParaRPr>
          </a:p>
          <a:p>
            <a:r>
              <a:rPr lang="fr-FR" dirty="0">
                <a:solidFill>
                  <a:schemeClr val="accent2"/>
                </a:solidFill>
                <a:latin typeface="+mn-lt"/>
              </a:rPr>
              <a:t>2 voisins sont </a:t>
            </a:r>
            <a:r>
              <a:rPr lang="fr-FR" dirty="0" smtClean="0">
                <a:solidFill>
                  <a:schemeClr val="accent2"/>
                </a:solidFill>
                <a:latin typeface="+mn-lt"/>
              </a:rPr>
              <a:t>"Vache".</a:t>
            </a:r>
            <a:r>
              <a:rPr lang="fr-FR" dirty="0">
                <a:solidFill>
                  <a:schemeClr val="accent2"/>
                </a:solidFill>
                <a:latin typeface="+mn-lt"/>
              </a:rPr>
              <a:t/>
            </a:r>
            <a:br>
              <a:rPr lang="fr-FR" dirty="0">
                <a:solidFill>
                  <a:schemeClr val="accent2"/>
                </a:solidFill>
                <a:latin typeface="+mn-lt"/>
              </a:rPr>
            </a:br>
            <a:r>
              <a:rPr lang="fr-FR" dirty="0">
                <a:solidFill>
                  <a:schemeClr val="accent2"/>
                </a:solidFill>
                <a:latin typeface="+mn-lt"/>
              </a:rPr>
              <a:t>👉 Le nouvel élément est classé comme </a:t>
            </a:r>
            <a:r>
              <a:rPr lang="fr-FR" b="1" dirty="0">
                <a:solidFill>
                  <a:schemeClr val="accent2"/>
                </a:solidFill>
                <a:latin typeface="+mn-lt"/>
              </a:rPr>
              <a:t>"</a:t>
            </a:r>
            <a:r>
              <a:rPr lang="fr-FR" b="1" dirty="0" smtClean="0">
                <a:solidFill>
                  <a:schemeClr val="accent2"/>
                </a:solidFill>
                <a:latin typeface="+mn-lt"/>
              </a:rPr>
              <a:t>Chien"</a:t>
            </a:r>
            <a:r>
              <a:rPr lang="fr-FR" dirty="0" smtClean="0">
                <a:solidFill>
                  <a:schemeClr val="accent2"/>
                </a:solidFill>
                <a:latin typeface="+mn-lt"/>
              </a:rPr>
              <a:t>.</a:t>
            </a:r>
            <a:endParaRPr lang="fr-FR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60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634</Words>
  <Application>Microsoft Office PowerPoint</Application>
  <PresentationFormat>Affichage à l'écran (16:9)</PresentationFormat>
  <Paragraphs>112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Poppins ExtraBold</vt:lpstr>
      <vt:lpstr>Roboto Condensed Light</vt:lpstr>
      <vt:lpstr>Wingdings</vt:lpstr>
      <vt:lpstr>Candara</vt:lpstr>
      <vt:lpstr>Franklin Gothic Heavy</vt:lpstr>
      <vt:lpstr>Manjari</vt:lpstr>
      <vt:lpstr>Hammersmith One</vt:lpstr>
      <vt:lpstr>Ubuntu</vt:lpstr>
      <vt:lpstr>Elegant Education Pack for Students XL by Slidesgo</vt:lpstr>
      <vt:lpstr>K-Nearest Neighbors (KNN) Comprendre le fonctionnement, l’utilisation et l’algorithme du KNN</vt:lpstr>
      <vt:lpstr>Plan</vt:lpstr>
      <vt:lpstr>Introduction au  KNN</vt:lpstr>
      <vt:lpstr>Qu’est-ce que KNN ?</vt:lpstr>
      <vt:lpstr>À quoi sert KNN ?</vt:lpstr>
      <vt:lpstr>Fonctionnement de  KNN(Vue générale)</vt:lpstr>
      <vt:lpstr>Comment fonctionne KNN ?</vt:lpstr>
      <vt:lpstr>Application du KNN à la classification et à la régression</vt:lpstr>
      <vt:lpstr>KNN pour la classification</vt:lpstr>
      <vt:lpstr>KNN pour la régression</vt:lpstr>
      <vt:lpstr>Mesurer la distance et choisir les voisins (K)</vt:lpstr>
      <vt:lpstr>Comment mesurer la distance</vt:lpstr>
      <vt:lpstr>   Comment choisir K</vt:lpstr>
      <vt:lpstr>Avantages et Inconvénients de l'algorithme KNN</vt:lpstr>
      <vt:lpstr>Avantages de KNN</vt:lpstr>
      <vt:lpstr>Inconvéniens de KNN</vt:lpstr>
      <vt:lpstr>Passer à la pratique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 Comprendre le fonctionnement, l’utilisation et l’algorithme du KNN</dc:title>
  <dc:creator>pc</dc:creator>
  <cp:lastModifiedBy>pc</cp:lastModifiedBy>
  <cp:revision>21</cp:revision>
  <dcterms:modified xsi:type="dcterms:W3CDTF">2025-04-27T19:26:58Z</dcterms:modified>
</cp:coreProperties>
</file>