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51"/>
    <p:sldId id="257" r:id="rId52"/>
    <p:sldId id="258" r:id="rId53"/>
    <p:sldId id="259" r:id="rId54"/>
    <p:sldId id="260" r:id="rId55"/>
    <p:sldId id="261" r:id="rId56"/>
    <p:sldId id="262" r:id="rId57"/>
    <p:sldId id="263" r:id="rId58"/>
    <p:sldId id="264" r:id="rId59"/>
    <p:sldId id="265" r:id="rId60"/>
    <p:sldId id="266" r:id="rId61"/>
    <p:sldId id="267" r:id="rId62"/>
    <p:sldId id="268" r:id="rId63"/>
    <p:sldId id="269" r:id="rId64"/>
    <p:sldId id="270" r:id="rId6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Hatton" charset="1" panose="00000500000000000000"/>
      <p:regular r:id="rId18"/>
    </p:embeddedFont>
    <p:embeddedFont>
      <p:font typeface="Hatton Bold" charset="1" panose="00000800000000000000"/>
      <p:regular r:id="rId19"/>
    </p:embeddedFont>
    <p:embeddedFont>
      <p:font typeface="Hatton Extra-Light" charset="1" panose="00000300000000000000"/>
      <p:regular r:id="rId20"/>
    </p:embeddedFont>
    <p:embeddedFont>
      <p:font typeface="Hatton Light" charset="1" panose="00000400000000000000"/>
      <p:regular r:id="rId21"/>
    </p:embeddedFont>
    <p:embeddedFont>
      <p:font typeface="Hatton Semi-Bold" charset="1" panose="00000700000000000000"/>
      <p:regular r:id="rId22"/>
    </p:embeddedFont>
    <p:embeddedFont>
      <p:font typeface="Hatton Ultra-Bold" charset="1" panose="00000900000000000000"/>
      <p:regular r:id="rId23"/>
    </p:embeddedFont>
    <p:embeddedFont>
      <p:font typeface="Hatton Heavy" charset="1" panose="00000A00000000000000"/>
      <p:regular r:id="rId24"/>
    </p:embeddedFont>
    <p:embeddedFont>
      <p:font typeface="Open Sauce" charset="1" panose="00000500000000000000"/>
      <p:regular r:id="rId25"/>
    </p:embeddedFont>
    <p:embeddedFont>
      <p:font typeface="Open Sauce Bold" charset="1" panose="00000800000000000000"/>
      <p:regular r:id="rId26"/>
    </p:embeddedFont>
    <p:embeddedFont>
      <p:font typeface="Open Sauce Italics" charset="1" panose="00000500000000000000"/>
      <p:regular r:id="rId27"/>
    </p:embeddedFont>
    <p:embeddedFont>
      <p:font typeface="Open Sauce Bold Italics" charset="1" panose="00000800000000000000"/>
      <p:regular r:id="rId28"/>
    </p:embeddedFont>
    <p:embeddedFont>
      <p:font typeface="Open Sauce Light" charset="1" panose="00000400000000000000"/>
      <p:regular r:id="rId29"/>
    </p:embeddedFont>
    <p:embeddedFont>
      <p:font typeface="Open Sauce Light Italics" charset="1" panose="00000400000000000000"/>
      <p:regular r:id="rId30"/>
    </p:embeddedFont>
    <p:embeddedFont>
      <p:font typeface="Open Sauce Medium" charset="1" panose="00000600000000000000"/>
      <p:regular r:id="rId31"/>
    </p:embeddedFont>
    <p:embeddedFont>
      <p:font typeface="Open Sauce Medium Italics" charset="1" panose="00000600000000000000"/>
      <p:regular r:id="rId32"/>
    </p:embeddedFont>
    <p:embeddedFont>
      <p:font typeface="Open Sauce Semi-Bold" charset="1" panose="00000700000000000000"/>
      <p:regular r:id="rId33"/>
    </p:embeddedFont>
    <p:embeddedFont>
      <p:font typeface="Open Sauce Semi-Bold Italics" charset="1" panose="00000700000000000000"/>
      <p:regular r:id="rId34"/>
    </p:embeddedFont>
    <p:embeddedFont>
      <p:font typeface="Open Sauce Heavy" charset="1" panose="00000A00000000000000"/>
      <p:regular r:id="rId35"/>
    </p:embeddedFont>
    <p:embeddedFont>
      <p:font typeface="Open Sauce Heavy Italics" charset="1" panose="00000A00000000000000"/>
      <p:regular r:id="rId36"/>
    </p:embeddedFont>
    <p:embeddedFont>
      <p:font typeface="Nourd" charset="1" panose="00000500000000000000"/>
      <p:regular r:id="rId37"/>
    </p:embeddedFont>
    <p:embeddedFont>
      <p:font typeface="Nourd Bold" charset="1" panose="00000800000000000000"/>
      <p:regular r:id="rId38"/>
    </p:embeddedFont>
    <p:embeddedFont>
      <p:font typeface="Nourd Light" charset="1" panose="00000400000000000000"/>
      <p:regular r:id="rId39"/>
    </p:embeddedFont>
    <p:embeddedFont>
      <p:font typeface="Nourd Medium" charset="1" panose="00000600000000000000"/>
      <p:regular r:id="rId40"/>
    </p:embeddedFont>
    <p:embeddedFont>
      <p:font typeface="Nourd Semi-Bold" charset="1" panose="00000700000000000000"/>
      <p:regular r:id="rId41"/>
    </p:embeddedFont>
    <p:embeddedFont>
      <p:font typeface="Nourd Heavy" charset="1" panose="00000A00000000000000"/>
      <p:regular r:id="rId42"/>
    </p:embeddedFont>
    <p:embeddedFont>
      <p:font typeface="Open Sans" charset="1" panose="020B0606030504020204"/>
      <p:regular r:id="rId43"/>
    </p:embeddedFont>
    <p:embeddedFont>
      <p:font typeface="Open Sans Bold" charset="1" panose="020B0806030504020204"/>
      <p:regular r:id="rId44"/>
    </p:embeddedFont>
    <p:embeddedFont>
      <p:font typeface="Open Sans Italics" charset="1" panose="020B0606030504020204"/>
      <p:regular r:id="rId45"/>
    </p:embeddedFont>
    <p:embeddedFont>
      <p:font typeface="Open Sans Bold Italics" charset="1" panose="020B0806030504020204"/>
      <p:regular r:id="rId46"/>
    </p:embeddedFont>
    <p:embeddedFont>
      <p:font typeface="Open Sans Light" charset="1" panose="020B0306030504020204"/>
      <p:regular r:id="rId47"/>
    </p:embeddedFont>
    <p:embeddedFont>
      <p:font typeface="Open Sans Light Italics" charset="1" panose="020B0306030504020204"/>
      <p:regular r:id="rId48"/>
    </p:embeddedFont>
    <p:embeddedFont>
      <p:font typeface="Open Sans Ultra-Bold" charset="1" panose="00000000000000000000"/>
      <p:regular r:id="rId49"/>
    </p:embeddedFont>
    <p:embeddedFont>
      <p:font typeface="Open Sans Ultra-Bold Italics" charset="1" panose="00000000000000000000"/>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slides/slide1.xml" Type="http://schemas.openxmlformats.org/officeDocument/2006/relationships/slide"/><Relationship Id="rId52" Target="slides/slide2.xml" Type="http://schemas.openxmlformats.org/officeDocument/2006/relationships/slide"/><Relationship Id="rId53" Target="slides/slide3.xml" Type="http://schemas.openxmlformats.org/officeDocument/2006/relationships/slide"/><Relationship Id="rId54" Target="slides/slide4.xml" Type="http://schemas.openxmlformats.org/officeDocument/2006/relationships/slide"/><Relationship Id="rId55" Target="slides/slide5.xml" Type="http://schemas.openxmlformats.org/officeDocument/2006/relationships/slide"/><Relationship Id="rId56" Target="slides/slide6.xml" Type="http://schemas.openxmlformats.org/officeDocument/2006/relationships/slide"/><Relationship Id="rId57" Target="slides/slide7.xml" Type="http://schemas.openxmlformats.org/officeDocument/2006/relationships/slide"/><Relationship Id="rId58" Target="slides/slide8.xml" Type="http://schemas.openxmlformats.org/officeDocument/2006/relationships/slide"/><Relationship Id="rId59" Target="slides/slide9.xml" Type="http://schemas.openxmlformats.org/officeDocument/2006/relationships/slide"/><Relationship Id="rId6" Target="fonts/font6.fntdata" Type="http://schemas.openxmlformats.org/officeDocument/2006/relationships/font"/><Relationship Id="rId60" Target="slides/slide10.xml" Type="http://schemas.openxmlformats.org/officeDocument/2006/relationships/slide"/><Relationship Id="rId61" Target="slides/slide11.xml" Type="http://schemas.openxmlformats.org/officeDocument/2006/relationships/slide"/><Relationship Id="rId62" Target="slides/slide12.xml" Type="http://schemas.openxmlformats.org/officeDocument/2006/relationships/slide"/><Relationship Id="rId63" Target="slides/slide13.xml" Type="http://schemas.openxmlformats.org/officeDocument/2006/relationships/slide"/><Relationship Id="rId64" Target="slides/slide14.xml" Type="http://schemas.openxmlformats.org/officeDocument/2006/relationships/slide"/><Relationship Id="rId65" Target="slides/slide15.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6.png" Type="http://schemas.openxmlformats.org/officeDocument/2006/relationships/image"/><Relationship Id="rId7"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1028700" y="9000713"/>
            <a:ext cx="16230600" cy="954083"/>
            <a:chOff x="0" y="0"/>
            <a:chExt cx="5317466" cy="312577"/>
          </a:xfrm>
        </p:grpSpPr>
        <p:sp>
          <p:nvSpPr>
            <p:cNvPr name="Freeform 3" id="3"/>
            <p:cNvSpPr/>
            <p:nvPr/>
          </p:nvSpPr>
          <p:spPr>
            <a:xfrm flipH="false" flipV="false" rot="0">
              <a:off x="0" y="0"/>
              <a:ext cx="5317466" cy="312577"/>
            </a:xfrm>
            <a:custGeom>
              <a:avLst/>
              <a:gdLst/>
              <a:ahLst/>
              <a:cxnLst/>
              <a:rect r="r" b="b" t="t" l="l"/>
              <a:pathLst>
                <a:path h="312577" w="5317466">
                  <a:moveTo>
                    <a:pt x="23850" y="0"/>
                  </a:moveTo>
                  <a:lnTo>
                    <a:pt x="5293616" y="0"/>
                  </a:lnTo>
                  <a:cubicBezTo>
                    <a:pt x="5299942" y="0"/>
                    <a:pt x="5306008" y="2513"/>
                    <a:pt x="5310481" y="6985"/>
                  </a:cubicBezTo>
                  <a:cubicBezTo>
                    <a:pt x="5314953" y="11458"/>
                    <a:pt x="5317466" y="17524"/>
                    <a:pt x="5317466" y="23850"/>
                  </a:cubicBezTo>
                  <a:lnTo>
                    <a:pt x="5317466" y="288727"/>
                  </a:lnTo>
                  <a:cubicBezTo>
                    <a:pt x="5317466" y="295052"/>
                    <a:pt x="5314953" y="301118"/>
                    <a:pt x="5310481" y="305591"/>
                  </a:cubicBezTo>
                  <a:cubicBezTo>
                    <a:pt x="5306008" y="310064"/>
                    <a:pt x="5299942" y="312577"/>
                    <a:pt x="5293616" y="312577"/>
                  </a:cubicBezTo>
                  <a:lnTo>
                    <a:pt x="23850" y="312577"/>
                  </a:lnTo>
                  <a:cubicBezTo>
                    <a:pt x="17524" y="312577"/>
                    <a:pt x="11458" y="310064"/>
                    <a:pt x="6985" y="305591"/>
                  </a:cubicBezTo>
                  <a:cubicBezTo>
                    <a:pt x="2513" y="301118"/>
                    <a:pt x="0" y="295052"/>
                    <a:pt x="0" y="288727"/>
                  </a:cubicBezTo>
                  <a:lnTo>
                    <a:pt x="0" y="23850"/>
                  </a:lnTo>
                  <a:cubicBezTo>
                    <a:pt x="0" y="17524"/>
                    <a:pt x="2513" y="11458"/>
                    <a:pt x="6985" y="6985"/>
                  </a:cubicBezTo>
                  <a:cubicBezTo>
                    <a:pt x="11458" y="2513"/>
                    <a:pt x="17524" y="0"/>
                    <a:pt x="23850" y="0"/>
                  </a:cubicBezTo>
                  <a:close/>
                </a:path>
              </a:pathLst>
            </a:custGeom>
            <a:solidFill>
              <a:srgbClr val="D0C9C0"/>
            </a:solidFill>
            <a:ln w="57150" cap="rnd">
              <a:solidFill>
                <a:srgbClr val="1C1C1C"/>
              </a:solidFill>
              <a:prstDash val="solid"/>
              <a:round/>
            </a:ln>
          </p:spPr>
        </p:sp>
        <p:sp>
          <p:nvSpPr>
            <p:cNvPr name="TextBox 4" id="4"/>
            <p:cNvSpPr txBox="true"/>
            <p:nvPr/>
          </p:nvSpPr>
          <p:spPr>
            <a:xfrm>
              <a:off x="0" y="-38100"/>
              <a:ext cx="5317466" cy="350677"/>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9144000" y="9129775"/>
            <a:ext cx="0" cy="549866"/>
          </a:xfrm>
          <a:prstGeom prst="line">
            <a:avLst/>
          </a:prstGeom>
          <a:ln cap="flat" w="57150">
            <a:solidFill>
              <a:srgbClr val="1C1C1C"/>
            </a:solidFill>
            <a:prstDash val="solid"/>
            <a:headEnd type="none" len="sm" w="sm"/>
            <a:tailEnd type="none" len="sm" w="sm"/>
          </a:ln>
        </p:spPr>
      </p:sp>
      <p:grpSp>
        <p:nvGrpSpPr>
          <p:cNvPr name="Group 6" id="6"/>
          <p:cNvGrpSpPr/>
          <p:nvPr/>
        </p:nvGrpSpPr>
        <p:grpSpPr>
          <a:xfrm rot="0">
            <a:off x="1028700" y="1017143"/>
            <a:ext cx="3494852" cy="954083"/>
            <a:chOff x="0" y="0"/>
            <a:chExt cx="1010276" cy="275802"/>
          </a:xfrm>
        </p:grpSpPr>
        <p:sp>
          <p:nvSpPr>
            <p:cNvPr name="Freeform 7" id="7"/>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8" id="8"/>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764448" y="1017143"/>
            <a:ext cx="3494852" cy="954083"/>
            <a:chOff x="0" y="0"/>
            <a:chExt cx="1010276" cy="275802"/>
          </a:xfrm>
        </p:grpSpPr>
        <p:sp>
          <p:nvSpPr>
            <p:cNvPr name="Freeform 10" id="1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1" id="11"/>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6219669" y="1273318"/>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3" id="13"/>
          <p:cNvSpPr/>
          <p:nvPr/>
        </p:nvSpPr>
        <p:spPr>
          <a:xfrm rot="0">
            <a:off x="4523552" y="1465610"/>
            <a:ext cx="9240896" cy="0"/>
          </a:xfrm>
          <a:prstGeom prst="line">
            <a:avLst/>
          </a:prstGeom>
          <a:ln cap="flat" w="57150">
            <a:solidFill>
              <a:srgbClr val="1C1C1C"/>
            </a:solidFill>
            <a:prstDash val="solid"/>
            <a:headEnd type="none" len="sm" w="sm"/>
            <a:tailEnd type="none" len="sm" w="sm"/>
          </a:ln>
        </p:spPr>
      </p:sp>
      <p:sp>
        <p:nvSpPr>
          <p:cNvPr name="Freeform 14" id="14"/>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4"/>
            <a:stretch>
              <a:fillRect l="0" t="0" r="-204775" b="0"/>
            </a:stretch>
          </a:blipFill>
        </p:spPr>
      </p:sp>
      <p:sp>
        <p:nvSpPr>
          <p:cNvPr name="TextBox 15" id="15"/>
          <p:cNvSpPr txBox="true"/>
          <p:nvPr/>
        </p:nvSpPr>
        <p:spPr>
          <a:xfrm rot="0">
            <a:off x="10585339" y="9303130"/>
            <a:ext cx="1831118" cy="250825"/>
          </a:xfrm>
          <a:prstGeom prst="rect">
            <a:avLst/>
          </a:prstGeom>
        </p:spPr>
        <p:txBody>
          <a:bodyPr anchor="t" rtlCol="false" tIns="0" lIns="0" bIns="0" rIns="0">
            <a:spAutoFit/>
          </a:bodyPr>
          <a:lstStyle/>
          <a:p>
            <a:pPr>
              <a:lnSpc>
                <a:spcPts val="2000"/>
              </a:lnSpc>
            </a:pPr>
            <a:r>
              <a:rPr lang="en-US" sz="2000">
                <a:solidFill>
                  <a:srgbClr val="1C1C1C"/>
                </a:solidFill>
                <a:latin typeface="Nourd"/>
              </a:rPr>
              <a:t>Supervised by</a:t>
            </a:r>
          </a:p>
        </p:txBody>
      </p:sp>
      <p:sp>
        <p:nvSpPr>
          <p:cNvPr name="TextBox 16" id="16"/>
          <p:cNvSpPr txBox="true"/>
          <p:nvPr/>
        </p:nvSpPr>
        <p:spPr>
          <a:xfrm rot="0">
            <a:off x="12416457" y="9153303"/>
            <a:ext cx="3234636" cy="455295"/>
          </a:xfrm>
          <a:prstGeom prst="rect">
            <a:avLst/>
          </a:prstGeom>
        </p:spPr>
        <p:txBody>
          <a:bodyPr anchor="t" rtlCol="false" tIns="0" lIns="0" bIns="0" rIns="0">
            <a:spAutoFit/>
          </a:bodyPr>
          <a:lstStyle/>
          <a:p>
            <a:pPr>
              <a:lnSpc>
                <a:spcPts val="3779"/>
              </a:lnSpc>
            </a:pPr>
            <a:r>
              <a:rPr lang="en-US" sz="2700">
                <a:solidFill>
                  <a:srgbClr val="1C1C1C"/>
                </a:solidFill>
                <a:latin typeface="Nourd"/>
              </a:rPr>
              <a:t>PROF JIHAD ZAHIR</a:t>
            </a:r>
          </a:p>
        </p:txBody>
      </p:sp>
      <p:sp>
        <p:nvSpPr>
          <p:cNvPr name="TextBox 17" id="17"/>
          <p:cNvSpPr txBox="true"/>
          <p:nvPr/>
        </p:nvSpPr>
        <p:spPr>
          <a:xfrm rot="0">
            <a:off x="2280514" y="9303130"/>
            <a:ext cx="1831118" cy="250825"/>
          </a:xfrm>
          <a:prstGeom prst="rect">
            <a:avLst/>
          </a:prstGeom>
        </p:spPr>
        <p:txBody>
          <a:bodyPr anchor="t" rtlCol="false" tIns="0" lIns="0" bIns="0" rIns="0">
            <a:spAutoFit/>
          </a:bodyPr>
          <a:lstStyle/>
          <a:p>
            <a:pPr>
              <a:lnSpc>
                <a:spcPts val="2000"/>
              </a:lnSpc>
            </a:pPr>
            <a:r>
              <a:rPr lang="en-US" sz="2000">
                <a:solidFill>
                  <a:srgbClr val="1C1C1C"/>
                </a:solidFill>
                <a:latin typeface="Nourd"/>
              </a:rPr>
              <a:t>Presented by</a:t>
            </a:r>
          </a:p>
        </p:txBody>
      </p:sp>
      <p:sp>
        <p:nvSpPr>
          <p:cNvPr name="TextBox 18" id="18"/>
          <p:cNvSpPr txBox="true"/>
          <p:nvPr/>
        </p:nvSpPr>
        <p:spPr>
          <a:xfrm rot="0">
            <a:off x="4111633" y="9153303"/>
            <a:ext cx="3780122" cy="455295"/>
          </a:xfrm>
          <a:prstGeom prst="rect">
            <a:avLst/>
          </a:prstGeom>
        </p:spPr>
        <p:txBody>
          <a:bodyPr anchor="t" rtlCol="false" tIns="0" lIns="0" bIns="0" rIns="0">
            <a:spAutoFit/>
          </a:bodyPr>
          <a:lstStyle/>
          <a:p>
            <a:pPr>
              <a:lnSpc>
                <a:spcPts val="3779"/>
              </a:lnSpc>
            </a:pPr>
            <a:r>
              <a:rPr lang="en-US" sz="2700">
                <a:solidFill>
                  <a:srgbClr val="1C1C1C"/>
                </a:solidFill>
                <a:latin typeface="Nourd"/>
              </a:rPr>
              <a:t>SOULALA ACHRAF</a:t>
            </a:r>
          </a:p>
        </p:txBody>
      </p:sp>
      <p:sp>
        <p:nvSpPr>
          <p:cNvPr name="TextBox 19" id="19"/>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sp>
        <p:nvSpPr>
          <p:cNvPr name="TextBox 20" id="20"/>
          <p:cNvSpPr txBox="true"/>
          <p:nvPr/>
        </p:nvSpPr>
        <p:spPr>
          <a:xfrm rot="0">
            <a:off x="1475206" y="4896450"/>
            <a:ext cx="16387247" cy="1346200"/>
          </a:xfrm>
          <a:prstGeom prst="rect">
            <a:avLst/>
          </a:prstGeom>
        </p:spPr>
        <p:txBody>
          <a:bodyPr anchor="t" rtlCol="false" tIns="0" lIns="0" bIns="0" rIns="0">
            <a:spAutoFit/>
          </a:bodyPr>
          <a:lstStyle/>
          <a:p>
            <a:pPr algn="ctr">
              <a:lnSpc>
                <a:spcPts val="5000"/>
              </a:lnSpc>
            </a:pPr>
            <a:r>
              <a:rPr lang="en-US" sz="5000">
                <a:solidFill>
                  <a:srgbClr val="1C1C1C"/>
                </a:solidFill>
                <a:latin typeface="Hatton Ultra-Bold"/>
              </a:rPr>
              <a:t>ADVANCED LEGAL ARTICLE EXTRACTION AND CLASSIFICATION SYSTEM</a:t>
            </a:r>
          </a:p>
        </p:txBody>
      </p:sp>
      <p:sp>
        <p:nvSpPr>
          <p:cNvPr name="TextBox 21" id="21"/>
          <p:cNvSpPr txBox="true"/>
          <p:nvPr/>
        </p:nvSpPr>
        <p:spPr>
          <a:xfrm rot="0">
            <a:off x="14362346" y="1404365"/>
            <a:ext cx="1210577" cy="250825"/>
          </a:xfrm>
          <a:prstGeom prst="rect">
            <a:avLst/>
          </a:prstGeom>
        </p:spPr>
        <p:txBody>
          <a:bodyPr anchor="t" rtlCol="false" tIns="0" lIns="0" bIns="0" rIns="0">
            <a:spAutoFit/>
          </a:bodyPr>
          <a:lstStyle/>
          <a:p>
            <a:pPr>
              <a:lnSpc>
                <a:spcPts val="2000"/>
              </a:lnSpc>
            </a:pPr>
            <a:r>
              <a:rPr lang="en-US" sz="2000">
                <a:solidFill>
                  <a:srgbClr val="1C1C1C"/>
                </a:solidFill>
                <a:latin typeface="Nourd Bold"/>
              </a:rPr>
              <a:t>Start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1527528" y="2772954"/>
            <a:ext cx="15232944" cy="114617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PROCESS</a:t>
            </a:r>
          </a:p>
        </p:txBody>
      </p:sp>
      <p:grpSp>
        <p:nvGrpSpPr>
          <p:cNvPr name="Group 3" id="3"/>
          <p:cNvGrpSpPr/>
          <p:nvPr/>
        </p:nvGrpSpPr>
        <p:grpSpPr>
          <a:xfrm rot="0">
            <a:off x="1335952" y="4077364"/>
            <a:ext cx="15619882" cy="2062848"/>
            <a:chOff x="0" y="0"/>
            <a:chExt cx="5041315" cy="665784"/>
          </a:xfrm>
        </p:grpSpPr>
        <p:sp>
          <p:nvSpPr>
            <p:cNvPr name="Freeform 4" id="4"/>
            <p:cNvSpPr/>
            <p:nvPr/>
          </p:nvSpPr>
          <p:spPr>
            <a:xfrm flipH="false" flipV="false" rot="0">
              <a:off x="0" y="0"/>
              <a:ext cx="5041315" cy="665784"/>
            </a:xfrm>
            <a:custGeom>
              <a:avLst/>
              <a:gdLst/>
              <a:ahLst/>
              <a:cxnLst/>
              <a:rect r="r" b="b" t="t" l="l"/>
              <a:pathLst>
                <a:path h="665784" w="5041315">
                  <a:moveTo>
                    <a:pt x="24782" y="0"/>
                  </a:moveTo>
                  <a:lnTo>
                    <a:pt x="5016533" y="0"/>
                  </a:lnTo>
                  <a:cubicBezTo>
                    <a:pt x="5023105" y="0"/>
                    <a:pt x="5029409" y="2611"/>
                    <a:pt x="5034056" y="7259"/>
                  </a:cubicBezTo>
                  <a:cubicBezTo>
                    <a:pt x="5038704" y="11906"/>
                    <a:pt x="5041315" y="18210"/>
                    <a:pt x="5041315" y="24782"/>
                  </a:cubicBezTo>
                  <a:lnTo>
                    <a:pt x="5041315" y="641002"/>
                  </a:lnTo>
                  <a:cubicBezTo>
                    <a:pt x="5041315" y="647574"/>
                    <a:pt x="5038704" y="653878"/>
                    <a:pt x="5034056" y="658525"/>
                  </a:cubicBezTo>
                  <a:cubicBezTo>
                    <a:pt x="5029409" y="663173"/>
                    <a:pt x="5023105" y="665784"/>
                    <a:pt x="5016533" y="665784"/>
                  </a:cubicBezTo>
                  <a:lnTo>
                    <a:pt x="24782" y="665784"/>
                  </a:lnTo>
                  <a:cubicBezTo>
                    <a:pt x="18210" y="665784"/>
                    <a:pt x="11906" y="663173"/>
                    <a:pt x="7259" y="658525"/>
                  </a:cubicBezTo>
                  <a:cubicBezTo>
                    <a:pt x="2611" y="653878"/>
                    <a:pt x="0" y="647574"/>
                    <a:pt x="0" y="641002"/>
                  </a:cubicBezTo>
                  <a:lnTo>
                    <a:pt x="0" y="24782"/>
                  </a:lnTo>
                  <a:cubicBezTo>
                    <a:pt x="0" y="18210"/>
                    <a:pt x="2611" y="11906"/>
                    <a:pt x="7259" y="7259"/>
                  </a:cubicBezTo>
                  <a:cubicBezTo>
                    <a:pt x="11906" y="2611"/>
                    <a:pt x="18210" y="0"/>
                    <a:pt x="24782" y="0"/>
                  </a:cubicBezTo>
                  <a:close/>
                </a:path>
              </a:pathLst>
            </a:custGeom>
            <a:solidFill>
              <a:srgbClr val="D0C9C0"/>
            </a:solidFill>
            <a:ln w="57150" cap="rnd">
              <a:solidFill>
                <a:srgbClr val="1C1C1C"/>
              </a:solidFill>
              <a:prstDash val="solid"/>
              <a:round/>
            </a:ln>
          </p:spPr>
        </p:sp>
        <p:sp>
          <p:nvSpPr>
            <p:cNvPr name="TextBox 5" id="5"/>
            <p:cNvSpPr txBox="true"/>
            <p:nvPr/>
          </p:nvSpPr>
          <p:spPr>
            <a:xfrm>
              <a:off x="0" y="-38100"/>
              <a:ext cx="5041315" cy="70388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939264" y="5009934"/>
            <a:ext cx="14419341" cy="772795"/>
          </a:xfrm>
          <a:prstGeom prst="rect">
            <a:avLst/>
          </a:prstGeom>
        </p:spPr>
        <p:txBody>
          <a:bodyPr anchor="t" rtlCol="false" tIns="0" lIns="0" bIns="0" rIns="0">
            <a:spAutoFit/>
          </a:bodyPr>
          <a:lstStyle/>
          <a:p>
            <a:pPr>
              <a:lnSpc>
                <a:spcPts val="3079"/>
              </a:lnSpc>
            </a:pPr>
            <a:r>
              <a:rPr lang="en-US" sz="2199">
                <a:solidFill>
                  <a:srgbClr val="1C1C1C"/>
                </a:solidFill>
                <a:latin typeface="Nourd"/>
              </a:rPr>
              <a:t>Preprocessing involves vital transformations, like text normalization, punctuation removal, and tokenization. These steps refine article data, ensuring optimal feature extraction and accurate classification.</a:t>
            </a:r>
          </a:p>
        </p:txBody>
      </p:sp>
      <p:sp>
        <p:nvSpPr>
          <p:cNvPr name="TextBox 7" id="7"/>
          <p:cNvSpPr txBox="true"/>
          <p:nvPr/>
        </p:nvSpPr>
        <p:spPr>
          <a:xfrm rot="0">
            <a:off x="1939264" y="4360466"/>
            <a:ext cx="4948814" cy="455295"/>
          </a:xfrm>
          <a:prstGeom prst="rect">
            <a:avLst/>
          </a:prstGeom>
        </p:spPr>
        <p:txBody>
          <a:bodyPr anchor="t" rtlCol="false" tIns="0" lIns="0" bIns="0" rIns="0">
            <a:spAutoFit/>
          </a:bodyPr>
          <a:lstStyle/>
          <a:p>
            <a:pPr>
              <a:lnSpc>
                <a:spcPts val="3779"/>
              </a:lnSpc>
            </a:pPr>
            <a:r>
              <a:rPr lang="en-US" sz="2700">
                <a:solidFill>
                  <a:srgbClr val="1C1C1C"/>
                </a:solidFill>
                <a:latin typeface="Nourd Bold"/>
              </a:rPr>
              <a:t>ARTICLES PREPROCESSING</a:t>
            </a:r>
          </a:p>
        </p:txBody>
      </p:sp>
      <p:grpSp>
        <p:nvGrpSpPr>
          <p:cNvPr name="Group 8" id="8"/>
          <p:cNvGrpSpPr/>
          <p:nvPr/>
        </p:nvGrpSpPr>
        <p:grpSpPr>
          <a:xfrm rot="0">
            <a:off x="1335952" y="6292612"/>
            <a:ext cx="15619882" cy="2062848"/>
            <a:chOff x="0" y="0"/>
            <a:chExt cx="5041315" cy="665784"/>
          </a:xfrm>
        </p:grpSpPr>
        <p:sp>
          <p:nvSpPr>
            <p:cNvPr name="Freeform 9" id="9"/>
            <p:cNvSpPr/>
            <p:nvPr/>
          </p:nvSpPr>
          <p:spPr>
            <a:xfrm flipH="false" flipV="false" rot="0">
              <a:off x="0" y="0"/>
              <a:ext cx="5041315" cy="665784"/>
            </a:xfrm>
            <a:custGeom>
              <a:avLst/>
              <a:gdLst/>
              <a:ahLst/>
              <a:cxnLst/>
              <a:rect r="r" b="b" t="t" l="l"/>
              <a:pathLst>
                <a:path h="665784" w="5041315">
                  <a:moveTo>
                    <a:pt x="24782" y="0"/>
                  </a:moveTo>
                  <a:lnTo>
                    <a:pt x="5016533" y="0"/>
                  </a:lnTo>
                  <a:cubicBezTo>
                    <a:pt x="5023105" y="0"/>
                    <a:pt x="5029409" y="2611"/>
                    <a:pt x="5034056" y="7259"/>
                  </a:cubicBezTo>
                  <a:cubicBezTo>
                    <a:pt x="5038704" y="11906"/>
                    <a:pt x="5041315" y="18210"/>
                    <a:pt x="5041315" y="24782"/>
                  </a:cubicBezTo>
                  <a:lnTo>
                    <a:pt x="5041315" y="641002"/>
                  </a:lnTo>
                  <a:cubicBezTo>
                    <a:pt x="5041315" y="647574"/>
                    <a:pt x="5038704" y="653878"/>
                    <a:pt x="5034056" y="658525"/>
                  </a:cubicBezTo>
                  <a:cubicBezTo>
                    <a:pt x="5029409" y="663173"/>
                    <a:pt x="5023105" y="665784"/>
                    <a:pt x="5016533" y="665784"/>
                  </a:cubicBezTo>
                  <a:lnTo>
                    <a:pt x="24782" y="665784"/>
                  </a:lnTo>
                  <a:cubicBezTo>
                    <a:pt x="18210" y="665784"/>
                    <a:pt x="11906" y="663173"/>
                    <a:pt x="7259" y="658525"/>
                  </a:cubicBezTo>
                  <a:cubicBezTo>
                    <a:pt x="2611" y="653878"/>
                    <a:pt x="0" y="647574"/>
                    <a:pt x="0" y="641002"/>
                  </a:cubicBezTo>
                  <a:lnTo>
                    <a:pt x="0" y="24782"/>
                  </a:lnTo>
                  <a:cubicBezTo>
                    <a:pt x="0" y="18210"/>
                    <a:pt x="2611" y="11906"/>
                    <a:pt x="7259" y="7259"/>
                  </a:cubicBezTo>
                  <a:cubicBezTo>
                    <a:pt x="11906" y="2611"/>
                    <a:pt x="18210" y="0"/>
                    <a:pt x="24782" y="0"/>
                  </a:cubicBezTo>
                  <a:close/>
                </a:path>
              </a:pathLst>
            </a:custGeom>
            <a:solidFill>
              <a:srgbClr val="EFEAD8"/>
            </a:solidFill>
            <a:ln w="57150" cap="rnd">
              <a:solidFill>
                <a:srgbClr val="1C1C1C"/>
              </a:solidFill>
              <a:prstDash val="solid"/>
              <a:round/>
            </a:ln>
          </p:spPr>
        </p:sp>
        <p:sp>
          <p:nvSpPr>
            <p:cNvPr name="TextBox 10" id="10"/>
            <p:cNvSpPr txBox="true"/>
            <p:nvPr/>
          </p:nvSpPr>
          <p:spPr>
            <a:xfrm>
              <a:off x="0" y="-38100"/>
              <a:ext cx="5041315" cy="703884"/>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939264" y="7090807"/>
            <a:ext cx="14419341" cy="1163320"/>
          </a:xfrm>
          <a:prstGeom prst="rect">
            <a:avLst/>
          </a:prstGeom>
        </p:spPr>
        <p:txBody>
          <a:bodyPr anchor="t" rtlCol="false" tIns="0" lIns="0" bIns="0" rIns="0">
            <a:spAutoFit/>
          </a:bodyPr>
          <a:lstStyle/>
          <a:p>
            <a:pPr>
              <a:lnSpc>
                <a:spcPts val="3079"/>
              </a:lnSpc>
            </a:pPr>
            <a:r>
              <a:rPr lang="en-US" sz="2199">
                <a:solidFill>
                  <a:srgbClr val="1C1C1C"/>
                </a:solidFill>
                <a:latin typeface="Nourd"/>
              </a:rPr>
              <a:t>Modeling employs diverse techniques like XGBoost, SVM, Random Forest, and BERT to predict maritime zones. Their ensemble enhances accuracy. Active learning flags instances with low prediction confidence for human annotation, refining the model iteratively.</a:t>
            </a:r>
          </a:p>
        </p:txBody>
      </p:sp>
      <p:sp>
        <p:nvSpPr>
          <p:cNvPr name="TextBox 12" id="12"/>
          <p:cNvSpPr txBox="true"/>
          <p:nvPr/>
        </p:nvSpPr>
        <p:spPr>
          <a:xfrm rot="0">
            <a:off x="1939264" y="6578362"/>
            <a:ext cx="4692276" cy="455295"/>
          </a:xfrm>
          <a:prstGeom prst="rect">
            <a:avLst/>
          </a:prstGeom>
        </p:spPr>
        <p:txBody>
          <a:bodyPr anchor="t" rtlCol="false" tIns="0" lIns="0" bIns="0" rIns="0">
            <a:spAutoFit/>
          </a:bodyPr>
          <a:lstStyle/>
          <a:p>
            <a:pPr>
              <a:lnSpc>
                <a:spcPts val="3779"/>
              </a:lnSpc>
            </a:pPr>
            <a:r>
              <a:rPr lang="en-US" sz="2700">
                <a:solidFill>
                  <a:srgbClr val="1C1C1C"/>
                </a:solidFill>
                <a:latin typeface="Nourd Bold"/>
              </a:rPr>
              <a:t>MODELING</a:t>
            </a:r>
          </a:p>
        </p:txBody>
      </p:sp>
      <p:sp>
        <p:nvSpPr>
          <p:cNvPr name="AutoShape 13" id="13"/>
          <p:cNvSpPr/>
          <p:nvPr/>
        </p:nvSpPr>
        <p:spPr>
          <a:xfrm rot="0">
            <a:off x="1028700" y="1477167"/>
            <a:ext cx="16230600" cy="0"/>
          </a:xfrm>
          <a:prstGeom prst="line">
            <a:avLst/>
          </a:prstGeom>
          <a:ln cap="flat" w="57150">
            <a:solidFill>
              <a:srgbClr val="1C1C1C"/>
            </a:solidFill>
            <a:prstDash val="solid"/>
            <a:headEnd type="none" len="sm" w="sm"/>
            <a:tailEnd type="none" len="sm" w="sm"/>
          </a:ln>
        </p:spPr>
      </p:sp>
      <p:sp>
        <p:nvSpPr>
          <p:cNvPr name="AutoShape 14" id="14"/>
          <p:cNvSpPr/>
          <p:nvPr/>
        </p:nvSpPr>
        <p:spPr>
          <a:xfrm rot="0">
            <a:off x="1014423" y="9107532"/>
            <a:ext cx="16244877" cy="0"/>
          </a:xfrm>
          <a:prstGeom prst="line">
            <a:avLst/>
          </a:prstGeom>
          <a:ln cap="flat" w="57150">
            <a:solidFill>
              <a:srgbClr val="1C1C1C"/>
            </a:solidFill>
            <a:prstDash val="solid"/>
            <a:headEnd type="none" len="sm" w="sm"/>
            <a:tailEnd type="none" len="sm" w="sm"/>
          </a:ln>
        </p:spPr>
      </p:sp>
      <p:grpSp>
        <p:nvGrpSpPr>
          <p:cNvPr name="Group 15" id="15"/>
          <p:cNvGrpSpPr/>
          <p:nvPr/>
        </p:nvGrpSpPr>
        <p:grpSpPr>
          <a:xfrm rot="0">
            <a:off x="1028700" y="1017143"/>
            <a:ext cx="3494852" cy="954083"/>
            <a:chOff x="0" y="0"/>
            <a:chExt cx="1010276" cy="275802"/>
          </a:xfrm>
        </p:grpSpPr>
        <p:sp>
          <p:nvSpPr>
            <p:cNvPr name="Freeform 16" id="1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7" id="17"/>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8" id="18"/>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2"/>
            <a:stretch>
              <a:fillRect l="0" t="0" r="-204775" b="0"/>
            </a:stretch>
          </a:blipFill>
        </p:spPr>
      </p:sp>
      <p:sp>
        <p:nvSpPr>
          <p:cNvPr name="TextBox 19" id="19"/>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grpSp>
        <p:nvGrpSpPr>
          <p:cNvPr name="Group 20" id="20"/>
          <p:cNvGrpSpPr/>
          <p:nvPr/>
        </p:nvGrpSpPr>
        <p:grpSpPr>
          <a:xfrm rot="0">
            <a:off x="13764448" y="1028700"/>
            <a:ext cx="3494852" cy="954083"/>
            <a:chOff x="0" y="0"/>
            <a:chExt cx="1010276" cy="275802"/>
          </a:xfrm>
        </p:grpSpPr>
        <p:sp>
          <p:nvSpPr>
            <p:cNvPr name="Freeform 21" id="21"/>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2" id="22"/>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23" id="23"/>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5" id="25"/>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9145894" y="2438887"/>
            <a:ext cx="6730357" cy="2155826"/>
          </a:xfrm>
          <a:prstGeom prst="rect">
            <a:avLst/>
          </a:prstGeom>
        </p:spPr>
        <p:txBody>
          <a:bodyPr anchor="t" rtlCol="false" tIns="0" lIns="0" bIns="0" rIns="0">
            <a:spAutoFit/>
          </a:bodyPr>
          <a:lstStyle/>
          <a:p>
            <a:pPr>
              <a:lnSpc>
                <a:spcPts val="8000"/>
              </a:lnSpc>
            </a:pPr>
            <a:r>
              <a:rPr lang="en-US" sz="8000">
                <a:solidFill>
                  <a:srgbClr val="1C1C1C"/>
                </a:solidFill>
                <a:latin typeface="Hatton Ultra-Bold"/>
              </a:rPr>
              <a:t>ACTIVE LEARNING</a:t>
            </a:r>
          </a:p>
        </p:txBody>
      </p:sp>
      <p:grpSp>
        <p:nvGrpSpPr>
          <p:cNvPr name="Group 3" id="3"/>
          <p:cNvGrpSpPr/>
          <p:nvPr/>
        </p:nvGrpSpPr>
        <p:grpSpPr>
          <a:xfrm rot="0">
            <a:off x="1330490" y="2590621"/>
            <a:ext cx="7145249" cy="6886088"/>
            <a:chOff x="0" y="0"/>
            <a:chExt cx="9526999" cy="9181451"/>
          </a:xfrm>
        </p:grpSpPr>
        <p:pic>
          <p:nvPicPr>
            <p:cNvPr name="Picture 4" id="4"/>
            <p:cNvPicPr>
              <a:picLocks noChangeAspect="true"/>
            </p:cNvPicPr>
            <p:nvPr/>
          </p:nvPicPr>
          <p:blipFill>
            <a:blip r:embed="rId2"/>
            <a:srcRect l="12006" t="0" r="12006" b="0"/>
            <a:stretch>
              <a:fillRect/>
            </a:stretch>
          </p:blipFill>
          <p:spPr>
            <a:xfrm flipH="false" flipV="false">
              <a:off x="0" y="0"/>
              <a:ext cx="9526999" cy="9181451"/>
            </a:xfrm>
            <a:prstGeom prst="rect">
              <a:avLst/>
            </a:prstGeom>
          </p:spPr>
        </p:pic>
      </p:grpSp>
      <p:grpSp>
        <p:nvGrpSpPr>
          <p:cNvPr name="Group 5" id="5"/>
          <p:cNvGrpSpPr/>
          <p:nvPr/>
        </p:nvGrpSpPr>
        <p:grpSpPr>
          <a:xfrm rot="0">
            <a:off x="9144000" y="4594712"/>
            <a:ext cx="7813510" cy="4663588"/>
            <a:chOff x="0" y="0"/>
            <a:chExt cx="2521809" cy="1505172"/>
          </a:xfrm>
        </p:grpSpPr>
        <p:sp>
          <p:nvSpPr>
            <p:cNvPr name="Freeform 6" id="6"/>
            <p:cNvSpPr/>
            <p:nvPr/>
          </p:nvSpPr>
          <p:spPr>
            <a:xfrm flipH="false" flipV="false" rot="0">
              <a:off x="0" y="0"/>
              <a:ext cx="2521809" cy="1505172"/>
            </a:xfrm>
            <a:custGeom>
              <a:avLst/>
              <a:gdLst/>
              <a:ahLst/>
              <a:cxnLst/>
              <a:rect r="r" b="b" t="t" l="l"/>
              <a:pathLst>
                <a:path h="1505172" w="2521809">
                  <a:moveTo>
                    <a:pt x="49542" y="0"/>
                  </a:moveTo>
                  <a:lnTo>
                    <a:pt x="2472267" y="0"/>
                  </a:lnTo>
                  <a:cubicBezTo>
                    <a:pt x="2499629" y="0"/>
                    <a:pt x="2521809" y="22181"/>
                    <a:pt x="2521809" y="49542"/>
                  </a:cubicBezTo>
                  <a:lnTo>
                    <a:pt x="2521809" y="1455630"/>
                  </a:lnTo>
                  <a:cubicBezTo>
                    <a:pt x="2521809" y="1482992"/>
                    <a:pt x="2499629" y="1505172"/>
                    <a:pt x="2472267" y="1505172"/>
                  </a:cubicBezTo>
                  <a:lnTo>
                    <a:pt x="49542" y="1505172"/>
                  </a:lnTo>
                  <a:cubicBezTo>
                    <a:pt x="22181" y="1505172"/>
                    <a:pt x="0" y="1482992"/>
                    <a:pt x="0" y="1455630"/>
                  </a:cubicBezTo>
                  <a:lnTo>
                    <a:pt x="0" y="49542"/>
                  </a:lnTo>
                  <a:cubicBezTo>
                    <a:pt x="0" y="22181"/>
                    <a:pt x="22181" y="0"/>
                    <a:pt x="49542" y="0"/>
                  </a:cubicBezTo>
                  <a:close/>
                </a:path>
              </a:pathLst>
            </a:custGeom>
            <a:solidFill>
              <a:srgbClr val="EFEAD8"/>
            </a:solidFill>
            <a:ln w="57150" cap="rnd">
              <a:solidFill>
                <a:srgbClr val="1C1C1C"/>
              </a:solidFill>
              <a:prstDash val="solid"/>
              <a:round/>
            </a:ln>
          </p:spPr>
        </p:sp>
        <p:sp>
          <p:nvSpPr>
            <p:cNvPr name="TextBox 7" id="7"/>
            <p:cNvSpPr txBox="true"/>
            <p:nvPr/>
          </p:nvSpPr>
          <p:spPr>
            <a:xfrm>
              <a:off x="0" y="-38100"/>
              <a:ext cx="2521809" cy="154327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3764448" y="1028700"/>
            <a:ext cx="3494852" cy="954083"/>
            <a:chOff x="0" y="0"/>
            <a:chExt cx="1010276" cy="275802"/>
          </a:xfrm>
        </p:grpSpPr>
        <p:sp>
          <p:nvSpPr>
            <p:cNvPr name="Freeform 9" id="9"/>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0" id="10"/>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Freeform 12" id="12"/>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028700" y="1017143"/>
            <a:ext cx="3494852" cy="954083"/>
            <a:chOff x="0" y="0"/>
            <a:chExt cx="1010276" cy="275802"/>
          </a:xfrm>
        </p:grpSpPr>
        <p:sp>
          <p:nvSpPr>
            <p:cNvPr name="Freeform 15" id="15"/>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6" id="16"/>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5"/>
            <a:stretch>
              <a:fillRect l="0" t="0" r="-204775" b="0"/>
            </a:stretch>
          </a:blipFill>
        </p:spPr>
      </p:sp>
      <p:sp>
        <p:nvSpPr>
          <p:cNvPr name="TextBox 18" id="18"/>
          <p:cNvSpPr txBox="true"/>
          <p:nvPr/>
        </p:nvSpPr>
        <p:spPr>
          <a:xfrm rot="0">
            <a:off x="9314267" y="4860911"/>
            <a:ext cx="7472976" cy="4083566"/>
          </a:xfrm>
          <a:prstGeom prst="rect">
            <a:avLst/>
          </a:prstGeom>
        </p:spPr>
        <p:txBody>
          <a:bodyPr anchor="t" rtlCol="false" tIns="0" lIns="0" bIns="0" rIns="0">
            <a:spAutoFit/>
          </a:bodyPr>
          <a:lstStyle/>
          <a:p>
            <a:pPr>
              <a:lnSpc>
                <a:spcPts val="3296"/>
              </a:lnSpc>
            </a:pPr>
            <a:r>
              <a:rPr lang="en-US" sz="2354">
                <a:solidFill>
                  <a:srgbClr val="1C1C1C"/>
                </a:solidFill>
                <a:latin typeface="Nourd"/>
              </a:rPr>
              <a:t>Active learning optimizes classification by involving human input on uncertain predictions. For the articles extracted, active learning was applied to supplement the initial dataset. </a:t>
            </a:r>
          </a:p>
          <a:p>
            <a:pPr>
              <a:lnSpc>
                <a:spcPts val="3296"/>
              </a:lnSpc>
            </a:pPr>
          </a:p>
          <a:p>
            <a:pPr>
              <a:lnSpc>
                <a:spcPts val="3296"/>
              </a:lnSpc>
            </a:pPr>
            <a:r>
              <a:rPr lang="en-US" sz="2354">
                <a:solidFill>
                  <a:srgbClr val="1C1C1C"/>
                </a:solidFill>
                <a:latin typeface="Nourd"/>
              </a:rPr>
              <a:t>When the model's confidence falls below the active learning threshold of 0.9, instances are flagged for human review. This iterative process refines the model, ensuring more accurate maritime zone classification while leveraging additional data.</a:t>
            </a:r>
          </a:p>
        </p:txBody>
      </p:sp>
      <p:sp>
        <p:nvSpPr>
          <p:cNvPr name="TextBox 19" id="19"/>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10</a:t>
            </a:r>
          </a:p>
        </p:txBody>
      </p:sp>
      <p:sp>
        <p:nvSpPr>
          <p:cNvPr name="TextBox 20" id="20"/>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AutoShape 2" id="2"/>
          <p:cNvSpPr/>
          <p:nvPr/>
        </p:nvSpPr>
        <p:spPr>
          <a:xfrm>
            <a:off x="1028700" y="1522760"/>
            <a:ext cx="16244877" cy="0"/>
          </a:xfrm>
          <a:prstGeom prst="line">
            <a:avLst/>
          </a:prstGeom>
          <a:ln cap="flat" w="57150">
            <a:solidFill>
              <a:srgbClr val="1C1C1C"/>
            </a:solidFill>
            <a:prstDash val="solid"/>
            <a:headEnd type="none" len="sm" w="sm"/>
            <a:tailEnd type="none" len="sm" w="sm"/>
          </a:ln>
        </p:spPr>
      </p:sp>
      <p:sp>
        <p:nvSpPr>
          <p:cNvPr name="TextBox 3" id="3"/>
          <p:cNvSpPr txBox="true"/>
          <p:nvPr/>
        </p:nvSpPr>
        <p:spPr>
          <a:xfrm rot="0">
            <a:off x="5932185" y="2744912"/>
            <a:ext cx="7210954" cy="845311"/>
          </a:xfrm>
          <a:prstGeom prst="rect">
            <a:avLst/>
          </a:prstGeom>
        </p:spPr>
        <p:txBody>
          <a:bodyPr anchor="t" rtlCol="false" tIns="0" lIns="0" bIns="0" rIns="0">
            <a:spAutoFit/>
          </a:bodyPr>
          <a:lstStyle/>
          <a:p>
            <a:pPr>
              <a:lnSpc>
                <a:spcPts val="5952"/>
              </a:lnSpc>
            </a:pPr>
            <a:r>
              <a:rPr lang="en-US" sz="5952">
                <a:solidFill>
                  <a:srgbClr val="1C1C1C"/>
                </a:solidFill>
                <a:latin typeface="Hatton Ultra-Bold"/>
              </a:rPr>
              <a:t>EVALUATION</a:t>
            </a:r>
          </a:p>
        </p:txBody>
      </p:sp>
      <p:graphicFrame>
        <p:nvGraphicFramePr>
          <p:cNvPr name="Table 4" id="4"/>
          <p:cNvGraphicFramePr>
            <a:graphicFrameLocks noGrp="true"/>
          </p:cNvGraphicFramePr>
          <p:nvPr/>
        </p:nvGraphicFramePr>
        <p:xfrm>
          <a:off x="3469148" y="4060711"/>
          <a:ext cx="11363981" cy="4133850"/>
        </p:xfrm>
        <a:graphic>
          <a:graphicData uri="http://schemas.openxmlformats.org/drawingml/2006/table">
            <a:tbl>
              <a:tblPr/>
              <a:tblGrid>
                <a:gridCol w="2570087"/>
                <a:gridCol w="1975073"/>
                <a:gridCol w="2050901"/>
                <a:gridCol w="2383960"/>
                <a:gridCol w="2383960"/>
              </a:tblGrid>
              <a:tr h="286351">
                <a:tc rowSpan="2">
                  <a:txBody>
                    <a:bodyPr anchor="t" rtlCol="false"/>
                    <a:lstStyle/>
                    <a:p>
                      <a:pPr algn="ctr" marL="0" indent="0" lvl="0">
                        <a:lnSpc>
                          <a:spcPts val="2656"/>
                        </a:lnSpc>
                        <a:spcBef>
                          <a:spcPct val="0"/>
                        </a:spcBef>
                        <a:defRPr/>
                      </a:pP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rowSpan="2">
                  <a:txBody>
                    <a:bodyPr anchor="t" rtlCol="false"/>
                    <a:lstStyle/>
                    <a:p>
                      <a:pPr algn="ctr" marL="0" indent="0" lvl="0">
                        <a:lnSpc>
                          <a:spcPts val="2656"/>
                        </a:lnSpc>
                        <a:spcBef>
                          <a:spcPct val="0"/>
                        </a:spcBef>
                        <a:defRPr/>
                      </a:pPr>
                      <a:r>
                        <a:rPr lang="en-US" sz="1897">
                          <a:solidFill>
                            <a:srgbClr val="3E2F5B"/>
                          </a:solidFill>
                          <a:latin typeface="Open Sans Bold"/>
                        </a:rPr>
                        <a:t>Approach</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rowSpan="2">
                  <a:txBody>
                    <a:bodyPr anchor="t" rtlCol="false"/>
                    <a:lstStyle/>
                    <a:p>
                      <a:pPr algn="ctr" marL="0" indent="0" lvl="0">
                        <a:lnSpc>
                          <a:spcPts val="2656"/>
                        </a:lnSpc>
                        <a:spcBef>
                          <a:spcPct val="0"/>
                        </a:spcBef>
                        <a:defRPr/>
                      </a:pPr>
                      <a:r>
                        <a:rPr lang="en-US" sz="1897">
                          <a:solidFill>
                            <a:srgbClr val="3E2F5B"/>
                          </a:solidFill>
                          <a:latin typeface="Open Sans Bold"/>
                        </a:rPr>
                        <a:t>Precision</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rowSpan="2">
                  <a:txBody>
                    <a:bodyPr anchor="t" rtlCol="false"/>
                    <a:lstStyle/>
                    <a:p>
                      <a:pPr algn="ctr" marL="0" indent="0" lvl="0">
                        <a:lnSpc>
                          <a:spcPts val="2656"/>
                        </a:lnSpc>
                        <a:spcBef>
                          <a:spcPct val="0"/>
                        </a:spcBef>
                        <a:defRPr/>
                      </a:pPr>
                      <a:r>
                        <a:rPr lang="en-US" sz="1897">
                          <a:solidFill>
                            <a:srgbClr val="3E2F5B"/>
                          </a:solidFill>
                          <a:latin typeface="Open Sans Bold"/>
                        </a:rPr>
                        <a:t>Recall</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rowSpan="2">
                  <a:txBody>
                    <a:bodyPr anchor="t" rtlCol="false"/>
                    <a:lstStyle/>
                    <a:p>
                      <a:pPr algn="ctr" marL="0" indent="0" lvl="0">
                        <a:lnSpc>
                          <a:spcPts val="2656"/>
                        </a:lnSpc>
                        <a:spcBef>
                          <a:spcPct val="0"/>
                        </a:spcBef>
                        <a:defRPr/>
                      </a:pPr>
                      <a:r>
                        <a:rPr lang="en-US" sz="1897">
                          <a:solidFill>
                            <a:srgbClr val="3E2F5B"/>
                          </a:solidFill>
                          <a:latin typeface="Open Sans Bold"/>
                        </a:rPr>
                        <a:t>F1-score</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540419">
                <a:tc vMerge="true">
                  <a:txBody>
                    <a:bodyPr anchor="t" rtlCol="false"/>
                    <a:lstStyle/>
                    <a:p>
                      <a:pPr algn="ctr" marL="0" indent="0" lvl="0">
                        <a:lnSpc>
                          <a:spcPts val="2656"/>
                        </a:lnSpc>
                        <a:spcBef>
                          <a:spcPct val="0"/>
                        </a:spcBef>
                        <a:defRPr/>
                      </a:pP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vMerge="true">
                  <a:txBody>
                    <a:bodyPr anchor="t" rtlCol="false"/>
                    <a:lstStyle/>
                    <a:p>
                      <a:pPr algn="ctr" marL="0" indent="0" lvl="0">
                        <a:lnSpc>
                          <a:spcPts val="2656"/>
                        </a:lnSpc>
                        <a:spcBef>
                          <a:spcPct val="0"/>
                        </a:spcBef>
                        <a:defRPr/>
                      </a:pPr>
                      <a:r>
                        <a:rPr lang="en-US" sz="1897">
                          <a:solidFill>
                            <a:srgbClr val="3E2F5B"/>
                          </a:solidFill>
                          <a:latin typeface="Open Sans Bold"/>
                        </a:rPr>
                        <a:t>Approach</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vMerge="true">
                  <a:txBody>
                    <a:bodyPr anchor="t" rtlCol="false"/>
                    <a:lstStyle/>
                    <a:p>
                      <a:pPr algn="ctr" marL="0" indent="0" lvl="0">
                        <a:lnSpc>
                          <a:spcPts val="2656"/>
                        </a:lnSpc>
                        <a:spcBef>
                          <a:spcPct val="0"/>
                        </a:spcBef>
                        <a:defRPr/>
                      </a:pPr>
                      <a:r>
                        <a:rPr lang="en-US" sz="1897">
                          <a:solidFill>
                            <a:srgbClr val="3E2F5B"/>
                          </a:solidFill>
                          <a:latin typeface="Open Sans Bold"/>
                        </a:rPr>
                        <a:t>Precision</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vMerge="true">
                  <a:txBody>
                    <a:bodyPr anchor="t" rtlCol="false"/>
                    <a:lstStyle/>
                    <a:p>
                      <a:pPr algn="ctr" marL="0" indent="0" lvl="0">
                        <a:lnSpc>
                          <a:spcPts val="2656"/>
                        </a:lnSpc>
                        <a:spcBef>
                          <a:spcPct val="0"/>
                        </a:spcBef>
                        <a:defRPr/>
                      </a:pPr>
                      <a:r>
                        <a:rPr lang="en-US" sz="1897">
                          <a:solidFill>
                            <a:srgbClr val="3E2F5B"/>
                          </a:solidFill>
                          <a:latin typeface="Open Sans Bold"/>
                        </a:rPr>
                        <a:t>Recall</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vMerge="true">
                  <a:txBody>
                    <a:bodyPr anchor="t" rtlCol="false"/>
                    <a:lstStyle/>
                    <a:p>
                      <a:pPr algn="ctr" marL="0" indent="0" lvl="0">
                        <a:lnSpc>
                          <a:spcPts val="2656"/>
                        </a:lnSpc>
                        <a:spcBef>
                          <a:spcPct val="0"/>
                        </a:spcBef>
                        <a:defRPr/>
                      </a:pPr>
                      <a:r>
                        <a:rPr lang="en-US" sz="1897">
                          <a:solidFill>
                            <a:srgbClr val="3E2F5B"/>
                          </a:solidFill>
                          <a:latin typeface="Open Sans Bold"/>
                        </a:rPr>
                        <a:t>F1-score</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826770">
                <a:tc rowSpan="4">
                  <a:txBody>
                    <a:bodyPr anchor="t" rtlCol="false"/>
                    <a:lstStyle/>
                    <a:p>
                      <a:pPr algn="ctr" marL="0" indent="0" lvl="0">
                        <a:lnSpc>
                          <a:spcPts val="2656"/>
                        </a:lnSpc>
                        <a:spcBef>
                          <a:spcPct val="0"/>
                        </a:spcBef>
                        <a:defRPr/>
                      </a:pPr>
                      <a:r>
                        <a:rPr lang="en-US" sz="1897" strike="noStrike" u="none">
                          <a:solidFill>
                            <a:srgbClr val="3E2F5B"/>
                          </a:solidFill>
                          <a:latin typeface="Open Sans Bold"/>
                        </a:rPr>
                        <a:t>Before Active learning</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marL="0" indent="0" lvl="0">
                        <a:lnSpc>
                          <a:spcPts val="2656"/>
                        </a:lnSpc>
                        <a:spcBef>
                          <a:spcPct val="0"/>
                        </a:spcBef>
                        <a:defRPr/>
                      </a:pPr>
                      <a:r>
                        <a:rPr lang="en-US" sz="1897">
                          <a:solidFill>
                            <a:srgbClr val="3E2F5B"/>
                          </a:solidFill>
                          <a:latin typeface="Open Sans Bold"/>
                        </a:rPr>
                        <a:t>ML</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marL="0" indent="0" lvl="0">
                        <a:lnSpc>
                          <a:spcPts val="2656"/>
                        </a:lnSpc>
                        <a:spcBef>
                          <a:spcPct val="0"/>
                        </a:spcBef>
                        <a:defRPr/>
                      </a:pPr>
                      <a:r>
                        <a:rPr lang="en-US" sz="1897">
                          <a:solidFill>
                            <a:srgbClr val="3E2F5B"/>
                          </a:solidFill>
                          <a:latin typeface="Open Sans Bold"/>
                        </a:rPr>
                        <a:t>92%</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marL="0" indent="0" lvl="0">
                        <a:lnSpc>
                          <a:spcPts val="2656"/>
                        </a:lnSpc>
                        <a:spcBef>
                          <a:spcPct val="0"/>
                        </a:spcBef>
                        <a:defRPr/>
                      </a:pPr>
                      <a:r>
                        <a:rPr lang="en-US" sz="1897">
                          <a:solidFill>
                            <a:srgbClr val="3E2F5B"/>
                          </a:solidFill>
                          <a:latin typeface="Open Sans Bold"/>
                        </a:rPr>
                        <a:t>89</a:t>
                      </a:r>
                      <a:r>
                        <a:rPr lang="en-US" sz="1897" strike="noStrike" u="none">
                          <a:solidFill>
                            <a:srgbClr val="3E2F5B"/>
                          </a:solidFill>
                          <a:latin typeface="Open Sans Bold"/>
                        </a:rPr>
                        <a:t>%</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marL="0" indent="0" lvl="0">
                        <a:lnSpc>
                          <a:spcPts val="2656"/>
                        </a:lnSpc>
                        <a:spcBef>
                          <a:spcPct val="0"/>
                        </a:spcBef>
                        <a:defRPr/>
                      </a:pPr>
                      <a:r>
                        <a:rPr lang="en-US" sz="1897">
                          <a:solidFill>
                            <a:srgbClr val="3E2F5B"/>
                          </a:solidFill>
                          <a:latin typeface="Open Sans Bold"/>
                        </a:rPr>
                        <a:t>90</a:t>
                      </a:r>
                      <a:r>
                        <a:rPr lang="en-US" sz="1897" strike="noStrike" u="none">
                          <a:solidFill>
                            <a:srgbClr val="3E2F5B"/>
                          </a:solidFill>
                          <a:latin typeface="Open Sans Bold"/>
                        </a:rPr>
                        <a:t>%</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453856">
                <a:tc vMerge="true">
                  <a:txBody>
                    <a:bodyPr anchor="t" rtlCol="false"/>
                    <a:lstStyle/>
                    <a:p>
                      <a:pPr algn="ctr" marL="0" indent="0" lvl="0">
                        <a:lnSpc>
                          <a:spcPts val="2656"/>
                        </a:lnSpc>
                        <a:spcBef>
                          <a:spcPct val="0"/>
                        </a:spcBef>
                        <a:defRPr/>
                      </a:pPr>
                      <a:r>
                        <a:rPr lang="en-US" sz="1897" strike="noStrike" u="none">
                          <a:solidFill>
                            <a:srgbClr val="3E2F5B"/>
                          </a:solidFill>
                          <a:latin typeface="Open Sans Bold"/>
                        </a:rPr>
                        <a:t>Before Active learning</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rowSpan="3">
                  <a:txBody>
                    <a:bodyPr anchor="t" rtlCol="false"/>
                    <a:lstStyle/>
                    <a:p>
                      <a:pPr algn="ctr" marL="0" indent="0" lvl="0">
                        <a:lnSpc>
                          <a:spcPts val="2656"/>
                        </a:lnSpc>
                        <a:spcBef>
                          <a:spcPct val="0"/>
                        </a:spcBef>
                        <a:defRPr/>
                      </a:pPr>
                      <a:r>
                        <a:rPr lang="en-US" sz="1897">
                          <a:solidFill>
                            <a:srgbClr val="3E2F5B"/>
                          </a:solidFill>
                          <a:latin typeface="Open Sans Bold"/>
                        </a:rPr>
                        <a:t>DL</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rowSpan="3">
                  <a:txBody>
                    <a:bodyPr anchor="t" rtlCol="false"/>
                    <a:lstStyle/>
                    <a:p>
                      <a:pPr algn="ctr" marL="0" indent="0" lvl="0">
                        <a:lnSpc>
                          <a:spcPts val="2656"/>
                        </a:lnSpc>
                        <a:spcBef>
                          <a:spcPct val="0"/>
                        </a:spcBef>
                        <a:defRPr/>
                      </a:pPr>
                      <a:r>
                        <a:rPr lang="en-US" sz="1897" strike="noStrike" u="none">
                          <a:solidFill>
                            <a:srgbClr val="3E2F5B"/>
                          </a:solidFill>
                          <a:latin typeface="Open Sans Bold"/>
                        </a:rPr>
                        <a:t>85%</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rowSpan="3">
                  <a:txBody>
                    <a:bodyPr anchor="t" rtlCol="false"/>
                    <a:lstStyle/>
                    <a:p>
                      <a:pPr algn="ctr" marL="0" indent="0" lvl="0">
                        <a:lnSpc>
                          <a:spcPts val="2656"/>
                        </a:lnSpc>
                        <a:spcBef>
                          <a:spcPct val="0"/>
                        </a:spcBef>
                        <a:defRPr/>
                      </a:pPr>
                      <a:r>
                        <a:rPr lang="en-US" sz="1897">
                          <a:solidFill>
                            <a:srgbClr val="3E2F5B"/>
                          </a:solidFill>
                          <a:latin typeface="Open Sans Bold"/>
                        </a:rPr>
                        <a:t>84</a:t>
                      </a:r>
                      <a:r>
                        <a:rPr lang="en-US" sz="1897" strike="noStrike" u="none">
                          <a:solidFill>
                            <a:srgbClr val="3E2F5B"/>
                          </a:solidFill>
                          <a:latin typeface="Open Sans Bold"/>
                        </a:rPr>
                        <a:t>%</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rowSpan="3">
                  <a:txBody>
                    <a:bodyPr anchor="t" rtlCol="false"/>
                    <a:lstStyle/>
                    <a:p>
                      <a:pPr algn="ctr" marL="0" indent="0" lvl="0">
                        <a:lnSpc>
                          <a:spcPts val="2656"/>
                        </a:lnSpc>
                        <a:spcBef>
                          <a:spcPct val="0"/>
                        </a:spcBef>
                        <a:defRPr/>
                      </a:pPr>
                      <a:r>
                        <a:rPr lang="en-US" sz="1897">
                          <a:solidFill>
                            <a:srgbClr val="3E2F5B"/>
                          </a:solidFill>
                          <a:latin typeface="Open Sans Bold"/>
                        </a:rPr>
                        <a:t>84</a:t>
                      </a:r>
                      <a:r>
                        <a:rPr lang="en-US" sz="1897" strike="noStrike" u="none">
                          <a:solidFill>
                            <a:srgbClr val="3E2F5B"/>
                          </a:solidFill>
                          <a:latin typeface="Open Sans Bold"/>
                        </a:rPr>
                        <a:t>%</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96620">
                <a:tc vMerge="true">
                  <a:txBody>
                    <a:bodyPr anchor="t" rtlCol="false"/>
                    <a:lstStyle/>
                    <a:p>
                      <a:pPr algn="ctr" marL="0" indent="0" lvl="0">
                        <a:lnSpc>
                          <a:spcPts val="2656"/>
                        </a:lnSpc>
                        <a:spcBef>
                          <a:spcPct val="0"/>
                        </a:spcBef>
                        <a:defRPr/>
                      </a:pPr>
                      <a:r>
                        <a:rPr lang="en-US" sz="1897" strike="noStrike" u="none">
                          <a:solidFill>
                            <a:srgbClr val="3E2F5B"/>
                          </a:solidFill>
                          <a:latin typeface="Open Sans Bold"/>
                        </a:rPr>
                        <a:t>Before Active learning</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vMerge="true">
                  <a:txBody>
                    <a:bodyPr anchor="t" rtlCol="false"/>
                    <a:lstStyle/>
                    <a:p>
                      <a:pPr algn="ctr" marL="0" indent="0" lvl="0">
                        <a:lnSpc>
                          <a:spcPts val="2656"/>
                        </a:lnSpc>
                        <a:spcBef>
                          <a:spcPct val="0"/>
                        </a:spcBef>
                        <a:defRPr/>
                      </a:pPr>
                      <a:r>
                        <a:rPr lang="en-US" sz="1897">
                          <a:solidFill>
                            <a:srgbClr val="3E2F5B"/>
                          </a:solidFill>
                          <a:latin typeface="Open Sans Bold"/>
                        </a:rPr>
                        <a:t>DL</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vMerge="true">
                  <a:txBody>
                    <a:bodyPr anchor="t" rtlCol="false"/>
                    <a:lstStyle/>
                    <a:p>
                      <a:pPr algn="ctr" marL="0" indent="0" lvl="0">
                        <a:lnSpc>
                          <a:spcPts val="2656"/>
                        </a:lnSpc>
                        <a:spcBef>
                          <a:spcPct val="0"/>
                        </a:spcBef>
                        <a:defRPr/>
                      </a:pPr>
                      <a:r>
                        <a:rPr lang="en-US" sz="1897" strike="noStrike" u="none">
                          <a:solidFill>
                            <a:srgbClr val="3E2F5B"/>
                          </a:solidFill>
                          <a:latin typeface="Open Sans Bold"/>
                        </a:rPr>
                        <a:t>85%</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vMerge="true">
                  <a:txBody>
                    <a:bodyPr anchor="t" rtlCol="false"/>
                    <a:lstStyle/>
                    <a:p>
                      <a:pPr algn="ctr" marL="0" indent="0" lvl="0">
                        <a:lnSpc>
                          <a:spcPts val="2656"/>
                        </a:lnSpc>
                        <a:spcBef>
                          <a:spcPct val="0"/>
                        </a:spcBef>
                        <a:defRPr/>
                      </a:pPr>
                      <a:r>
                        <a:rPr lang="en-US" sz="1897">
                          <a:solidFill>
                            <a:srgbClr val="3E2F5B"/>
                          </a:solidFill>
                          <a:latin typeface="Open Sans Bold"/>
                        </a:rPr>
                        <a:t>84</a:t>
                      </a:r>
                      <a:r>
                        <a:rPr lang="en-US" sz="1897" strike="noStrike" u="none">
                          <a:solidFill>
                            <a:srgbClr val="3E2F5B"/>
                          </a:solidFill>
                          <a:latin typeface="Open Sans Bold"/>
                        </a:rPr>
                        <a:t>%</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vMerge="true">
                  <a:txBody>
                    <a:bodyPr anchor="t" rtlCol="false"/>
                    <a:lstStyle/>
                    <a:p>
                      <a:pPr algn="ctr" marL="0" indent="0" lvl="0">
                        <a:lnSpc>
                          <a:spcPts val="2656"/>
                        </a:lnSpc>
                        <a:spcBef>
                          <a:spcPct val="0"/>
                        </a:spcBef>
                        <a:defRPr/>
                      </a:pPr>
                      <a:r>
                        <a:rPr lang="en-US" sz="1897">
                          <a:solidFill>
                            <a:srgbClr val="3E2F5B"/>
                          </a:solidFill>
                          <a:latin typeface="Open Sans Bold"/>
                        </a:rPr>
                        <a:t>84</a:t>
                      </a:r>
                      <a:r>
                        <a:rPr lang="en-US" sz="1897" strike="noStrike" u="none">
                          <a:solidFill>
                            <a:srgbClr val="3E2F5B"/>
                          </a:solidFill>
                          <a:latin typeface="Open Sans Bold"/>
                        </a:rPr>
                        <a:t>%</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276294">
                <a:tc vMerge="true">
                  <a:txBody>
                    <a:bodyPr anchor="t" rtlCol="false"/>
                    <a:lstStyle/>
                    <a:p>
                      <a:pPr algn="ctr" marL="0" indent="0" lvl="0">
                        <a:lnSpc>
                          <a:spcPts val="2656"/>
                        </a:lnSpc>
                        <a:spcBef>
                          <a:spcPct val="0"/>
                        </a:spcBef>
                        <a:defRPr/>
                      </a:pPr>
                      <a:r>
                        <a:rPr lang="en-US" sz="1897" strike="noStrike" u="none">
                          <a:solidFill>
                            <a:srgbClr val="3E2F5B"/>
                          </a:solidFill>
                          <a:latin typeface="Open Sans Bold"/>
                        </a:rPr>
                        <a:t>Before Active learning</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vMerge="true">
                  <a:txBody>
                    <a:bodyPr anchor="t" rtlCol="false"/>
                    <a:lstStyle/>
                    <a:p>
                      <a:pPr algn="ctr" marL="0" indent="0" lvl="0">
                        <a:lnSpc>
                          <a:spcPts val="2656"/>
                        </a:lnSpc>
                        <a:spcBef>
                          <a:spcPct val="0"/>
                        </a:spcBef>
                        <a:defRPr/>
                      </a:pPr>
                      <a:r>
                        <a:rPr lang="en-US" sz="1897">
                          <a:solidFill>
                            <a:srgbClr val="3E2F5B"/>
                          </a:solidFill>
                          <a:latin typeface="Open Sans Bold"/>
                        </a:rPr>
                        <a:t>DL</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vMerge="true">
                  <a:txBody>
                    <a:bodyPr anchor="t" rtlCol="false"/>
                    <a:lstStyle/>
                    <a:p>
                      <a:pPr algn="ctr" marL="0" indent="0" lvl="0">
                        <a:lnSpc>
                          <a:spcPts val="2656"/>
                        </a:lnSpc>
                        <a:spcBef>
                          <a:spcPct val="0"/>
                        </a:spcBef>
                        <a:defRPr/>
                      </a:pPr>
                      <a:r>
                        <a:rPr lang="en-US" sz="1897" strike="noStrike" u="none">
                          <a:solidFill>
                            <a:srgbClr val="3E2F5B"/>
                          </a:solidFill>
                          <a:latin typeface="Open Sans Bold"/>
                        </a:rPr>
                        <a:t>85%</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vMerge="true">
                  <a:txBody>
                    <a:bodyPr anchor="t" rtlCol="false"/>
                    <a:lstStyle/>
                    <a:p>
                      <a:pPr algn="ctr" marL="0" indent="0" lvl="0">
                        <a:lnSpc>
                          <a:spcPts val="2656"/>
                        </a:lnSpc>
                        <a:spcBef>
                          <a:spcPct val="0"/>
                        </a:spcBef>
                        <a:defRPr/>
                      </a:pPr>
                      <a:r>
                        <a:rPr lang="en-US" sz="1897">
                          <a:solidFill>
                            <a:srgbClr val="3E2F5B"/>
                          </a:solidFill>
                          <a:latin typeface="Open Sans Bold"/>
                        </a:rPr>
                        <a:t>84</a:t>
                      </a:r>
                      <a:r>
                        <a:rPr lang="en-US" sz="1897" strike="noStrike" u="none">
                          <a:solidFill>
                            <a:srgbClr val="3E2F5B"/>
                          </a:solidFill>
                          <a:latin typeface="Open Sans Bold"/>
                        </a:rPr>
                        <a:t>%</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vMerge="true">
                  <a:txBody>
                    <a:bodyPr anchor="t" rtlCol="false"/>
                    <a:lstStyle/>
                    <a:p>
                      <a:pPr algn="ctr" marL="0" indent="0" lvl="0">
                        <a:lnSpc>
                          <a:spcPts val="2656"/>
                        </a:lnSpc>
                        <a:spcBef>
                          <a:spcPct val="0"/>
                        </a:spcBef>
                        <a:defRPr/>
                      </a:pPr>
                      <a:r>
                        <a:rPr lang="en-US" sz="1897">
                          <a:solidFill>
                            <a:srgbClr val="3E2F5B"/>
                          </a:solidFill>
                          <a:latin typeface="Open Sans Bold"/>
                        </a:rPr>
                        <a:t>84</a:t>
                      </a:r>
                      <a:r>
                        <a:rPr lang="en-US" sz="1897" strike="noStrike" u="none">
                          <a:solidFill>
                            <a:srgbClr val="3E2F5B"/>
                          </a:solidFill>
                          <a:latin typeface="Open Sans Bold"/>
                        </a:rPr>
                        <a:t>%</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826770">
                <a:tc rowSpan="2">
                  <a:txBody>
                    <a:bodyPr anchor="t" rtlCol="false"/>
                    <a:lstStyle/>
                    <a:p>
                      <a:pPr algn="ctr" marL="0" indent="0" lvl="0">
                        <a:lnSpc>
                          <a:spcPts val="2656"/>
                        </a:lnSpc>
                        <a:spcBef>
                          <a:spcPct val="0"/>
                        </a:spcBef>
                        <a:defRPr/>
                      </a:pPr>
                      <a:r>
                        <a:rPr lang="en-US" sz="1897" strike="noStrike" u="none">
                          <a:solidFill>
                            <a:srgbClr val="3E2F5B"/>
                          </a:solidFill>
                          <a:latin typeface="Open Sans Bold"/>
                        </a:rPr>
                        <a:t>After Active learning</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marL="0" indent="0" lvl="0">
                        <a:lnSpc>
                          <a:spcPts val="2656"/>
                        </a:lnSpc>
                        <a:spcBef>
                          <a:spcPct val="0"/>
                        </a:spcBef>
                        <a:defRPr/>
                      </a:pPr>
                      <a:r>
                        <a:rPr lang="en-US" sz="1897">
                          <a:solidFill>
                            <a:srgbClr val="3E2F5B"/>
                          </a:solidFill>
                          <a:latin typeface="Open Sans Bold"/>
                        </a:rPr>
                        <a:t>ML</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marL="0" indent="0" lvl="0">
                        <a:lnSpc>
                          <a:spcPts val="2656"/>
                        </a:lnSpc>
                        <a:spcBef>
                          <a:spcPct val="0"/>
                        </a:spcBef>
                        <a:defRPr/>
                      </a:pPr>
                      <a:r>
                        <a:rPr lang="en-US" sz="1897">
                          <a:solidFill>
                            <a:srgbClr val="3E2F5B"/>
                          </a:solidFill>
                          <a:latin typeface="Open Sans Bold"/>
                        </a:rPr>
                        <a:t>92%</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marL="0" indent="0" lvl="0">
                        <a:lnSpc>
                          <a:spcPts val="2656"/>
                        </a:lnSpc>
                        <a:spcBef>
                          <a:spcPct val="0"/>
                        </a:spcBef>
                        <a:defRPr/>
                      </a:pPr>
                      <a:r>
                        <a:rPr lang="en-US" sz="1897">
                          <a:solidFill>
                            <a:srgbClr val="3E2F5B"/>
                          </a:solidFill>
                          <a:latin typeface="Open Sans Bold"/>
                        </a:rPr>
                        <a:t>91%</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marL="0" indent="0" lvl="0">
                        <a:lnSpc>
                          <a:spcPts val="2656"/>
                        </a:lnSpc>
                        <a:spcBef>
                          <a:spcPct val="0"/>
                        </a:spcBef>
                        <a:defRPr/>
                      </a:pPr>
                      <a:r>
                        <a:rPr lang="en-US" sz="1897">
                          <a:solidFill>
                            <a:srgbClr val="3E2F5B"/>
                          </a:solidFill>
                          <a:latin typeface="Open Sans Bold"/>
                        </a:rPr>
                        <a:t>91%</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826770">
                <a:tc vMerge="true">
                  <a:txBody>
                    <a:bodyPr anchor="t" rtlCol="false"/>
                    <a:lstStyle/>
                    <a:p>
                      <a:pPr algn="ctr" marL="0" indent="0" lvl="0">
                        <a:lnSpc>
                          <a:spcPts val="2656"/>
                        </a:lnSpc>
                        <a:spcBef>
                          <a:spcPct val="0"/>
                        </a:spcBef>
                        <a:defRPr/>
                      </a:pPr>
                      <a:r>
                        <a:rPr lang="en-US" sz="1897" strike="noStrike" u="none">
                          <a:solidFill>
                            <a:srgbClr val="3E2F5B"/>
                          </a:solidFill>
                          <a:latin typeface="Open Sans Bold"/>
                        </a:rPr>
                        <a:t>After Active learning</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marL="0" indent="0" lvl="0">
                        <a:lnSpc>
                          <a:spcPts val="2656"/>
                        </a:lnSpc>
                        <a:spcBef>
                          <a:spcPct val="0"/>
                        </a:spcBef>
                        <a:defRPr/>
                      </a:pPr>
                      <a:r>
                        <a:rPr lang="en-US" sz="1897">
                          <a:solidFill>
                            <a:srgbClr val="3E2F5B"/>
                          </a:solidFill>
                          <a:latin typeface="Open Sans Bold"/>
                        </a:rPr>
                        <a:t>DL</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marL="0" indent="0" lvl="0">
                        <a:lnSpc>
                          <a:spcPts val="2656"/>
                        </a:lnSpc>
                        <a:spcBef>
                          <a:spcPct val="0"/>
                        </a:spcBef>
                        <a:defRPr/>
                      </a:pPr>
                      <a:r>
                        <a:rPr lang="en-US" sz="1897">
                          <a:solidFill>
                            <a:srgbClr val="3E2F5B"/>
                          </a:solidFill>
                          <a:latin typeface="Open Sans Bold"/>
                        </a:rPr>
                        <a:t>87%</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marL="0" indent="0" lvl="0">
                        <a:lnSpc>
                          <a:spcPts val="2656"/>
                        </a:lnSpc>
                        <a:spcBef>
                          <a:spcPct val="0"/>
                        </a:spcBef>
                        <a:defRPr/>
                      </a:pPr>
                      <a:r>
                        <a:rPr lang="en-US" sz="1897">
                          <a:solidFill>
                            <a:srgbClr val="3E2F5B"/>
                          </a:solidFill>
                          <a:latin typeface="Open Sans Bold"/>
                        </a:rPr>
                        <a:t>85%</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marL="0" indent="0" lvl="0">
                        <a:lnSpc>
                          <a:spcPts val="2656"/>
                        </a:lnSpc>
                        <a:spcBef>
                          <a:spcPct val="0"/>
                        </a:spcBef>
                        <a:defRPr/>
                      </a:pPr>
                      <a:r>
                        <a:rPr lang="en-US" sz="1897">
                          <a:solidFill>
                            <a:srgbClr val="3E2F5B"/>
                          </a:solidFill>
                          <a:latin typeface="Open Sans Bold"/>
                        </a:rPr>
                        <a:t>85%</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bl>
          </a:graphicData>
        </a:graphic>
      </p:graphicFrame>
      <p:sp>
        <p:nvSpPr>
          <p:cNvPr name="AutoShape 5" id="5"/>
          <p:cNvSpPr/>
          <p:nvPr/>
        </p:nvSpPr>
        <p:spPr>
          <a:xfrm>
            <a:off x="1014423" y="9678373"/>
            <a:ext cx="16244877" cy="0"/>
          </a:xfrm>
          <a:prstGeom prst="line">
            <a:avLst/>
          </a:prstGeom>
          <a:ln cap="flat" w="57150">
            <a:solidFill>
              <a:srgbClr val="1C1C1C"/>
            </a:solidFill>
            <a:prstDash val="solid"/>
            <a:headEnd type="none" len="sm" w="sm"/>
            <a:tailEnd type="none" len="sm" w="sm"/>
          </a:ln>
        </p:spPr>
      </p:sp>
      <p:sp>
        <p:nvSpPr>
          <p:cNvPr name="TextBox 6" id="6"/>
          <p:cNvSpPr txBox="true"/>
          <p:nvPr/>
        </p:nvSpPr>
        <p:spPr>
          <a:xfrm rot="0">
            <a:off x="1028700" y="8469107"/>
            <a:ext cx="16667418" cy="772795"/>
          </a:xfrm>
          <a:prstGeom prst="rect">
            <a:avLst/>
          </a:prstGeom>
        </p:spPr>
        <p:txBody>
          <a:bodyPr anchor="t" rtlCol="false" tIns="0" lIns="0" bIns="0" rIns="0">
            <a:spAutoFit/>
          </a:bodyPr>
          <a:lstStyle/>
          <a:p>
            <a:pPr algn="ctr">
              <a:lnSpc>
                <a:spcPts val="3079"/>
              </a:lnSpc>
            </a:pPr>
            <a:r>
              <a:rPr lang="en-US" sz="2199">
                <a:solidFill>
                  <a:srgbClr val="1C1C1C"/>
                </a:solidFill>
                <a:latin typeface="Nourd"/>
              </a:rPr>
              <a:t>After the active learning process, a noticeable boost in model efficacy was observed. Both precision and recall exhibited substantial gains, highlighting the model's increased ability to correctly classify maritime zones while minimizing false positives and negatives.</a:t>
            </a:r>
          </a:p>
        </p:txBody>
      </p:sp>
      <p:grpSp>
        <p:nvGrpSpPr>
          <p:cNvPr name="Group 7" id="7"/>
          <p:cNvGrpSpPr/>
          <p:nvPr/>
        </p:nvGrpSpPr>
        <p:grpSpPr>
          <a:xfrm rot="0">
            <a:off x="1028700" y="1017143"/>
            <a:ext cx="3494852" cy="954083"/>
            <a:chOff x="0" y="0"/>
            <a:chExt cx="1010276" cy="275802"/>
          </a:xfrm>
        </p:grpSpPr>
        <p:sp>
          <p:nvSpPr>
            <p:cNvPr name="Freeform 8" id="8"/>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9" id="9"/>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2"/>
            <a:stretch>
              <a:fillRect l="0" t="0" r="-204775" b="0"/>
            </a:stretch>
          </a:blipFill>
        </p:spPr>
      </p:sp>
      <p:sp>
        <p:nvSpPr>
          <p:cNvPr name="TextBox 11" id="11"/>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grpSp>
        <p:nvGrpSpPr>
          <p:cNvPr name="Group 12" id="12"/>
          <p:cNvGrpSpPr/>
          <p:nvPr/>
        </p:nvGrpSpPr>
        <p:grpSpPr>
          <a:xfrm rot="0">
            <a:off x="13764448" y="1028700"/>
            <a:ext cx="3494852" cy="954083"/>
            <a:chOff x="0" y="0"/>
            <a:chExt cx="1010276" cy="275802"/>
          </a:xfrm>
        </p:grpSpPr>
        <p:sp>
          <p:nvSpPr>
            <p:cNvPr name="Freeform 13" id="13"/>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4" id="14"/>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AutoShape 2" id="2"/>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3" id="3"/>
          <p:cNvSpPr txBox="true"/>
          <p:nvPr/>
        </p:nvSpPr>
        <p:spPr>
          <a:xfrm rot="0">
            <a:off x="4747207" y="2475213"/>
            <a:ext cx="9017241" cy="1146176"/>
          </a:xfrm>
          <a:prstGeom prst="rect">
            <a:avLst/>
          </a:prstGeom>
        </p:spPr>
        <p:txBody>
          <a:bodyPr anchor="t" rtlCol="false" tIns="0" lIns="0" bIns="0" rIns="0">
            <a:spAutoFit/>
          </a:bodyPr>
          <a:lstStyle/>
          <a:p>
            <a:pPr>
              <a:lnSpc>
                <a:spcPts val="8000"/>
              </a:lnSpc>
            </a:pPr>
            <a:r>
              <a:rPr lang="en-US" sz="8000">
                <a:solidFill>
                  <a:srgbClr val="1C1C1C"/>
                </a:solidFill>
                <a:latin typeface="Hatton Ultra-Bold"/>
              </a:rPr>
              <a:t>CHALLENGES</a:t>
            </a:r>
          </a:p>
        </p:txBody>
      </p:sp>
      <p:sp>
        <p:nvSpPr>
          <p:cNvPr name="TextBox 4" id="4"/>
          <p:cNvSpPr txBox="true"/>
          <p:nvPr/>
        </p:nvSpPr>
        <p:spPr>
          <a:xfrm rot="0">
            <a:off x="1576628" y="4192888"/>
            <a:ext cx="15784094" cy="4568570"/>
          </a:xfrm>
          <a:prstGeom prst="rect">
            <a:avLst/>
          </a:prstGeom>
        </p:spPr>
        <p:txBody>
          <a:bodyPr anchor="t" rtlCol="false" tIns="0" lIns="0" bIns="0" rIns="0">
            <a:spAutoFit/>
          </a:bodyPr>
          <a:lstStyle/>
          <a:p>
            <a:pPr marL="388622" indent="-194311" lvl="1">
              <a:lnSpc>
                <a:spcPts val="3312"/>
              </a:lnSpc>
              <a:buFont typeface="Arial"/>
              <a:buChar char="•"/>
            </a:pPr>
            <a:r>
              <a:rPr lang="en-US" sz="1800" spc="36">
                <a:solidFill>
                  <a:srgbClr val="1C1C1C"/>
                </a:solidFill>
                <a:latin typeface="Nourd Semi-Bold"/>
              </a:rPr>
              <a:t>Content Structure Variability:</a:t>
            </a:r>
          </a:p>
          <a:p>
            <a:pPr marL="777243" indent="-259081" lvl="2">
              <a:lnSpc>
                <a:spcPts val="3312"/>
              </a:lnSpc>
              <a:buFont typeface="Arial"/>
              <a:buChar char="⚬"/>
            </a:pPr>
            <a:r>
              <a:rPr lang="en-US" sz="1800" spc="36">
                <a:solidFill>
                  <a:srgbClr val="1C1C1C"/>
                </a:solidFill>
                <a:latin typeface="Nourd Semi-Bold"/>
              </a:rPr>
              <a:t>Challenge:</a:t>
            </a:r>
            <a:r>
              <a:rPr lang="en-US" sz="1800" spc="36">
                <a:solidFill>
                  <a:srgbClr val="1C1C1C"/>
                </a:solidFill>
                <a:latin typeface="Nourd"/>
              </a:rPr>
              <a:t> Legal articles often have diverse content structures, with variations in text arrangement, formatting, and document organization.</a:t>
            </a:r>
          </a:p>
          <a:p>
            <a:pPr marL="777243" indent="-259081" lvl="2">
              <a:lnSpc>
                <a:spcPts val="3312"/>
              </a:lnSpc>
              <a:buFont typeface="Arial"/>
              <a:buChar char="⚬"/>
            </a:pPr>
            <a:r>
              <a:rPr lang="en-US" sz="1800" spc="36">
                <a:solidFill>
                  <a:srgbClr val="1C1C1C"/>
                </a:solidFill>
                <a:latin typeface="Nourd Semi-Bold"/>
              </a:rPr>
              <a:t>Impact:</a:t>
            </a:r>
            <a:r>
              <a:rPr lang="en-US" sz="1800" spc="36">
                <a:solidFill>
                  <a:srgbClr val="1C1C1C"/>
                </a:solidFill>
                <a:latin typeface="Nourd"/>
              </a:rPr>
              <a:t> The system may struggle to identify and extract content consistently when faced with non-standardized structures.</a:t>
            </a:r>
          </a:p>
          <a:p>
            <a:pPr marL="388622" indent="-194311" lvl="1">
              <a:lnSpc>
                <a:spcPts val="3312"/>
              </a:lnSpc>
              <a:buFont typeface="Arial"/>
              <a:buChar char="•"/>
            </a:pPr>
            <a:r>
              <a:rPr lang="en-US" sz="1800" spc="36">
                <a:solidFill>
                  <a:srgbClr val="1C1C1C"/>
                </a:solidFill>
                <a:latin typeface="Nourd Semi-Bold"/>
              </a:rPr>
              <a:t>Article Shape and Declaration:</a:t>
            </a:r>
          </a:p>
          <a:p>
            <a:pPr marL="777243" indent="-259081" lvl="2">
              <a:lnSpc>
                <a:spcPts val="3312"/>
              </a:lnSpc>
              <a:buFont typeface="Arial"/>
              <a:buChar char="⚬"/>
            </a:pPr>
            <a:r>
              <a:rPr lang="en-US" sz="1800" spc="36">
                <a:solidFill>
                  <a:srgbClr val="1C1C1C"/>
                </a:solidFill>
                <a:latin typeface="Nourd Semi-Bold"/>
              </a:rPr>
              <a:t>Challenge:</a:t>
            </a:r>
            <a:r>
              <a:rPr lang="en-US" sz="1800" spc="36">
                <a:solidFill>
                  <a:srgbClr val="1C1C1C"/>
                </a:solidFill>
                <a:latin typeface="Nourd"/>
              </a:rPr>
              <a:t> Legal documents may contain articles presented in unconventional shapes or formats. The declaration of articles may not follow a standard pattern.</a:t>
            </a:r>
          </a:p>
          <a:p>
            <a:pPr marL="777243" indent="-259081" lvl="2">
              <a:lnSpc>
                <a:spcPts val="3312"/>
              </a:lnSpc>
              <a:buFont typeface="Arial"/>
              <a:buChar char="⚬"/>
            </a:pPr>
            <a:r>
              <a:rPr lang="en-US" sz="1800" spc="36">
                <a:solidFill>
                  <a:srgbClr val="1C1C1C"/>
                </a:solidFill>
                <a:latin typeface="Nourd Semi-Bold"/>
              </a:rPr>
              <a:t>Impact:</a:t>
            </a:r>
            <a:r>
              <a:rPr lang="en-US" sz="1800" spc="36">
                <a:solidFill>
                  <a:srgbClr val="1C1C1C"/>
                </a:solidFill>
                <a:latin typeface="Nourd"/>
              </a:rPr>
              <a:t> Extraction accuracy may decrease if the system is not adapted to recognize and interpret diverse article shapes and declarations.</a:t>
            </a:r>
          </a:p>
          <a:p>
            <a:pPr marL="388622" indent="-194311" lvl="1">
              <a:lnSpc>
                <a:spcPts val="3312"/>
              </a:lnSpc>
              <a:buFont typeface="Arial"/>
              <a:buChar char="•"/>
            </a:pPr>
            <a:r>
              <a:rPr lang="en-US" sz="1800" spc="36">
                <a:solidFill>
                  <a:srgbClr val="1C1C1C"/>
                </a:solidFill>
                <a:latin typeface="Nourd Semi-Bold"/>
              </a:rPr>
              <a:t>PDF Quality Issues:</a:t>
            </a:r>
          </a:p>
          <a:p>
            <a:pPr marL="777243" indent="-259081" lvl="2">
              <a:lnSpc>
                <a:spcPts val="3312"/>
              </a:lnSpc>
              <a:buFont typeface="Arial"/>
              <a:buChar char="⚬"/>
            </a:pPr>
            <a:r>
              <a:rPr lang="en-US" sz="1800" spc="36">
                <a:solidFill>
                  <a:srgbClr val="1C1C1C"/>
                </a:solidFill>
                <a:latin typeface="Nourd Semi-Bold"/>
              </a:rPr>
              <a:t>Challenge:</a:t>
            </a:r>
            <a:r>
              <a:rPr lang="en-US" sz="1800" spc="36">
                <a:solidFill>
                  <a:srgbClr val="1C1C1C"/>
                </a:solidFill>
                <a:latin typeface="Nourd"/>
              </a:rPr>
              <a:t> Poor-quality PDFs, with low resolution, blurred text, or distorted layout, pose challenges for accurate content extraction.</a:t>
            </a:r>
          </a:p>
          <a:p>
            <a:pPr marL="777243" indent="-259081" lvl="2">
              <a:lnSpc>
                <a:spcPts val="3312"/>
              </a:lnSpc>
              <a:buFont typeface="Arial"/>
              <a:buChar char="⚬"/>
            </a:pPr>
            <a:r>
              <a:rPr lang="en-US" sz="1800" spc="36">
                <a:solidFill>
                  <a:srgbClr val="1C1C1C"/>
                </a:solidFill>
                <a:latin typeface="Nourd Semi-Bold"/>
              </a:rPr>
              <a:t>Impact:</a:t>
            </a:r>
            <a:r>
              <a:rPr lang="en-US" sz="1800" spc="36">
                <a:solidFill>
                  <a:srgbClr val="1C1C1C"/>
                </a:solidFill>
                <a:latin typeface="Nourd"/>
              </a:rPr>
              <a:t> OCR (Optical Character Recognition) accuracy can be compromised, leading to errors in text extraction and interpretation.</a:t>
            </a:r>
          </a:p>
        </p:txBody>
      </p:sp>
      <p:grpSp>
        <p:nvGrpSpPr>
          <p:cNvPr name="Group 5" id="5"/>
          <p:cNvGrpSpPr/>
          <p:nvPr/>
        </p:nvGrpSpPr>
        <p:grpSpPr>
          <a:xfrm rot="0">
            <a:off x="1028700" y="1017143"/>
            <a:ext cx="3494852" cy="954083"/>
            <a:chOff x="0" y="0"/>
            <a:chExt cx="1010276" cy="275802"/>
          </a:xfrm>
        </p:grpSpPr>
        <p:sp>
          <p:nvSpPr>
            <p:cNvPr name="Freeform 6" id="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7" id="7"/>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2"/>
            <a:stretch>
              <a:fillRect l="0" t="0" r="-204775" b="0"/>
            </a:stretch>
          </a:blipFill>
        </p:spPr>
      </p:sp>
      <p:sp>
        <p:nvSpPr>
          <p:cNvPr name="TextBox 9" id="9"/>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grpSp>
        <p:nvGrpSpPr>
          <p:cNvPr name="Group 10" id="10"/>
          <p:cNvGrpSpPr/>
          <p:nvPr/>
        </p:nvGrpSpPr>
        <p:grpSpPr>
          <a:xfrm rot="0">
            <a:off x="13764448" y="1028700"/>
            <a:ext cx="3494852" cy="954083"/>
            <a:chOff x="0" y="0"/>
            <a:chExt cx="1010276" cy="275802"/>
          </a:xfrm>
        </p:grpSpPr>
        <p:sp>
          <p:nvSpPr>
            <p:cNvPr name="Freeform 11" id="11"/>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2" id="12"/>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5" id="15"/>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12</a:t>
            </a:r>
          </a:p>
        </p:txBody>
      </p:sp>
      <p:sp>
        <p:nvSpPr>
          <p:cNvPr name="AutoShape 16" id="16"/>
          <p:cNvSpPr/>
          <p:nvPr/>
        </p:nvSpPr>
        <p:spPr>
          <a:xfrm>
            <a:off x="1014423" y="9678373"/>
            <a:ext cx="16244877" cy="0"/>
          </a:xfrm>
          <a:prstGeom prst="line">
            <a:avLst/>
          </a:prstGeom>
          <a:ln cap="flat" w="57150">
            <a:solidFill>
              <a:srgbClr val="1C1C1C"/>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AutoShape 2" id="2"/>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3" id="3"/>
          <p:cNvSpPr txBox="true"/>
          <p:nvPr/>
        </p:nvSpPr>
        <p:spPr>
          <a:xfrm rot="0">
            <a:off x="4747207" y="2455123"/>
            <a:ext cx="9017241" cy="1146176"/>
          </a:xfrm>
          <a:prstGeom prst="rect">
            <a:avLst/>
          </a:prstGeom>
        </p:spPr>
        <p:txBody>
          <a:bodyPr anchor="t" rtlCol="false" tIns="0" lIns="0" bIns="0" rIns="0">
            <a:spAutoFit/>
          </a:bodyPr>
          <a:lstStyle/>
          <a:p>
            <a:pPr>
              <a:lnSpc>
                <a:spcPts val="8000"/>
              </a:lnSpc>
            </a:pPr>
            <a:r>
              <a:rPr lang="en-US" sz="8000">
                <a:solidFill>
                  <a:srgbClr val="1C1C1C"/>
                </a:solidFill>
                <a:latin typeface="Hatton Ultra-Bold"/>
              </a:rPr>
              <a:t>CHALLENGES</a:t>
            </a:r>
          </a:p>
        </p:txBody>
      </p:sp>
      <p:grpSp>
        <p:nvGrpSpPr>
          <p:cNvPr name="Group 4" id="4"/>
          <p:cNvGrpSpPr/>
          <p:nvPr/>
        </p:nvGrpSpPr>
        <p:grpSpPr>
          <a:xfrm rot="0">
            <a:off x="1028700" y="1017143"/>
            <a:ext cx="3494852" cy="954083"/>
            <a:chOff x="0" y="0"/>
            <a:chExt cx="1010276" cy="275802"/>
          </a:xfrm>
        </p:grpSpPr>
        <p:sp>
          <p:nvSpPr>
            <p:cNvPr name="Freeform 5" id="5"/>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6" id="6"/>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2"/>
            <a:stretch>
              <a:fillRect l="0" t="0" r="-204775" b="0"/>
            </a:stretch>
          </a:blipFill>
        </p:spPr>
      </p:sp>
      <p:sp>
        <p:nvSpPr>
          <p:cNvPr name="TextBox 8" id="8"/>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grpSp>
        <p:nvGrpSpPr>
          <p:cNvPr name="Group 9" id="9"/>
          <p:cNvGrpSpPr/>
          <p:nvPr/>
        </p:nvGrpSpPr>
        <p:grpSpPr>
          <a:xfrm rot="0">
            <a:off x="13764448" y="1028700"/>
            <a:ext cx="3494852" cy="954083"/>
            <a:chOff x="0" y="0"/>
            <a:chExt cx="1010276" cy="275802"/>
          </a:xfrm>
        </p:grpSpPr>
        <p:sp>
          <p:nvSpPr>
            <p:cNvPr name="Freeform 10" id="1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1" id="11"/>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13</a:t>
            </a:r>
          </a:p>
        </p:txBody>
      </p:sp>
      <p:sp>
        <p:nvSpPr>
          <p:cNvPr name="TextBox 15" id="15"/>
          <p:cNvSpPr txBox="true"/>
          <p:nvPr/>
        </p:nvSpPr>
        <p:spPr>
          <a:xfrm rot="0">
            <a:off x="1475206" y="4623694"/>
            <a:ext cx="15784094" cy="3228213"/>
          </a:xfrm>
          <a:prstGeom prst="rect">
            <a:avLst/>
          </a:prstGeom>
        </p:spPr>
        <p:txBody>
          <a:bodyPr anchor="t" rtlCol="false" tIns="0" lIns="0" bIns="0" rIns="0">
            <a:spAutoFit/>
          </a:bodyPr>
          <a:lstStyle/>
          <a:p>
            <a:pPr marL="388622" indent="-194311" lvl="1">
              <a:lnSpc>
                <a:spcPts val="2916"/>
              </a:lnSpc>
              <a:buFont typeface="Arial"/>
              <a:buChar char="•"/>
            </a:pPr>
            <a:r>
              <a:rPr lang="en-US" sz="1800" spc="36">
                <a:solidFill>
                  <a:srgbClr val="1C1C1C"/>
                </a:solidFill>
                <a:latin typeface="Nourd Semi-Bold"/>
              </a:rPr>
              <a:t>Splitted Content Handling:</a:t>
            </a:r>
          </a:p>
          <a:p>
            <a:pPr marL="777243" indent="-259081" lvl="2">
              <a:lnSpc>
                <a:spcPts val="2916"/>
              </a:lnSpc>
              <a:buFont typeface="Arial"/>
              <a:buChar char="⚬"/>
            </a:pPr>
            <a:r>
              <a:rPr lang="en-US" sz="1800" spc="36">
                <a:solidFill>
                  <a:srgbClr val="1C1C1C"/>
                </a:solidFill>
                <a:latin typeface="Nourd Semi-Bold"/>
              </a:rPr>
              <a:t>Challenge:</a:t>
            </a:r>
            <a:r>
              <a:rPr lang="en-US" sz="1800" spc="36">
                <a:solidFill>
                  <a:srgbClr val="1C1C1C"/>
                </a:solidFill>
                <a:latin typeface="Nourd"/>
              </a:rPr>
              <a:t> Legal articles may span multiple pages, leading to content splitting. Handling continuity across pages is crucial for accurate extraction.</a:t>
            </a:r>
          </a:p>
          <a:p>
            <a:pPr marL="777243" indent="-259081" lvl="2">
              <a:lnSpc>
                <a:spcPts val="2916"/>
              </a:lnSpc>
              <a:buFont typeface="Arial"/>
              <a:buChar char="⚬"/>
            </a:pPr>
            <a:r>
              <a:rPr lang="en-US" sz="1800" spc="36">
                <a:solidFill>
                  <a:srgbClr val="1C1C1C"/>
                </a:solidFill>
                <a:latin typeface="Nourd Semi-Bold"/>
              </a:rPr>
              <a:t>Impact:</a:t>
            </a:r>
            <a:r>
              <a:rPr lang="en-US" sz="1800" spc="36">
                <a:solidFill>
                  <a:srgbClr val="1C1C1C"/>
                </a:solidFill>
                <a:latin typeface="Nourd"/>
              </a:rPr>
              <a:t> Inability to address content continuity challenges may result in incomplete extractions or misinterpretation of article boundaries.</a:t>
            </a:r>
          </a:p>
          <a:p>
            <a:pPr>
              <a:lnSpc>
                <a:spcPts val="2916"/>
              </a:lnSpc>
            </a:pPr>
          </a:p>
          <a:p>
            <a:pPr marL="388622" indent="-194311" lvl="1">
              <a:lnSpc>
                <a:spcPts val="2916"/>
              </a:lnSpc>
              <a:buFont typeface="Arial"/>
              <a:buChar char="•"/>
            </a:pPr>
            <a:r>
              <a:rPr lang="en-US" sz="1800" spc="36">
                <a:solidFill>
                  <a:srgbClr val="1C1C1C"/>
                </a:solidFill>
                <a:latin typeface="Nourd Semi-Bold"/>
              </a:rPr>
              <a:t>Mixed Content Types:</a:t>
            </a:r>
          </a:p>
          <a:p>
            <a:pPr marL="777243" indent="-259081" lvl="2">
              <a:lnSpc>
                <a:spcPts val="2916"/>
              </a:lnSpc>
              <a:buFont typeface="Arial"/>
              <a:buChar char="⚬"/>
            </a:pPr>
            <a:r>
              <a:rPr lang="en-US" sz="1800" spc="36">
                <a:solidFill>
                  <a:srgbClr val="1C1C1C"/>
                </a:solidFill>
                <a:latin typeface="Nourd Semi-Bold"/>
              </a:rPr>
              <a:t>Challenge:</a:t>
            </a:r>
            <a:r>
              <a:rPr lang="en-US" sz="1800" spc="36">
                <a:solidFill>
                  <a:srgbClr val="1C1C1C"/>
                </a:solidFill>
                <a:latin typeface="Nourd"/>
              </a:rPr>
              <a:t> Legal documents often contain a mix of text, tables, figures, and lists. Recognizing and appropriately handling diverse content types is essential.</a:t>
            </a:r>
          </a:p>
          <a:p>
            <a:pPr marL="777243" indent="-259081" lvl="2">
              <a:lnSpc>
                <a:spcPts val="2916"/>
              </a:lnSpc>
              <a:buFont typeface="Arial"/>
              <a:buChar char="⚬"/>
            </a:pPr>
            <a:r>
              <a:rPr lang="en-US" sz="1800" spc="36">
                <a:solidFill>
                  <a:srgbClr val="1C1C1C"/>
                </a:solidFill>
                <a:latin typeface="Nourd Semi-Bold"/>
              </a:rPr>
              <a:t>Impact:</a:t>
            </a:r>
            <a:r>
              <a:rPr lang="en-US" sz="1800" spc="36">
                <a:solidFill>
                  <a:srgbClr val="1C1C1C"/>
                </a:solidFill>
                <a:latin typeface="Nourd"/>
              </a:rPr>
              <a:t> Inability to differentiate and process various content types may result in misinterpretation or loss of critical information.</a:t>
            </a:r>
          </a:p>
        </p:txBody>
      </p:sp>
      <p:sp>
        <p:nvSpPr>
          <p:cNvPr name="AutoShape 16" id="16"/>
          <p:cNvSpPr/>
          <p:nvPr/>
        </p:nvSpPr>
        <p:spPr>
          <a:xfrm>
            <a:off x="1014423" y="9678373"/>
            <a:ext cx="16244877" cy="0"/>
          </a:xfrm>
          <a:prstGeom prst="line">
            <a:avLst/>
          </a:prstGeom>
          <a:ln cap="flat" w="57150">
            <a:solidFill>
              <a:srgbClr val="1C1C1C"/>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5502920" y="4274503"/>
            <a:ext cx="7282160"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4237409" y="2725216"/>
            <a:ext cx="9813183" cy="114617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OVERVIEW</a:t>
            </a:r>
          </a:p>
        </p:txBody>
      </p:sp>
      <p:sp>
        <p:nvSpPr>
          <p:cNvPr name="TextBox 3" id="3"/>
          <p:cNvSpPr txBox="true"/>
          <p:nvPr/>
        </p:nvSpPr>
        <p:spPr>
          <a:xfrm rot="0">
            <a:off x="3450301" y="5162550"/>
            <a:ext cx="726183" cy="346710"/>
          </a:xfrm>
          <a:prstGeom prst="rect">
            <a:avLst/>
          </a:prstGeom>
        </p:spPr>
        <p:txBody>
          <a:bodyPr anchor="t" rtlCol="false" tIns="0" lIns="0" bIns="0" rIns="0">
            <a:spAutoFit/>
          </a:bodyPr>
          <a:lstStyle/>
          <a:p>
            <a:pPr>
              <a:lnSpc>
                <a:spcPts val="2400"/>
              </a:lnSpc>
            </a:pPr>
            <a:r>
              <a:rPr lang="en-US" sz="2400">
                <a:solidFill>
                  <a:srgbClr val="1C1C1C"/>
                </a:solidFill>
                <a:latin typeface="Hatton Ultra-Bold"/>
              </a:rPr>
              <a:t>01</a:t>
            </a:r>
          </a:p>
        </p:txBody>
      </p:sp>
      <p:sp>
        <p:nvSpPr>
          <p:cNvPr name="TextBox 4" id="4"/>
          <p:cNvSpPr txBox="true"/>
          <p:nvPr/>
        </p:nvSpPr>
        <p:spPr>
          <a:xfrm rot="0">
            <a:off x="3450301" y="5538711"/>
            <a:ext cx="2867494" cy="396239"/>
          </a:xfrm>
          <a:prstGeom prst="rect">
            <a:avLst/>
          </a:prstGeom>
        </p:spPr>
        <p:txBody>
          <a:bodyPr anchor="t" rtlCol="false" tIns="0" lIns="0" bIns="0" rIns="0">
            <a:spAutoFit/>
          </a:bodyPr>
          <a:lstStyle/>
          <a:p>
            <a:pPr>
              <a:lnSpc>
                <a:spcPts val="3360"/>
              </a:lnSpc>
            </a:pPr>
            <a:r>
              <a:rPr lang="en-US" sz="2400">
                <a:solidFill>
                  <a:srgbClr val="1C1C1C"/>
                </a:solidFill>
                <a:latin typeface="Nourd Bold"/>
              </a:rPr>
              <a:t>INTRODUCTION</a:t>
            </a:r>
          </a:p>
        </p:txBody>
      </p:sp>
      <p:sp>
        <p:nvSpPr>
          <p:cNvPr name="TextBox 5" id="5"/>
          <p:cNvSpPr txBox="true"/>
          <p:nvPr/>
        </p:nvSpPr>
        <p:spPr>
          <a:xfrm rot="0">
            <a:off x="7534014" y="5162550"/>
            <a:ext cx="726183" cy="346710"/>
          </a:xfrm>
          <a:prstGeom prst="rect">
            <a:avLst/>
          </a:prstGeom>
        </p:spPr>
        <p:txBody>
          <a:bodyPr anchor="t" rtlCol="false" tIns="0" lIns="0" bIns="0" rIns="0">
            <a:spAutoFit/>
          </a:bodyPr>
          <a:lstStyle/>
          <a:p>
            <a:pPr>
              <a:lnSpc>
                <a:spcPts val="2400"/>
              </a:lnSpc>
            </a:pPr>
            <a:r>
              <a:rPr lang="en-US" sz="2400">
                <a:solidFill>
                  <a:srgbClr val="1C1C1C"/>
                </a:solidFill>
                <a:latin typeface="Hatton Ultra-Bold"/>
              </a:rPr>
              <a:t>02</a:t>
            </a:r>
          </a:p>
        </p:txBody>
      </p:sp>
      <p:sp>
        <p:nvSpPr>
          <p:cNvPr name="TextBox 6" id="6"/>
          <p:cNvSpPr txBox="true"/>
          <p:nvPr/>
        </p:nvSpPr>
        <p:spPr>
          <a:xfrm rot="0">
            <a:off x="7534014" y="5538711"/>
            <a:ext cx="3196679" cy="815339"/>
          </a:xfrm>
          <a:prstGeom prst="rect">
            <a:avLst/>
          </a:prstGeom>
        </p:spPr>
        <p:txBody>
          <a:bodyPr anchor="t" rtlCol="false" tIns="0" lIns="0" bIns="0" rIns="0">
            <a:spAutoFit/>
          </a:bodyPr>
          <a:lstStyle/>
          <a:p>
            <a:pPr>
              <a:lnSpc>
                <a:spcPts val="3360"/>
              </a:lnSpc>
            </a:pPr>
            <a:r>
              <a:rPr lang="en-US" sz="2400">
                <a:solidFill>
                  <a:srgbClr val="1C1C1C"/>
                </a:solidFill>
                <a:latin typeface="Nourd Bold"/>
              </a:rPr>
              <a:t>PROJECT OVERVIEW</a:t>
            </a:r>
          </a:p>
        </p:txBody>
      </p:sp>
      <p:sp>
        <p:nvSpPr>
          <p:cNvPr name="TextBox 7" id="7"/>
          <p:cNvSpPr txBox="true"/>
          <p:nvPr/>
        </p:nvSpPr>
        <p:spPr>
          <a:xfrm rot="0">
            <a:off x="12237346" y="5162550"/>
            <a:ext cx="726183" cy="346710"/>
          </a:xfrm>
          <a:prstGeom prst="rect">
            <a:avLst/>
          </a:prstGeom>
        </p:spPr>
        <p:txBody>
          <a:bodyPr anchor="t" rtlCol="false" tIns="0" lIns="0" bIns="0" rIns="0">
            <a:spAutoFit/>
          </a:bodyPr>
          <a:lstStyle/>
          <a:p>
            <a:pPr>
              <a:lnSpc>
                <a:spcPts val="2400"/>
              </a:lnSpc>
            </a:pPr>
            <a:r>
              <a:rPr lang="en-US" sz="2400">
                <a:solidFill>
                  <a:srgbClr val="1C1C1C"/>
                </a:solidFill>
                <a:latin typeface="Hatton Ultra-Bold"/>
              </a:rPr>
              <a:t>03</a:t>
            </a:r>
          </a:p>
        </p:txBody>
      </p:sp>
      <p:sp>
        <p:nvSpPr>
          <p:cNvPr name="TextBox 8" id="8"/>
          <p:cNvSpPr txBox="true"/>
          <p:nvPr/>
        </p:nvSpPr>
        <p:spPr>
          <a:xfrm rot="0">
            <a:off x="12237346" y="5538711"/>
            <a:ext cx="2576691" cy="815339"/>
          </a:xfrm>
          <a:prstGeom prst="rect">
            <a:avLst/>
          </a:prstGeom>
        </p:spPr>
        <p:txBody>
          <a:bodyPr anchor="t" rtlCol="false" tIns="0" lIns="0" bIns="0" rIns="0">
            <a:spAutoFit/>
          </a:bodyPr>
          <a:lstStyle/>
          <a:p>
            <a:pPr>
              <a:lnSpc>
                <a:spcPts val="3360"/>
              </a:lnSpc>
            </a:pPr>
            <a:r>
              <a:rPr lang="en-US" sz="2400">
                <a:solidFill>
                  <a:srgbClr val="1C1C1C"/>
                </a:solidFill>
                <a:latin typeface="Nourd Bold"/>
              </a:rPr>
              <a:t>LAYOUT SEGMENTATION</a:t>
            </a:r>
          </a:p>
        </p:txBody>
      </p:sp>
      <p:sp>
        <p:nvSpPr>
          <p:cNvPr name="TextBox 9" id="9"/>
          <p:cNvSpPr txBox="true"/>
          <p:nvPr/>
        </p:nvSpPr>
        <p:spPr>
          <a:xfrm rot="0">
            <a:off x="3450301" y="7002982"/>
            <a:ext cx="726183" cy="346710"/>
          </a:xfrm>
          <a:prstGeom prst="rect">
            <a:avLst/>
          </a:prstGeom>
        </p:spPr>
        <p:txBody>
          <a:bodyPr anchor="t" rtlCol="false" tIns="0" lIns="0" bIns="0" rIns="0">
            <a:spAutoFit/>
          </a:bodyPr>
          <a:lstStyle/>
          <a:p>
            <a:pPr>
              <a:lnSpc>
                <a:spcPts val="2400"/>
              </a:lnSpc>
            </a:pPr>
            <a:r>
              <a:rPr lang="en-US" sz="2400">
                <a:solidFill>
                  <a:srgbClr val="1C1C1C"/>
                </a:solidFill>
                <a:latin typeface="Hatton Ultra-Bold"/>
              </a:rPr>
              <a:t>04</a:t>
            </a:r>
          </a:p>
        </p:txBody>
      </p:sp>
      <p:sp>
        <p:nvSpPr>
          <p:cNvPr name="TextBox 10" id="10"/>
          <p:cNvSpPr txBox="true"/>
          <p:nvPr/>
        </p:nvSpPr>
        <p:spPr>
          <a:xfrm rot="0">
            <a:off x="3450301" y="7379143"/>
            <a:ext cx="2867494" cy="815339"/>
          </a:xfrm>
          <a:prstGeom prst="rect">
            <a:avLst/>
          </a:prstGeom>
        </p:spPr>
        <p:txBody>
          <a:bodyPr anchor="t" rtlCol="false" tIns="0" lIns="0" bIns="0" rIns="0">
            <a:spAutoFit/>
          </a:bodyPr>
          <a:lstStyle/>
          <a:p>
            <a:pPr>
              <a:lnSpc>
                <a:spcPts val="3360"/>
              </a:lnSpc>
            </a:pPr>
            <a:r>
              <a:rPr lang="en-US" sz="2400">
                <a:solidFill>
                  <a:srgbClr val="1C1C1C"/>
                </a:solidFill>
                <a:latin typeface="Nourd Bold"/>
              </a:rPr>
              <a:t>LEGAL ARTCILE EXTRACTION</a:t>
            </a:r>
          </a:p>
        </p:txBody>
      </p:sp>
      <p:sp>
        <p:nvSpPr>
          <p:cNvPr name="TextBox 11" id="11"/>
          <p:cNvSpPr txBox="true"/>
          <p:nvPr/>
        </p:nvSpPr>
        <p:spPr>
          <a:xfrm rot="0">
            <a:off x="7536995" y="7002982"/>
            <a:ext cx="726183" cy="346710"/>
          </a:xfrm>
          <a:prstGeom prst="rect">
            <a:avLst/>
          </a:prstGeom>
        </p:spPr>
        <p:txBody>
          <a:bodyPr anchor="t" rtlCol="false" tIns="0" lIns="0" bIns="0" rIns="0">
            <a:spAutoFit/>
          </a:bodyPr>
          <a:lstStyle/>
          <a:p>
            <a:pPr>
              <a:lnSpc>
                <a:spcPts val="2400"/>
              </a:lnSpc>
            </a:pPr>
            <a:r>
              <a:rPr lang="en-US" sz="2400">
                <a:solidFill>
                  <a:srgbClr val="1C1C1C"/>
                </a:solidFill>
                <a:latin typeface="Hatton Ultra-Bold"/>
              </a:rPr>
              <a:t>05</a:t>
            </a:r>
          </a:p>
        </p:txBody>
      </p:sp>
      <p:sp>
        <p:nvSpPr>
          <p:cNvPr name="TextBox 12" id="12"/>
          <p:cNvSpPr txBox="true"/>
          <p:nvPr/>
        </p:nvSpPr>
        <p:spPr>
          <a:xfrm rot="0">
            <a:off x="7536995" y="7379143"/>
            <a:ext cx="3193697" cy="815339"/>
          </a:xfrm>
          <a:prstGeom prst="rect">
            <a:avLst/>
          </a:prstGeom>
        </p:spPr>
        <p:txBody>
          <a:bodyPr anchor="t" rtlCol="false" tIns="0" lIns="0" bIns="0" rIns="0">
            <a:spAutoFit/>
          </a:bodyPr>
          <a:lstStyle/>
          <a:p>
            <a:pPr>
              <a:lnSpc>
                <a:spcPts val="3360"/>
              </a:lnSpc>
            </a:pPr>
            <a:r>
              <a:rPr lang="en-US" sz="2400">
                <a:solidFill>
                  <a:srgbClr val="1C1C1C"/>
                </a:solidFill>
                <a:latin typeface="Nourd Bold"/>
              </a:rPr>
              <a:t>CLASSIFICATION OF ARTICLES</a:t>
            </a:r>
          </a:p>
        </p:txBody>
      </p:sp>
      <p:sp>
        <p:nvSpPr>
          <p:cNvPr name="TextBox 13" id="13"/>
          <p:cNvSpPr txBox="true"/>
          <p:nvPr/>
        </p:nvSpPr>
        <p:spPr>
          <a:xfrm rot="0">
            <a:off x="12281451" y="7033462"/>
            <a:ext cx="726183" cy="346710"/>
          </a:xfrm>
          <a:prstGeom prst="rect">
            <a:avLst/>
          </a:prstGeom>
        </p:spPr>
        <p:txBody>
          <a:bodyPr anchor="t" rtlCol="false" tIns="0" lIns="0" bIns="0" rIns="0">
            <a:spAutoFit/>
          </a:bodyPr>
          <a:lstStyle/>
          <a:p>
            <a:pPr>
              <a:lnSpc>
                <a:spcPts val="2400"/>
              </a:lnSpc>
            </a:pPr>
            <a:r>
              <a:rPr lang="en-US" sz="2400">
                <a:solidFill>
                  <a:srgbClr val="1C1C1C"/>
                </a:solidFill>
                <a:latin typeface="Hatton Ultra-Bold"/>
              </a:rPr>
              <a:t>08</a:t>
            </a:r>
          </a:p>
        </p:txBody>
      </p:sp>
      <p:sp>
        <p:nvSpPr>
          <p:cNvPr name="TextBox 14" id="14"/>
          <p:cNvSpPr txBox="true"/>
          <p:nvPr/>
        </p:nvSpPr>
        <p:spPr>
          <a:xfrm rot="0">
            <a:off x="12281451" y="7409623"/>
            <a:ext cx="2867494" cy="396239"/>
          </a:xfrm>
          <a:prstGeom prst="rect">
            <a:avLst/>
          </a:prstGeom>
        </p:spPr>
        <p:txBody>
          <a:bodyPr anchor="t" rtlCol="false" tIns="0" lIns="0" bIns="0" rIns="0">
            <a:spAutoFit/>
          </a:bodyPr>
          <a:lstStyle/>
          <a:p>
            <a:pPr>
              <a:lnSpc>
                <a:spcPts val="3360"/>
              </a:lnSpc>
            </a:pPr>
            <a:r>
              <a:rPr lang="en-US" sz="2400">
                <a:solidFill>
                  <a:srgbClr val="1C1C1C"/>
                </a:solidFill>
                <a:latin typeface="Nourd Bold"/>
              </a:rPr>
              <a:t>CHALLENGES</a:t>
            </a:r>
          </a:p>
        </p:txBody>
      </p:sp>
      <p:grpSp>
        <p:nvGrpSpPr>
          <p:cNvPr name="Group 15" id="15"/>
          <p:cNvGrpSpPr/>
          <p:nvPr/>
        </p:nvGrpSpPr>
        <p:grpSpPr>
          <a:xfrm rot="0">
            <a:off x="13764448" y="1028700"/>
            <a:ext cx="3494852" cy="954083"/>
            <a:chOff x="0" y="0"/>
            <a:chExt cx="1010276" cy="275802"/>
          </a:xfrm>
        </p:grpSpPr>
        <p:sp>
          <p:nvSpPr>
            <p:cNvPr name="Freeform 16" id="1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7" id="17"/>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19" id="19"/>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01</a:t>
            </a:r>
          </a:p>
        </p:txBody>
      </p:sp>
      <p:sp>
        <p:nvSpPr>
          <p:cNvPr name="Freeform 20" id="20"/>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1028700" y="1017143"/>
            <a:ext cx="3494852" cy="954083"/>
            <a:chOff x="0" y="0"/>
            <a:chExt cx="1010276" cy="275802"/>
          </a:xfrm>
        </p:grpSpPr>
        <p:sp>
          <p:nvSpPr>
            <p:cNvPr name="Freeform 23" id="23"/>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4" id="24"/>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25" id="25"/>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4"/>
            <a:stretch>
              <a:fillRect l="0" t="0" r="-204775" b="0"/>
            </a:stretch>
          </a:blipFill>
        </p:spPr>
      </p:sp>
      <p:sp>
        <p:nvSpPr>
          <p:cNvPr name="TextBox 26" id="26"/>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3354768" y="3023413"/>
            <a:ext cx="11606470" cy="114617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INTRODUCTION</a:t>
            </a:r>
          </a:p>
        </p:txBody>
      </p:sp>
      <p:sp>
        <p:nvSpPr>
          <p:cNvPr name="TextBox 3" id="3"/>
          <p:cNvSpPr txBox="true"/>
          <p:nvPr/>
        </p:nvSpPr>
        <p:spPr>
          <a:xfrm rot="0">
            <a:off x="1014423" y="5093514"/>
            <a:ext cx="16230600" cy="1553845"/>
          </a:xfrm>
          <a:prstGeom prst="rect">
            <a:avLst/>
          </a:prstGeom>
        </p:spPr>
        <p:txBody>
          <a:bodyPr anchor="t" rtlCol="false" tIns="0" lIns="0" bIns="0" rIns="0">
            <a:spAutoFit/>
          </a:bodyPr>
          <a:lstStyle/>
          <a:p>
            <a:pPr algn="ctr">
              <a:lnSpc>
                <a:spcPts val="3079"/>
              </a:lnSpc>
            </a:pPr>
            <a:r>
              <a:rPr lang="en-US" sz="2199">
                <a:solidFill>
                  <a:srgbClr val="1C1C1C"/>
                </a:solidFill>
                <a:latin typeface="Nourd"/>
              </a:rPr>
              <a:t>The central challenge tackled in this project revolves around the extraction of legal articles from a diverse range of legal documents. These documents can vary in formats, encompassing scanned papers and digitally generated PDFs. The intricacies of legal language, coupled with the heterogeneity of layouts and formatting conventions, render the direct application of traditional Optical Character Recognition (OCR) techniques a formidable task.</a:t>
            </a:r>
          </a:p>
        </p:txBody>
      </p:sp>
      <p:sp>
        <p:nvSpPr>
          <p:cNvPr name="AutoShape 4" id="4"/>
          <p:cNvSpPr/>
          <p:nvPr/>
        </p:nvSpPr>
        <p:spPr>
          <a:xfrm rot="0">
            <a:off x="1014423" y="9107532"/>
            <a:ext cx="16244877" cy="0"/>
          </a:xfrm>
          <a:prstGeom prst="line">
            <a:avLst/>
          </a:prstGeom>
          <a:ln cap="flat" w="57150">
            <a:solidFill>
              <a:srgbClr val="1C1C1C"/>
            </a:solidFill>
            <a:prstDash val="solid"/>
            <a:headEnd type="none" len="sm" w="sm"/>
            <a:tailEnd type="none" len="sm" w="sm"/>
          </a:ln>
        </p:spPr>
      </p:sp>
      <p:grpSp>
        <p:nvGrpSpPr>
          <p:cNvPr name="Group 5" id="5"/>
          <p:cNvGrpSpPr/>
          <p:nvPr/>
        </p:nvGrpSpPr>
        <p:grpSpPr>
          <a:xfrm rot="0">
            <a:off x="13764448" y="1028700"/>
            <a:ext cx="3494852" cy="954083"/>
            <a:chOff x="0" y="0"/>
            <a:chExt cx="1010276" cy="275802"/>
          </a:xfrm>
        </p:grpSpPr>
        <p:sp>
          <p:nvSpPr>
            <p:cNvPr name="Freeform 6" id="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7" id="7"/>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9" id="9"/>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02</a:t>
            </a:r>
          </a:p>
        </p:txBody>
      </p:sp>
      <p:sp>
        <p:nvSpPr>
          <p:cNvPr name="Freeform 10" id="10"/>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028700" y="1017143"/>
            <a:ext cx="3494852" cy="954083"/>
            <a:chOff x="0" y="0"/>
            <a:chExt cx="1010276" cy="275802"/>
          </a:xfrm>
        </p:grpSpPr>
        <p:sp>
          <p:nvSpPr>
            <p:cNvPr name="Freeform 13" id="13"/>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4" id="14"/>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4"/>
            <a:stretch>
              <a:fillRect l="0" t="0" r="-204775" b="0"/>
            </a:stretch>
          </a:blipFill>
        </p:spPr>
      </p:sp>
      <p:sp>
        <p:nvSpPr>
          <p:cNvPr name="TextBox 16" id="16"/>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1631241" y="2761478"/>
            <a:ext cx="15166537" cy="114617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PROBLEM STATEMENT</a:t>
            </a:r>
          </a:p>
        </p:txBody>
      </p:sp>
      <p:sp>
        <p:nvSpPr>
          <p:cNvPr name="TextBox 3" id="3"/>
          <p:cNvSpPr txBox="true"/>
          <p:nvPr/>
        </p:nvSpPr>
        <p:spPr>
          <a:xfrm rot="0">
            <a:off x="1475206" y="4631553"/>
            <a:ext cx="16230600" cy="3265043"/>
          </a:xfrm>
          <a:prstGeom prst="rect">
            <a:avLst/>
          </a:prstGeom>
        </p:spPr>
        <p:txBody>
          <a:bodyPr anchor="t" rtlCol="false" tIns="0" lIns="0" bIns="0" rIns="0">
            <a:spAutoFit/>
          </a:bodyPr>
          <a:lstStyle/>
          <a:p>
            <a:pPr>
              <a:lnSpc>
                <a:spcPts val="3255"/>
              </a:lnSpc>
            </a:pPr>
          </a:p>
          <a:p>
            <a:pPr marL="474979" indent="-237490" lvl="1">
              <a:lnSpc>
                <a:spcPts val="3255"/>
              </a:lnSpc>
              <a:buFont typeface="Arial"/>
              <a:buChar char="•"/>
            </a:pPr>
            <a:r>
              <a:rPr lang="en-US" sz="2199">
                <a:solidFill>
                  <a:srgbClr val="1C1C1C"/>
                </a:solidFill>
                <a:latin typeface="Nourd"/>
              </a:rPr>
              <a:t>Accurate Legal Article Extraction: The challenge lies in developing an OCR system that accurately extracts legal articles, overcoming layout variations and complex document structures.</a:t>
            </a:r>
          </a:p>
          <a:p>
            <a:pPr marL="474979" indent="-237490" lvl="1">
              <a:lnSpc>
                <a:spcPts val="3255"/>
              </a:lnSpc>
              <a:buFont typeface="Arial"/>
              <a:buChar char="•"/>
            </a:pPr>
            <a:r>
              <a:rPr lang="en-US" sz="2199">
                <a:solidFill>
                  <a:srgbClr val="1C1C1C"/>
                </a:solidFill>
                <a:latin typeface="Nourd"/>
              </a:rPr>
              <a:t>Precise Text Classification: In addition to extraction, precise classification of extracted articles into zones and non-zones is essential for legal professionals' efficient analysis.</a:t>
            </a:r>
          </a:p>
          <a:p>
            <a:pPr marL="474979" indent="-237490" lvl="1">
              <a:lnSpc>
                <a:spcPts val="3255"/>
              </a:lnSpc>
              <a:buFont typeface="Arial"/>
              <a:buChar char="•"/>
            </a:pPr>
            <a:r>
              <a:rPr lang="en-US" sz="2199">
                <a:solidFill>
                  <a:srgbClr val="1C1C1C"/>
                </a:solidFill>
                <a:latin typeface="Nourd"/>
              </a:rPr>
              <a:t>Maritime Law Domain: Our project specifically targets maritime law, aiming to enhance legal document analysis and research in this domain.</a:t>
            </a:r>
          </a:p>
          <a:p>
            <a:pPr>
              <a:lnSpc>
                <a:spcPts val="3255"/>
              </a:lnSpc>
            </a:pPr>
          </a:p>
        </p:txBody>
      </p:sp>
      <p:sp>
        <p:nvSpPr>
          <p:cNvPr name="AutoShape 4" id="4"/>
          <p:cNvSpPr/>
          <p:nvPr/>
        </p:nvSpPr>
        <p:spPr>
          <a:xfrm rot="0">
            <a:off x="1014423" y="9107532"/>
            <a:ext cx="16244877" cy="0"/>
          </a:xfrm>
          <a:prstGeom prst="line">
            <a:avLst/>
          </a:prstGeom>
          <a:ln cap="flat" w="57150">
            <a:solidFill>
              <a:srgbClr val="1C1C1C"/>
            </a:solidFill>
            <a:prstDash val="solid"/>
            <a:headEnd type="none" len="sm" w="sm"/>
            <a:tailEnd type="none" len="sm" w="sm"/>
          </a:ln>
        </p:spPr>
      </p:sp>
      <p:grpSp>
        <p:nvGrpSpPr>
          <p:cNvPr name="Group 5" id="5"/>
          <p:cNvGrpSpPr/>
          <p:nvPr/>
        </p:nvGrpSpPr>
        <p:grpSpPr>
          <a:xfrm rot="0">
            <a:off x="13764448" y="1028700"/>
            <a:ext cx="3494852" cy="954083"/>
            <a:chOff x="0" y="0"/>
            <a:chExt cx="1010276" cy="275802"/>
          </a:xfrm>
        </p:grpSpPr>
        <p:sp>
          <p:nvSpPr>
            <p:cNvPr name="Freeform 6" id="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7" id="7"/>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9" id="9"/>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03</a:t>
            </a:r>
          </a:p>
        </p:txBody>
      </p:sp>
      <p:sp>
        <p:nvSpPr>
          <p:cNvPr name="Freeform 10" id="10"/>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028700" y="1017143"/>
            <a:ext cx="3494852" cy="954083"/>
            <a:chOff x="0" y="0"/>
            <a:chExt cx="1010276" cy="275802"/>
          </a:xfrm>
        </p:grpSpPr>
        <p:sp>
          <p:nvSpPr>
            <p:cNvPr name="Freeform 13" id="13"/>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4" id="14"/>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4"/>
            <a:stretch>
              <a:fillRect l="0" t="0" r="-204775" b="0"/>
            </a:stretch>
          </a:blipFill>
        </p:spPr>
      </p:sp>
      <p:sp>
        <p:nvSpPr>
          <p:cNvPr name="TextBox 16" id="16"/>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AutoShape 2" id="2"/>
          <p:cNvSpPr/>
          <p:nvPr/>
        </p:nvSpPr>
        <p:spPr>
          <a:xfrm>
            <a:off x="1014423" y="9944835"/>
            <a:ext cx="16244877" cy="0"/>
          </a:xfrm>
          <a:prstGeom prst="line">
            <a:avLst/>
          </a:prstGeom>
          <a:ln cap="flat" w="57150">
            <a:solidFill>
              <a:srgbClr val="1C1C1C"/>
            </a:solidFill>
            <a:prstDash val="solid"/>
            <a:headEnd type="none" len="sm" w="sm"/>
            <a:tailEnd type="none" len="sm" w="sm"/>
          </a:ln>
        </p:spPr>
      </p:sp>
      <p:grpSp>
        <p:nvGrpSpPr>
          <p:cNvPr name="Group 3" id="3"/>
          <p:cNvGrpSpPr/>
          <p:nvPr/>
        </p:nvGrpSpPr>
        <p:grpSpPr>
          <a:xfrm rot="0">
            <a:off x="1028700" y="1028700"/>
            <a:ext cx="3494852" cy="954083"/>
            <a:chOff x="0" y="0"/>
            <a:chExt cx="1010276" cy="275802"/>
          </a:xfrm>
        </p:grpSpPr>
        <p:sp>
          <p:nvSpPr>
            <p:cNvPr name="Freeform 4" id="4"/>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5" id="5"/>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3764448" y="1028700"/>
            <a:ext cx="3494852" cy="954083"/>
            <a:chOff x="0" y="0"/>
            <a:chExt cx="1010276" cy="275802"/>
          </a:xfrm>
        </p:grpSpPr>
        <p:sp>
          <p:nvSpPr>
            <p:cNvPr name="Freeform 8" id="8"/>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9" id="9"/>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AutoShape 10" id="10"/>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Freeform 11" id="11"/>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348961" y="5674738"/>
            <a:ext cx="11455118" cy="4042983"/>
          </a:xfrm>
          <a:custGeom>
            <a:avLst/>
            <a:gdLst/>
            <a:ahLst/>
            <a:cxnLst/>
            <a:rect r="r" b="b" t="t" l="l"/>
            <a:pathLst>
              <a:path h="4042983" w="11455118">
                <a:moveTo>
                  <a:pt x="0" y="0"/>
                </a:moveTo>
                <a:lnTo>
                  <a:pt x="11455118" y="0"/>
                </a:lnTo>
                <a:lnTo>
                  <a:pt x="11455118" y="4042983"/>
                </a:lnTo>
                <a:lnTo>
                  <a:pt x="0" y="4042983"/>
                </a:lnTo>
                <a:lnTo>
                  <a:pt x="0" y="0"/>
                </a:lnTo>
                <a:close/>
              </a:path>
            </a:pathLst>
          </a:custGeom>
          <a:blipFill>
            <a:blip r:embed="rId6"/>
            <a:stretch>
              <a:fillRect l="0" t="0" r="0" b="0"/>
            </a:stretch>
          </a:blipFill>
        </p:spPr>
      </p:sp>
      <p:sp>
        <p:nvSpPr>
          <p:cNvPr name="TextBox 14" id="14"/>
          <p:cNvSpPr txBox="true"/>
          <p:nvPr/>
        </p:nvSpPr>
        <p:spPr>
          <a:xfrm rot="0">
            <a:off x="3340765" y="2519047"/>
            <a:ext cx="11606470" cy="823594"/>
          </a:xfrm>
          <a:prstGeom prst="rect">
            <a:avLst/>
          </a:prstGeom>
        </p:spPr>
        <p:txBody>
          <a:bodyPr anchor="t" rtlCol="false" tIns="0" lIns="0" bIns="0" rIns="0">
            <a:spAutoFit/>
          </a:bodyPr>
          <a:lstStyle/>
          <a:p>
            <a:pPr algn="ctr">
              <a:lnSpc>
                <a:spcPts val="5799"/>
              </a:lnSpc>
            </a:pPr>
            <a:r>
              <a:rPr lang="en-US" sz="5799">
                <a:solidFill>
                  <a:srgbClr val="1C1C1C"/>
                </a:solidFill>
                <a:latin typeface="Hatton Ultra-Bold"/>
              </a:rPr>
              <a:t>LAYOUT SEGMENTATION</a:t>
            </a:r>
          </a:p>
        </p:txBody>
      </p:sp>
      <p:sp>
        <p:nvSpPr>
          <p:cNvPr name="TextBox 15" id="15"/>
          <p:cNvSpPr txBox="true"/>
          <p:nvPr/>
        </p:nvSpPr>
        <p:spPr>
          <a:xfrm rot="0">
            <a:off x="1028700" y="3846154"/>
            <a:ext cx="16230600" cy="1553845"/>
          </a:xfrm>
          <a:prstGeom prst="rect">
            <a:avLst/>
          </a:prstGeom>
        </p:spPr>
        <p:txBody>
          <a:bodyPr anchor="t" rtlCol="false" tIns="0" lIns="0" bIns="0" rIns="0">
            <a:spAutoFit/>
          </a:bodyPr>
          <a:lstStyle/>
          <a:p>
            <a:pPr algn="ctr">
              <a:lnSpc>
                <a:spcPts val="3079"/>
              </a:lnSpc>
            </a:pPr>
            <a:r>
              <a:rPr lang="en-US" sz="2199">
                <a:solidFill>
                  <a:srgbClr val="1C1C1C"/>
                </a:solidFill>
                <a:latin typeface="Nourd"/>
              </a:rPr>
              <a:t>This pivotal stage of our project involves the meticulous identification and categorization of various layout elements within legal documents. Building upon our previously established OCR foundation, we'll explore how the annotation capabilities of Label Studio empower us to create a precise dataset. This dataset forms the bedrock for fine-tuning our layout segmentation model, equipping it to accurately dissect paragraphs, titles, figures, tables, and lists.</a:t>
            </a:r>
          </a:p>
        </p:txBody>
      </p:sp>
      <p:sp>
        <p:nvSpPr>
          <p:cNvPr name="TextBox 16" id="16"/>
          <p:cNvSpPr txBox="true"/>
          <p:nvPr/>
        </p:nvSpPr>
        <p:spPr>
          <a:xfrm rot="0">
            <a:off x="2492072" y="1239743"/>
            <a:ext cx="1725392" cy="570098"/>
          </a:xfrm>
          <a:prstGeom prst="rect">
            <a:avLst/>
          </a:prstGeom>
        </p:spPr>
        <p:txBody>
          <a:bodyPr anchor="t" rtlCol="false" tIns="0" lIns="0" bIns="0" rIns="0">
            <a:spAutoFit/>
          </a:bodyPr>
          <a:lstStyle/>
          <a:p>
            <a:pPr>
              <a:lnSpc>
                <a:spcPts val="2199"/>
              </a:lnSpc>
            </a:pPr>
            <a:r>
              <a:rPr lang="en-US" sz="2199">
                <a:solidFill>
                  <a:srgbClr val="1C1C1C"/>
                </a:solidFill>
                <a:latin typeface="Nourd Bold"/>
              </a:rPr>
              <a:t>Thynk University</a:t>
            </a:r>
          </a:p>
        </p:txBody>
      </p:sp>
      <p:sp>
        <p:nvSpPr>
          <p:cNvPr name="TextBox 17" id="17"/>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4</a:t>
            </a:r>
          </a:p>
        </p:txBody>
      </p:sp>
      <p:grpSp>
        <p:nvGrpSpPr>
          <p:cNvPr name="Group 18" id="18"/>
          <p:cNvGrpSpPr/>
          <p:nvPr/>
        </p:nvGrpSpPr>
        <p:grpSpPr>
          <a:xfrm rot="0">
            <a:off x="1028700" y="1017143"/>
            <a:ext cx="3494852" cy="954083"/>
            <a:chOff x="0" y="0"/>
            <a:chExt cx="1010276" cy="275802"/>
          </a:xfrm>
        </p:grpSpPr>
        <p:sp>
          <p:nvSpPr>
            <p:cNvPr name="Freeform 19" id="19"/>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0" id="20"/>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7"/>
            <a:stretch>
              <a:fillRect l="0" t="0" r="-204775" b="0"/>
            </a:stretch>
          </a:blipFill>
        </p:spPr>
      </p:sp>
      <p:sp>
        <p:nvSpPr>
          <p:cNvPr name="TextBox 22" id="22"/>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3925654" y="2280161"/>
            <a:ext cx="11332170" cy="647700"/>
          </a:xfrm>
          <a:prstGeom prst="rect">
            <a:avLst/>
          </a:prstGeom>
        </p:spPr>
        <p:txBody>
          <a:bodyPr anchor="t" rtlCol="false" tIns="0" lIns="0" bIns="0" rIns="0">
            <a:spAutoFit/>
          </a:bodyPr>
          <a:lstStyle/>
          <a:p>
            <a:pPr algn="ctr">
              <a:lnSpc>
                <a:spcPts val="4500"/>
              </a:lnSpc>
            </a:pPr>
            <a:r>
              <a:rPr lang="en-US" sz="4500">
                <a:solidFill>
                  <a:srgbClr val="1C1C1C"/>
                </a:solidFill>
                <a:latin typeface="Hatton Ultra-Bold"/>
              </a:rPr>
              <a:t>LEGAL ARTCILE EXTRACTION</a:t>
            </a:r>
          </a:p>
        </p:txBody>
      </p:sp>
      <p:grpSp>
        <p:nvGrpSpPr>
          <p:cNvPr name="Group 3" id="3"/>
          <p:cNvGrpSpPr/>
          <p:nvPr/>
        </p:nvGrpSpPr>
        <p:grpSpPr>
          <a:xfrm rot="0">
            <a:off x="13764448" y="1028700"/>
            <a:ext cx="3494852" cy="954083"/>
            <a:chOff x="0" y="0"/>
            <a:chExt cx="1010276" cy="275802"/>
          </a:xfrm>
        </p:grpSpPr>
        <p:sp>
          <p:nvSpPr>
            <p:cNvPr name="Freeform 4" id="4"/>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5" id="5"/>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AutoShape 6" id="6"/>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7" id="7"/>
          <p:cNvSpPr txBox="true"/>
          <p:nvPr/>
        </p:nvSpPr>
        <p:spPr>
          <a:xfrm rot="0">
            <a:off x="7058189" y="1404141"/>
            <a:ext cx="4171621"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 Business Marketing |</a:t>
            </a:r>
          </a:p>
        </p:txBody>
      </p:sp>
      <p:sp>
        <p:nvSpPr>
          <p:cNvPr name="TextBox 8" id="8"/>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5</a:t>
            </a:r>
          </a:p>
        </p:txBody>
      </p:sp>
      <p:sp>
        <p:nvSpPr>
          <p:cNvPr name="Freeform 9" id="9"/>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1393426" y="3206190"/>
            <a:ext cx="3474003" cy="647719"/>
            <a:chOff x="0" y="0"/>
            <a:chExt cx="914964" cy="170593"/>
          </a:xfrm>
        </p:grpSpPr>
        <p:sp>
          <p:nvSpPr>
            <p:cNvPr name="Freeform 12" id="12"/>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3" id="13"/>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1</a:t>
              </a:r>
            </a:p>
          </p:txBody>
        </p:sp>
      </p:grpSp>
      <p:grpSp>
        <p:nvGrpSpPr>
          <p:cNvPr name="Group 14" id="14"/>
          <p:cNvGrpSpPr/>
          <p:nvPr/>
        </p:nvGrpSpPr>
        <p:grpSpPr>
          <a:xfrm rot="0">
            <a:off x="6837805" y="3206190"/>
            <a:ext cx="3474003" cy="647719"/>
            <a:chOff x="0" y="0"/>
            <a:chExt cx="914964" cy="170593"/>
          </a:xfrm>
        </p:grpSpPr>
        <p:sp>
          <p:nvSpPr>
            <p:cNvPr name="Freeform 15" id="15"/>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6" id="16"/>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2</a:t>
              </a:r>
            </a:p>
          </p:txBody>
        </p:sp>
      </p:grpSp>
      <p:grpSp>
        <p:nvGrpSpPr>
          <p:cNvPr name="Group 17" id="17"/>
          <p:cNvGrpSpPr/>
          <p:nvPr/>
        </p:nvGrpSpPr>
        <p:grpSpPr>
          <a:xfrm rot="0">
            <a:off x="12903209" y="3206190"/>
            <a:ext cx="3474003" cy="647719"/>
            <a:chOff x="0" y="0"/>
            <a:chExt cx="914964" cy="170593"/>
          </a:xfrm>
        </p:grpSpPr>
        <p:sp>
          <p:nvSpPr>
            <p:cNvPr name="Freeform 18" id="18"/>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9" id="19"/>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3</a:t>
              </a:r>
            </a:p>
          </p:txBody>
        </p:sp>
      </p:grpSp>
      <p:sp>
        <p:nvSpPr>
          <p:cNvPr name="Freeform 20" id="20"/>
          <p:cNvSpPr/>
          <p:nvPr/>
        </p:nvSpPr>
        <p:spPr>
          <a:xfrm flipH="false" flipV="false" rot="0">
            <a:off x="1680465" y="4491485"/>
            <a:ext cx="3130415" cy="5659299"/>
          </a:xfrm>
          <a:custGeom>
            <a:avLst/>
            <a:gdLst/>
            <a:ahLst/>
            <a:cxnLst/>
            <a:rect r="r" b="b" t="t" l="l"/>
            <a:pathLst>
              <a:path h="5659299" w="3130415">
                <a:moveTo>
                  <a:pt x="0" y="0"/>
                </a:moveTo>
                <a:lnTo>
                  <a:pt x="3130415" y="0"/>
                </a:lnTo>
                <a:lnTo>
                  <a:pt x="3130415" y="5659299"/>
                </a:lnTo>
                <a:lnTo>
                  <a:pt x="0" y="5659299"/>
                </a:lnTo>
                <a:lnTo>
                  <a:pt x="0" y="0"/>
                </a:lnTo>
                <a:close/>
              </a:path>
            </a:pathLst>
          </a:custGeom>
          <a:blipFill>
            <a:blip r:embed="rId4"/>
            <a:stretch>
              <a:fillRect l="0" t="0" r="0" b="0"/>
            </a:stretch>
          </a:blipFill>
        </p:spPr>
      </p:sp>
      <p:sp>
        <p:nvSpPr>
          <p:cNvPr name="Freeform 21" id="21"/>
          <p:cNvSpPr/>
          <p:nvPr/>
        </p:nvSpPr>
        <p:spPr>
          <a:xfrm flipH="false" flipV="false" rot="0">
            <a:off x="6509018" y="5506671"/>
            <a:ext cx="4507965" cy="2065966"/>
          </a:xfrm>
          <a:custGeom>
            <a:avLst/>
            <a:gdLst/>
            <a:ahLst/>
            <a:cxnLst/>
            <a:rect r="r" b="b" t="t" l="l"/>
            <a:pathLst>
              <a:path h="2065966" w="4507965">
                <a:moveTo>
                  <a:pt x="0" y="0"/>
                </a:moveTo>
                <a:lnTo>
                  <a:pt x="4507964" y="0"/>
                </a:lnTo>
                <a:lnTo>
                  <a:pt x="4507964" y="2065966"/>
                </a:lnTo>
                <a:lnTo>
                  <a:pt x="0" y="2065966"/>
                </a:lnTo>
                <a:lnTo>
                  <a:pt x="0" y="0"/>
                </a:lnTo>
                <a:close/>
              </a:path>
            </a:pathLst>
          </a:custGeom>
          <a:blipFill>
            <a:blip r:embed="rId5"/>
            <a:stretch>
              <a:fillRect l="0" t="0" r="0" b="0"/>
            </a:stretch>
          </a:blipFill>
        </p:spPr>
      </p:sp>
      <p:sp>
        <p:nvSpPr>
          <p:cNvPr name="TextBox 22" id="22"/>
          <p:cNvSpPr txBox="true"/>
          <p:nvPr/>
        </p:nvSpPr>
        <p:spPr>
          <a:xfrm rot="0">
            <a:off x="1449975" y="4045241"/>
            <a:ext cx="3360904" cy="3350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Segment paragraphs</a:t>
            </a:r>
          </a:p>
        </p:txBody>
      </p:sp>
      <p:sp>
        <p:nvSpPr>
          <p:cNvPr name="TextBox 23" id="23"/>
          <p:cNvSpPr txBox="true"/>
          <p:nvPr/>
        </p:nvSpPr>
        <p:spPr>
          <a:xfrm rot="0">
            <a:off x="5757875" y="4042536"/>
            <a:ext cx="6254887" cy="3350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apply word segmentation</a:t>
            </a:r>
          </a:p>
        </p:txBody>
      </p:sp>
      <p:sp>
        <p:nvSpPr>
          <p:cNvPr name="TextBox 24" id="24"/>
          <p:cNvSpPr txBox="true"/>
          <p:nvPr/>
        </p:nvSpPr>
        <p:spPr>
          <a:xfrm rot="0">
            <a:off x="12959758" y="4045241"/>
            <a:ext cx="3360904" cy="3350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extract articles</a:t>
            </a:r>
          </a:p>
        </p:txBody>
      </p:sp>
      <p:sp>
        <p:nvSpPr>
          <p:cNvPr name="TextBox 25" id="25"/>
          <p:cNvSpPr txBox="true"/>
          <p:nvPr/>
        </p:nvSpPr>
        <p:spPr>
          <a:xfrm rot="0">
            <a:off x="12488527" y="4880820"/>
            <a:ext cx="4303367" cy="4871105"/>
          </a:xfrm>
          <a:prstGeom prst="rect">
            <a:avLst/>
          </a:prstGeom>
        </p:spPr>
        <p:txBody>
          <a:bodyPr anchor="t" rtlCol="false" tIns="0" lIns="0" bIns="0" rIns="0">
            <a:spAutoFit/>
          </a:bodyPr>
          <a:lstStyle/>
          <a:p>
            <a:pPr algn="just">
              <a:lnSpc>
                <a:spcPts val="2270"/>
              </a:lnSpc>
              <a:spcBef>
                <a:spcPct val="0"/>
              </a:spcBef>
            </a:pPr>
            <a:r>
              <a:rPr lang="en-US" sz="1746">
                <a:solidFill>
                  <a:srgbClr val="231F20"/>
                </a:solidFill>
                <a:latin typeface="Open Sauce"/>
              </a:rPr>
              <a:t>Art. 5.- - (nouveau) Les coopératives de services agricoles Cl dc peche ct les sociélés de services agriçoles et de pèche ainsi que les associations de productcurs ct d'exploitants agricoles pouvent bénéficier des avantages octroyés aux investissements de la catégoric "B" conformément aux dispositions de l'anicle 29 du code d'incilations aux investissements lorsque ces coupératives. sociétés ou associations sont régulèrement constituées et composées exclusivement d'agricukeurs ou de pècheurs cl ce dans la limile d'une prime dinvestissement dont le muntant Ie dépasse pas 100.000 dinars. </a:t>
            </a:r>
          </a:p>
        </p:txBody>
      </p:sp>
      <p:grpSp>
        <p:nvGrpSpPr>
          <p:cNvPr name="Group 26" id="26"/>
          <p:cNvGrpSpPr/>
          <p:nvPr/>
        </p:nvGrpSpPr>
        <p:grpSpPr>
          <a:xfrm rot="0">
            <a:off x="1028700" y="1017143"/>
            <a:ext cx="3494852" cy="954083"/>
            <a:chOff x="0" y="0"/>
            <a:chExt cx="1010276" cy="275802"/>
          </a:xfrm>
        </p:grpSpPr>
        <p:sp>
          <p:nvSpPr>
            <p:cNvPr name="Freeform 27" id="27"/>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8" id="28"/>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29" id="29"/>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6"/>
            <a:stretch>
              <a:fillRect l="0" t="0" r="-204775" b="0"/>
            </a:stretch>
          </a:blipFill>
        </p:spPr>
      </p:sp>
      <p:sp>
        <p:nvSpPr>
          <p:cNvPr name="TextBox 30" id="30"/>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2690034" y="2609288"/>
            <a:ext cx="12900358" cy="1146132"/>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IMPLEMENTATION</a:t>
            </a:r>
          </a:p>
        </p:txBody>
      </p:sp>
      <p:grpSp>
        <p:nvGrpSpPr>
          <p:cNvPr name="Group 3" id="3"/>
          <p:cNvGrpSpPr/>
          <p:nvPr/>
        </p:nvGrpSpPr>
        <p:grpSpPr>
          <a:xfrm rot="0">
            <a:off x="1330490" y="4299641"/>
            <a:ext cx="4450707" cy="3444746"/>
            <a:chOff x="0" y="0"/>
            <a:chExt cx="1458140" cy="1128567"/>
          </a:xfrm>
        </p:grpSpPr>
        <p:sp>
          <p:nvSpPr>
            <p:cNvPr name="Freeform 4" id="4"/>
            <p:cNvSpPr/>
            <p:nvPr/>
          </p:nvSpPr>
          <p:spPr>
            <a:xfrm flipH="false" flipV="false" rot="0">
              <a:off x="0" y="0"/>
              <a:ext cx="1458140" cy="1128567"/>
            </a:xfrm>
            <a:custGeom>
              <a:avLst/>
              <a:gdLst/>
              <a:ahLst/>
              <a:cxnLst/>
              <a:rect r="r" b="b" t="t" l="l"/>
              <a:pathLst>
                <a:path h="1128567" w="1458140">
                  <a:moveTo>
                    <a:pt x="86974" y="0"/>
                  </a:moveTo>
                  <a:lnTo>
                    <a:pt x="1371166" y="0"/>
                  </a:lnTo>
                  <a:cubicBezTo>
                    <a:pt x="1419200" y="0"/>
                    <a:pt x="1458140" y="38940"/>
                    <a:pt x="1458140" y="86974"/>
                  </a:cubicBezTo>
                  <a:lnTo>
                    <a:pt x="1458140" y="1041593"/>
                  </a:lnTo>
                  <a:cubicBezTo>
                    <a:pt x="1458140" y="1089628"/>
                    <a:pt x="1419200" y="1128567"/>
                    <a:pt x="1371166" y="1128567"/>
                  </a:cubicBezTo>
                  <a:lnTo>
                    <a:pt x="86974" y="1128567"/>
                  </a:lnTo>
                  <a:cubicBezTo>
                    <a:pt x="38940" y="1128567"/>
                    <a:pt x="0" y="1089628"/>
                    <a:pt x="0" y="1041593"/>
                  </a:cubicBezTo>
                  <a:lnTo>
                    <a:pt x="0" y="86974"/>
                  </a:lnTo>
                  <a:cubicBezTo>
                    <a:pt x="0" y="38940"/>
                    <a:pt x="38940" y="0"/>
                    <a:pt x="86974" y="0"/>
                  </a:cubicBezTo>
                  <a:close/>
                </a:path>
              </a:pathLst>
            </a:custGeom>
            <a:solidFill>
              <a:srgbClr val="D0C9C0"/>
            </a:solidFill>
            <a:ln w="57150" cap="rnd">
              <a:solidFill>
                <a:srgbClr val="1C1C1C"/>
              </a:solidFill>
              <a:prstDash val="solid"/>
              <a:round/>
            </a:ln>
          </p:spPr>
        </p:sp>
        <p:sp>
          <p:nvSpPr>
            <p:cNvPr name="TextBox 5" id="5"/>
            <p:cNvSpPr txBox="true"/>
            <p:nvPr/>
          </p:nvSpPr>
          <p:spPr>
            <a:xfrm>
              <a:off x="0" y="-38100"/>
              <a:ext cx="1458140" cy="11666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330490" y="5826911"/>
            <a:ext cx="4450707" cy="1313815"/>
          </a:xfrm>
          <a:prstGeom prst="rect">
            <a:avLst/>
          </a:prstGeom>
        </p:spPr>
        <p:txBody>
          <a:bodyPr anchor="t" rtlCol="false" tIns="0" lIns="0" bIns="0" rIns="0">
            <a:spAutoFit/>
          </a:bodyPr>
          <a:lstStyle/>
          <a:p>
            <a:pPr marL="410211" indent="-205106" lvl="1">
              <a:lnSpc>
                <a:spcPts val="2660"/>
              </a:lnSpc>
              <a:buFont typeface="Arial"/>
              <a:buChar char="•"/>
            </a:pPr>
            <a:r>
              <a:rPr lang="en-US" sz="1900">
                <a:solidFill>
                  <a:srgbClr val="1C1C1C"/>
                </a:solidFill>
                <a:latin typeface="Nourd"/>
              </a:rPr>
              <a:t>Input: Layout Segmentation Results with Bounding Box Information</a:t>
            </a:r>
          </a:p>
          <a:p>
            <a:pPr marL="410211" indent="-205106" lvl="1">
              <a:lnSpc>
                <a:spcPts val="2660"/>
              </a:lnSpc>
              <a:buFont typeface="Arial"/>
              <a:buChar char="•"/>
            </a:pPr>
            <a:r>
              <a:rPr lang="en-US" sz="1900">
                <a:solidFill>
                  <a:srgbClr val="1C1C1C"/>
                </a:solidFill>
                <a:latin typeface="Nourd"/>
              </a:rPr>
              <a:t>Output: Sorted Layouts</a:t>
            </a:r>
          </a:p>
          <a:p>
            <a:pPr>
              <a:lnSpc>
                <a:spcPts val="2660"/>
              </a:lnSpc>
            </a:pPr>
          </a:p>
        </p:txBody>
      </p:sp>
      <p:sp>
        <p:nvSpPr>
          <p:cNvPr name="TextBox 7" id="7"/>
          <p:cNvSpPr txBox="true"/>
          <p:nvPr/>
        </p:nvSpPr>
        <p:spPr>
          <a:xfrm rot="0">
            <a:off x="1857268" y="4542098"/>
            <a:ext cx="3397150" cy="931545"/>
          </a:xfrm>
          <a:prstGeom prst="rect">
            <a:avLst/>
          </a:prstGeom>
        </p:spPr>
        <p:txBody>
          <a:bodyPr anchor="t" rtlCol="false" tIns="0" lIns="0" bIns="0" rIns="0">
            <a:spAutoFit/>
          </a:bodyPr>
          <a:lstStyle/>
          <a:p>
            <a:pPr algn="ctr">
              <a:lnSpc>
                <a:spcPts val="3779"/>
              </a:lnSpc>
            </a:pPr>
            <a:r>
              <a:rPr lang="en-US" sz="2700">
                <a:solidFill>
                  <a:srgbClr val="1C1C1C"/>
                </a:solidFill>
                <a:latin typeface="Nourd Bold"/>
              </a:rPr>
              <a:t>PHASE 01:</a:t>
            </a:r>
          </a:p>
          <a:p>
            <a:pPr algn="ctr">
              <a:lnSpc>
                <a:spcPts val="3779"/>
              </a:lnSpc>
            </a:pPr>
            <a:r>
              <a:rPr lang="en-US" sz="2700">
                <a:solidFill>
                  <a:srgbClr val="1C1C1C"/>
                </a:solidFill>
                <a:latin typeface="Nourd Bold"/>
              </a:rPr>
              <a:t>LAYOUT SORTING</a:t>
            </a:r>
          </a:p>
        </p:txBody>
      </p:sp>
      <p:grpSp>
        <p:nvGrpSpPr>
          <p:cNvPr name="Group 8" id="8"/>
          <p:cNvGrpSpPr/>
          <p:nvPr/>
        </p:nvGrpSpPr>
        <p:grpSpPr>
          <a:xfrm rot="0">
            <a:off x="6918646" y="4299641"/>
            <a:ext cx="4450707" cy="3444746"/>
            <a:chOff x="0" y="0"/>
            <a:chExt cx="1458140" cy="1128567"/>
          </a:xfrm>
        </p:grpSpPr>
        <p:sp>
          <p:nvSpPr>
            <p:cNvPr name="Freeform 9" id="9"/>
            <p:cNvSpPr/>
            <p:nvPr/>
          </p:nvSpPr>
          <p:spPr>
            <a:xfrm flipH="false" flipV="false" rot="0">
              <a:off x="0" y="0"/>
              <a:ext cx="1458140" cy="1128567"/>
            </a:xfrm>
            <a:custGeom>
              <a:avLst/>
              <a:gdLst/>
              <a:ahLst/>
              <a:cxnLst/>
              <a:rect r="r" b="b" t="t" l="l"/>
              <a:pathLst>
                <a:path h="1128567" w="1458140">
                  <a:moveTo>
                    <a:pt x="86974" y="0"/>
                  </a:moveTo>
                  <a:lnTo>
                    <a:pt x="1371166" y="0"/>
                  </a:lnTo>
                  <a:cubicBezTo>
                    <a:pt x="1419200" y="0"/>
                    <a:pt x="1458140" y="38940"/>
                    <a:pt x="1458140" y="86974"/>
                  </a:cubicBezTo>
                  <a:lnTo>
                    <a:pt x="1458140" y="1041593"/>
                  </a:lnTo>
                  <a:cubicBezTo>
                    <a:pt x="1458140" y="1089628"/>
                    <a:pt x="1419200" y="1128567"/>
                    <a:pt x="1371166" y="1128567"/>
                  </a:cubicBezTo>
                  <a:lnTo>
                    <a:pt x="86974" y="1128567"/>
                  </a:lnTo>
                  <a:cubicBezTo>
                    <a:pt x="38940" y="1128567"/>
                    <a:pt x="0" y="1089628"/>
                    <a:pt x="0" y="1041593"/>
                  </a:cubicBezTo>
                  <a:lnTo>
                    <a:pt x="0" y="86974"/>
                  </a:lnTo>
                  <a:cubicBezTo>
                    <a:pt x="0" y="38940"/>
                    <a:pt x="38940" y="0"/>
                    <a:pt x="86974" y="0"/>
                  </a:cubicBezTo>
                  <a:close/>
                </a:path>
              </a:pathLst>
            </a:custGeom>
            <a:solidFill>
              <a:srgbClr val="EFEAD8"/>
            </a:solidFill>
            <a:ln w="57150" cap="rnd">
              <a:solidFill>
                <a:srgbClr val="1C1C1C"/>
              </a:solidFill>
              <a:prstDash val="solid"/>
              <a:round/>
            </a:ln>
          </p:spPr>
        </p:sp>
        <p:sp>
          <p:nvSpPr>
            <p:cNvPr name="TextBox 10" id="10"/>
            <p:cNvSpPr txBox="true"/>
            <p:nvPr/>
          </p:nvSpPr>
          <p:spPr>
            <a:xfrm>
              <a:off x="0" y="-38100"/>
              <a:ext cx="1458140" cy="1166667"/>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7257326" y="5426018"/>
            <a:ext cx="3773349" cy="2334895"/>
          </a:xfrm>
          <a:prstGeom prst="rect">
            <a:avLst/>
          </a:prstGeom>
        </p:spPr>
        <p:txBody>
          <a:bodyPr anchor="t" rtlCol="false" tIns="0" lIns="0" bIns="0" rIns="0">
            <a:spAutoFit/>
          </a:bodyPr>
          <a:lstStyle/>
          <a:p>
            <a:pPr>
              <a:lnSpc>
                <a:spcPts val="3079"/>
              </a:lnSpc>
            </a:pPr>
            <a:r>
              <a:rPr lang="en-US" sz="2199">
                <a:solidFill>
                  <a:srgbClr val="1C1C1C"/>
                </a:solidFill>
                <a:latin typeface="Nourd"/>
              </a:rPr>
              <a:t>For Each Page Layout:</a:t>
            </a:r>
          </a:p>
          <a:p>
            <a:pPr marL="474979" indent="-237490" lvl="1">
              <a:lnSpc>
                <a:spcPts val="3079"/>
              </a:lnSpc>
              <a:buFont typeface="Arial"/>
              <a:buChar char="•"/>
            </a:pPr>
            <a:r>
              <a:rPr lang="en-US" sz="2199">
                <a:solidFill>
                  <a:srgbClr val="1C1C1C"/>
                </a:solidFill>
                <a:latin typeface="Nourd"/>
              </a:rPr>
              <a:t>Identify Article Start Indices</a:t>
            </a:r>
          </a:p>
          <a:p>
            <a:pPr marL="474979" indent="-237490" lvl="1">
              <a:lnSpc>
                <a:spcPts val="3079"/>
              </a:lnSpc>
              <a:buFont typeface="Arial"/>
              <a:buChar char="•"/>
            </a:pPr>
            <a:r>
              <a:rPr lang="en-US" sz="2199">
                <a:solidFill>
                  <a:srgbClr val="1C1C1C"/>
                </a:solidFill>
                <a:latin typeface="Nourd"/>
              </a:rPr>
              <a:t>Identify Article End Indices</a:t>
            </a:r>
          </a:p>
          <a:p>
            <a:pPr>
              <a:lnSpc>
                <a:spcPts val="3079"/>
              </a:lnSpc>
            </a:pPr>
          </a:p>
        </p:txBody>
      </p:sp>
      <p:sp>
        <p:nvSpPr>
          <p:cNvPr name="TextBox 12" id="12"/>
          <p:cNvSpPr txBox="true"/>
          <p:nvPr/>
        </p:nvSpPr>
        <p:spPr>
          <a:xfrm rot="0">
            <a:off x="6629619" y="4441220"/>
            <a:ext cx="5028762" cy="895985"/>
          </a:xfrm>
          <a:prstGeom prst="rect">
            <a:avLst/>
          </a:prstGeom>
        </p:spPr>
        <p:txBody>
          <a:bodyPr anchor="t" rtlCol="false" tIns="0" lIns="0" bIns="0" rIns="0">
            <a:spAutoFit/>
          </a:bodyPr>
          <a:lstStyle/>
          <a:p>
            <a:pPr algn="ctr">
              <a:lnSpc>
                <a:spcPts val="3779"/>
              </a:lnSpc>
            </a:pPr>
            <a:r>
              <a:rPr lang="en-US" sz="2700">
                <a:solidFill>
                  <a:srgbClr val="1C1C1C"/>
                </a:solidFill>
                <a:latin typeface="Nourd Bold"/>
              </a:rPr>
              <a:t>PHASE 02:</a:t>
            </a:r>
          </a:p>
          <a:p>
            <a:pPr algn="ctr">
              <a:lnSpc>
                <a:spcPts val="3500"/>
              </a:lnSpc>
            </a:pPr>
            <a:r>
              <a:rPr lang="en-US" sz="2500">
                <a:solidFill>
                  <a:srgbClr val="1C1C1C"/>
                </a:solidFill>
                <a:latin typeface="Nourd Bold"/>
              </a:rPr>
              <a:t>ARTICLE IDENTIFICATION</a:t>
            </a:r>
          </a:p>
        </p:txBody>
      </p:sp>
      <p:grpSp>
        <p:nvGrpSpPr>
          <p:cNvPr name="Group 13" id="13"/>
          <p:cNvGrpSpPr/>
          <p:nvPr/>
        </p:nvGrpSpPr>
        <p:grpSpPr>
          <a:xfrm rot="0">
            <a:off x="12506803" y="4299641"/>
            <a:ext cx="4450707" cy="3444746"/>
            <a:chOff x="0" y="0"/>
            <a:chExt cx="1458140" cy="1128567"/>
          </a:xfrm>
        </p:grpSpPr>
        <p:sp>
          <p:nvSpPr>
            <p:cNvPr name="Freeform 14" id="14"/>
            <p:cNvSpPr/>
            <p:nvPr/>
          </p:nvSpPr>
          <p:spPr>
            <a:xfrm flipH="false" flipV="false" rot="0">
              <a:off x="0" y="0"/>
              <a:ext cx="1458140" cy="1128567"/>
            </a:xfrm>
            <a:custGeom>
              <a:avLst/>
              <a:gdLst/>
              <a:ahLst/>
              <a:cxnLst/>
              <a:rect r="r" b="b" t="t" l="l"/>
              <a:pathLst>
                <a:path h="1128567" w="1458140">
                  <a:moveTo>
                    <a:pt x="86974" y="0"/>
                  </a:moveTo>
                  <a:lnTo>
                    <a:pt x="1371166" y="0"/>
                  </a:lnTo>
                  <a:cubicBezTo>
                    <a:pt x="1419200" y="0"/>
                    <a:pt x="1458140" y="38940"/>
                    <a:pt x="1458140" y="86974"/>
                  </a:cubicBezTo>
                  <a:lnTo>
                    <a:pt x="1458140" y="1041593"/>
                  </a:lnTo>
                  <a:cubicBezTo>
                    <a:pt x="1458140" y="1089628"/>
                    <a:pt x="1419200" y="1128567"/>
                    <a:pt x="1371166" y="1128567"/>
                  </a:cubicBezTo>
                  <a:lnTo>
                    <a:pt x="86974" y="1128567"/>
                  </a:lnTo>
                  <a:cubicBezTo>
                    <a:pt x="38940" y="1128567"/>
                    <a:pt x="0" y="1089628"/>
                    <a:pt x="0" y="1041593"/>
                  </a:cubicBezTo>
                  <a:lnTo>
                    <a:pt x="0" y="86974"/>
                  </a:lnTo>
                  <a:cubicBezTo>
                    <a:pt x="0" y="38940"/>
                    <a:pt x="38940" y="0"/>
                    <a:pt x="86974" y="0"/>
                  </a:cubicBezTo>
                  <a:close/>
                </a:path>
              </a:pathLst>
            </a:custGeom>
            <a:solidFill>
              <a:srgbClr val="D0C9C0"/>
            </a:solidFill>
            <a:ln w="57150" cap="rnd">
              <a:solidFill>
                <a:srgbClr val="1C1C1C"/>
              </a:solidFill>
              <a:prstDash val="solid"/>
              <a:round/>
            </a:ln>
          </p:spPr>
        </p:sp>
        <p:sp>
          <p:nvSpPr>
            <p:cNvPr name="TextBox 15" id="15"/>
            <p:cNvSpPr txBox="true"/>
            <p:nvPr/>
          </p:nvSpPr>
          <p:spPr>
            <a:xfrm>
              <a:off x="0" y="-38100"/>
              <a:ext cx="1458140" cy="1166667"/>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2845482" y="5445068"/>
            <a:ext cx="3773349" cy="2444750"/>
          </a:xfrm>
          <a:prstGeom prst="rect">
            <a:avLst/>
          </a:prstGeom>
        </p:spPr>
        <p:txBody>
          <a:bodyPr anchor="t" rtlCol="false" tIns="0" lIns="0" bIns="0" rIns="0">
            <a:spAutoFit/>
          </a:bodyPr>
          <a:lstStyle/>
          <a:p>
            <a:pPr>
              <a:lnSpc>
                <a:spcPts val="2800"/>
              </a:lnSpc>
            </a:pPr>
            <a:r>
              <a:rPr lang="en-US" sz="2000">
                <a:solidFill>
                  <a:srgbClr val="1C1C1C"/>
                </a:solidFill>
                <a:latin typeface="Nourd"/>
              </a:rPr>
              <a:t>For Each Article:</a:t>
            </a:r>
          </a:p>
          <a:p>
            <a:pPr marL="431801" indent="-215900" lvl="1">
              <a:lnSpc>
                <a:spcPts val="2800"/>
              </a:lnSpc>
              <a:buFont typeface="Arial"/>
              <a:buChar char="•"/>
            </a:pPr>
            <a:r>
              <a:rPr lang="en-US" sz="2000">
                <a:solidFill>
                  <a:srgbClr val="1C1C1C"/>
                </a:solidFill>
                <a:latin typeface="Nourd"/>
              </a:rPr>
              <a:t>Extract Article Layouts</a:t>
            </a:r>
          </a:p>
          <a:p>
            <a:pPr marL="431801" indent="-215900" lvl="1">
              <a:lnSpc>
                <a:spcPts val="2800"/>
              </a:lnSpc>
              <a:buFont typeface="Arial"/>
              <a:buChar char="•"/>
            </a:pPr>
            <a:r>
              <a:rPr lang="en-US" sz="2000">
                <a:solidFill>
                  <a:srgbClr val="1C1C1C"/>
                </a:solidFill>
                <a:latin typeface="Nourd"/>
              </a:rPr>
              <a:t>Extract Article Content</a:t>
            </a:r>
          </a:p>
          <a:p>
            <a:pPr marL="431801" indent="-215900" lvl="1">
              <a:lnSpc>
                <a:spcPts val="2800"/>
              </a:lnSpc>
              <a:buFont typeface="Arial"/>
              <a:buChar char="•"/>
            </a:pPr>
            <a:r>
              <a:rPr lang="en-US" sz="2000">
                <a:solidFill>
                  <a:srgbClr val="1C1C1C"/>
                </a:solidFill>
                <a:latin typeface="Nourd"/>
              </a:rPr>
              <a:t>If Article Content Exists:</a:t>
            </a:r>
          </a:p>
          <a:p>
            <a:pPr marL="863601" indent="-287867" lvl="2">
              <a:lnSpc>
                <a:spcPts val="2800"/>
              </a:lnSpc>
              <a:buFont typeface="Arial"/>
              <a:buChar char="⚬"/>
            </a:pPr>
            <a:r>
              <a:rPr lang="en-US" sz="2000">
                <a:solidFill>
                  <a:srgbClr val="1C1C1C"/>
                </a:solidFill>
                <a:latin typeface="Nourd"/>
              </a:rPr>
              <a:t>Add Extracted Content to Article Data</a:t>
            </a:r>
          </a:p>
          <a:p>
            <a:pPr>
              <a:lnSpc>
                <a:spcPts val="2800"/>
              </a:lnSpc>
            </a:pPr>
          </a:p>
        </p:txBody>
      </p:sp>
      <p:sp>
        <p:nvSpPr>
          <p:cNvPr name="TextBox 17" id="17"/>
          <p:cNvSpPr txBox="true"/>
          <p:nvPr/>
        </p:nvSpPr>
        <p:spPr>
          <a:xfrm rot="0">
            <a:off x="12684127" y="4441220"/>
            <a:ext cx="4096059" cy="895985"/>
          </a:xfrm>
          <a:prstGeom prst="rect">
            <a:avLst/>
          </a:prstGeom>
        </p:spPr>
        <p:txBody>
          <a:bodyPr anchor="t" rtlCol="false" tIns="0" lIns="0" bIns="0" rIns="0">
            <a:spAutoFit/>
          </a:bodyPr>
          <a:lstStyle/>
          <a:p>
            <a:pPr algn="ctr">
              <a:lnSpc>
                <a:spcPts val="3779"/>
              </a:lnSpc>
            </a:pPr>
            <a:r>
              <a:rPr lang="en-US" sz="2700">
                <a:solidFill>
                  <a:srgbClr val="1C1C1C"/>
                </a:solidFill>
                <a:latin typeface="Nourd Bold"/>
              </a:rPr>
              <a:t>PHASE 03:</a:t>
            </a:r>
          </a:p>
          <a:p>
            <a:pPr algn="ctr">
              <a:lnSpc>
                <a:spcPts val="3500"/>
              </a:lnSpc>
            </a:pPr>
            <a:r>
              <a:rPr lang="en-US" sz="2500">
                <a:solidFill>
                  <a:srgbClr val="1C1C1C"/>
                </a:solidFill>
                <a:latin typeface="Nourd Bold"/>
              </a:rPr>
              <a:t>ARTICLE EXTRACTION</a:t>
            </a:r>
          </a:p>
        </p:txBody>
      </p:sp>
      <p:sp>
        <p:nvSpPr>
          <p:cNvPr name="AutoShape 18" id="18"/>
          <p:cNvSpPr/>
          <p:nvPr/>
        </p:nvSpPr>
        <p:spPr>
          <a:xfrm rot="0">
            <a:off x="1028700" y="1477167"/>
            <a:ext cx="16230600" cy="0"/>
          </a:xfrm>
          <a:prstGeom prst="line">
            <a:avLst/>
          </a:prstGeom>
          <a:ln cap="flat" w="57150">
            <a:solidFill>
              <a:srgbClr val="1C1C1C"/>
            </a:solidFill>
            <a:prstDash val="solid"/>
            <a:headEnd type="none" len="sm" w="sm"/>
            <a:tailEnd type="none" len="sm" w="sm"/>
          </a:ln>
        </p:spPr>
      </p:sp>
      <p:sp>
        <p:nvSpPr>
          <p:cNvPr name="AutoShape 19" id="19"/>
          <p:cNvSpPr/>
          <p:nvPr/>
        </p:nvSpPr>
        <p:spPr>
          <a:xfrm rot="0">
            <a:off x="1028700" y="8754828"/>
            <a:ext cx="16230600" cy="0"/>
          </a:xfrm>
          <a:prstGeom prst="line">
            <a:avLst/>
          </a:prstGeom>
          <a:ln cap="flat" w="57150">
            <a:solidFill>
              <a:srgbClr val="1C1C1C"/>
            </a:solidFill>
            <a:prstDash val="solid"/>
            <a:headEnd type="none" len="sm" w="sm"/>
            <a:tailEnd type="none" len="sm" w="sm"/>
          </a:ln>
        </p:spPr>
      </p:sp>
      <p:grpSp>
        <p:nvGrpSpPr>
          <p:cNvPr name="Group 20" id="20"/>
          <p:cNvGrpSpPr/>
          <p:nvPr/>
        </p:nvGrpSpPr>
        <p:grpSpPr>
          <a:xfrm rot="0">
            <a:off x="1028700" y="1017143"/>
            <a:ext cx="3494852" cy="954083"/>
            <a:chOff x="0" y="0"/>
            <a:chExt cx="1010276" cy="275802"/>
          </a:xfrm>
        </p:grpSpPr>
        <p:sp>
          <p:nvSpPr>
            <p:cNvPr name="Freeform 21" id="21"/>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2" id="22"/>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23" id="23"/>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2"/>
            <a:stretch>
              <a:fillRect l="0" t="0" r="-204775" b="0"/>
            </a:stretch>
          </a:blipFill>
        </p:spPr>
      </p:sp>
      <p:sp>
        <p:nvSpPr>
          <p:cNvPr name="TextBox 24" id="24"/>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grpSp>
        <p:nvGrpSpPr>
          <p:cNvPr name="Group 25" id="25"/>
          <p:cNvGrpSpPr/>
          <p:nvPr/>
        </p:nvGrpSpPr>
        <p:grpSpPr>
          <a:xfrm rot="0">
            <a:off x="13764448" y="1028700"/>
            <a:ext cx="3494852" cy="954083"/>
            <a:chOff x="0" y="0"/>
            <a:chExt cx="1010276" cy="275802"/>
          </a:xfrm>
        </p:grpSpPr>
        <p:sp>
          <p:nvSpPr>
            <p:cNvPr name="Freeform 26" id="2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7" id="27"/>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28" id="28"/>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9" id="29"/>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0" id="30"/>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2693821" y="2895280"/>
            <a:ext cx="12900358" cy="114617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EVALUATION</a:t>
            </a:r>
          </a:p>
        </p:txBody>
      </p:sp>
      <p:sp>
        <p:nvSpPr>
          <p:cNvPr name="AutoShape 3" id="3"/>
          <p:cNvSpPr/>
          <p:nvPr/>
        </p:nvSpPr>
        <p:spPr>
          <a:xfrm rot="0">
            <a:off x="1028700" y="1477167"/>
            <a:ext cx="16230600" cy="0"/>
          </a:xfrm>
          <a:prstGeom prst="line">
            <a:avLst/>
          </a:prstGeom>
          <a:ln cap="flat" w="57150">
            <a:solidFill>
              <a:srgbClr val="1C1C1C"/>
            </a:solidFill>
            <a:prstDash val="solid"/>
            <a:headEnd type="none" len="sm" w="sm"/>
            <a:tailEnd type="none" len="sm" w="sm"/>
          </a:ln>
        </p:spPr>
      </p:sp>
      <p:sp>
        <p:nvSpPr>
          <p:cNvPr name="AutoShape 4" id="4"/>
          <p:cNvSpPr/>
          <p:nvPr/>
        </p:nvSpPr>
        <p:spPr>
          <a:xfrm rot="0">
            <a:off x="1028700" y="8754828"/>
            <a:ext cx="16230600" cy="0"/>
          </a:xfrm>
          <a:prstGeom prst="line">
            <a:avLst/>
          </a:prstGeom>
          <a:ln cap="flat" w="57150">
            <a:solidFill>
              <a:srgbClr val="1C1C1C"/>
            </a:solidFill>
            <a:prstDash val="solid"/>
            <a:headEnd type="none" len="sm" w="sm"/>
            <a:tailEnd type="none" len="sm" w="sm"/>
          </a:ln>
        </p:spPr>
      </p:sp>
      <p:sp>
        <p:nvSpPr>
          <p:cNvPr name="TextBox 5" id="5"/>
          <p:cNvSpPr txBox="true"/>
          <p:nvPr/>
        </p:nvSpPr>
        <p:spPr>
          <a:xfrm rot="0">
            <a:off x="1670429" y="5098731"/>
            <a:ext cx="15588871" cy="2334895"/>
          </a:xfrm>
          <a:prstGeom prst="rect">
            <a:avLst/>
          </a:prstGeom>
        </p:spPr>
        <p:txBody>
          <a:bodyPr anchor="t" rtlCol="false" tIns="0" lIns="0" bIns="0" rIns="0">
            <a:spAutoFit/>
          </a:bodyPr>
          <a:lstStyle/>
          <a:p>
            <a:pPr>
              <a:lnSpc>
                <a:spcPts val="3079"/>
              </a:lnSpc>
            </a:pPr>
            <a:r>
              <a:rPr lang="en-US" sz="2199">
                <a:solidFill>
                  <a:srgbClr val="1C1C1C"/>
                </a:solidFill>
                <a:latin typeface="Nourd"/>
              </a:rPr>
              <a:t>Our articles extraction process underwent evaluation across a diverse set of 30 PDF documents, encompassing varying layouts and content structures. The aggregated results showcased a solid performance, with an average precision of around 0.89, ensuring accuracy in the extracted articles. The average recall stood at about 0.88, effectively capturing relevant content. The F1-score, an amalgamation of precision and recall, averaged approximately 0.88, balancing accuracy and comprehensiveness adeptly. These metrics underscore the reliability of our extraction approach.</a:t>
            </a:r>
          </a:p>
          <a:p>
            <a:pPr>
              <a:lnSpc>
                <a:spcPts val="3079"/>
              </a:lnSpc>
            </a:pPr>
          </a:p>
        </p:txBody>
      </p:sp>
      <p:grpSp>
        <p:nvGrpSpPr>
          <p:cNvPr name="Group 6" id="6"/>
          <p:cNvGrpSpPr/>
          <p:nvPr/>
        </p:nvGrpSpPr>
        <p:grpSpPr>
          <a:xfrm rot="0">
            <a:off x="1028700" y="1017143"/>
            <a:ext cx="3494852" cy="954083"/>
            <a:chOff x="0" y="0"/>
            <a:chExt cx="1010276" cy="275802"/>
          </a:xfrm>
        </p:grpSpPr>
        <p:sp>
          <p:nvSpPr>
            <p:cNvPr name="Freeform 7" id="7"/>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8" id="8"/>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2"/>
            <a:stretch>
              <a:fillRect l="0" t="0" r="-204775" b="0"/>
            </a:stretch>
          </a:blipFill>
        </p:spPr>
      </p:sp>
      <p:sp>
        <p:nvSpPr>
          <p:cNvPr name="TextBox 10" id="10"/>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grpSp>
        <p:nvGrpSpPr>
          <p:cNvPr name="Group 11" id="11"/>
          <p:cNvGrpSpPr/>
          <p:nvPr/>
        </p:nvGrpSpPr>
        <p:grpSpPr>
          <a:xfrm rot="0">
            <a:off x="13764448" y="1028700"/>
            <a:ext cx="3494852" cy="954083"/>
            <a:chOff x="0" y="0"/>
            <a:chExt cx="1010276" cy="275802"/>
          </a:xfrm>
        </p:grpSpPr>
        <p:sp>
          <p:nvSpPr>
            <p:cNvPr name="Freeform 12" id="12"/>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3" id="13"/>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1909257" y="4173512"/>
            <a:ext cx="4603650" cy="565786"/>
          </a:xfrm>
          <a:prstGeom prst="rect">
            <a:avLst/>
          </a:prstGeom>
        </p:spPr>
        <p:txBody>
          <a:bodyPr anchor="t" rtlCol="false" tIns="0" lIns="0" bIns="0" rIns="0">
            <a:spAutoFit/>
          </a:bodyPr>
          <a:lstStyle/>
          <a:p>
            <a:pPr>
              <a:lnSpc>
                <a:spcPts val="3900"/>
              </a:lnSpc>
            </a:pPr>
            <a:r>
              <a:rPr lang="en-US" sz="3900">
                <a:solidFill>
                  <a:srgbClr val="1C1C1C"/>
                </a:solidFill>
                <a:latin typeface="Hatton Ultra-Bold"/>
              </a:rPr>
              <a:t>DATA SOURCE</a:t>
            </a:r>
          </a:p>
        </p:txBody>
      </p:sp>
      <p:sp>
        <p:nvSpPr>
          <p:cNvPr name="AutoShape 3" id="3"/>
          <p:cNvSpPr/>
          <p:nvPr/>
        </p:nvSpPr>
        <p:spPr>
          <a:xfrm rot="0">
            <a:off x="6714268" y="4442118"/>
            <a:ext cx="3733702" cy="0"/>
          </a:xfrm>
          <a:prstGeom prst="line">
            <a:avLst/>
          </a:prstGeom>
          <a:ln cap="flat" w="57150">
            <a:solidFill>
              <a:srgbClr val="1C1C1C"/>
            </a:solidFill>
            <a:prstDash val="solid"/>
            <a:headEnd type="none" len="sm" w="sm"/>
            <a:tailEnd type="none" len="sm" w="sm"/>
          </a:ln>
        </p:spPr>
      </p:sp>
      <p:grpSp>
        <p:nvGrpSpPr>
          <p:cNvPr name="Group 4" id="4"/>
          <p:cNvGrpSpPr/>
          <p:nvPr/>
        </p:nvGrpSpPr>
        <p:grpSpPr>
          <a:xfrm rot="0">
            <a:off x="11233623" y="4053180"/>
            <a:ext cx="5718150" cy="3944002"/>
            <a:chOff x="0" y="0"/>
            <a:chExt cx="7624199" cy="5258670"/>
          </a:xfrm>
        </p:grpSpPr>
        <p:pic>
          <p:nvPicPr>
            <p:cNvPr name="Picture 5" id="5"/>
            <p:cNvPicPr>
              <a:picLocks noChangeAspect="true"/>
            </p:cNvPicPr>
            <p:nvPr/>
          </p:nvPicPr>
          <p:blipFill>
            <a:blip r:embed="rId2"/>
            <a:srcRect l="0" t="12842" r="0" b="12842"/>
            <a:stretch>
              <a:fillRect/>
            </a:stretch>
          </p:blipFill>
          <p:spPr>
            <a:xfrm flipH="false" flipV="false">
              <a:off x="0" y="0"/>
              <a:ext cx="7624199" cy="5258670"/>
            </a:xfrm>
            <a:prstGeom prst="rect">
              <a:avLst/>
            </a:prstGeom>
          </p:spPr>
        </p:pic>
      </p:grpSp>
      <p:grpSp>
        <p:nvGrpSpPr>
          <p:cNvPr name="Group 6" id="6"/>
          <p:cNvGrpSpPr/>
          <p:nvPr/>
        </p:nvGrpSpPr>
        <p:grpSpPr>
          <a:xfrm rot="0">
            <a:off x="13764448" y="1028700"/>
            <a:ext cx="3494852" cy="954083"/>
            <a:chOff x="0" y="0"/>
            <a:chExt cx="1010276" cy="275802"/>
          </a:xfrm>
        </p:grpSpPr>
        <p:sp>
          <p:nvSpPr>
            <p:cNvPr name="Freeform 7" id="7"/>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8" id="8"/>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Freeform 10" id="10"/>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2" id="12"/>
          <p:cNvSpPr/>
          <p:nvPr/>
        </p:nvSpPr>
        <p:spPr>
          <a:xfrm rot="0">
            <a:off x="1014423" y="9107532"/>
            <a:ext cx="16244877" cy="0"/>
          </a:xfrm>
          <a:prstGeom prst="line">
            <a:avLst/>
          </a:prstGeom>
          <a:ln cap="flat" w="57150">
            <a:solidFill>
              <a:srgbClr val="1C1C1C"/>
            </a:solidFill>
            <a:prstDash val="solid"/>
            <a:headEnd type="none" len="sm" w="sm"/>
            <a:tailEnd type="none" len="sm" w="sm"/>
          </a:ln>
        </p:spPr>
      </p:sp>
      <p:sp>
        <p:nvSpPr>
          <p:cNvPr name="TextBox 13" id="13"/>
          <p:cNvSpPr txBox="true"/>
          <p:nvPr/>
        </p:nvSpPr>
        <p:spPr>
          <a:xfrm rot="0">
            <a:off x="3519333" y="2447876"/>
            <a:ext cx="11249335" cy="739140"/>
          </a:xfrm>
          <a:prstGeom prst="rect">
            <a:avLst/>
          </a:prstGeom>
        </p:spPr>
        <p:txBody>
          <a:bodyPr anchor="t" rtlCol="false" tIns="0" lIns="0" bIns="0" rIns="0">
            <a:spAutoFit/>
          </a:bodyPr>
          <a:lstStyle/>
          <a:p>
            <a:pPr algn="ctr">
              <a:lnSpc>
                <a:spcPts val="5100"/>
              </a:lnSpc>
            </a:pPr>
            <a:r>
              <a:rPr lang="en-US" sz="5100">
                <a:solidFill>
                  <a:srgbClr val="1C1C1C"/>
                </a:solidFill>
                <a:latin typeface="Hatton Ultra-Bold"/>
              </a:rPr>
              <a:t>ARTICLES CLASSIFICATION</a:t>
            </a:r>
          </a:p>
        </p:txBody>
      </p:sp>
      <p:sp>
        <p:nvSpPr>
          <p:cNvPr name="TextBox 14" id="14"/>
          <p:cNvSpPr txBox="true"/>
          <p:nvPr/>
        </p:nvSpPr>
        <p:spPr>
          <a:xfrm rot="0">
            <a:off x="1329568" y="5026352"/>
            <a:ext cx="9476335" cy="3506470"/>
          </a:xfrm>
          <a:prstGeom prst="rect">
            <a:avLst/>
          </a:prstGeom>
        </p:spPr>
        <p:txBody>
          <a:bodyPr anchor="t" rtlCol="false" tIns="0" lIns="0" bIns="0" rIns="0">
            <a:spAutoFit/>
          </a:bodyPr>
          <a:lstStyle/>
          <a:p>
            <a:pPr>
              <a:lnSpc>
                <a:spcPts val="3079"/>
              </a:lnSpc>
            </a:pPr>
            <a:r>
              <a:rPr lang="en-US" sz="2199">
                <a:solidFill>
                  <a:srgbClr val="1C1C1C"/>
                </a:solidFill>
                <a:latin typeface="Nourd"/>
              </a:rPr>
              <a:t>The training data for maritime zone classification consisted of a carefully curated dataset of legal articles. To enhance the model's performance, I integrated active learning, which dynamically expanded the dataset. Instances with prediction confidences below the 0.9 threshold were identified through active learning. </a:t>
            </a:r>
          </a:p>
          <a:p>
            <a:pPr>
              <a:lnSpc>
                <a:spcPts val="3079"/>
              </a:lnSpc>
            </a:pPr>
            <a:r>
              <a:rPr lang="en-US" sz="2199">
                <a:solidFill>
                  <a:srgbClr val="1C1C1C"/>
                </a:solidFill>
                <a:latin typeface="Nourd"/>
              </a:rPr>
              <a:t>By including these instances, human annotators could assess and label them, effectively adding valuable examples to the training data. This approach enriched the dataset, refining the model's ability to classify maritime zones accurately.</a:t>
            </a:r>
          </a:p>
        </p:txBody>
      </p:sp>
      <p:sp>
        <p:nvSpPr>
          <p:cNvPr name="TextBox 15" id="15"/>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8</a:t>
            </a:r>
          </a:p>
        </p:txBody>
      </p:sp>
      <p:grpSp>
        <p:nvGrpSpPr>
          <p:cNvPr name="Group 16" id="16"/>
          <p:cNvGrpSpPr/>
          <p:nvPr/>
        </p:nvGrpSpPr>
        <p:grpSpPr>
          <a:xfrm rot="0">
            <a:off x="1028700" y="1017143"/>
            <a:ext cx="3494852" cy="954083"/>
            <a:chOff x="0" y="0"/>
            <a:chExt cx="1010276" cy="275802"/>
          </a:xfrm>
        </p:grpSpPr>
        <p:sp>
          <p:nvSpPr>
            <p:cNvPr name="Freeform 17" id="17"/>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8" id="18"/>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1475206" y="1026906"/>
            <a:ext cx="712066" cy="877406"/>
          </a:xfrm>
          <a:custGeom>
            <a:avLst/>
            <a:gdLst/>
            <a:ahLst/>
            <a:cxnLst/>
            <a:rect r="r" b="b" t="t" l="l"/>
            <a:pathLst>
              <a:path h="877406" w="712066">
                <a:moveTo>
                  <a:pt x="0" y="0"/>
                </a:moveTo>
                <a:lnTo>
                  <a:pt x="712066" y="0"/>
                </a:lnTo>
                <a:lnTo>
                  <a:pt x="712066" y="877407"/>
                </a:lnTo>
                <a:lnTo>
                  <a:pt x="0" y="877407"/>
                </a:lnTo>
                <a:lnTo>
                  <a:pt x="0" y="0"/>
                </a:lnTo>
                <a:close/>
              </a:path>
            </a:pathLst>
          </a:custGeom>
          <a:blipFill>
            <a:blip r:embed="rId5"/>
            <a:stretch>
              <a:fillRect l="0" t="0" r="-204775" b="0"/>
            </a:stretch>
          </a:blipFill>
        </p:spPr>
      </p:sp>
      <p:sp>
        <p:nvSpPr>
          <p:cNvPr name="TextBox 20" id="20"/>
          <p:cNvSpPr txBox="true"/>
          <p:nvPr/>
        </p:nvSpPr>
        <p:spPr>
          <a:xfrm rot="0">
            <a:off x="2492072" y="1237711"/>
            <a:ext cx="1725392" cy="498475"/>
          </a:xfrm>
          <a:prstGeom prst="rect">
            <a:avLst/>
          </a:prstGeom>
        </p:spPr>
        <p:txBody>
          <a:bodyPr anchor="t" rtlCol="false" tIns="0" lIns="0" bIns="0" rIns="0">
            <a:spAutoFit/>
          </a:bodyPr>
          <a:lstStyle/>
          <a:p>
            <a:pPr>
              <a:lnSpc>
                <a:spcPts val="2000"/>
              </a:lnSpc>
            </a:pPr>
            <a:r>
              <a:rPr lang="en-US" sz="2000">
                <a:solidFill>
                  <a:srgbClr val="1C1C1C"/>
                </a:solidFill>
                <a:latin typeface="Nourd"/>
              </a:rPr>
              <a:t>Cadi Ayyad University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DAF7BNAz6P0</dc:identifier>
  <dcterms:modified xsi:type="dcterms:W3CDTF">2011-08-01T06:04:30Z</dcterms:modified>
  <cp:revision>1</cp:revision>
  <dc:title>Copie de Cream Modern Simple &amp; Lined Thesis Defense Presentation</dc:title>
</cp:coreProperties>
</file>