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9" roundtripDataSignature="AMtx7mj8CmR45CiPkpHZmxdgVgsp3AAa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16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2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2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25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25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2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9" name="Google Shape;89;p2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2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2" name="Google Shape;92;p28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2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6" name="Google Shape;96;p2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" name="Google Shape;98;p2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" name="Google Shape;102;p3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3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06" name="Google Shape;106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" name="Google Shape;110;p3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1" name="Google Shape;111;p3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3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p3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14" name="Google Shape;114;p3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" name="Google Shape;115;p31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6" name="Google Shape;116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" name="Google Shape;119;p3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0" name="Google Shape;120;p3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" name="Google Shape;122;p3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23" name="Google Shape;123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" name="Google Shape;126;p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7" name="Google Shape;127;p3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3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129;p33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30" name="Google Shape;130;p3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1" name="Google Shape;131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3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34" name="Google Shape;134;p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3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" name="Google Shape;136;p34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0" name="Google Shape;140;p3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1" name="Google Shape;141;p3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" name="Google Shape;143;p3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44" name="Google Shape;144;p35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5" name="Google Shape;145;p35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6" name="Google Shape;146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6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37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52" name="Google Shape;152;p3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3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" name="Google Shape;154;p3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37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19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2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21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21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2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22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2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2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23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2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4" name="Google Shape;8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5" name="Google Shape;85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Relationship Id="rId6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"/>
          <p:cNvSpPr txBox="1"/>
          <p:nvPr>
            <p:ph type="ctrTitle"/>
          </p:nvPr>
        </p:nvSpPr>
        <p:spPr>
          <a:xfrm>
            <a:off x="798350" y="144025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fr" sz="4300"/>
              <a:t>Projet OS</a:t>
            </a:r>
            <a:endParaRPr b="1" sz="4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fr" sz="2522"/>
              <a:t>Multi-threading in a web server</a:t>
            </a:r>
            <a:endParaRPr sz="2522"/>
          </a:p>
        </p:txBody>
      </p:sp>
      <p:sp>
        <p:nvSpPr>
          <p:cNvPr id="164" name="Google Shape;164;p1"/>
          <p:cNvSpPr txBox="1"/>
          <p:nvPr>
            <p:ph idx="1" type="subTitle"/>
          </p:nvPr>
        </p:nvSpPr>
        <p:spPr>
          <a:xfrm>
            <a:off x="4252550" y="3958100"/>
            <a:ext cx="48141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fr"/>
              <a:t>Achraf JENZRI  -  Mouan Aude Olivia BAKAYOKO</a:t>
            </a:r>
            <a:r>
              <a:rPr lang="fr" sz="1700"/>
              <a:t> </a:t>
            </a:r>
            <a:endParaRPr sz="17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7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fr" sz="1700"/>
              <a:t>10/12/2021</a:t>
            </a:r>
            <a:endParaRPr sz="1700"/>
          </a:p>
        </p:txBody>
      </p:sp>
      <p:sp>
        <p:nvSpPr>
          <p:cNvPr id="165" name="Google Shape;165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Algorithmes principaux : Thread Worker</a:t>
            </a:r>
            <a:endParaRPr/>
          </a:p>
        </p:txBody>
      </p:sp>
      <p:sp>
        <p:nvSpPr>
          <p:cNvPr id="229" name="Google Shape;229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30" name="Google Shape;23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142" y="680000"/>
            <a:ext cx="8595133" cy="378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"/>
          <p:cNvSpPr txBox="1"/>
          <p:nvPr>
            <p:ph type="title"/>
          </p:nvPr>
        </p:nvSpPr>
        <p:spPr>
          <a:xfrm>
            <a:off x="33175" y="0"/>
            <a:ext cx="8771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Algorithmes principaux : Functions stock and remove</a:t>
            </a:r>
            <a:endParaRPr/>
          </a:p>
        </p:txBody>
      </p:sp>
      <p:sp>
        <p:nvSpPr>
          <p:cNvPr id="236" name="Google Shape;236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37" name="Google Shape;23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651" y="687600"/>
            <a:ext cx="4619450" cy="236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76" y="687600"/>
            <a:ext cx="4619450" cy="236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84650" y="737312"/>
            <a:ext cx="4659349" cy="226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1"/>
          <p:cNvPicPr preferRelativeResize="0"/>
          <p:nvPr/>
        </p:nvPicPr>
        <p:blipFill rotWithShape="1">
          <a:blip r:embed="rId6">
            <a:alphaModFix/>
          </a:blip>
          <a:srcRect b="20529" l="0" r="0" t="20524"/>
          <a:stretch/>
        </p:blipFill>
        <p:spPr>
          <a:xfrm>
            <a:off x="1637625" y="2626700"/>
            <a:ext cx="5692974" cy="251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46" name="Google Shape;246;p12"/>
          <p:cNvSpPr txBox="1"/>
          <p:nvPr>
            <p:ph type="title"/>
          </p:nvPr>
        </p:nvSpPr>
        <p:spPr>
          <a:xfrm>
            <a:off x="33175" y="0"/>
            <a:ext cx="8771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Algorithmes principaux : algorithme de sécurité</a:t>
            </a:r>
            <a:endParaRPr/>
          </a:p>
        </p:txBody>
      </p:sp>
      <p:pic>
        <p:nvPicPr>
          <p:cNvPr id="247" name="Google Shape;24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925" y="616825"/>
            <a:ext cx="8073824" cy="4179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2"/>
          <p:cNvSpPr/>
          <p:nvPr/>
        </p:nvSpPr>
        <p:spPr>
          <a:xfrm>
            <a:off x="621425" y="1417675"/>
            <a:ext cx="7973400" cy="948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2"/>
          <p:cNvSpPr/>
          <p:nvPr/>
        </p:nvSpPr>
        <p:spPr>
          <a:xfrm>
            <a:off x="621425" y="3548800"/>
            <a:ext cx="7973400" cy="874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Etat du code</a:t>
            </a:r>
            <a:endParaRPr/>
          </a:p>
        </p:txBody>
      </p:sp>
      <p:sp>
        <p:nvSpPr>
          <p:cNvPr id="255" name="Google Shape;255;p13"/>
          <p:cNvSpPr txBox="1"/>
          <p:nvPr>
            <p:ph idx="1" type="body"/>
          </p:nvPr>
        </p:nvSpPr>
        <p:spPr>
          <a:xfrm>
            <a:off x="693100" y="2078875"/>
            <a:ext cx="80661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aleway"/>
              <a:buChar char="●"/>
            </a:pPr>
            <a:r>
              <a:rPr lang="fr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création du pool de serveur en fonction des paramètre entré par l’utilisateur </a:t>
            </a:r>
            <a:r>
              <a:rPr b="1" lang="fr" sz="1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✓</a:t>
            </a:r>
            <a:endParaRPr b="1" sz="19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aleway"/>
              <a:buChar char="●"/>
            </a:pPr>
            <a:r>
              <a:rPr lang="fr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création d’un thread master pour contrôler le processus de partage des requêtes aux différents workers	</a:t>
            </a:r>
            <a:r>
              <a:rPr b="1" lang="fr" sz="1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✓</a:t>
            </a:r>
            <a:endParaRPr b="1" sz="19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aleway"/>
              <a:buChar char="●"/>
            </a:pPr>
            <a:r>
              <a:rPr lang="fr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Réponse d’un thread worker à chaque nouvelle requête </a:t>
            </a:r>
            <a:r>
              <a:rPr b="1" lang="fr" sz="1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✓</a:t>
            </a:r>
            <a:endParaRPr sz="1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aleway"/>
              <a:buChar char="●"/>
            </a:pPr>
            <a:r>
              <a:rPr lang="fr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Envoyer une erreur si “..” existe dans le chemin du fichier dans la requête.	 </a:t>
            </a:r>
            <a:r>
              <a:rPr b="1" lang="fr" sz="1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✓</a:t>
            </a:r>
            <a:endParaRPr b="1" sz="19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6" name="Google Shape;256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Questions/Réponses</a:t>
            </a:r>
            <a:endParaRPr/>
          </a:p>
        </p:txBody>
      </p:sp>
      <p:pic>
        <p:nvPicPr>
          <p:cNvPr id="262" name="Google Shape;2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4125" y="1898725"/>
            <a:ext cx="2272728" cy="2984849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171" name="Google Shape;171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72" name="Google Shape;172;p2"/>
          <p:cNvSpPr txBox="1"/>
          <p:nvPr/>
        </p:nvSpPr>
        <p:spPr>
          <a:xfrm>
            <a:off x="886350" y="1960700"/>
            <a:ext cx="7531800" cy="14772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AutoNum type="arabicPeriod"/>
            </a:pPr>
            <a:r>
              <a:rPr b="1" i="0" lang="fr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Rappel des objectifs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AutoNum type="arabicPeriod"/>
            </a:pPr>
            <a:r>
              <a:rPr b="1" i="0" lang="fr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Démonstration</a:t>
            </a:r>
            <a:endParaRPr b="1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AutoNum type="arabicPeriod"/>
            </a:pPr>
            <a:r>
              <a:rPr b="1" i="0" lang="fr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Présentation des Diagrammes</a:t>
            </a:r>
            <a:endParaRPr b="1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AutoNum type="arabicPeriod"/>
            </a:pPr>
            <a:r>
              <a:rPr b="1" i="0" lang="fr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Présentation des algorithmes</a:t>
            </a:r>
            <a:endParaRPr b="1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AutoNum type="arabicPeriod"/>
            </a:pPr>
            <a:r>
              <a:rPr b="1" i="0" lang="fr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Rappel des avancées</a:t>
            </a:r>
            <a:endParaRPr b="1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AutoNum type="arabicPeriod"/>
            </a:pPr>
            <a:r>
              <a:rPr b="1" i="0" lang="fr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Conclusion</a:t>
            </a:r>
            <a:endParaRPr b="1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Démonstration :</a:t>
            </a:r>
            <a:endParaRPr/>
          </a:p>
        </p:txBody>
      </p:sp>
      <p:sp>
        <p:nvSpPr>
          <p:cNvPr id="178" name="Google Shape;178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79" name="Google Shape;179;p3"/>
          <p:cNvSpPr txBox="1"/>
          <p:nvPr>
            <p:ph idx="1" type="body"/>
          </p:nvPr>
        </p:nvSpPr>
        <p:spPr>
          <a:xfrm>
            <a:off x="727650" y="210572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fr"/>
              <a:t>1- Single-threaded mode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fr"/>
              <a:t>2- Multi-threaded mode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fr"/>
              <a:t>3- Test de sécurité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85" name="Google Shape;185;p4"/>
          <p:cNvSpPr txBox="1"/>
          <p:nvPr>
            <p:ph type="title"/>
          </p:nvPr>
        </p:nvSpPr>
        <p:spPr>
          <a:xfrm>
            <a:off x="0" y="1318650"/>
            <a:ext cx="32259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Diagrammes</a:t>
            </a:r>
            <a:endParaRPr/>
          </a:p>
        </p:txBody>
      </p:sp>
      <p:pic>
        <p:nvPicPr>
          <p:cNvPr id="186" name="Google Shape;18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1425" y="539875"/>
            <a:ext cx="5070174" cy="292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355400"/>
            <a:ext cx="5070176" cy="278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"/>
          <p:cNvSpPr txBox="1"/>
          <p:nvPr>
            <p:ph type="title"/>
          </p:nvPr>
        </p:nvSpPr>
        <p:spPr>
          <a:xfrm>
            <a:off x="0" y="1318650"/>
            <a:ext cx="32259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Diagrammes</a:t>
            </a:r>
            <a:endParaRPr/>
          </a:p>
        </p:txBody>
      </p:sp>
      <p:sp>
        <p:nvSpPr>
          <p:cNvPr id="193" name="Google Shape;193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94" name="Google Shape;19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7675" y="466775"/>
            <a:ext cx="6332350" cy="437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Algorithmes principaux : wserver.c : main</a:t>
            </a:r>
            <a:endParaRPr/>
          </a:p>
        </p:txBody>
      </p:sp>
      <p:sp>
        <p:nvSpPr>
          <p:cNvPr id="200" name="Google Shape;200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01" name="Google Shape;20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925" y="535200"/>
            <a:ext cx="6413601" cy="453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Algorithmes principaux : Thread Master.h</a:t>
            </a:r>
            <a:endParaRPr/>
          </a:p>
        </p:txBody>
      </p:sp>
      <p:sp>
        <p:nvSpPr>
          <p:cNvPr id="207" name="Google Shape;207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08" name="Google Shape;208;p7"/>
          <p:cNvPicPr preferRelativeResize="0"/>
          <p:nvPr/>
        </p:nvPicPr>
        <p:blipFill rotWithShape="1">
          <a:blip r:embed="rId3">
            <a:alphaModFix/>
          </a:blip>
          <a:srcRect b="0" l="1419" r="1380" t="0"/>
          <a:stretch/>
        </p:blipFill>
        <p:spPr>
          <a:xfrm>
            <a:off x="321925" y="535200"/>
            <a:ext cx="6318950" cy="4458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Algorithmes principaux : Thread Master Function</a:t>
            </a:r>
            <a:endParaRPr/>
          </a:p>
        </p:txBody>
      </p:sp>
      <p:sp>
        <p:nvSpPr>
          <p:cNvPr id="214" name="Google Shape;214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15" name="Google Shape;21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87600"/>
            <a:ext cx="8839200" cy="351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Algorithmes principaux : Listen Function</a:t>
            </a:r>
            <a:endParaRPr/>
          </a:p>
        </p:txBody>
      </p:sp>
      <p:sp>
        <p:nvSpPr>
          <p:cNvPr id="221" name="Google Shape;221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22" name="Google Shape;22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825" y="742675"/>
            <a:ext cx="8559701" cy="346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9"/>
          <p:cNvPicPr preferRelativeResize="0"/>
          <p:nvPr/>
        </p:nvPicPr>
        <p:blipFill rotWithShape="1">
          <a:blip r:embed="rId4">
            <a:alphaModFix/>
          </a:blip>
          <a:srcRect b="3409" l="0" r="0" t="0"/>
          <a:stretch/>
        </p:blipFill>
        <p:spPr>
          <a:xfrm>
            <a:off x="152400" y="687600"/>
            <a:ext cx="8839199" cy="343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