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sldIdLst>
    <p:sldId id="277" r:id="rId2"/>
    <p:sldId id="357" r:id="rId3"/>
    <p:sldId id="353" r:id="rId4"/>
    <p:sldId id="356" r:id="rId5"/>
    <p:sldId id="354" r:id="rId6"/>
    <p:sldId id="355" r:id="rId7"/>
    <p:sldId id="358" r:id="rId8"/>
    <p:sldId id="359" r:id="rId9"/>
    <p:sldId id="362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" pitchFamily="6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" pitchFamily="6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" pitchFamily="6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" pitchFamily="6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" pitchFamily="64" charset="0"/>
        <a:ea typeface="+mn-ea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Times" pitchFamily="64" charset="0"/>
        <a:ea typeface="+mn-ea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Times" pitchFamily="64" charset="0"/>
        <a:ea typeface="+mn-ea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Times" pitchFamily="64" charset="0"/>
        <a:ea typeface="+mn-ea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Times" pitchFamily="6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66"/>
    <a:srgbClr val="99CC33"/>
    <a:srgbClr val="FF3300"/>
    <a:srgbClr val="6699CC"/>
    <a:srgbClr val="CC6600"/>
    <a:srgbClr val="CCCC99"/>
    <a:srgbClr val="FFCC33"/>
    <a:srgbClr val="666666"/>
    <a:srgbClr val="488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0" autoAdjust="0"/>
    <p:restoredTop sz="90935" autoAdjust="0"/>
  </p:normalViewPr>
  <p:slideViewPr>
    <p:cSldViewPr>
      <p:cViewPr varScale="1">
        <p:scale>
          <a:sx n="78" d="100"/>
          <a:sy n="78" d="100"/>
        </p:scale>
        <p:origin x="64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75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E53EB02-8A22-4FE9-80CB-3B543E8D5E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574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41D28D-057D-48D0-B9D9-C7CFA9ACE36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3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1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396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71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371600"/>
            <a:ext cx="1943100" cy="4114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371600"/>
            <a:ext cx="5676900" cy="4114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3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8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9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419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0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8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7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275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9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143000"/>
            <a:ext cx="9144000" cy="495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8" name="Picture 14" descr="Tufts_logo+univ-whit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184900"/>
            <a:ext cx="13970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E7DC1"/>
          </a:solidFill>
          <a:latin typeface="Verdana" pitchFamily="6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E7DC1"/>
          </a:solidFill>
          <a:latin typeface="Verdana" pitchFamily="6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E7DC1"/>
          </a:solidFill>
          <a:latin typeface="Verdana" pitchFamily="6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E7DC1"/>
          </a:solidFill>
          <a:latin typeface="Verdana" pitchFamily="6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E7DC1"/>
          </a:solidFill>
          <a:latin typeface="Verdana" pitchFamily="6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E7DC1"/>
          </a:solidFill>
          <a:latin typeface="Verdana" pitchFamily="6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E7DC1"/>
          </a:solidFill>
          <a:latin typeface="Verdana" pitchFamily="6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E7DC1"/>
          </a:solidFill>
          <a:latin typeface="Verdana" pitchFamily="64" charset="0"/>
        </a:defRPr>
      </a:lvl9pPr>
    </p:titleStyle>
    <p:bodyStyle>
      <a:lvl1pPr marL="114300" indent="-1143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143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2pPr>
      <a:lvl3pPr marL="1028700" indent="-1143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485900" indent="-1143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1943100" indent="-1143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400300" indent="-1143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57500" indent="-1143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14700" indent="-1143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771900" indent="-1143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295400"/>
            <a:ext cx="8382000" cy="4038600"/>
          </a:xfrm>
          <a:ln/>
        </p:spPr>
        <p:txBody>
          <a:bodyPr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Exam </a:t>
            </a:r>
            <a:r>
              <a:rPr lang="en-US" sz="3200" dirty="0" smtClean="0">
                <a:solidFill>
                  <a:schemeClr val="bg1"/>
                </a:solidFill>
              </a:rPr>
              <a:t>2 </a:t>
            </a:r>
            <a:r>
              <a:rPr lang="en-US" sz="3200" dirty="0" smtClean="0">
                <a:solidFill>
                  <a:schemeClr val="bg1"/>
                </a:solidFill>
              </a:rPr>
              <a:t>review: some intuition on windows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6085" name="Picture 5" descr="Tufts_logo+univ-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867400"/>
            <a:ext cx="13970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295400"/>
            <a:ext cx="8382000" cy="4724400"/>
          </a:xfrm>
          <a:prstGeom prst="rect">
            <a:avLst/>
          </a:prstGeom>
        </p:spPr>
        <p:txBody>
          <a:bodyPr/>
          <a:lstStyle>
            <a:lvl1pPr marL="114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1028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485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19431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400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57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14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771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baseline="0" dirty="0" smtClean="0"/>
              <a:t>Goal is to provide some more intuition into how window width and shape affect both spectrum estimation and window-based FIR filter design</a:t>
            </a:r>
          </a:p>
          <a:p>
            <a:pPr marL="0" indent="0">
              <a:buNone/>
            </a:pPr>
            <a:endParaRPr lang="en-US" sz="2400" baseline="0" dirty="0"/>
          </a:p>
          <a:p>
            <a:r>
              <a:rPr lang="en-US" sz="2400" baseline="0" dirty="0" smtClean="0"/>
              <a:t> Window width</a:t>
            </a:r>
          </a:p>
          <a:p>
            <a:r>
              <a:rPr lang="en-US" sz="2400" baseline="0" dirty="0"/>
              <a:t> </a:t>
            </a:r>
            <a:r>
              <a:rPr lang="en-US" sz="2400" baseline="0" dirty="0" smtClean="0"/>
              <a:t>Window shape and </a:t>
            </a:r>
            <a:r>
              <a:rPr lang="en-US" sz="2400" baseline="0" dirty="0" err="1" smtClean="0"/>
              <a:t>mainlobes</a:t>
            </a:r>
            <a:r>
              <a:rPr lang="en-US" sz="2400" baseline="0" dirty="0" smtClean="0"/>
              <a:t>/</a:t>
            </a:r>
            <a:r>
              <a:rPr lang="en-US" sz="2400" baseline="0" dirty="0" err="1" smtClean="0"/>
              <a:t>sidelobes</a:t>
            </a:r>
            <a:endParaRPr lang="en-US" sz="2400" baseline="0" dirty="0" smtClean="0"/>
          </a:p>
          <a:p>
            <a:r>
              <a:rPr lang="en-US" sz="2400" baseline="0" dirty="0"/>
              <a:t> </a:t>
            </a:r>
            <a:r>
              <a:rPr lang="en-US" sz="2400" baseline="0" dirty="0" smtClean="0"/>
              <a:t>Convolution with </a:t>
            </a:r>
            <a:r>
              <a:rPr lang="en-US" sz="2400" baseline="0" dirty="0" smtClean="0"/>
              <a:t>windows for </a:t>
            </a:r>
            <a:r>
              <a:rPr lang="en-US" sz="2200" baseline="0" dirty="0"/>
              <a:t>s</a:t>
            </a:r>
            <a:r>
              <a:rPr lang="en-US" sz="2200" baseline="0" dirty="0" smtClean="0"/>
              <a:t>pectrum estimation</a:t>
            </a:r>
            <a:endParaRPr lang="en-US" sz="2200" baseline="0" dirty="0" smtClean="0"/>
          </a:p>
          <a:p>
            <a:r>
              <a:rPr lang="en-US" sz="2400" baseline="0" dirty="0" smtClean="0"/>
              <a:t># </a:t>
            </a:r>
            <a:r>
              <a:rPr lang="en-US" sz="2400" baseline="0" dirty="0" smtClean="0"/>
              <a:t>points in DFT/FFT</a:t>
            </a:r>
            <a:endParaRPr lang="en-US" sz="2400" baseline="0" dirty="0"/>
          </a:p>
        </p:txBody>
      </p:sp>
    </p:spTree>
    <p:extLst>
      <p:ext uri="{BB962C8B-B14F-4D97-AF65-F5344CB8AC3E}">
        <p14:creationId xmlns:p14="http://schemas.microsoft.com/office/powerpoint/2010/main" val="158418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457200"/>
          </a:xfrm>
        </p:spPr>
        <p:txBody>
          <a:bodyPr/>
          <a:lstStyle/>
          <a:p>
            <a:r>
              <a:rPr lang="en-US" sz="2800" dirty="0" smtClean="0"/>
              <a:t>Window width preliminary:</a:t>
            </a:r>
            <a:br>
              <a:rPr lang="en-US" sz="2800" dirty="0" smtClean="0"/>
            </a:br>
            <a:r>
              <a:rPr lang="en-US" sz="2800" dirty="0" smtClean="0"/>
              <a:t>Fourier transform pairs</a:t>
            </a:r>
            <a:endParaRPr lang="en-US" sz="28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295400"/>
            <a:ext cx="8382000" cy="4724400"/>
          </a:xfrm>
          <a:prstGeom prst="rect">
            <a:avLst/>
          </a:prstGeom>
        </p:spPr>
        <p:txBody>
          <a:bodyPr/>
          <a:lstStyle>
            <a:lvl1pPr marL="114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1028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485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19431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400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57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14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771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baseline="0" dirty="0" smtClean="0"/>
              <a:t> We know that a constant value at all times transforms to a delta function in frequency, and vice versa:</a:t>
            </a:r>
            <a:endParaRPr lang="en-US" sz="2400" baseline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">
            <a:off x="762000" y="2667000"/>
            <a:ext cx="7315200" cy="2824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717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1) Window length and </a:t>
            </a:r>
            <a:r>
              <a:rPr lang="en-US" sz="2800" dirty="0" err="1" smtClean="0"/>
              <a:t>mainlobe</a:t>
            </a:r>
            <a:r>
              <a:rPr lang="en-US" sz="2800" dirty="0" smtClean="0"/>
              <a:t> size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5230368" cy="446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5791200" y="1295400"/>
            <a:ext cx="3200400" cy="4724400"/>
          </a:xfrm>
          <a:prstGeom prst="rect">
            <a:avLst/>
          </a:prstGeom>
        </p:spPr>
        <p:txBody>
          <a:bodyPr/>
          <a:lstStyle>
            <a:lvl1pPr marL="114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1028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485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19431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400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57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14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771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baseline="0" dirty="0" smtClean="0"/>
              <a:t> We can think of different window lengths as varying between these extremes:</a:t>
            </a:r>
          </a:p>
          <a:p>
            <a:pPr lvl="1"/>
            <a:r>
              <a:rPr lang="en-US" sz="1600" baseline="0" dirty="0" smtClean="0"/>
              <a:t>Really long window is like constant</a:t>
            </a:r>
          </a:p>
          <a:p>
            <a:pPr lvl="1"/>
            <a:r>
              <a:rPr lang="en-US" sz="1600" baseline="0" dirty="0" smtClean="0"/>
              <a:t>1-sample window is like delta function</a:t>
            </a:r>
          </a:p>
          <a:p>
            <a:r>
              <a:rPr lang="en-US" sz="1800" baseline="0" dirty="0"/>
              <a:t> </a:t>
            </a:r>
            <a:r>
              <a:rPr lang="en-US" sz="1800" baseline="0" dirty="0" smtClean="0"/>
              <a:t>In between, we get varying widths, with </a:t>
            </a:r>
            <a:r>
              <a:rPr lang="en-US" sz="1800" baseline="0" dirty="0" err="1" smtClean="0"/>
              <a:t>mainlobe</a:t>
            </a:r>
            <a:r>
              <a:rPr lang="en-US" sz="1800" baseline="0" dirty="0" smtClean="0"/>
              <a:t> width increasing as window length decreases</a:t>
            </a:r>
          </a:p>
          <a:p>
            <a:pPr lvl="1"/>
            <a:endParaRPr lang="en-US" sz="1600" baseline="0" dirty="0"/>
          </a:p>
        </p:txBody>
      </p:sp>
    </p:spTree>
    <p:extLst>
      <p:ext uri="{BB962C8B-B14F-4D97-AF65-F5344CB8AC3E}">
        <p14:creationId xmlns:p14="http://schemas.microsoft.com/office/powerpoint/2010/main" val="228700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2) Window shape and </a:t>
            </a:r>
            <a:r>
              <a:rPr lang="en-US" sz="2800" dirty="0" err="1" smtClean="0"/>
              <a:t>mainlobe</a:t>
            </a:r>
            <a:r>
              <a:rPr lang="en-US" sz="2800" dirty="0" smtClean="0"/>
              <a:t> width</a:t>
            </a:r>
            <a:endParaRPr lang="en-US" sz="28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295400"/>
            <a:ext cx="8382000" cy="4724400"/>
          </a:xfrm>
          <a:prstGeom prst="rect">
            <a:avLst/>
          </a:prstGeom>
        </p:spPr>
        <p:txBody>
          <a:bodyPr/>
          <a:lstStyle>
            <a:lvl1pPr marL="114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1028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485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19431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400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57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14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771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baseline="0" dirty="0" smtClean="0"/>
              <a:t>The rectangular window fully weights all the samples it is applied to.</a:t>
            </a:r>
          </a:p>
          <a:p>
            <a:r>
              <a:rPr lang="en-US" sz="1800" baseline="0" dirty="0"/>
              <a:t> </a:t>
            </a:r>
            <a:r>
              <a:rPr lang="en-US" sz="1800" baseline="0" dirty="0" smtClean="0"/>
              <a:t>Other windows give reduced weight to samples at the ends.  </a:t>
            </a:r>
          </a:p>
          <a:p>
            <a:r>
              <a:rPr lang="en-US" sz="1800" baseline="0" dirty="0"/>
              <a:t> </a:t>
            </a:r>
            <a:r>
              <a:rPr lang="en-US" sz="1800" b="1" baseline="0" dirty="0" smtClean="0"/>
              <a:t>In some sense, this makes them “shorter” </a:t>
            </a:r>
            <a:r>
              <a:rPr lang="en-US" sz="1800" baseline="0" dirty="0" smtClean="0"/>
              <a:t>as they are most strongly influenced by a shorter amount of data</a:t>
            </a:r>
          </a:p>
          <a:p>
            <a:r>
              <a:rPr lang="en-US" sz="1800" baseline="0" dirty="0"/>
              <a:t> </a:t>
            </a:r>
            <a:r>
              <a:rPr lang="en-US" sz="1800" baseline="0" dirty="0" smtClean="0"/>
              <a:t>As seen before, shorter windows -&gt; wider </a:t>
            </a:r>
            <a:r>
              <a:rPr lang="en-US" sz="1800" baseline="0" dirty="0" err="1" smtClean="0"/>
              <a:t>mainlobe</a:t>
            </a:r>
            <a:r>
              <a:rPr lang="en-US" sz="1800" baseline="0" dirty="0" smtClean="0"/>
              <a:t> -&gt; worse resolution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124200"/>
            <a:ext cx="4876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024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2) Window shape and </a:t>
            </a:r>
            <a:r>
              <a:rPr lang="en-US" sz="2800" dirty="0" err="1" smtClean="0"/>
              <a:t>sidelobe</a:t>
            </a:r>
            <a:r>
              <a:rPr lang="en-US" sz="2800" dirty="0" smtClean="0"/>
              <a:t> width</a:t>
            </a:r>
            <a:endParaRPr lang="en-US" sz="28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219200"/>
            <a:ext cx="8382000" cy="4724400"/>
          </a:xfrm>
          <a:prstGeom prst="rect">
            <a:avLst/>
          </a:prstGeom>
        </p:spPr>
        <p:txBody>
          <a:bodyPr/>
          <a:lstStyle>
            <a:lvl1pPr marL="114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1028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485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19431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400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57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14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771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baseline="0" dirty="0"/>
              <a:t> </a:t>
            </a:r>
            <a:r>
              <a:rPr lang="en-US" sz="1800" baseline="0" dirty="0" smtClean="0"/>
              <a:t>With Fourier transforms, a sharp transition in one domain causes “ringing” in the other domain</a:t>
            </a:r>
          </a:p>
          <a:p>
            <a:r>
              <a:rPr lang="en-US" sz="1800" baseline="0" dirty="0"/>
              <a:t> </a:t>
            </a:r>
            <a:r>
              <a:rPr lang="en-US" sz="1800" baseline="0" dirty="0" smtClean="0"/>
              <a:t>Sharp transition at ends of rectangular time window -&gt; oscillations in frequency (</a:t>
            </a:r>
            <a:r>
              <a:rPr lang="en-US" sz="1800" baseline="0" dirty="0" err="1" smtClean="0"/>
              <a:t>sinc</a:t>
            </a:r>
            <a:r>
              <a:rPr lang="en-US" sz="1800" baseline="0" dirty="0" smtClean="0"/>
              <a:t>) -&gt; high </a:t>
            </a:r>
            <a:r>
              <a:rPr lang="en-US" sz="1800" baseline="0" dirty="0" err="1" smtClean="0"/>
              <a:t>sidelobes</a:t>
            </a:r>
            <a:endParaRPr lang="en-US" sz="1800" baseline="0" dirty="0" smtClean="0"/>
          </a:p>
          <a:p>
            <a:r>
              <a:rPr lang="en-US" sz="1800" baseline="0" dirty="0" smtClean="0"/>
              <a:t> The smoother the taper as a window approaches zero at the ends of the window, the less ringing/ lower </a:t>
            </a:r>
            <a:r>
              <a:rPr lang="en-US" sz="1800" baseline="0" dirty="0" err="1" smtClean="0"/>
              <a:t>sidelobes</a:t>
            </a:r>
            <a:r>
              <a:rPr lang="en-US" sz="1800" baseline="0" dirty="0" smtClean="0"/>
              <a:t> in frequency (Blackman tapers more gradually than </a:t>
            </a:r>
            <a:r>
              <a:rPr lang="en-US" sz="1800" baseline="0" dirty="0" err="1" smtClean="0"/>
              <a:t>Hann</a:t>
            </a:r>
            <a:r>
              <a:rPr lang="en-US" sz="1800" baseline="0" dirty="0" smtClean="0"/>
              <a:t>, therefore has lower </a:t>
            </a:r>
            <a:r>
              <a:rPr lang="en-US" sz="1800" baseline="0" dirty="0" err="1" smtClean="0"/>
              <a:t>sidelobes</a:t>
            </a:r>
            <a:r>
              <a:rPr lang="en-US" sz="1800" baseline="0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429000"/>
            <a:ext cx="4876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86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Convolving with windows – spectrum estimation (deterministic signals)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219200"/>
            <a:ext cx="8382000" cy="4724400"/>
          </a:xfrm>
          <a:prstGeom prst="rect">
            <a:avLst/>
          </a:prstGeom>
        </p:spPr>
        <p:txBody>
          <a:bodyPr/>
          <a:lstStyle>
            <a:lvl1pPr marL="114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1028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485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19431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400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57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14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771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baseline="0" dirty="0"/>
              <a:t> </a:t>
            </a:r>
            <a:r>
              <a:rPr lang="en-US" sz="2000" baseline="0" dirty="0" smtClean="0"/>
              <a:t>To estimate the spectrum, we take a portion of our signal, multiply by a window to get v(n) = w(n)x(n), then take the DFT/FFT</a:t>
            </a:r>
          </a:p>
          <a:p>
            <a:pPr lvl="1"/>
            <a:r>
              <a:rPr lang="en-US" sz="1600" baseline="0" dirty="0"/>
              <a:t> </a:t>
            </a:r>
            <a:r>
              <a:rPr lang="en-US" sz="1600" baseline="0" dirty="0" smtClean="0"/>
              <a:t>We always multiply by a window – even if we just pick out N points, we are multiplying by N-point rectangular window</a:t>
            </a:r>
          </a:p>
          <a:p>
            <a:r>
              <a:rPr lang="en-US" sz="2000" baseline="0" dirty="0"/>
              <a:t> </a:t>
            </a:r>
            <a:r>
              <a:rPr lang="en-US" sz="2000" baseline="0" dirty="0" smtClean="0"/>
              <a:t>Multiplication in time means we have convolution in frequency, so our estimated spectrum will be smeared by the window</a:t>
            </a:r>
          </a:p>
          <a:p>
            <a:r>
              <a:rPr lang="en-US" sz="2000" baseline="0" dirty="0"/>
              <a:t> </a:t>
            </a:r>
            <a:r>
              <a:rPr lang="en-US" sz="2000" baseline="0" dirty="0" smtClean="0"/>
              <a:t>Example sketches on next page…</a:t>
            </a:r>
          </a:p>
          <a:p>
            <a:pPr lvl="1"/>
            <a:r>
              <a:rPr lang="en-US" sz="1800" baseline="0" dirty="0"/>
              <a:t> </a:t>
            </a:r>
            <a:r>
              <a:rPr lang="en-US" sz="1800" baseline="0" dirty="0" smtClean="0"/>
              <a:t>the narrower the </a:t>
            </a:r>
            <a:r>
              <a:rPr lang="en-US" sz="1800" baseline="0" dirty="0" err="1" smtClean="0"/>
              <a:t>mainlobe</a:t>
            </a:r>
            <a:r>
              <a:rPr lang="en-US" sz="1800" baseline="0" dirty="0" smtClean="0"/>
              <a:t> and the lower the </a:t>
            </a:r>
            <a:r>
              <a:rPr lang="en-US" sz="1800" baseline="0" dirty="0" err="1" smtClean="0"/>
              <a:t>sidelobes</a:t>
            </a:r>
            <a:r>
              <a:rPr lang="en-US" sz="1800" baseline="0" dirty="0" smtClean="0"/>
              <a:t>, the better our estimate will be</a:t>
            </a:r>
          </a:p>
        </p:txBody>
      </p:sp>
    </p:spTree>
    <p:extLst>
      <p:ext uri="{BB962C8B-B14F-4D97-AF65-F5344CB8AC3E}">
        <p14:creationId xmlns:p14="http://schemas.microsoft.com/office/powerpoint/2010/main" val="267692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Convolving with windows – spectrum estimation (deterministic signals)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05454"/>
            <a:ext cx="6153150" cy="4551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52756" y="1219200"/>
            <a:ext cx="166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 smtClean="0">
                <a:latin typeface="Arial" pitchFamily="34" charset="0"/>
              </a:rPr>
              <a:t>True spectrum</a:t>
            </a:r>
            <a:endParaRPr lang="en-US" sz="1800" baseline="0" dirty="0"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3956" y="121920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 smtClean="0">
                <a:latin typeface="Arial" pitchFamily="34" charset="0"/>
              </a:rPr>
              <a:t>Window spectrum</a:t>
            </a:r>
            <a:endParaRPr lang="en-US" sz="1800" baseline="0" dirty="0"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4716" y="1219200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 smtClean="0">
                <a:latin typeface="Arial" pitchFamily="34" charset="0"/>
              </a:rPr>
              <a:t>Estimated spectrum (</a:t>
            </a:r>
            <a:r>
              <a:rPr lang="en-US" sz="1800" baseline="0" dirty="0" smtClean="0">
                <a:latin typeface="Symbol" pitchFamily="18" charset="2"/>
              </a:rPr>
              <a:t>w</a:t>
            </a:r>
            <a:r>
              <a:rPr lang="en-US" sz="1800" baseline="0" dirty="0" smtClean="0">
                <a:latin typeface="Arial" pitchFamily="34" charset="0"/>
              </a:rPr>
              <a:t>&gt;0)</a:t>
            </a:r>
            <a:endParaRPr lang="en-US" sz="1800" baseline="0" dirty="0">
              <a:latin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88017" y="2057400"/>
            <a:ext cx="9605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aseline="0" dirty="0" smtClean="0">
                <a:latin typeface="Arial" pitchFamily="34" charset="0"/>
              </a:rPr>
              <a:t>Longer window</a:t>
            </a:r>
            <a:endParaRPr lang="en-US" sz="900" baseline="0" dirty="0">
              <a:latin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88017" y="2893368"/>
            <a:ext cx="9797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aseline="0" dirty="0" smtClean="0">
                <a:latin typeface="Arial" pitchFamily="34" charset="0"/>
              </a:rPr>
              <a:t>Shorter window</a:t>
            </a:r>
            <a:endParaRPr lang="en-US" sz="900" baseline="0" dirty="0">
              <a:latin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8017" y="4112568"/>
            <a:ext cx="1075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aseline="0" dirty="0" smtClean="0">
                <a:latin typeface="Arial" pitchFamily="34" charset="0"/>
              </a:rPr>
              <a:t>1-sample window</a:t>
            </a:r>
            <a:endParaRPr lang="en-US" sz="900" baseline="0" dirty="0">
              <a:latin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11817" y="5026968"/>
            <a:ext cx="13067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aseline="0" dirty="0" smtClean="0">
                <a:latin typeface="Arial" pitchFamily="34" charset="0"/>
              </a:rPr>
              <a:t>Infinitely long  window</a:t>
            </a:r>
            <a:endParaRPr lang="en-US" sz="900" baseline="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486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Spectrum estimation and number of DFT points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143000"/>
            <a:ext cx="8382000" cy="4724400"/>
          </a:xfrm>
          <a:prstGeom prst="rect">
            <a:avLst/>
          </a:prstGeom>
        </p:spPr>
        <p:txBody>
          <a:bodyPr/>
          <a:lstStyle>
            <a:lvl1pPr marL="114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1028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485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19431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400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57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14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771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baseline="0" dirty="0"/>
              <a:t> R</a:t>
            </a:r>
            <a:r>
              <a:rPr lang="en-US" sz="2000" baseline="0" dirty="0" smtClean="0"/>
              <a:t>emember that in the first half of the course, we just worked with the DTFT – which transforms from sampled time n into continuous radian frequency </a:t>
            </a:r>
            <a:r>
              <a:rPr lang="en-US" sz="2000" baseline="0" dirty="0" smtClean="0">
                <a:latin typeface="Symbol" pitchFamily="18" charset="2"/>
              </a:rPr>
              <a:t>w</a:t>
            </a:r>
          </a:p>
          <a:p>
            <a:r>
              <a:rPr lang="en-US" sz="2000" baseline="0" dirty="0"/>
              <a:t> </a:t>
            </a:r>
            <a:r>
              <a:rPr lang="en-US" sz="2000" baseline="0" dirty="0" smtClean="0"/>
              <a:t>It was only in the second half that we introduced the DFT / FFT – transforms </a:t>
            </a:r>
            <a:r>
              <a:rPr lang="en-US" sz="2000" baseline="0" dirty="0"/>
              <a:t>from sampled time n into </a:t>
            </a:r>
            <a:r>
              <a:rPr lang="en-US" sz="2000" baseline="0" dirty="0" smtClean="0"/>
              <a:t>discretized radian </a:t>
            </a:r>
            <a:r>
              <a:rPr lang="en-US" sz="2000" baseline="0" dirty="0"/>
              <a:t>frequency </a:t>
            </a:r>
            <a:r>
              <a:rPr lang="en-US" sz="2000" baseline="0" dirty="0" err="1" smtClean="0">
                <a:latin typeface="Symbol" pitchFamily="18" charset="2"/>
              </a:rPr>
              <a:t>w_</a:t>
            </a:r>
            <a:r>
              <a:rPr lang="en-US" sz="2000" baseline="0" dirty="0" err="1" smtClean="0"/>
              <a:t>k</a:t>
            </a:r>
            <a:r>
              <a:rPr lang="en-US" sz="2000" baseline="0" dirty="0" smtClean="0"/>
              <a:t> (or frequency bin k)</a:t>
            </a:r>
          </a:p>
          <a:p>
            <a:r>
              <a:rPr lang="en-US" sz="2000" baseline="0" dirty="0" smtClean="0"/>
              <a:t> The following mental picture might be helpful:</a:t>
            </a:r>
          </a:p>
          <a:p>
            <a:pPr lvl="1"/>
            <a:r>
              <a:rPr lang="en-US" sz="1800" baseline="0" dirty="0" smtClean="0"/>
              <a:t>Think of the convolution X(</a:t>
            </a:r>
            <a:r>
              <a:rPr lang="en-US" sz="1800" baseline="0" dirty="0" smtClean="0">
                <a:latin typeface="Symbol" pitchFamily="18" charset="2"/>
              </a:rPr>
              <a:t>w</a:t>
            </a:r>
            <a:r>
              <a:rPr lang="en-US" sz="1800" baseline="0" dirty="0" smtClean="0"/>
              <a:t>)*W(</a:t>
            </a:r>
            <a:r>
              <a:rPr lang="en-US" sz="1800" baseline="0" dirty="0">
                <a:latin typeface="Symbol" pitchFamily="18" charset="2"/>
              </a:rPr>
              <a:t>w</a:t>
            </a:r>
            <a:r>
              <a:rPr lang="en-US" sz="1800" baseline="0" dirty="0" smtClean="0"/>
              <a:t>) as happening in continuous frequency.  This will help you remember that the </a:t>
            </a:r>
            <a:r>
              <a:rPr lang="en-US" sz="1800" baseline="0" dirty="0" err="1" smtClean="0"/>
              <a:t>mainlobe</a:t>
            </a:r>
            <a:r>
              <a:rPr lang="en-US" sz="1800" baseline="0" dirty="0" smtClean="0"/>
              <a:t> width, which determines frequency resolution, just depends on the window properties (length, type).</a:t>
            </a:r>
          </a:p>
          <a:p>
            <a:pPr lvl="1"/>
            <a:r>
              <a:rPr lang="en-US" sz="1800" baseline="0" dirty="0"/>
              <a:t> </a:t>
            </a:r>
            <a:r>
              <a:rPr lang="en-US" sz="1800" baseline="0" dirty="0" smtClean="0"/>
              <a:t>The DFT/FFT is used to evaluate the smeared spectrum (X*W).  The number of DFT/FFT points determines how many points we get when sampling the smeared spectrum.   By taking extra points via </a:t>
            </a:r>
            <a:r>
              <a:rPr lang="en-US" sz="1800" baseline="0" dirty="0" err="1" smtClean="0"/>
              <a:t>zeropadding</a:t>
            </a:r>
            <a:r>
              <a:rPr lang="en-US" sz="1800" baseline="0" dirty="0" smtClean="0"/>
              <a:t>, we get a more “continuous” view of X*W but are not changing the underlying resolution</a:t>
            </a:r>
            <a:endParaRPr lang="en-US" sz="1800" baseline="0" dirty="0"/>
          </a:p>
          <a:p>
            <a:endParaRPr lang="en-US" sz="1800" baseline="0" dirty="0"/>
          </a:p>
          <a:p>
            <a:endParaRPr lang="en-US" sz="2000" baseline="0" dirty="0" smtClean="0"/>
          </a:p>
          <a:p>
            <a:pPr lvl="1"/>
            <a:endParaRPr lang="en-US" sz="180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614535300"/>
      </p:ext>
    </p:extLst>
  </p:cSld>
  <p:clrMapOvr>
    <a:masterClrMapping/>
  </p:clrMapOvr>
</p:sld>
</file>

<file path=ppt/theme/theme1.xml><?xml version="1.0" encoding="utf-8"?>
<a:theme xmlns:a="http://schemas.openxmlformats.org/drawingml/2006/main" name="tufts_template20110330011628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6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tufts_template20110330011628</Template>
  <TotalTime>7235</TotalTime>
  <Words>585</Words>
  <Application>Microsoft Office PowerPoint</Application>
  <PresentationFormat>On-screen Show (4:3)</PresentationFormat>
  <Paragraphs>46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Symbol</vt:lpstr>
      <vt:lpstr>Times</vt:lpstr>
      <vt:lpstr>Verdana</vt:lpstr>
      <vt:lpstr>tufts_template20110330011628</vt:lpstr>
      <vt:lpstr>Exam 2 review: some intuition on windows</vt:lpstr>
      <vt:lpstr>Outline</vt:lpstr>
      <vt:lpstr>Window width preliminary: Fourier transform pairs</vt:lpstr>
      <vt:lpstr>1) Window length and mainlobe size</vt:lpstr>
      <vt:lpstr>2) Window shape and mainlobe width</vt:lpstr>
      <vt:lpstr>2) Window shape and sidelobe width</vt:lpstr>
      <vt:lpstr>Convolving with windows – spectrum estimation (deterministic signals)</vt:lpstr>
      <vt:lpstr>Convolving with windows – spectrum estimation (deterministic signals)</vt:lpstr>
      <vt:lpstr>Spectrum estimation and number of DFT points</vt:lpstr>
    </vt:vector>
  </TitlesOfParts>
  <Company>Tufts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H. Tracey</dc:creator>
  <cp:lastModifiedBy>Brian Tracey</cp:lastModifiedBy>
  <cp:revision>684</cp:revision>
  <cp:lastPrinted>2008-11-13T16:49:34Z</cp:lastPrinted>
  <dcterms:created xsi:type="dcterms:W3CDTF">2011-06-09T17:09:49Z</dcterms:created>
  <dcterms:modified xsi:type="dcterms:W3CDTF">2016-11-08T15:27:28Z</dcterms:modified>
</cp:coreProperties>
</file>