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77" r:id="rId2"/>
    <p:sldId id="366" r:id="rId3"/>
    <p:sldId id="343" r:id="rId4"/>
    <p:sldId id="346" r:id="rId5"/>
    <p:sldId id="347" r:id="rId6"/>
    <p:sldId id="348" r:id="rId7"/>
    <p:sldId id="357" r:id="rId8"/>
    <p:sldId id="353" r:id="rId9"/>
    <p:sldId id="358" r:id="rId10"/>
    <p:sldId id="345" r:id="rId11"/>
    <p:sldId id="351" r:id="rId12"/>
    <p:sldId id="35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" pitchFamily="6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99CC33"/>
    <a:srgbClr val="FF3300"/>
    <a:srgbClr val="6699CC"/>
    <a:srgbClr val="CC6600"/>
    <a:srgbClr val="CCCC99"/>
    <a:srgbClr val="FFCC33"/>
    <a:srgbClr val="666666"/>
    <a:srgbClr val="488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11" autoAdjust="0"/>
    <p:restoredTop sz="90935" autoAdjust="0"/>
  </p:normalViewPr>
  <p:slideViewPr>
    <p:cSldViewPr>
      <p:cViewPr varScale="1">
        <p:scale>
          <a:sx n="81" d="100"/>
          <a:sy n="81" d="100"/>
        </p:scale>
        <p:origin x="-14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5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53EB02-8A22-4FE9-80CB-3B543E8D5E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57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1D28D-057D-48D0-B9D9-C7CFA9ACE366}" type="slidenum">
              <a:rPr lang="en-US"/>
              <a:pPr/>
              <a:t>1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3EB02-8A22-4FE9-80CB-3B543E8D5E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6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3EB02-8A22-4FE9-80CB-3B543E8D5E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0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3EB02-8A22-4FE9-80CB-3B543E8D5E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4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3EB02-8A22-4FE9-80CB-3B543E8D5E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3EB02-8A22-4FE9-80CB-3B543E8D5E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3EB02-8A22-4FE9-80CB-3B543E8D5E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3EB02-8A22-4FE9-80CB-3B543E8D5E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3EB02-8A22-4FE9-80CB-3B543E8D5E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3EB02-8A22-4FE9-80CB-3B543E8D5E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5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3EB02-8A22-4FE9-80CB-3B543E8D5E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3EB02-8A22-4FE9-80CB-3B543E8D5E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7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9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371600"/>
            <a:ext cx="1943100" cy="411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371600"/>
            <a:ext cx="5676900" cy="411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1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8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75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8" name="Picture 14" descr="Tufts_logo+univ-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184900"/>
            <a:ext cx="1397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9pPr>
    </p:titleStyle>
    <p:bodyStyle>
      <a:lvl1pPr marL="114300" indent="-1143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143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2pPr>
      <a:lvl3pPr marL="1028700" indent="-1143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485900" indent="-1143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9431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003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575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147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7719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F1qfDnVNW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8382000" cy="4038600"/>
          </a:xfrm>
          <a:ln/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EE-125: 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Digital Signal Processing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/>
              <a:t>Lecture: </a:t>
            </a:r>
            <a:br>
              <a:rPr lang="en-US" sz="3200" dirty="0" smtClean="0"/>
            </a:br>
            <a:r>
              <a:rPr lang="en-US" sz="3200" dirty="0" smtClean="0"/>
              <a:t>Review of Fourier Transforms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085" name="Picture 5" descr="Tufts_logo+univ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867400"/>
            <a:ext cx="1397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DTFT properties (Table 4.5)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17"/>
          <a:stretch/>
        </p:blipFill>
        <p:spPr bwMode="auto">
          <a:xfrm>
            <a:off x="941903" y="1219200"/>
            <a:ext cx="6982897" cy="72443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2154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7" t="24553" r="2267" b="5012"/>
          <a:stretch/>
        </p:blipFill>
        <p:spPr bwMode="auto">
          <a:xfrm>
            <a:off x="762000" y="2008030"/>
            <a:ext cx="6705600" cy="39252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2154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1757" y="198120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1)</a:t>
            </a:r>
            <a:endParaRPr lang="en-US" sz="1400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978" y="2263359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200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2978" y="40386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200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978" y="25146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3)</a:t>
            </a:r>
            <a:endParaRPr lang="en-US" sz="1200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>
            <a:off x="1083209" y="3124200"/>
            <a:ext cx="160461" cy="84644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" pitchFamily="6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591" y="3276600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0" dirty="0" smtClean="0">
                <a:latin typeface="Arial" pitchFamily="34" charset="0"/>
              </a:rPr>
              <a:t>Ignore </a:t>
            </a:r>
          </a:p>
          <a:p>
            <a:r>
              <a:rPr lang="en-US" sz="1200" baseline="0" dirty="0" smtClean="0">
                <a:latin typeface="Arial" pitchFamily="34" charset="0"/>
              </a:rPr>
              <a:t>for now</a:t>
            </a:r>
            <a:endParaRPr lang="en-US" sz="1200" baseline="0" dirty="0"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2978" y="551420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4)</a:t>
            </a:r>
            <a:endParaRPr lang="en-US" sz="1200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2978" y="27432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200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2978" y="42672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200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2978" y="44958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200" baseline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56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&lt;-&gt;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3505200"/>
          </a:xfrm>
        </p:spPr>
        <p:txBody>
          <a:bodyPr/>
          <a:lstStyle/>
          <a:p>
            <a:r>
              <a:rPr lang="en-US" sz="2000" dirty="0" smtClean="0"/>
              <a:t>Say p(n) has the transform: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What is Fourier transform of p * p ? Common choices were: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990725"/>
            <a:ext cx="38671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68181" y="4350544"/>
            <a:ext cx="3527619" cy="136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9" b="-48899"/>
          <a:stretch/>
        </p:blipFill>
        <p:spPr bwMode="auto">
          <a:xfrm>
            <a:off x="4724400" y="4343400"/>
            <a:ext cx="3527619" cy="27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07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&lt;-&gt;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3505200"/>
          </a:xfrm>
        </p:spPr>
        <p:txBody>
          <a:bodyPr/>
          <a:lstStyle/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What is Fourier transform of p * p ? Common choices were: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68181" y="4319789"/>
            <a:ext cx="3527619" cy="136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9" b="-48899"/>
          <a:stretch/>
        </p:blipFill>
        <p:spPr bwMode="auto">
          <a:xfrm>
            <a:off x="4724400" y="4343400"/>
            <a:ext cx="3527619" cy="27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1295400" y="4350544"/>
            <a:ext cx="2743200" cy="1516856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" pitchFamily="6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209800"/>
            <a:ext cx="8153400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aseline="0" dirty="0" smtClean="0">
                <a:latin typeface="Arial" pitchFamily="34" charset="0"/>
                <a:cs typeface="Arial" pitchFamily="34" charset="0"/>
              </a:rPr>
              <a:t>Note: Linear systems can attenuate or boost response at a frequency, but can’t shift energy to new frequencies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2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457200"/>
          </a:xfrm>
        </p:spPr>
        <p:txBody>
          <a:bodyPr/>
          <a:lstStyle/>
          <a:p>
            <a:r>
              <a:rPr lang="en-US" sz="2800" dirty="0" smtClean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382000" cy="47244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 on </a:t>
            </a:r>
            <a:r>
              <a:rPr lang="en-US" sz="2400" i="1" dirty="0" smtClean="0">
                <a:solidFill>
                  <a:srgbClr val="FF0000"/>
                </a:solidFill>
              </a:rPr>
              <a:t>Fourier transforms </a:t>
            </a:r>
            <a:r>
              <a:rPr lang="en-US" sz="2400" dirty="0" smtClean="0">
                <a:solidFill>
                  <a:srgbClr val="FF0000"/>
                </a:solidFill>
              </a:rPr>
              <a:t>and</a:t>
            </a:r>
            <a:r>
              <a:rPr lang="en-US" sz="2400" i="1" dirty="0" smtClean="0">
                <a:solidFill>
                  <a:srgbClr val="FF0000"/>
                </a:solidFill>
              </a:rPr>
              <a:t> frequency response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Relationships between different Fourier transforms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Discrete-time Fourier transform (DTFT) </a:t>
            </a:r>
          </a:p>
          <a:p>
            <a:pPr lvl="1"/>
            <a:r>
              <a:rPr lang="en-US" sz="2000" dirty="0" smtClean="0"/>
              <a:t> Definition</a:t>
            </a:r>
          </a:p>
          <a:p>
            <a:pPr lvl="1"/>
            <a:r>
              <a:rPr lang="en-US" sz="2000" dirty="0" smtClean="0"/>
              <a:t> Useful transform pairs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EE125 video on transform pairs is </a:t>
            </a:r>
            <a:r>
              <a:rPr lang="en-US" sz="2000" dirty="0"/>
              <a:t>at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youtu.be/F1qfDnVNWPY</a:t>
            </a:r>
            <a:r>
              <a:rPr lang="en-US" sz="2000" dirty="0" smtClean="0"/>
              <a:t>  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0956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796335" y="2423279"/>
            <a:ext cx="418576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 smtClean="0">
                <a:latin typeface="Arial" pitchFamily="34" charset="0"/>
                <a:cs typeface="Arial" pitchFamily="34" charset="0"/>
              </a:rPr>
              <a:t>Discrete time (DT)</a:t>
            </a:r>
          </a:p>
          <a:p>
            <a:endParaRPr lang="en-US" sz="1800" baseline="0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baseline="0" dirty="0" smtClean="0">
                <a:latin typeface="Arial" pitchFamily="34" charset="0"/>
                <a:cs typeface="Arial" pitchFamily="34" charset="0"/>
              </a:rPr>
              <a:t>Stability analysis</a:t>
            </a:r>
            <a:r>
              <a:rPr lang="en-US" sz="1800" baseline="0" dirty="0" smtClean="0">
                <a:latin typeface="Arial" pitchFamily="34" charset="0"/>
                <a:cs typeface="Arial" pitchFamily="34" charset="0"/>
              </a:rPr>
              <a:t>: Z</a:t>
            </a:r>
          </a:p>
          <a:p>
            <a:endParaRPr lang="en-US" sz="1800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u="sng" baseline="0" dirty="0" smtClean="0">
                <a:latin typeface="Arial" pitchFamily="34" charset="0"/>
                <a:cs typeface="Arial" pitchFamily="34" charset="0"/>
              </a:rPr>
              <a:t>Frequency analysis (unless periodic)</a:t>
            </a:r>
          </a:p>
          <a:p>
            <a:r>
              <a:rPr lang="en-US" sz="1800" baseline="0" dirty="0" smtClean="0">
                <a:latin typeface="Arial" pitchFamily="34" charset="0"/>
                <a:cs typeface="Arial" pitchFamily="34" charset="0"/>
              </a:rPr>
              <a:t>Discrete-time Fourier transform (DTFT)</a:t>
            </a:r>
          </a:p>
          <a:p>
            <a:endParaRPr lang="en-US" sz="1800" baseline="0" dirty="0">
              <a:latin typeface="Arial" pitchFamily="34" charset="0"/>
              <a:cs typeface="Arial" pitchFamily="34" charset="0"/>
            </a:endParaRPr>
          </a:p>
          <a:p>
            <a:endParaRPr lang="en-US" sz="1800" baseline="0" dirty="0" smtClean="0">
              <a:latin typeface="Arial" pitchFamily="34" charset="0"/>
              <a:cs typeface="Arial" pitchFamily="34" charset="0"/>
            </a:endParaRPr>
          </a:p>
          <a:p>
            <a:endParaRPr lang="en-US" sz="1800" baseline="0" dirty="0">
              <a:latin typeface="Arial" pitchFamily="34" charset="0"/>
              <a:cs typeface="Arial" pitchFamily="34" charset="0"/>
            </a:endParaRPr>
          </a:p>
          <a:p>
            <a:endParaRPr lang="en-US" sz="1800" baseline="0" dirty="0">
              <a:latin typeface="Arial" pitchFamily="34" charset="0"/>
              <a:cs typeface="Arial" pitchFamily="34" charset="0"/>
            </a:endParaRPr>
          </a:p>
          <a:p>
            <a:endParaRPr lang="en-US" sz="1800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438400"/>
            <a:ext cx="457048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 smtClean="0">
                <a:latin typeface="Arial" pitchFamily="34" charset="0"/>
                <a:cs typeface="Arial" pitchFamily="34" charset="0"/>
              </a:rPr>
              <a:t>Continuous time (CT)</a:t>
            </a:r>
          </a:p>
          <a:p>
            <a:endParaRPr lang="en-US" sz="1800" baseline="0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baseline="0" dirty="0" smtClean="0">
                <a:latin typeface="Arial" pitchFamily="34" charset="0"/>
                <a:cs typeface="Arial" pitchFamily="34" charset="0"/>
              </a:rPr>
              <a:t>Stability analysis</a:t>
            </a:r>
            <a:r>
              <a:rPr lang="en-US" sz="1800" baseline="0" dirty="0" smtClean="0">
                <a:latin typeface="Arial" pitchFamily="34" charset="0"/>
                <a:cs typeface="Arial" pitchFamily="34" charset="0"/>
              </a:rPr>
              <a:t>: Laplace (control theory)</a:t>
            </a:r>
          </a:p>
          <a:p>
            <a:endParaRPr lang="en-US" sz="1800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u="sng" baseline="0" dirty="0" smtClean="0">
                <a:latin typeface="Arial" pitchFamily="34" charset="0"/>
                <a:cs typeface="Arial" pitchFamily="34" charset="0"/>
              </a:rPr>
              <a:t>Frequency analysis (unless periodic)</a:t>
            </a:r>
          </a:p>
          <a:p>
            <a:r>
              <a:rPr lang="en-US" sz="1800" baseline="0" dirty="0" smtClean="0">
                <a:latin typeface="Arial" pitchFamily="34" charset="0"/>
                <a:cs typeface="Arial" pitchFamily="34" charset="0"/>
              </a:rPr>
              <a:t>Continuous-time Fourier transform  (CTFT)</a:t>
            </a:r>
          </a:p>
          <a:p>
            <a:endParaRPr lang="en-US" sz="1800" baseline="0" dirty="0">
              <a:latin typeface="Arial" pitchFamily="34" charset="0"/>
              <a:cs typeface="Arial" pitchFamily="34" charset="0"/>
            </a:endParaRPr>
          </a:p>
          <a:p>
            <a:endParaRPr lang="en-US" sz="1800" baseline="0" dirty="0" smtClean="0">
              <a:latin typeface="Arial" pitchFamily="34" charset="0"/>
              <a:cs typeface="Arial" pitchFamily="34" charset="0"/>
            </a:endParaRPr>
          </a:p>
          <a:p>
            <a:endParaRPr lang="en-US" sz="1800" baseline="0" dirty="0">
              <a:latin typeface="Arial" pitchFamily="34" charset="0"/>
              <a:cs typeface="Arial" pitchFamily="34" charset="0"/>
            </a:endParaRPr>
          </a:p>
          <a:p>
            <a:endParaRPr lang="en-US" sz="1800" baseline="0" dirty="0">
              <a:latin typeface="Arial" pitchFamily="34" charset="0"/>
              <a:cs typeface="Arial" pitchFamily="34" charset="0"/>
            </a:endParaRPr>
          </a:p>
          <a:p>
            <a:endParaRPr lang="en-US" sz="1800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533400"/>
          </a:xfrm>
        </p:spPr>
        <p:txBody>
          <a:bodyPr/>
          <a:lstStyle/>
          <a:p>
            <a:r>
              <a:rPr lang="en-US" dirty="0" smtClean="0"/>
              <a:t>Fourier Transforms: Continuous vs. Discrete-time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905000" y="1752600"/>
            <a:ext cx="1676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3581400" y="1295400"/>
            <a:ext cx="19050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A/D converter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486400" y="1752600"/>
            <a:ext cx="1676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286000" y="1219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(t)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[n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45" y="4343400"/>
            <a:ext cx="2734155" cy="161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318202"/>
            <a:ext cx="2524125" cy="154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87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" y="2438400"/>
            <a:ext cx="8610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 smtClean="0">
                <a:latin typeface="Arial" pitchFamily="34" charset="0"/>
                <a:cs typeface="Arial" pitchFamily="34" charset="0"/>
              </a:rPr>
              <a:t>Continuous time (CT) 			Discrete </a:t>
            </a:r>
            <a:r>
              <a:rPr lang="en-US" baseline="0" dirty="0">
                <a:latin typeface="Arial" pitchFamily="34" charset="0"/>
                <a:cs typeface="Arial" pitchFamily="34" charset="0"/>
              </a:rPr>
              <a:t>time (DT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800" baseline="0" dirty="0">
              <a:latin typeface="Arial" pitchFamily="34" charset="0"/>
              <a:cs typeface="Arial" pitchFamily="34" charset="0"/>
            </a:endParaRPr>
          </a:p>
          <a:p>
            <a:r>
              <a:rPr lang="en-US" sz="1800" baseline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x(t),  X(f)				</a:t>
            </a:r>
            <a:r>
              <a:rPr lang="en-US" sz="20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	x(n</a:t>
            </a:r>
            <a:r>
              <a:rPr lang="en-US" sz="2000" baseline="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, X(</a:t>
            </a:r>
            <a:r>
              <a:rPr lang="en-US" sz="2000" baseline="0" dirty="0" smtClean="0">
                <a:latin typeface="Symbol" pitchFamily="18" charset="2"/>
                <a:cs typeface="Arial" pitchFamily="34" charset="0"/>
              </a:rPr>
              <a:t>w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)							</a:t>
            </a:r>
            <a:endParaRPr lang="en-US" sz="2000" baseline="0" dirty="0">
              <a:latin typeface="Arial" pitchFamily="34" charset="0"/>
              <a:cs typeface="Arial" pitchFamily="34" charset="0"/>
            </a:endParaRPr>
          </a:p>
          <a:p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1) How are CT quantities (time </a:t>
            </a:r>
            <a:r>
              <a:rPr lang="en-US" sz="2000" i="1" baseline="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, frequency </a:t>
            </a:r>
            <a:r>
              <a:rPr lang="en-US" sz="2000" i="1" baseline="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) related to DT quantities (sample </a:t>
            </a:r>
            <a:r>
              <a:rPr lang="en-US" sz="2000" i="1" baseline="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, radial frequency </a:t>
            </a:r>
            <a:r>
              <a:rPr lang="en-US" sz="2000" baseline="0" dirty="0" smtClean="0">
                <a:latin typeface="Symbol" pitchFamily="18" charset="2"/>
                <a:cs typeface="Arial" pitchFamily="34" charset="0"/>
              </a:rPr>
              <a:t>w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)?</a:t>
            </a:r>
          </a:p>
          <a:p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	Wait until next lecture – sampling theory</a:t>
            </a:r>
          </a:p>
          <a:p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2) Why do all these transforms use exponentials?</a:t>
            </a:r>
          </a:p>
          <a:p>
            <a:r>
              <a:rPr lang="en-US" sz="20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Partly: a) many physical systems are described by differential</a:t>
            </a:r>
            <a:br>
              <a:rPr lang="en-US" sz="2000" baseline="0" dirty="0" smtClean="0">
                <a:latin typeface="Arial" pitchFamily="34" charset="0"/>
                <a:cs typeface="Arial" pitchFamily="34" charset="0"/>
              </a:rPr>
            </a:b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	equations (wave </a:t>
            </a:r>
            <a:r>
              <a:rPr lang="en-US" sz="2000" baseline="0" dirty="0" err="1" smtClean="0">
                <a:latin typeface="Arial" pitchFamily="34" charset="0"/>
                <a:cs typeface="Arial" pitchFamily="34" charset="0"/>
              </a:rPr>
              <a:t>eqn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, etc.) whose solutions are exponentials; b)</a:t>
            </a:r>
            <a:br>
              <a:rPr lang="en-US" sz="2000" baseline="0" dirty="0" smtClean="0">
                <a:latin typeface="Arial" pitchFamily="34" charset="0"/>
                <a:cs typeface="Arial" pitchFamily="34" charset="0"/>
              </a:rPr>
            </a:b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	difference equations (for DT systems) are solved by exponentials</a:t>
            </a:r>
          </a:p>
          <a:p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3) How can all the different transforms be organized?</a:t>
            </a:r>
          </a:p>
          <a:p>
            <a:endParaRPr lang="en-US" sz="2000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533400"/>
          </a:xfrm>
        </p:spPr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905000" y="1752600"/>
            <a:ext cx="1676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3581400" y="1295400"/>
            <a:ext cx="19050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A/D converter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486400" y="1752600"/>
            <a:ext cx="1676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286000" y="1219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(t)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[n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1893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127499" cy="457200"/>
          </a:xfrm>
        </p:spPr>
        <p:txBody>
          <a:bodyPr/>
          <a:lstStyle/>
          <a:p>
            <a:r>
              <a:rPr lang="en-US" dirty="0" smtClean="0"/>
              <a:t>Organizing the Fourier transforms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600503"/>
              </p:ext>
            </p:extLst>
          </p:nvPr>
        </p:nvGraphicFramePr>
        <p:xfrm>
          <a:off x="1219200" y="1676400"/>
          <a:ext cx="65532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459"/>
                <a:gridCol w="2681941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Aperiodic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CT Fourier series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x(t),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baseline="-2500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CTFT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x(t),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X(f)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DT Fourier series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x(n),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</a:t>
                      </a:r>
                      <a:r>
                        <a:rPr lang="en-US" baseline="-25000" dirty="0" err="1" smtClean="0"/>
                        <a:t>k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DTFT</a:t>
                      </a:r>
                    </a:p>
                    <a:p>
                      <a:pPr algn="ctr"/>
                      <a:r>
                        <a:rPr lang="en-US" dirty="0" smtClean="0"/>
                        <a:t>x(n),</a:t>
                      </a:r>
                      <a:r>
                        <a:rPr lang="en-US" baseline="0" dirty="0" smtClean="0"/>
                        <a:t> X(</a:t>
                      </a:r>
                      <a:r>
                        <a:rPr lang="en-US" baseline="0" dirty="0" smtClean="0">
                          <a:latin typeface="Symbol" pitchFamily="18" charset="2"/>
                        </a:rPr>
                        <a:t>w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00460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For computer implementation, </a:t>
            </a:r>
            <a:r>
              <a:rPr lang="en-US" sz="2000" i="1" baseline="0" dirty="0" smtClean="0">
                <a:latin typeface="Arial" pitchFamily="34" charset="0"/>
                <a:cs typeface="Arial" pitchFamily="34" charset="0"/>
              </a:rPr>
              <a:t>discrete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quantities are most natural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Later (in Chap 7) we’ll discretize frequency as well as time: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Discrete Fourier Transform (DFT) ;   x(n</a:t>
            </a:r>
            <a:r>
              <a:rPr lang="en-US" sz="2000" baseline="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&lt;-&gt; X(k)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We’ll do this by repeating our data to make signals periodic; close link between DFT and DT Fourier series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The FFT is just a fast algorithm for computing the DFT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638490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baseline="0" dirty="0" smtClean="0">
                <a:latin typeface="Arial" pitchFamily="34" charset="0"/>
                <a:cs typeface="Arial" pitchFamily="34" charset="0"/>
              </a:rPr>
              <a:t>Looking ahead:</a:t>
            </a:r>
            <a:endParaRPr lang="en-US" sz="2000" u="sng" baseline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7467600" y="2971800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7924800" y="274320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 smtClean="0">
                <a:solidFill>
                  <a:srgbClr val="FF0000"/>
                </a:solidFill>
                <a:latin typeface="Arial" pitchFamily="34" charset="0"/>
              </a:rPr>
              <a:t>Our </a:t>
            </a:r>
            <a:br>
              <a:rPr lang="en-US" sz="1800" baseline="0" dirty="0" smtClean="0">
                <a:solidFill>
                  <a:srgbClr val="FF0000"/>
                </a:solidFill>
                <a:latin typeface="Arial" pitchFamily="34" charset="0"/>
              </a:rPr>
            </a:br>
            <a:r>
              <a:rPr lang="en-US" sz="1800" baseline="0" dirty="0" smtClean="0">
                <a:solidFill>
                  <a:srgbClr val="FF0000"/>
                </a:solidFill>
                <a:latin typeface="Arial" pitchFamily="34" charset="0"/>
              </a:rPr>
              <a:t>focus now</a:t>
            </a:r>
            <a:endParaRPr lang="en-US" sz="1800" baseline="0" dirty="0">
              <a:solidFill>
                <a:srgbClr val="FF0000"/>
              </a:solidFill>
              <a:latin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 bwMode="auto">
          <a:xfrm flipV="1">
            <a:off x="1052071" y="2971800"/>
            <a:ext cx="1233929" cy="5011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23612" y="32882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 smtClean="0">
                <a:latin typeface="Arial" pitchFamily="34" charset="0"/>
              </a:rPr>
              <a:t>Chap 7</a:t>
            </a:r>
            <a:endParaRPr lang="en-US" sz="1800" baseline="0" dirty="0">
              <a:latin typeface="Arial" pitchFamily="34" charset="0"/>
            </a:endParaRPr>
          </a:p>
        </p:txBody>
      </p:sp>
      <p:cxnSp>
        <p:nvCxnSpPr>
          <p:cNvPr id="10" name="Straight Arrow Connector 9"/>
          <p:cNvCxnSpPr>
            <a:stCxn id="13" idx="3"/>
          </p:cNvCxnSpPr>
          <p:nvPr/>
        </p:nvCxnSpPr>
        <p:spPr bwMode="auto">
          <a:xfrm>
            <a:off x="1129015" y="1365766"/>
            <a:ext cx="1233185" cy="8865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23612" y="1181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 smtClean="0">
                <a:latin typeface="Arial" pitchFamily="34" charset="0"/>
              </a:rPr>
              <a:t>Matlab1</a:t>
            </a:r>
            <a:endParaRPr lang="en-US" sz="1800" baseline="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9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of Z to DTFT</a:t>
            </a:r>
            <a:endParaRPr lang="en-US" dirty="0"/>
          </a:p>
        </p:txBody>
      </p:sp>
      <p:pic>
        <p:nvPicPr>
          <p:cNvPr id="4" name="Picture 3" descr="G:\proakisw\weblog\pdf\4\tiff\40018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6809"/>
            <a:ext cx="6477000" cy="571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9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r>
              <a:rPr lang="en-US" dirty="0" smtClean="0"/>
              <a:t>Fourier transform pairs – square pulse / </a:t>
            </a:r>
            <a:r>
              <a:rPr lang="en-US" smtClean="0"/>
              <a:t>sinc</a:t>
            </a:r>
            <a:endParaRPr lang="en-US" dirty="0"/>
          </a:p>
        </p:txBody>
      </p:sp>
      <p:pic>
        <p:nvPicPr>
          <p:cNvPr id="4" name="Picture 3" descr="G:\proakisw\weblog\pdf\4\tiff\40009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9684"/>
            <a:ext cx="5573712" cy="54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1466195"/>
            <a:ext cx="28774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Things to notice: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aseline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More compact in time &lt;-&gt; less compact in frequency</a:t>
            </a:r>
          </a:p>
          <a:p>
            <a:pPr marL="457200" indent="-457200">
              <a:buFont typeface="+mj-lt"/>
              <a:buAutoNum type="arabicPeriod"/>
            </a:pPr>
            <a:endParaRPr lang="en-US" sz="2000" baseline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Problem: this means that to reconstruct a perfect pulse, we need to include frequencies out to infinity!</a:t>
            </a:r>
          </a:p>
        </p:txBody>
      </p:sp>
    </p:spTree>
    <p:extLst>
      <p:ext uri="{BB962C8B-B14F-4D97-AF65-F5344CB8AC3E}">
        <p14:creationId xmlns:p14="http://schemas.microsoft.com/office/powerpoint/2010/main" val="389060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457200"/>
          </a:xfrm>
        </p:spPr>
        <p:txBody>
          <a:bodyPr/>
          <a:lstStyle/>
          <a:p>
            <a:r>
              <a:rPr lang="en-US" sz="2800" dirty="0" smtClean="0"/>
              <a:t>Gibb’s phenomena and reconstruction</a:t>
            </a:r>
            <a:endParaRPr lang="en-US" sz="2800" dirty="0"/>
          </a:p>
        </p:txBody>
      </p:sp>
      <p:pic>
        <p:nvPicPr>
          <p:cNvPr id="4" name="Picture 3" descr="G:\proakisw\weblog\pdf\4\tiff\40014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5111750" cy="522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6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91" y="304800"/>
            <a:ext cx="8689009" cy="457200"/>
          </a:xfrm>
        </p:spPr>
        <p:txBody>
          <a:bodyPr/>
          <a:lstStyle/>
          <a:p>
            <a:r>
              <a:rPr lang="en-US" dirty="0" smtClean="0"/>
              <a:t>DTFT properties (see P&amp;M Table 4.5)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3505200"/>
          </a:xfrm>
        </p:spPr>
        <p:txBody>
          <a:bodyPr/>
          <a:lstStyle/>
          <a:p>
            <a:r>
              <a:rPr lang="en-US" sz="2000" dirty="0"/>
              <a:t> </a:t>
            </a:r>
            <a:r>
              <a:rPr lang="en-US" sz="2000" dirty="0" smtClean="0"/>
              <a:t>Linearity:  a x1(n) + b x2(n) &lt;-&gt; </a:t>
            </a:r>
            <a:r>
              <a:rPr lang="en-US" sz="2000" dirty="0"/>
              <a:t>a </a:t>
            </a:r>
            <a:r>
              <a:rPr lang="en-US" sz="2000" dirty="0" smtClean="0"/>
              <a:t>X1(</a:t>
            </a:r>
            <a:r>
              <a:rPr lang="en-US" sz="2000" dirty="0" smtClean="0">
                <a:latin typeface="Symbol" pitchFamily="18" charset="2"/>
              </a:rPr>
              <a:t>w</a:t>
            </a:r>
            <a:r>
              <a:rPr lang="en-US" sz="2000" dirty="0"/>
              <a:t>) </a:t>
            </a:r>
            <a:r>
              <a:rPr lang="en-US" sz="2000" dirty="0" smtClean="0"/>
              <a:t>+ </a:t>
            </a:r>
            <a:r>
              <a:rPr lang="en-US" sz="2000" dirty="0"/>
              <a:t>b </a:t>
            </a:r>
            <a:r>
              <a:rPr lang="en-US" sz="2000" dirty="0" smtClean="0"/>
              <a:t>X2(</a:t>
            </a:r>
            <a:r>
              <a:rPr lang="en-US" sz="2000" dirty="0" smtClean="0">
                <a:latin typeface="Symbol" pitchFamily="18" charset="2"/>
              </a:rPr>
              <a:t>w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Time shifting:  x(n-k) &lt;-&gt; </a:t>
            </a:r>
            <a:r>
              <a:rPr lang="en-US" sz="2000" dirty="0" err="1" smtClean="0"/>
              <a:t>exp</a:t>
            </a:r>
            <a:r>
              <a:rPr lang="en-US" sz="2000" dirty="0" smtClean="0"/>
              <a:t>(-j </a:t>
            </a:r>
            <a:r>
              <a:rPr lang="en-US" sz="2000" dirty="0" smtClean="0">
                <a:latin typeface="Symbol" pitchFamily="18" charset="2"/>
              </a:rPr>
              <a:t>w</a:t>
            </a:r>
            <a:r>
              <a:rPr lang="en-US" sz="2000" dirty="0" smtClean="0"/>
              <a:t> k) X(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Frequency shift</a:t>
            </a:r>
            <a:r>
              <a:rPr lang="en-US" sz="2000" dirty="0"/>
              <a:t>:  </a:t>
            </a:r>
            <a:r>
              <a:rPr lang="en-US" sz="2000" dirty="0" err="1" smtClean="0"/>
              <a:t>exp</a:t>
            </a:r>
            <a:r>
              <a:rPr lang="en-US" sz="2000" dirty="0" smtClean="0"/>
              <a:t>(j </a:t>
            </a:r>
            <a:r>
              <a:rPr lang="en-US" sz="2000" dirty="0" smtClean="0">
                <a:latin typeface="Symbol" pitchFamily="18" charset="2"/>
              </a:rPr>
              <a:t>w0</a:t>
            </a:r>
            <a:r>
              <a:rPr lang="en-US" sz="2000" dirty="0" smtClean="0"/>
              <a:t> n) x(n) &lt; - &gt; X(</a:t>
            </a:r>
            <a:r>
              <a:rPr lang="en-US" sz="2000" dirty="0" smtClean="0">
                <a:latin typeface="Symbol" pitchFamily="18" charset="2"/>
              </a:rPr>
              <a:t>w-w0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Time reversal:  x(-n) </a:t>
            </a:r>
            <a:r>
              <a:rPr lang="en-US" sz="2000" dirty="0"/>
              <a:t>&lt;-&gt; X</a:t>
            </a:r>
            <a:r>
              <a:rPr lang="en-US" sz="2000" dirty="0" smtClean="0"/>
              <a:t>(-</a:t>
            </a:r>
            <a:r>
              <a:rPr lang="en-US" sz="2000" dirty="0" smtClean="0">
                <a:latin typeface="Symbol" pitchFamily="18" charset="2"/>
              </a:rPr>
              <a:t>w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err="1" smtClean="0"/>
              <a:t>Parseval</a:t>
            </a:r>
            <a:r>
              <a:rPr lang="en-US" sz="2000" dirty="0" smtClean="0"/>
              <a:t>:  </a:t>
            </a:r>
            <a:r>
              <a:rPr lang="en-US" sz="2000" dirty="0" smtClean="0">
                <a:latin typeface="Symbol" pitchFamily="18" charset="2"/>
              </a:rPr>
              <a:t>S (</a:t>
            </a:r>
            <a:r>
              <a:rPr lang="en-US" sz="2000" dirty="0" smtClean="0"/>
              <a:t>energy in time) =  </a:t>
            </a:r>
            <a:r>
              <a:rPr lang="en-US" sz="2000" dirty="0">
                <a:latin typeface="Symbol" pitchFamily="18" charset="2"/>
              </a:rPr>
              <a:t>S</a:t>
            </a:r>
            <a:r>
              <a:rPr lang="en-US" sz="2000" dirty="0" smtClean="0"/>
              <a:t> (energy in frequency)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Convolution and multiplication relations - Very useful!</a:t>
            </a:r>
          </a:p>
          <a:p>
            <a:pPr marL="0" indent="0" algn="ctr">
              <a:buNone/>
            </a:pPr>
            <a:r>
              <a:rPr lang="en-US" sz="1800" dirty="0" smtClean="0"/>
              <a:t>x1 * x2 &lt;-&gt; X1(</a:t>
            </a:r>
            <a:r>
              <a:rPr lang="en-US" sz="1800" dirty="0">
                <a:latin typeface="Symbol" pitchFamily="18" charset="2"/>
              </a:rPr>
              <a:t>w</a:t>
            </a:r>
            <a:r>
              <a:rPr lang="en-US" sz="1800" dirty="0" smtClean="0"/>
              <a:t>) X2(</a:t>
            </a:r>
            <a:r>
              <a:rPr lang="en-US" sz="1800" dirty="0">
                <a:latin typeface="Symbol" pitchFamily="18" charset="2"/>
              </a:rPr>
              <a:t>w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x1(n) x2(n) </a:t>
            </a:r>
            <a:r>
              <a:rPr lang="en-US" sz="1800" dirty="0"/>
              <a:t>&lt;-&gt; </a:t>
            </a:r>
            <a:r>
              <a:rPr lang="en-US" sz="1800" dirty="0" smtClean="0"/>
              <a:t>X1(</a:t>
            </a:r>
            <a:r>
              <a:rPr lang="en-US" sz="1800" dirty="0">
                <a:latin typeface="Symbol" pitchFamily="18" charset="2"/>
              </a:rPr>
              <a:t>w</a:t>
            </a:r>
            <a:r>
              <a:rPr lang="en-US" sz="1800" dirty="0" smtClean="0"/>
              <a:t>) * X2(</a:t>
            </a:r>
            <a:r>
              <a:rPr lang="en-US" sz="1800" dirty="0">
                <a:latin typeface="Symbol" pitchFamily="18" charset="2"/>
              </a:rPr>
              <a:t>w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96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fts_template201103300116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tufts_template20110330011628</Template>
  <TotalTime>4242</TotalTime>
  <Words>561</Words>
  <Application>Microsoft Macintosh PowerPoint</Application>
  <PresentationFormat>On-screen Show (4:3)</PresentationFormat>
  <Paragraphs>124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tufts_template20110330011628</vt:lpstr>
      <vt:lpstr>EE-125:  Digital Signal Processing  Lecture:  Review of Fourier Transforms  </vt:lpstr>
      <vt:lpstr>Outline</vt:lpstr>
      <vt:lpstr>Fourier Transforms: Continuous vs. Discrete-time</vt:lpstr>
      <vt:lpstr>Three questions</vt:lpstr>
      <vt:lpstr>Organizing the Fourier transforms</vt:lpstr>
      <vt:lpstr>Relationship of Z to DTFT</vt:lpstr>
      <vt:lpstr>Fourier transform pairs – square pulse / sinc</vt:lpstr>
      <vt:lpstr>Gibb’s phenomena and reconstruction</vt:lpstr>
      <vt:lpstr>DTFT properties (see P&amp;M Table 4.5)</vt:lpstr>
      <vt:lpstr>DTFT properties (Table 4.5)</vt:lpstr>
      <vt:lpstr>Convolution &lt;-&gt; Multiplication</vt:lpstr>
      <vt:lpstr>Convolution &lt;-&gt; Multiplication</vt:lpstr>
    </vt:vector>
  </TitlesOfParts>
  <Company>Tufts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H. Tracey</dc:creator>
  <cp:lastModifiedBy>Jonathan Frederick</cp:lastModifiedBy>
  <cp:revision>509</cp:revision>
  <cp:lastPrinted>2008-11-13T16:49:34Z</cp:lastPrinted>
  <dcterms:created xsi:type="dcterms:W3CDTF">2011-06-09T17:09:49Z</dcterms:created>
  <dcterms:modified xsi:type="dcterms:W3CDTF">2017-09-13T13:38:44Z</dcterms:modified>
</cp:coreProperties>
</file>