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8" r:id="rId4"/>
  </p:sldMasterIdLst>
  <p:notesMasterIdLst>
    <p:notesMasterId r:id="rId23"/>
  </p:notesMasterIdLst>
  <p:handoutMasterIdLst>
    <p:handoutMasterId r:id="rId24"/>
  </p:handoutMasterIdLst>
  <p:sldIdLst>
    <p:sldId id="4112" r:id="rId5"/>
    <p:sldId id="4113" r:id="rId6"/>
    <p:sldId id="4114" r:id="rId7"/>
    <p:sldId id="4115" r:id="rId8"/>
    <p:sldId id="4117" r:id="rId9"/>
    <p:sldId id="4120" r:id="rId10"/>
    <p:sldId id="4118" r:id="rId11"/>
    <p:sldId id="4119" r:id="rId12"/>
    <p:sldId id="4123" r:id="rId13"/>
    <p:sldId id="2147469922" r:id="rId14"/>
    <p:sldId id="2147469920" r:id="rId15"/>
    <p:sldId id="4124" r:id="rId16"/>
    <p:sldId id="4125" r:id="rId17"/>
    <p:sldId id="4127" r:id="rId18"/>
    <p:sldId id="4128" r:id="rId19"/>
    <p:sldId id="4133" r:id="rId20"/>
    <p:sldId id="4142" r:id="rId21"/>
    <p:sldId id="412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lution Plan" id="{F825D7AB-8068-4ED0-99F5-FBBE4D741C5A}">
          <p14:sldIdLst>
            <p14:sldId id="4112"/>
            <p14:sldId id="4113"/>
            <p14:sldId id="4114"/>
            <p14:sldId id="4115"/>
            <p14:sldId id="4117"/>
            <p14:sldId id="4120"/>
            <p14:sldId id="4118"/>
            <p14:sldId id="4119"/>
            <p14:sldId id="4123"/>
            <p14:sldId id="2147469922"/>
            <p14:sldId id="2147469920"/>
            <p14:sldId id="4124"/>
            <p14:sldId id="4125"/>
            <p14:sldId id="4127"/>
            <p14:sldId id="4128"/>
            <p14:sldId id="4133"/>
          </p14:sldIdLst>
        </p14:section>
        <p14:section name="Appendix A: Supplementary Slides" id="{0D62EC77-4CE8-4C84-855A-6B8D3FE431EB}">
          <p14:sldIdLst>
            <p14:sldId id="4142"/>
            <p14:sldId id="412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B912A"/>
    <a:srgbClr val="FF5800"/>
    <a:srgbClr val="E7E6E6"/>
    <a:srgbClr val="595959"/>
    <a:srgbClr val="008376"/>
    <a:srgbClr val="47800A"/>
    <a:srgbClr val="008C95"/>
    <a:srgbClr val="FDFDFD"/>
    <a:srgbClr val="FC591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3447" autoAdjust="0"/>
  </p:normalViewPr>
  <p:slideViewPr>
    <p:cSldViewPr snapToGrid="0" snapToObjects="1">
      <p:cViewPr varScale="1">
        <p:scale>
          <a:sx n="59" d="100"/>
          <a:sy n="59" d="100"/>
        </p:scale>
        <p:origin x="680" y="52"/>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8" d="100"/>
          <a:sy n="48" d="100"/>
        </p:scale>
        <p:origin x="275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67937-71EE-2E40-8930-C43612F7F1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ECB0E328-65A8-6B4F-9EF6-C5128DED21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BD4108-5533-5540-8846-3092E2C7CF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25F66B-C815-8849-811C-F1A4AB94F66D}" type="slidenum">
              <a:rPr lang="en-US" smtClean="0"/>
              <a:t>‹#›</a:t>
            </a:fld>
            <a:endParaRPr lang="en-US"/>
          </a:p>
        </p:txBody>
      </p:sp>
    </p:spTree>
    <p:extLst>
      <p:ext uri="{BB962C8B-B14F-4D97-AF65-F5344CB8AC3E}">
        <p14:creationId xmlns:p14="http://schemas.microsoft.com/office/powerpoint/2010/main" val="18939102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wave cover 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17A9DE5B-A4E0-A44F-B6BF-BBC6726F493D}"/>
              </a:ext>
            </a:extLst>
          </p:cNvPr>
          <p:cNvSpPr>
            <a:spLocks noGrp="1"/>
          </p:cNvSpPr>
          <p:nvPr>
            <p:ph type="body" sz="quarter" idx="10" hasCustomPrompt="1"/>
          </p:nvPr>
        </p:nvSpPr>
        <p:spPr>
          <a:xfrm>
            <a:off x="638174" y="2275220"/>
            <a:ext cx="10848975" cy="1363399"/>
          </a:xfrm>
          <a:prstGeom prst="rect">
            <a:avLst/>
          </a:prstGeom>
        </p:spPr>
        <p:txBody>
          <a:bodyPr anchor="b"/>
          <a:lstStyle>
            <a:lvl1pPr>
              <a:defRPr sz="4800" b="1" i="0">
                <a:solidFill>
                  <a:schemeClr val="bg1"/>
                </a:solidFill>
                <a:latin typeface="Segoe UI Semibold" panose="020B0502040204020203" pitchFamily="34" charset="0"/>
                <a:cs typeface="Segoe UI Semibold" panose="020B0502040204020203" pitchFamily="34" charset="0"/>
              </a:defRPr>
            </a:lvl1pPr>
          </a:lstStyle>
          <a:p>
            <a:pPr lvl="0"/>
            <a:r>
              <a:rPr lang="en-US" dirty="0"/>
              <a:t>Headline text – Cover slide</a:t>
            </a:r>
          </a:p>
        </p:txBody>
      </p:sp>
      <p:sp>
        <p:nvSpPr>
          <p:cNvPr id="27" name="Text Placeholder 8">
            <a:extLst>
              <a:ext uri="{FF2B5EF4-FFF2-40B4-BE49-F238E27FC236}">
                <a16:creationId xmlns:a16="http://schemas.microsoft.com/office/drawing/2014/main" id="{4CEE6339-B898-8448-83C0-DD2C637A1026}"/>
              </a:ext>
            </a:extLst>
          </p:cNvPr>
          <p:cNvSpPr>
            <a:spLocks noGrp="1"/>
          </p:cNvSpPr>
          <p:nvPr>
            <p:ph type="body" sz="quarter" idx="11" hasCustomPrompt="1"/>
          </p:nvPr>
        </p:nvSpPr>
        <p:spPr>
          <a:xfrm>
            <a:off x="638174" y="3825875"/>
            <a:ext cx="10848975" cy="738188"/>
          </a:xfrm>
          <a:prstGeom prst="rect">
            <a:avLst/>
          </a:prstGeom>
        </p:spPr>
        <p:txBody>
          <a:bodyPr/>
          <a:lstStyle>
            <a:lvl1pPr>
              <a:defRPr sz="2800" b="0" i="0">
                <a:solidFill>
                  <a:schemeClr val="bg1"/>
                </a:solidFill>
                <a:latin typeface="Segoe UI Light" panose="020B0502040204020203" pitchFamily="34" charset="0"/>
                <a:cs typeface="Segoe UI Light" panose="020B0502040204020203" pitchFamily="34" charset="0"/>
              </a:defRPr>
            </a:lvl1pPr>
          </a:lstStyle>
          <a:p>
            <a:pPr lvl="0"/>
            <a:r>
              <a:rPr lang="en-US" dirty="0"/>
              <a:t>Subtitle text</a:t>
            </a:r>
          </a:p>
        </p:txBody>
      </p:sp>
      <p:sp>
        <p:nvSpPr>
          <p:cNvPr id="22" name="Rectangle 21"/>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Rectangle 28"/>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Rectangle 29"/>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 name="Rectangle 30"/>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6" name="Rectangle 35"/>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7" name="Rectangle 36"/>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76887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691375" y="1718912"/>
            <a:ext cx="10783229"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691376" y="390719"/>
            <a:ext cx="10783229" cy="998344"/>
          </a:xfrm>
          <a:prstGeom prst="rect">
            <a:avLst/>
          </a:prstGeom>
        </p:spPr>
        <p:txBody>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47F2C7DF-21F8-7F43-AF2B-D19C00A05ECA}"/>
              </a:ext>
            </a:extLst>
          </p:cNvPr>
          <p:cNvSpPr>
            <a:spLocks noGrp="1"/>
          </p:cNvSpPr>
          <p:nvPr>
            <p:ph type="sldNum" sz="quarter" idx="10"/>
          </p:nvPr>
        </p:nvSpPr>
        <p:spPr>
          <a:xfrm>
            <a:off x="11255189" y="6400099"/>
            <a:ext cx="438831" cy="365125"/>
          </a:xfrm>
          <a:prstGeom prst="rect">
            <a:avLst/>
          </a:prstGeom>
        </p:spPr>
        <p:txBody>
          <a:bodyPr/>
          <a:lstStyle>
            <a:lvl1pPr>
              <a:defRPr sz="1400">
                <a:solidFill>
                  <a:schemeClr val="tx1"/>
                </a:solidFill>
              </a:defRPr>
            </a:lvl1pPr>
          </a:lstStyle>
          <a:p>
            <a:fld id="{0EE23A24-5E29-4F5A-B780-9568AE9A51DD}" type="slidenum">
              <a:rPr lang="en-US" smtClean="0"/>
              <a:pPr/>
              <a:t>‹#›</a:t>
            </a:fld>
            <a:endParaRPr lang="en-US" dirty="0"/>
          </a:p>
        </p:txBody>
      </p:sp>
    </p:spTree>
    <p:extLst>
      <p:ext uri="{BB962C8B-B14F-4D97-AF65-F5344CB8AC3E}">
        <p14:creationId xmlns:p14="http://schemas.microsoft.com/office/powerpoint/2010/main" val="36893503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s://avanade.sharepoint.com/sites/policies/Policies2/Data%20Management/1431_DataManagement.pdf"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Title Placeholder 1">
            <a:extLst>
              <a:ext uri="{FF2B5EF4-FFF2-40B4-BE49-F238E27FC236}">
                <a16:creationId xmlns:a16="http://schemas.microsoft.com/office/drawing/2014/main" id="{658DE76C-BE08-874D-89E5-86F2CB5A1662}"/>
              </a:ext>
            </a:extLst>
          </p:cNvPr>
          <p:cNvSpPr>
            <a:spLocks noGrp="1"/>
          </p:cNvSpPr>
          <p:nvPr>
            <p:ph type="title"/>
          </p:nvPr>
        </p:nvSpPr>
        <p:spPr>
          <a:xfrm>
            <a:off x="694944" y="390719"/>
            <a:ext cx="10789921"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503EF9A9-1084-A048-BA5E-600BDC189274}"/>
              </a:ext>
            </a:extLst>
          </p:cNvPr>
          <p:cNvSpPr>
            <a:spLocks noGrp="1"/>
          </p:cNvSpPr>
          <p:nvPr>
            <p:ph type="body" idx="1"/>
          </p:nvPr>
        </p:nvSpPr>
        <p:spPr>
          <a:xfrm>
            <a:off x="694945" y="1524000"/>
            <a:ext cx="1078992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56ADD8B0-8C25-234B-ADCE-7E0BFFB2AA87}"/>
              </a:ext>
            </a:extLst>
          </p:cNvPr>
          <p:cNvSpPr/>
          <p:nvPr userDrawn="1"/>
        </p:nvSpPr>
        <p:spPr>
          <a:xfrm>
            <a:off x="694944" y="0"/>
            <a:ext cx="10789920"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vanadeLogoNoTM_AWColor_RGB.png">
            <a:extLst>
              <a:ext uri="{FF2B5EF4-FFF2-40B4-BE49-F238E27FC236}">
                <a16:creationId xmlns:a16="http://schemas.microsoft.com/office/drawing/2014/main" id="{3DE45E54-C75E-2442-B65B-75CB35B3E21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7135" y="6165705"/>
            <a:ext cx="914400" cy="335584"/>
          </a:xfrm>
          <a:prstGeom prst="rect">
            <a:avLst/>
          </a:prstGeom>
        </p:spPr>
      </p:pic>
      <p:sp>
        <p:nvSpPr>
          <p:cNvPr id="30" name="Rectangle 29"/>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2" name="Rectangle 4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3" name="Rectangle 4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4" name="Rectangle 4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5" name="Rectangle 4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6" name="Rectangle 4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7" name="Rectangle 4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8" name="Rectangle 4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9" name="Rectangle 48"/>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0" name="Rectangle 4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5">
            <a:extLst>
              <a:ext uri="{FF2B5EF4-FFF2-40B4-BE49-F238E27FC236}">
                <a16:creationId xmlns:a16="http://schemas.microsoft.com/office/drawing/2014/main" id="{770EFDC9-5DD5-4A81-A181-1272E8F098C7}"/>
              </a:ext>
            </a:extLst>
          </p:cNvPr>
          <p:cNvSpPr txBox="1">
            <a:spLocks noChangeArrowheads="1"/>
          </p:cNvSpPr>
          <p:nvPr userDrawn="1"/>
        </p:nvSpPr>
        <p:spPr bwMode="auto">
          <a:xfrm>
            <a:off x="4400860" y="6235000"/>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©2020 Avanade Inc. All Rights Reserved.</a:t>
            </a:r>
          </a:p>
        </p:txBody>
      </p:sp>
      <p:sp>
        <p:nvSpPr>
          <p:cNvPr id="25" name="TextBox 24">
            <a:extLst>
              <a:ext uri="{FF2B5EF4-FFF2-40B4-BE49-F238E27FC236}">
                <a16:creationId xmlns:a16="http://schemas.microsoft.com/office/drawing/2014/main" id="{92857830-2F82-4104-9DED-4C213855AA9B}"/>
              </a:ext>
            </a:extLst>
          </p:cNvPr>
          <p:cNvSpPr txBox="1"/>
          <p:nvPr userDrawn="1"/>
        </p:nvSpPr>
        <p:spPr>
          <a:xfrm>
            <a:off x="8707793" y="6244838"/>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5"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888" r:id="rId1"/>
    <p:sldLayoutId id="2147483760" r:id="rId2"/>
  </p:sldLayoutIdLst>
  <p:transition>
    <p:fade/>
  </p:transition>
  <p:hf hdr="0" ftr="0" dt="0"/>
  <p:txStyles>
    <p:title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86FE2F-7841-4E50-87E3-48DB9E9D80C9}"/>
              </a:ext>
            </a:extLst>
          </p:cNvPr>
          <p:cNvSpPr>
            <a:spLocks noGrp="1"/>
          </p:cNvSpPr>
          <p:nvPr>
            <p:ph type="body" sz="quarter" idx="10"/>
          </p:nvPr>
        </p:nvSpPr>
        <p:spPr>
          <a:xfrm>
            <a:off x="1449052" y="2806262"/>
            <a:ext cx="10848975" cy="1547623"/>
          </a:xfrm>
        </p:spPr>
        <p:txBody>
          <a:bodyPr/>
          <a:lstStyle/>
          <a:p>
            <a:r>
              <a:rPr lang="en-US" dirty="0"/>
              <a:t>Solution Plan Overview (SP051)</a:t>
            </a:r>
            <a:br>
              <a:rPr lang="en-US" dirty="0"/>
            </a:br>
            <a:r>
              <a:rPr lang="en-PH" sz="2800" dirty="0">
                <a:latin typeface="Segoe UI Light" panose="020B0502040204020203" pitchFamily="34" charset="0"/>
                <a:cs typeface="Segoe UI Light" panose="020B0502040204020203" pitchFamily="34" charset="0"/>
              </a:rPr>
              <a:t>Mater</a:t>
            </a:r>
            <a:br>
              <a:rPr lang="en-PH" sz="2800" dirty="0">
                <a:latin typeface="Segoe UI Light" panose="020B0502040204020203" pitchFamily="34" charset="0"/>
                <a:cs typeface="Segoe UI Light" panose="020B0502040204020203" pitchFamily="34" charset="0"/>
              </a:rPr>
            </a:br>
            <a:r>
              <a:rPr lang="en-AU" sz="2800" b="0" i="0" dirty="0">
                <a:effectLst/>
                <a:latin typeface="Segoe UI Light" panose="020B0502040204020203" pitchFamily="34" charset="0"/>
                <a:cs typeface="Segoe UI Light" panose="020B0502040204020203" pitchFamily="34" charset="0"/>
              </a:rPr>
              <a:t>Mater DevOps Pipeline Optimisation</a:t>
            </a:r>
            <a:endParaRPr lang="en-PH" sz="2800"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7" name="Text Placeholder 5">
            <a:extLst>
              <a:ext uri="{FF2B5EF4-FFF2-40B4-BE49-F238E27FC236}">
                <a16:creationId xmlns:a16="http://schemas.microsoft.com/office/drawing/2014/main" id="{6AF7E889-0716-4E70-B948-62FFA6F212C3}"/>
              </a:ext>
            </a:extLst>
          </p:cNvPr>
          <p:cNvSpPr txBox="1">
            <a:spLocks/>
          </p:cNvSpPr>
          <p:nvPr/>
        </p:nvSpPr>
        <p:spPr>
          <a:xfrm>
            <a:off x="1449052" y="3471169"/>
            <a:ext cx="9293895" cy="1131404"/>
          </a:xfrm>
        </p:spPr>
        <p:txBody>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PH" sz="2800" dirty="0">
                <a:solidFill>
                  <a:schemeClr val="bg1"/>
                </a:solidFill>
              </a:rPr>
              <a:t>0.0.1</a:t>
            </a:r>
            <a:br>
              <a:rPr lang="en-PH" sz="2800" dirty="0">
                <a:solidFill>
                  <a:schemeClr val="bg1"/>
                </a:solidFill>
              </a:rPr>
            </a:br>
            <a:r>
              <a:rPr lang="en-PH" sz="2800" dirty="0">
                <a:solidFill>
                  <a:schemeClr val="bg1"/>
                </a:solidFill>
              </a:rPr>
              <a:t>27-Sep-2022</a:t>
            </a:r>
            <a:br>
              <a:rPr lang="en-PH" sz="2800" dirty="0">
                <a:solidFill>
                  <a:schemeClr val="bg1"/>
                </a:solidFill>
              </a:rPr>
            </a:br>
            <a:r>
              <a:rPr lang="en-US" sz="2800" dirty="0">
                <a:solidFill>
                  <a:schemeClr val="bg1"/>
                </a:solidFill>
              </a:rPr>
              <a:t>Mater Bus Apps Support - Simplify DevOps Pipelines</a:t>
            </a:r>
          </a:p>
        </p:txBody>
      </p:sp>
    </p:spTree>
    <p:extLst>
      <p:ext uri="{BB962C8B-B14F-4D97-AF65-F5344CB8AC3E}">
        <p14:creationId xmlns:p14="http://schemas.microsoft.com/office/powerpoint/2010/main" val="368728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10</a:t>
            </a:fld>
            <a:endParaRPr lang="en-US" sz="1000" dirty="0"/>
          </a:p>
        </p:txBody>
      </p:sp>
      <p:sp>
        <p:nvSpPr>
          <p:cNvPr id="3" name="Title 3">
            <a:extLst>
              <a:ext uri="{FF2B5EF4-FFF2-40B4-BE49-F238E27FC236}">
                <a16:creationId xmlns:a16="http://schemas.microsoft.com/office/drawing/2014/main" id="{CD22E403-C3DD-4A85-998F-E71D42491E7D}"/>
              </a:ext>
            </a:extLst>
          </p:cNvPr>
          <p:cNvSpPr>
            <a:spLocks noGrp="1"/>
          </p:cNvSpPr>
          <p:nvPr>
            <p:ph type="title"/>
          </p:nvPr>
        </p:nvSpPr>
        <p:spPr>
          <a:xfrm>
            <a:off x="750930" y="173863"/>
            <a:ext cx="10270415" cy="603187"/>
          </a:xfrm>
        </p:spPr>
        <p:txBody>
          <a:bodyPr/>
          <a:lstStyle/>
          <a:p>
            <a:r>
              <a:rPr lang="en-US" sz="3200" b="0" dirty="0">
                <a:latin typeface="Segoe UI Semibold" panose="020B0702040204020203" pitchFamily="34" charset="0"/>
                <a:cs typeface="Segoe UI Semibold" panose="020B0702040204020203" pitchFamily="34" charset="0"/>
              </a:rPr>
              <a:t>Solution Blueprint - Current (</a:t>
            </a:r>
            <a:r>
              <a:rPr lang="en-US" sz="3200" b="0" dirty="0" err="1">
                <a:latin typeface="Segoe UI Semibold" panose="020B0702040204020203" pitchFamily="34" charset="0"/>
                <a:cs typeface="Segoe UI Semibold" panose="020B0702040204020203" pitchFamily="34" charset="0"/>
              </a:rPr>
              <a:t>MaterFoundation</a:t>
            </a:r>
            <a:r>
              <a:rPr lang="en-US" sz="3200" b="0" dirty="0">
                <a:latin typeface="Segoe UI Semibold" panose="020B0702040204020203" pitchFamily="34" charset="0"/>
                <a:cs typeface="Segoe UI Semibold" panose="020B0702040204020203" pitchFamily="34" charset="0"/>
              </a:rPr>
              <a:t>)</a:t>
            </a:r>
            <a:br>
              <a:rPr lang="en-US" dirty="0">
                <a:solidFill>
                  <a:srgbClr val="FF5800"/>
                </a:solidFill>
              </a:rPr>
            </a:br>
            <a:endParaRPr lang="en-US" sz="2800" b="0" dirty="0">
              <a:solidFill>
                <a:srgbClr val="FF5800"/>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774DDFAE-EA1A-4BA0-ACEC-933985FB388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pic>
        <p:nvPicPr>
          <p:cNvPr id="4" name="Picture 3" descr="Diagram&#10;&#10;Description automatically generated">
            <a:extLst>
              <a:ext uri="{FF2B5EF4-FFF2-40B4-BE49-F238E27FC236}">
                <a16:creationId xmlns:a16="http://schemas.microsoft.com/office/drawing/2014/main" id="{2CA876A3-C173-FC4D-0AC1-1BDC8B470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704850"/>
            <a:ext cx="10744200" cy="5448300"/>
          </a:xfrm>
          <a:prstGeom prst="rect">
            <a:avLst/>
          </a:prstGeom>
        </p:spPr>
      </p:pic>
    </p:spTree>
    <p:extLst>
      <p:ext uri="{BB962C8B-B14F-4D97-AF65-F5344CB8AC3E}">
        <p14:creationId xmlns:p14="http://schemas.microsoft.com/office/powerpoint/2010/main" val="31478910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11</a:t>
            </a:fld>
            <a:endParaRPr lang="en-US" sz="1000" dirty="0"/>
          </a:p>
        </p:txBody>
      </p:sp>
      <p:sp>
        <p:nvSpPr>
          <p:cNvPr id="3" name="Title 3">
            <a:extLst>
              <a:ext uri="{FF2B5EF4-FFF2-40B4-BE49-F238E27FC236}">
                <a16:creationId xmlns:a16="http://schemas.microsoft.com/office/drawing/2014/main" id="{CD22E403-C3DD-4A85-998F-E71D42491E7D}"/>
              </a:ext>
            </a:extLst>
          </p:cNvPr>
          <p:cNvSpPr>
            <a:spLocks noGrp="1"/>
          </p:cNvSpPr>
          <p:nvPr>
            <p:ph type="title"/>
          </p:nvPr>
        </p:nvSpPr>
        <p:spPr>
          <a:xfrm>
            <a:off x="750930" y="173863"/>
            <a:ext cx="10270415" cy="603187"/>
          </a:xfrm>
        </p:spPr>
        <p:txBody>
          <a:bodyPr/>
          <a:lstStyle/>
          <a:p>
            <a:r>
              <a:rPr lang="en-US" sz="2600" b="0" dirty="0">
                <a:latin typeface="Segoe UI Semibold" panose="020B0702040204020203" pitchFamily="34" charset="0"/>
                <a:cs typeface="Segoe UI Semibold" panose="020B0702040204020203" pitchFamily="34" charset="0"/>
              </a:rPr>
              <a:t>Solution Blueprint – Proposed (</a:t>
            </a:r>
            <a:r>
              <a:rPr lang="en-US" sz="2600" b="0" dirty="0" err="1">
                <a:latin typeface="Segoe UI Semibold" panose="020B0702040204020203" pitchFamily="34" charset="0"/>
                <a:cs typeface="Segoe UI Semibold" panose="020B0702040204020203" pitchFamily="34" charset="0"/>
              </a:rPr>
              <a:t>MaterAtHome</a:t>
            </a:r>
            <a:r>
              <a:rPr lang="en-US" sz="2600" b="0" dirty="0">
                <a:latin typeface="Segoe UI Semibold" panose="020B0702040204020203" pitchFamily="34" charset="0"/>
                <a:cs typeface="Segoe UI Semibold" panose="020B0702040204020203" pitchFamily="34" charset="0"/>
              </a:rPr>
              <a:t>, </a:t>
            </a:r>
            <a:r>
              <a:rPr lang="en-US" sz="2600" b="0" dirty="0" err="1">
                <a:latin typeface="Segoe UI Semibold" panose="020B0702040204020203" pitchFamily="34" charset="0"/>
                <a:cs typeface="Segoe UI Semibold" panose="020B0702040204020203" pitchFamily="34" charset="0"/>
              </a:rPr>
              <a:t>MaterFoundation</a:t>
            </a:r>
            <a:r>
              <a:rPr lang="en-US" sz="2600" b="0" dirty="0">
                <a:latin typeface="Segoe UI Semibold" panose="020B0702040204020203" pitchFamily="34" charset="0"/>
                <a:cs typeface="Segoe UI Semibold" panose="020B0702040204020203" pitchFamily="34" charset="0"/>
              </a:rPr>
              <a:t>)</a:t>
            </a:r>
            <a:endParaRPr lang="en-US" sz="2600" b="0" dirty="0">
              <a:solidFill>
                <a:srgbClr val="FF5800"/>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774DDFAE-EA1A-4BA0-ACEC-933985FB388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pic>
        <p:nvPicPr>
          <p:cNvPr id="4" name="Picture 3" descr="Diagram&#10;&#10;Description automatically generated">
            <a:extLst>
              <a:ext uri="{FF2B5EF4-FFF2-40B4-BE49-F238E27FC236}">
                <a16:creationId xmlns:a16="http://schemas.microsoft.com/office/drawing/2014/main" id="{A5FC0DC2-9A6D-2F53-9762-3863C4DE50C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9600" y="555171"/>
            <a:ext cx="10972800" cy="5878966"/>
          </a:xfrm>
          <a:prstGeom prst="rect">
            <a:avLst/>
          </a:prstGeom>
        </p:spPr>
      </p:pic>
    </p:spTree>
    <p:extLst>
      <p:ext uri="{BB962C8B-B14F-4D97-AF65-F5344CB8AC3E}">
        <p14:creationId xmlns:p14="http://schemas.microsoft.com/office/powerpoint/2010/main" val="41536622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12</a:t>
            </a:fld>
            <a:endParaRPr lang="en-US" sz="1000" dirty="0"/>
          </a:p>
        </p:txBody>
      </p:sp>
      <p:graphicFrame>
        <p:nvGraphicFramePr>
          <p:cNvPr id="3" name="Content Placeholder 6">
            <a:extLst>
              <a:ext uri="{FF2B5EF4-FFF2-40B4-BE49-F238E27FC236}">
                <a16:creationId xmlns:a16="http://schemas.microsoft.com/office/drawing/2014/main" id="{D29B2D86-19BF-4E5D-9026-45463EC98C9C}"/>
              </a:ext>
            </a:extLst>
          </p:cNvPr>
          <p:cNvGraphicFramePr>
            <a:graphicFrameLocks noGrp="1"/>
          </p:cNvGraphicFramePr>
          <p:nvPr>
            <p:ph idx="1"/>
            <p:extLst>
              <p:ext uri="{D42A27DB-BD31-4B8C-83A1-F6EECF244321}">
                <p14:modId xmlns:p14="http://schemas.microsoft.com/office/powerpoint/2010/main" val="3390811179"/>
              </p:ext>
            </p:extLst>
          </p:nvPr>
        </p:nvGraphicFramePr>
        <p:xfrm>
          <a:off x="687620" y="883945"/>
          <a:ext cx="10799992" cy="2729485"/>
        </p:xfrm>
        <a:graphic>
          <a:graphicData uri="http://schemas.openxmlformats.org/drawingml/2006/table">
            <a:tbl>
              <a:tblPr firstRow="1">
                <a:tableStyleId>{793D81CF-94F2-401A-BA57-92F5A7B2D0C5}</a:tableStyleId>
              </a:tblPr>
              <a:tblGrid>
                <a:gridCol w="1380666">
                  <a:extLst>
                    <a:ext uri="{9D8B030D-6E8A-4147-A177-3AD203B41FA5}">
                      <a16:colId xmlns:a16="http://schemas.microsoft.com/office/drawing/2014/main" val="2248764959"/>
                    </a:ext>
                  </a:extLst>
                </a:gridCol>
                <a:gridCol w="5595257">
                  <a:extLst>
                    <a:ext uri="{9D8B030D-6E8A-4147-A177-3AD203B41FA5}">
                      <a16:colId xmlns:a16="http://schemas.microsoft.com/office/drawing/2014/main" val="1491342864"/>
                    </a:ext>
                  </a:extLst>
                </a:gridCol>
                <a:gridCol w="1012371">
                  <a:extLst>
                    <a:ext uri="{9D8B030D-6E8A-4147-A177-3AD203B41FA5}">
                      <a16:colId xmlns:a16="http://schemas.microsoft.com/office/drawing/2014/main" val="4025320564"/>
                    </a:ext>
                  </a:extLst>
                </a:gridCol>
                <a:gridCol w="1719943">
                  <a:extLst>
                    <a:ext uri="{9D8B030D-6E8A-4147-A177-3AD203B41FA5}">
                      <a16:colId xmlns:a16="http://schemas.microsoft.com/office/drawing/2014/main" val="1540409046"/>
                    </a:ext>
                  </a:extLst>
                </a:gridCol>
                <a:gridCol w="1091755">
                  <a:extLst>
                    <a:ext uri="{9D8B030D-6E8A-4147-A177-3AD203B41FA5}">
                      <a16:colId xmlns:a16="http://schemas.microsoft.com/office/drawing/2014/main" val="740817939"/>
                    </a:ext>
                  </a:extLst>
                </a:gridCol>
              </a:tblGrid>
              <a:tr h="507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400" u="none" strike="noStrike" cap="none" normalizeH="0" baseline="0" dirty="0">
                          <a:ln>
                            <a:noFill/>
                          </a:ln>
                          <a:effectLst/>
                          <a:latin typeface="+mn-lt"/>
                          <a:cs typeface="Segoe UI Semilight" panose="020B0402040204020203" pitchFamily="34" charset="0"/>
                        </a:rPr>
                        <a:t>Title</a:t>
                      </a:r>
                      <a:endParaRPr kumimoji="0" lang="en-US" sz="14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mn-lt"/>
                          <a:cs typeface="Segoe UI Semilight" panose="020B0402040204020203" pitchFamily="34" charset="0"/>
                        </a:rPr>
                        <a:t>Description</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u="none" strike="noStrike" cap="none" normalizeH="0" baseline="0" dirty="0">
                          <a:ln>
                            <a:noFill/>
                          </a:ln>
                          <a:solidFill>
                            <a:schemeClr val="bg1"/>
                          </a:solidFill>
                          <a:effectLst/>
                          <a:latin typeface="+mn-lt"/>
                          <a:cs typeface="Segoe UI Semilight" panose="020B0402040204020203" pitchFamily="34" charset="0"/>
                        </a:rPr>
                        <a:t>Format</a:t>
                      </a:r>
                      <a:endParaRPr kumimoji="0" lang="en-US" sz="14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mn-lt"/>
                          <a:cs typeface="Segoe UI Semilight" panose="020B0402040204020203" pitchFamily="34" charset="0"/>
                        </a:rPr>
                        <a:t>Any Acceptance Criteria</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Type</a:t>
                      </a:r>
                      <a:endParaRPr kumimoji="0" lang="en-US" sz="14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6873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Low-Level Design Document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This document will contain name of the Azure Repos, Pipelines, Power Platform Extension and other azure devops tools used in the pipeline.  This document will also demonstrate instructions to run pipeline/on how to choose stages to deploy.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MS Word</a:t>
                      </a: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Workshop with Client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Workshop</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defRPr/>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POC</a:t>
                      </a:r>
                    </a:p>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Azure devops pipeline which will build MAH10Webresources and MAH20CustomizingNew as a managed and unmanaged solution store it in Azure Artifactory. This POC will also deploy solution to POC Dev and POC Test environment.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YAML</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Validate by Mater Developers</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Workshop</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65030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Azure DevOps Pipeline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Azure devops pipeline for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MaterAtHome</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an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MaterFoundation</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which build and deploy all the components in POC dev and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Poc</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Test and framework for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Uat</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and Prod.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YAML</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Validate by Mater Developers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Workshop</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6268348"/>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6" name="Title 2">
            <a:extLst>
              <a:ext uri="{FF2B5EF4-FFF2-40B4-BE49-F238E27FC236}">
                <a16:creationId xmlns:a16="http://schemas.microsoft.com/office/drawing/2014/main" id="{63EBD28A-8EE7-4B10-9C00-2441108E5357}"/>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Work Products &amp; Deliverables</a:t>
            </a:r>
          </a:p>
        </p:txBody>
      </p:sp>
      <p:graphicFrame>
        <p:nvGraphicFramePr>
          <p:cNvPr id="8" name="Content Placeholder 6">
            <a:extLst>
              <a:ext uri="{FF2B5EF4-FFF2-40B4-BE49-F238E27FC236}">
                <a16:creationId xmlns:a16="http://schemas.microsoft.com/office/drawing/2014/main" id="{7D03BDF0-B399-427D-8439-723C4512DFEF}"/>
              </a:ext>
            </a:extLst>
          </p:cNvPr>
          <p:cNvGraphicFramePr>
            <a:graphicFrameLocks/>
          </p:cNvGraphicFramePr>
          <p:nvPr>
            <p:extLst>
              <p:ext uri="{D42A27DB-BD31-4B8C-83A1-F6EECF244321}">
                <p14:modId xmlns:p14="http://schemas.microsoft.com/office/powerpoint/2010/main" val="3264267850"/>
              </p:ext>
            </p:extLst>
          </p:nvPr>
        </p:nvGraphicFramePr>
        <p:xfrm>
          <a:off x="687619" y="4015439"/>
          <a:ext cx="10799993" cy="991989"/>
        </p:xfrm>
        <a:graphic>
          <a:graphicData uri="http://schemas.openxmlformats.org/drawingml/2006/table">
            <a:tbl>
              <a:tblPr firstRow="1">
                <a:tableStyleId>{793D81CF-94F2-401A-BA57-92F5A7B2D0C5}</a:tableStyleId>
              </a:tblPr>
              <a:tblGrid>
                <a:gridCol w="10799993">
                  <a:extLst>
                    <a:ext uri="{9D8B030D-6E8A-4147-A177-3AD203B41FA5}">
                      <a16:colId xmlns:a16="http://schemas.microsoft.com/office/drawing/2014/main" val="2248764959"/>
                    </a:ext>
                  </a:extLst>
                </a:gridCol>
              </a:tblGrid>
              <a:tr h="52397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400" u="none" strike="noStrike" cap="none" normalizeH="0" baseline="0" dirty="0">
                          <a:ln>
                            <a:noFill/>
                          </a:ln>
                          <a:effectLst/>
                          <a:latin typeface="+mn-lt"/>
                          <a:cs typeface="Segoe UI Semilight" panose="020B0402040204020203" pitchFamily="34" charset="0"/>
                        </a:rPr>
                        <a:t>Acceptance Process for Deliverables</a:t>
                      </a:r>
                      <a:endParaRPr kumimoji="0" lang="en-US" sz="14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46801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Mater developers will validate the output produced by the pipeline and it can be compared against artifacts produced by existing devops pipeline.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bl>
          </a:graphicData>
        </a:graphic>
      </p:graphicFrame>
      <p:sp>
        <p:nvSpPr>
          <p:cNvPr id="10" name="TextBox 9">
            <a:extLst>
              <a:ext uri="{FF2B5EF4-FFF2-40B4-BE49-F238E27FC236}">
                <a16:creationId xmlns:a16="http://schemas.microsoft.com/office/drawing/2014/main" id="{9F615DA5-6298-4D24-82AC-89ADD1D46783}"/>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0372143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13</a:t>
            </a:fld>
            <a:endParaRPr lang="en-US" sz="1000" dirty="0"/>
          </a:p>
        </p:txBody>
      </p:sp>
      <p:graphicFrame>
        <p:nvGraphicFramePr>
          <p:cNvPr id="3" name="Content Placeholder 6">
            <a:extLst>
              <a:ext uri="{FF2B5EF4-FFF2-40B4-BE49-F238E27FC236}">
                <a16:creationId xmlns:a16="http://schemas.microsoft.com/office/drawing/2014/main" id="{EC3D3EEE-161D-4BB7-A7C0-6A1738A31320}"/>
              </a:ext>
            </a:extLst>
          </p:cNvPr>
          <p:cNvGraphicFramePr>
            <a:graphicFrameLocks noGrp="1"/>
          </p:cNvGraphicFramePr>
          <p:nvPr>
            <p:ph idx="1"/>
            <p:extLst>
              <p:ext uri="{D42A27DB-BD31-4B8C-83A1-F6EECF244321}">
                <p14:modId xmlns:p14="http://schemas.microsoft.com/office/powerpoint/2010/main" val="2544275443"/>
              </p:ext>
            </p:extLst>
          </p:nvPr>
        </p:nvGraphicFramePr>
        <p:xfrm>
          <a:off x="757594" y="927842"/>
          <a:ext cx="10783229" cy="3098592"/>
        </p:xfrm>
        <a:graphic>
          <a:graphicData uri="http://schemas.openxmlformats.org/drawingml/2006/table">
            <a:tbl>
              <a:tblPr firstRow="1">
                <a:tableStyleId>{793D81CF-94F2-401A-BA57-92F5A7B2D0C5}</a:tableStyleId>
              </a:tblPr>
              <a:tblGrid>
                <a:gridCol w="365229">
                  <a:extLst>
                    <a:ext uri="{9D8B030D-6E8A-4147-A177-3AD203B41FA5}">
                      <a16:colId xmlns:a16="http://schemas.microsoft.com/office/drawing/2014/main" val="276807528"/>
                    </a:ext>
                  </a:extLst>
                </a:gridCol>
                <a:gridCol w="2467855">
                  <a:extLst>
                    <a:ext uri="{9D8B030D-6E8A-4147-A177-3AD203B41FA5}">
                      <a16:colId xmlns:a16="http://schemas.microsoft.com/office/drawing/2014/main" val="2248764959"/>
                    </a:ext>
                  </a:extLst>
                </a:gridCol>
                <a:gridCol w="2467855">
                  <a:extLst>
                    <a:ext uri="{9D8B030D-6E8A-4147-A177-3AD203B41FA5}">
                      <a16:colId xmlns:a16="http://schemas.microsoft.com/office/drawing/2014/main" val="1594429944"/>
                    </a:ext>
                  </a:extLst>
                </a:gridCol>
                <a:gridCol w="1924364">
                  <a:extLst>
                    <a:ext uri="{9D8B030D-6E8A-4147-A177-3AD203B41FA5}">
                      <a16:colId xmlns:a16="http://schemas.microsoft.com/office/drawing/2014/main" val="4025320564"/>
                    </a:ext>
                  </a:extLst>
                </a:gridCol>
                <a:gridCol w="1736946">
                  <a:extLst>
                    <a:ext uri="{9D8B030D-6E8A-4147-A177-3AD203B41FA5}">
                      <a16:colId xmlns:a16="http://schemas.microsoft.com/office/drawing/2014/main" val="1540409046"/>
                    </a:ext>
                  </a:extLst>
                </a:gridCol>
                <a:gridCol w="1820980">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Segoe UI Semilight" panose="020B0402040204020203" pitchFamily="34" charset="0"/>
                          <a:cs typeface="Segoe UI Semilight" panose="020B0402040204020203" pitchFamily="34" charset="0"/>
                        </a:rPr>
                        <a:t>Dependency</a:t>
                      </a:r>
                      <a:endParaRPr kumimoji="0" lang="en-US" sz="1200" b="1" i="0" u="none" strike="noStrike" cap="none" normalizeH="0" baseline="0" dirty="0">
                        <a:ln>
                          <a:noFill/>
                        </a:ln>
                        <a:solidFill>
                          <a:schemeClr val="tx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By When</a:t>
                      </a:r>
                      <a:endPar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Obligation With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1517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Access to </a:t>
                      </a:r>
                      <a:r>
                        <a:rPr kumimoji="0" lang="en-US" sz="1200" b="0" i="0" u="none" strike="noStrike" kern="1200" cap="none" normalizeH="0" baseline="0" dirty="0" err="1">
                          <a:ln>
                            <a:noFill/>
                          </a:ln>
                          <a:solidFill>
                            <a:srgbClr val="FF0000"/>
                          </a:solidFill>
                          <a:effectLst/>
                          <a:latin typeface="Segoe UI Light" panose="020B0502040204020203" pitchFamily="34" charset="0"/>
                          <a:ea typeface="+mn-ea"/>
                          <a:cs typeface="Segoe UI Light" panose="020B0502040204020203" pitchFamily="34" charset="0"/>
                        </a:rPr>
                        <a:t>Github</a:t>
                      </a:r>
                      <a:r>
                        <a:rPr kumimoji="0" lang="en-US"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 Mater account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GB"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POC work can not be started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Before start of the project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kern="1200" cap="none" normalizeH="0" baseline="0" dirty="0">
                          <a:ln>
                            <a:noFill/>
                          </a:ln>
                          <a:solidFill>
                            <a:srgbClr val="FF0000"/>
                          </a:solidFill>
                          <a:effectLst/>
                          <a:latin typeface="Segoe UI Light" panose="020B0502040204020203" pitchFamily="34" charset="0"/>
                          <a:ea typeface="+mn-ea"/>
                          <a:cs typeface="Segoe UI Light" panose="020B0502040204020203" pitchFamily="34" charset="0"/>
                        </a:rPr>
                        <a:t>Mater Team</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2</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Creation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fo</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Mater account and provide access to Azure DevOps</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GB"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POC work can not be started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Before start of the project</a:t>
                      </a: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Mater Team</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3</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POC Dev and POC Test environment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GB"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POC work can not be started</a:t>
                      </a: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Before start of the project</a:t>
                      </a: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Mater and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MaterAtHome</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Developer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19867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4</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Access to Azure AD of Mater/Service Account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POC Work will be delayed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Before start of the project</a:t>
                      </a: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Mater Team</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98345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5</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Migration of </a:t>
                      </a:r>
                      <a:r>
                        <a:rPr kumimoji="0" lang="en-US" sz="1200" b="0" i="0" u="none" strike="noStrike" cap="none" normalizeH="0" baseline="0" dirty="0" err="1">
                          <a:ln>
                            <a:noFill/>
                          </a:ln>
                          <a:solidFill>
                            <a:srgbClr val="FF0000"/>
                          </a:solidFill>
                          <a:effectLst/>
                          <a:latin typeface="Segoe UI Semilight" panose="020B0402040204020203" pitchFamily="34" charset="0"/>
                          <a:cs typeface="Segoe UI Semilight" panose="020B0402040204020203" pitchFamily="34" charset="0"/>
                        </a:rPr>
                        <a:t>MaterAtHome</a:t>
                      </a: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 Staging (Unmanaged) to </a:t>
                      </a:r>
                      <a:r>
                        <a:rPr kumimoji="0" lang="en-US" sz="1200" b="0" i="0" u="none" strike="noStrike" cap="none" normalizeH="0" baseline="0" dirty="0" err="1">
                          <a:ln>
                            <a:noFill/>
                          </a:ln>
                          <a:solidFill>
                            <a:srgbClr val="FF0000"/>
                          </a:solidFill>
                          <a:effectLst/>
                          <a:latin typeface="Segoe UI Semilight" panose="020B0402040204020203" pitchFamily="34" charset="0"/>
                          <a:cs typeface="Segoe UI Semilight" panose="020B0402040204020203" pitchFamily="34" charset="0"/>
                        </a:rPr>
                        <a:t>Uat</a:t>
                      </a: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 (Managed)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Deployment phase will be delayed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Before the commencement of Build/Deployment phase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Mater and </a:t>
                      </a:r>
                      <a:r>
                        <a:rPr kumimoji="0" lang="en-US" sz="1200" b="0" i="0" u="none" strike="noStrike" cap="none" normalizeH="0" baseline="0" dirty="0" err="1">
                          <a:ln>
                            <a:noFill/>
                          </a:ln>
                          <a:solidFill>
                            <a:srgbClr val="FF0000"/>
                          </a:solidFill>
                          <a:effectLst/>
                          <a:latin typeface="Segoe UI Light" panose="020B0502040204020203" pitchFamily="34" charset="0"/>
                          <a:cs typeface="Segoe UI Light" panose="020B0502040204020203" pitchFamily="34" charset="0"/>
                        </a:rPr>
                        <a:t>MaterAtHome</a:t>
                      </a:r>
                      <a:r>
                        <a:rPr kumimoji="0" lang="en-US" sz="1200" b="0" i="0" u="none" strike="noStrike" cap="none" normalizeH="0" baseline="0" dirty="0">
                          <a:ln>
                            <a:noFill/>
                          </a:ln>
                          <a:solidFill>
                            <a:srgbClr val="FF0000"/>
                          </a:solidFill>
                          <a:effectLst/>
                          <a:latin typeface="Segoe UI Light" panose="020B0502040204020203" pitchFamily="34" charset="0"/>
                          <a:cs typeface="Segoe UI Light" panose="020B0502040204020203" pitchFamily="34" charset="0"/>
                        </a:rPr>
                        <a:t> Developer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118152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149015"/>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99257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8682011"/>
                  </a:ext>
                </a:extLst>
              </a:tr>
            </a:tbl>
          </a:graphicData>
        </a:graphic>
      </p:graphicFrame>
      <p:sp>
        <p:nvSpPr>
          <p:cNvPr id="5" name="Title 2">
            <a:extLst>
              <a:ext uri="{FF2B5EF4-FFF2-40B4-BE49-F238E27FC236}">
                <a16:creationId xmlns:a16="http://schemas.microsoft.com/office/drawing/2014/main" id="{0A46B171-8B99-4443-AE21-22FF1EA1ED89}"/>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External Dependencies/Obligations</a:t>
            </a:r>
          </a:p>
        </p:txBody>
      </p:sp>
      <p:sp>
        <p:nvSpPr>
          <p:cNvPr id="9" name="TextBox 8">
            <a:extLst>
              <a:ext uri="{FF2B5EF4-FFF2-40B4-BE49-F238E27FC236}">
                <a16:creationId xmlns:a16="http://schemas.microsoft.com/office/drawing/2014/main" id="{32C9CC1F-BEE1-4619-8FB4-DEB4AD4B5146}"/>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37743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14</a:t>
            </a:fld>
            <a:endParaRPr lang="en-US" sz="1000" dirty="0"/>
          </a:p>
        </p:txBody>
      </p:sp>
      <p:graphicFrame>
        <p:nvGraphicFramePr>
          <p:cNvPr id="3" name="Content Placeholder 6">
            <a:extLst>
              <a:ext uri="{FF2B5EF4-FFF2-40B4-BE49-F238E27FC236}">
                <a16:creationId xmlns:a16="http://schemas.microsoft.com/office/drawing/2014/main" id="{A51C11E1-3874-4702-B216-B29F35CCD110}"/>
              </a:ext>
            </a:extLst>
          </p:cNvPr>
          <p:cNvGraphicFramePr>
            <a:graphicFrameLocks noGrp="1"/>
          </p:cNvGraphicFramePr>
          <p:nvPr>
            <p:ph idx="1"/>
            <p:extLst>
              <p:ext uri="{D42A27DB-BD31-4B8C-83A1-F6EECF244321}">
                <p14:modId xmlns:p14="http://schemas.microsoft.com/office/powerpoint/2010/main" val="3434232415"/>
              </p:ext>
            </p:extLst>
          </p:nvPr>
        </p:nvGraphicFramePr>
        <p:xfrm>
          <a:off x="704384" y="869942"/>
          <a:ext cx="10783229" cy="3097440"/>
        </p:xfrm>
        <a:graphic>
          <a:graphicData uri="http://schemas.openxmlformats.org/drawingml/2006/table">
            <a:tbl>
              <a:tblPr firstRow="1">
                <a:tableStyleId>{793D81CF-94F2-401A-BA57-92F5A7B2D0C5}</a:tableStyleId>
              </a:tblPr>
              <a:tblGrid>
                <a:gridCol w="391785">
                  <a:extLst>
                    <a:ext uri="{9D8B030D-6E8A-4147-A177-3AD203B41FA5}">
                      <a16:colId xmlns:a16="http://schemas.microsoft.com/office/drawing/2014/main" val="276807528"/>
                    </a:ext>
                  </a:extLst>
                </a:gridCol>
                <a:gridCol w="2793895">
                  <a:extLst>
                    <a:ext uri="{9D8B030D-6E8A-4147-A177-3AD203B41FA5}">
                      <a16:colId xmlns:a16="http://schemas.microsoft.com/office/drawing/2014/main" val="2248764959"/>
                    </a:ext>
                  </a:extLst>
                </a:gridCol>
                <a:gridCol w="1917684">
                  <a:extLst>
                    <a:ext uri="{9D8B030D-6E8A-4147-A177-3AD203B41FA5}">
                      <a16:colId xmlns:a16="http://schemas.microsoft.com/office/drawing/2014/main" val="1491342864"/>
                    </a:ext>
                  </a:extLst>
                </a:gridCol>
                <a:gridCol w="1863240">
                  <a:extLst>
                    <a:ext uri="{9D8B030D-6E8A-4147-A177-3AD203B41FA5}">
                      <a16:colId xmlns:a16="http://schemas.microsoft.com/office/drawing/2014/main" val="301773412"/>
                    </a:ext>
                  </a:extLst>
                </a:gridCol>
                <a:gridCol w="1863240">
                  <a:extLst>
                    <a:ext uri="{9D8B030D-6E8A-4147-A177-3AD203B41FA5}">
                      <a16:colId xmlns:a16="http://schemas.microsoft.com/office/drawing/2014/main" val="1540409046"/>
                    </a:ext>
                  </a:extLst>
                </a:gridCol>
                <a:gridCol w="1953385">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mn-lt"/>
                          <a:cs typeface="Segoe UI Semilight" panose="020B0402040204020203" pitchFamily="34" charset="0"/>
                        </a:rPr>
                        <a:t>Assumption</a:t>
                      </a:r>
                      <a:endParaRPr kumimoji="0" lang="en-US" sz="12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Verification</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Azure AD subscription accounts can be linked with </a:t>
                      </a:r>
                      <a:r>
                        <a:rPr kumimoji="0" lang="en-US" sz="1200" b="0" i="0" u="none" strike="noStrike" cap="none" normalizeH="0" baseline="0">
                          <a:ln>
                            <a:noFill/>
                          </a:ln>
                          <a:solidFill>
                            <a:srgbClr val="FF0000"/>
                          </a:solidFill>
                          <a:effectLst/>
                          <a:latin typeface="+mn-lt"/>
                          <a:cs typeface="Segoe UI Semilight" panose="020B0402040204020203" pitchFamily="34" charset="0"/>
                        </a:rPr>
                        <a:t>M365 subscription </a:t>
                      </a: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By creating an azure AD service principal and assigning admin role in </a:t>
                      </a:r>
                      <a:r>
                        <a:rPr kumimoji="0" lang="en-US" sz="1200" b="0" i="0" u="none" strike="noStrike" cap="none" normalizeH="0" baseline="0">
                          <a:ln>
                            <a:noFill/>
                          </a:ln>
                          <a:solidFill>
                            <a:srgbClr val="FF0000"/>
                          </a:solidFill>
                          <a:effectLst/>
                          <a:latin typeface="+mn-lt"/>
                          <a:cs typeface="Segoe UI Semilight" panose="020B0402040204020203" pitchFamily="34" charset="0"/>
                        </a:rPr>
                        <a:t>one of environment</a:t>
                      </a: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High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Mater and Avanade ATC</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528860"/>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841761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318136"/>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829829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903946"/>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76483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077170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6" name="Title 2">
            <a:extLst>
              <a:ext uri="{FF2B5EF4-FFF2-40B4-BE49-F238E27FC236}">
                <a16:creationId xmlns:a16="http://schemas.microsoft.com/office/drawing/2014/main" id="{55188408-185A-45D3-8B92-657A6D950ACE}"/>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Assumptions</a:t>
            </a:r>
          </a:p>
        </p:txBody>
      </p:sp>
      <p:sp>
        <p:nvSpPr>
          <p:cNvPr id="9" name="TextBox 8">
            <a:extLst>
              <a:ext uri="{FF2B5EF4-FFF2-40B4-BE49-F238E27FC236}">
                <a16:creationId xmlns:a16="http://schemas.microsoft.com/office/drawing/2014/main" id="{9288814B-BE76-4EB8-9A65-A1B1A5178C70}"/>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6785344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15</a:t>
            </a:fld>
            <a:endParaRPr lang="en-US" sz="1000" dirty="0"/>
          </a:p>
        </p:txBody>
      </p:sp>
      <p:graphicFrame>
        <p:nvGraphicFramePr>
          <p:cNvPr id="3" name="Content Placeholder 6">
            <a:extLst>
              <a:ext uri="{FF2B5EF4-FFF2-40B4-BE49-F238E27FC236}">
                <a16:creationId xmlns:a16="http://schemas.microsoft.com/office/drawing/2014/main" id="{E59AC76C-85A4-4EBB-B65C-A446E4D73545}"/>
              </a:ext>
            </a:extLst>
          </p:cNvPr>
          <p:cNvGraphicFramePr>
            <a:graphicFrameLocks noGrp="1"/>
          </p:cNvGraphicFramePr>
          <p:nvPr>
            <p:ph idx="1"/>
            <p:extLst>
              <p:ext uri="{D42A27DB-BD31-4B8C-83A1-F6EECF244321}">
                <p14:modId xmlns:p14="http://schemas.microsoft.com/office/powerpoint/2010/main" val="2039612471"/>
              </p:ext>
            </p:extLst>
          </p:nvPr>
        </p:nvGraphicFramePr>
        <p:xfrm>
          <a:off x="717396" y="714598"/>
          <a:ext cx="10783229" cy="3062016"/>
        </p:xfrm>
        <a:graphic>
          <a:graphicData uri="http://schemas.openxmlformats.org/drawingml/2006/table">
            <a:tbl>
              <a:tblPr firstRow="1">
                <a:tableStyleId>{793D81CF-94F2-401A-BA57-92F5A7B2D0C5}</a:tableStyleId>
              </a:tblPr>
              <a:tblGrid>
                <a:gridCol w="319231">
                  <a:extLst>
                    <a:ext uri="{9D8B030D-6E8A-4147-A177-3AD203B41FA5}">
                      <a16:colId xmlns:a16="http://schemas.microsoft.com/office/drawing/2014/main" val="276807528"/>
                    </a:ext>
                  </a:extLst>
                </a:gridCol>
                <a:gridCol w="1707186">
                  <a:extLst>
                    <a:ext uri="{9D8B030D-6E8A-4147-A177-3AD203B41FA5}">
                      <a16:colId xmlns:a16="http://schemas.microsoft.com/office/drawing/2014/main" val="2248764959"/>
                    </a:ext>
                  </a:extLst>
                </a:gridCol>
                <a:gridCol w="2131867">
                  <a:extLst>
                    <a:ext uri="{9D8B030D-6E8A-4147-A177-3AD203B41FA5}">
                      <a16:colId xmlns:a16="http://schemas.microsoft.com/office/drawing/2014/main" val="1491342864"/>
                    </a:ext>
                  </a:extLst>
                </a:gridCol>
                <a:gridCol w="2131867">
                  <a:extLst>
                    <a:ext uri="{9D8B030D-6E8A-4147-A177-3AD203B41FA5}">
                      <a16:colId xmlns:a16="http://schemas.microsoft.com/office/drawing/2014/main" val="4025320564"/>
                    </a:ext>
                  </a:extLst>
                </a:gridCol>
                <a:gridCol w="907832">
                  <a:extLst>
                    <a:ext uri="{9D8B030D-6E8A-4147-A177-3AD203B41FA5}">
                      <a16:colId xmlns:a16="http://schemas.microsoft.com/office/drawing/2014/main" val="583939532"/>
                    </a:ext>
                  </a:extLst>
                </a:gridCol>
                <a:gridCol w="1020726">
                  <a:extLst>
                    <a:ext uri="{9D8B030D-6E8A-4147-A177-3AD203B41FA5}">
                      <a16:colId xmlns:a16="http://schemas.microsoft.com/office/drawing/2014/main" val="1092164170"/>
                    </a:ext>
                  </a:extLst>
                </a:gridCol>
                <a:gridCol w="1329069">
                  <a:extLst>
                    <a:ext uri="{9D8B030D-6E8A-4147-A177-3AD203B41FA5}">
                      <a16:colId xmlns:a16="http://schemas.microsoft.com/office/drawing/2014/main" val="1540409046"/>
                    </a:ext>
                  </a:extLst>
                </a:gridCol>
                <a:gridCol w="1235451">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mn-lt"/>
                          <a:cs typeface="Segoe UI Semilight" panose="020B0402040204020203" pitchFamily="34" charset="0"/>
                        </a:rPr>
                        <a:t>Risk</a:t>
                      </a:r>
                      <a:endParaRPr kumimoji="0" lang="en-US" sz="12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Consequence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u="none" strike="noStrike" cap="none" normalizeH="0" baseline="0" dirty="0">
                          <a:ln>
                            <a:noFill/>
                          </a:ln>
                          <a:solidFill>
                            <a:schemeClr val="bg1"/>
                          </a:solidFill>
                          <a:effectLst/>
                          <a:latin typeface="+mn-lt"/>
                          <a:cs typeface="Segoe UI Semilight" panose="020B0402040204020203" pitchFamily="34" charset="0"/>
                        </a:rPr>
                        <a:t>Mitigation Action(s) &amp; Date</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Probability</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risk title - succinct&gt;</a:t>
                      </a:r>
                    </a:p>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risk description – what is the potential problem?&gt;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consequence – what happens if the risk is not resolved&gt;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u="none" strike="noStrike" cap="none" normalizeH="0" baseline="0" dirty="0">
                          <a:ln>
                            <a:noFill/>
                          </a:ln>
                          <a:solidFill>
                            <a:srgbClr val="FF0000"/>
                          </a:solidFill>
                          <a:effectLst/>
                          <a:latin typeface="+mn-lt"/>
                          <a:cs typeface="Segoe UI Semilight" panose="020B0402040204020203" pitchFamily="34" charset="0"/>
                        </a:rPr>
                        <a:t>&lt;detail mitigation – what steps are being taken to avoid the risk occurring and by when do they need to take place&gt;</a:t>
                      </a: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 / M / L&gt;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 / M / L&gt;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&lt;identify who owns the risk mitigation steps&gt;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notes from QAD review </a:t>
                      </a:r>
                      <a:r>
                        <a:rPr kumimoji="0" lang="en-US" sz="1200" b="0" i="0" u="none" strike="noStrike" cap="none" normalizeH="0" baseline="0" dirty="0" err="1">
                          <a:ln>
                            <a:noFill/>
                          </a:ln>
                          <a:solidFill>
                            <a:srgbClr val="FF0000"/>
                          </a:solidFill>
                          <a:effectLst/>
                          <a:latin typeface="+mn-lt"/>
                          <a:cs typeface="Segoe UI Semilight" panose="020B0402040204020203" pitchFamily="34" charset="0"/>
                        </a:rPr>
                        <a:t>etc</a:t>
                      </a:r>
                      <a:r>
                        <a:rPr kumimoji="0" lang="en-US" sz="1200" b="0" i="0" u="none" strike="noStrike" cap="none" normalizeH="0" baseline="0" dirty="0">
                          <a:ln>
                            <a:noFill/>
                          </a:ln>
                          <a:solidFill>
                            <a:srgbClr val="FF0000"/>
                          </a:solidFill>
                          <a:effectLst/>
                          <a:latin typeface="+mn-lt"/>
                          <a:cs typeface="Segoe UI Semilight" panose="020B0402040204020203" pitchFamily="34" charset="0"/>
                        </a:rPr>
                        <a: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40851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113644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921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61233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18572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583669"/>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4" name="Rectangle 3">
            <a:extLst>
              <a:ext uri="{FF2B5EF4-FFF2-40B4-BE49-F238E27FC236}">
                <a16:creationId xmlns:a16="http://schemas.microsoft.com/office/drawing/2014/main" id="{F10142B2-0401-4515-8EB5-55C2A907A2DE}"/>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050245A7-67EE-4170-A77F-DE9733732E20}"/>
              </a:ext>
            </a:extLst>
          </p:cNvPr>
          <p:cNvSpPr/>
          <p:nvPr/>
        </p:nvSpPr>
        <p:spPr>
          <a:xfrm>
            <a:off x="-2478505" y="714599"/>
            <a:ext cx="3015791" cy="489211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Provides an overview of the top risks in descending order</a:t>
            </a:r>
            <a:r>
              <a:rPr lang="en-GB" sz="1200" dirty="0">
                <a:solidFill>
                  <a:srgbClr val="000000"/>
                </a:solidFill>
              </a:rPr>
              <a:t> and the tangible mitigation actions that are being taken against or have been incorporated into the solution.</a:t>
            </a: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Key Note:</a:t>
            </a:r>
          </a:p>
          <a:p>
            <a:pPr lvl="0">
              <a:defRPr/>
            </a:pPr>
            <a:r>
              <a:rPr kumimoji="0" lang="en-GB" sz="1200" i="0" u="none" strike="noStrike" kern="1200" cap="none" spc="0" normalizeH="0" baseline="0" noProof="0" dirty="0">
                <a:ln>
                  <a:noFill/>
                </a:ln>
                <a:solidFill>
                  <a:srgbClr val="000000"/>
                </a:solidFill>
                <a:effectLst/>
                <a:uLnTx/>
                <a:uFillTx/>
                <a:ea typeface="+mn-ea"/>
                <a:cs typeface="+mn-cs"/>
              </a:rPr>
              <a:t>A risk is something that is </a:t>
            </a:r>
            <a:r>
              <a:rPr kumimoji="0" lang="en-GB" sz="1200" i="0" u="sng" strike="noStrike" kern="1200" cap="none" spc="0" normalizeH="0" baseline="0" noProof="0" dirty="0">
                <a:ln>
                  <a:noFill/>
                </a:ln>
                <a:solidFill>
                  <a:srgbClr val="000000"/>
                </a:solidFill>
                <a:effectLst/>
                <a:uLnTx/>
                <a:uFillTx/>
                <a:ea typeface="+mn-ea"/>
                <a:cs typeface="+mn-cs"/>
              </a:rPr>
              <a:t>yet to happen</a:t>
            </a:r>
            <a:r>
              <a:rPr kumimoji="0" lang="en-GB" sz="1200" i="0" u="none" strike="noStrike" kern="1200" cap="none" spc="0" normalizeH="0" baseline="0" noProof="0" dirty="0">
                <a:ln>
                  <a:noFill/>
                </a:ln>
                <a:solidFill>
                  <a:srgbClr val="000000"/>
                </a:solidFill>
                <a:effectLst/>
                <a:uLnTx/>
                <a:uFillTx/>
                <a:ea typeface="+mn-ea"/>
                <a:cs typeface="+mn-cs"/>
              </a:rPr>
              <a:t>, and represents something that could adversely impact a project and or estimate</a:t>
            </a:r>
            <a:r>
              <a:rPr lang="en-GB" sz="1200" dirty="0">
                <a:solidFill>
                  <a:srgbClr val="000000"/>
                </a:solidFill>
              </a:rPr>
              <a:t>. </a:t>
            </a:r>
            <a:r>
              <a:rPr lang="en-GB" sz="1200" b="1" dirty="0">
                <a:solidFill>
                  <a:srgbClr val="000000"/>
                </a:solidFill>
              </a:rPr>
              <a:t>Any risk mitigation actions should be captured and tracked in a risk control log, and explicitly detail where the risk is being, or will be, managed </a:t>
            </a:r>
            <a:r>
              <a:rPr lang="en-GB" sz="1200" dirty="0">
                <a:solidFill>
                  <a:srgbClr val="000000"/>
                </a:solidFill>
              </a:rPr>
              <a:t>e.g.  within the Solution Plan, the contract, the sourcing approach, delivery etc. </a:t>
            </a:r>
            <a:endParaRPr kumimoji="0" lang="en-GB" sz="120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Focus on the key risks that could materially implicate the accuracy of the estimate and or Client expectations.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6" name="Title 2">
            <a:extLst>
              <a:ext uri="{FF2B5EF4-FFF2-40B4-BE49-F238E27FC236}">
                <a16:creationId xmlns:a16="http://schemas.microsoft.com/office/drawing/2014/main" id="{EBD26BC9-C227-4683-8B15-7F763406223C}"/>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Risks</a:t>
            </a:r>
          </a:p>
        </p:txBody>
      </p:sp>
      <p:sp>
        <p:nvSpPr>
          <p:cNvPr id="8" name="Rectangle: Folded Corner 7">
            <a:extLst>
              <a:ext uri="{FF2B5EF4-FFF2-40B4-BE49-F238E27FC236}">
                <a16:creationId xmlns:a16="http://schemas.microsoft.com/office/drawing/2014/main" id="{294C6C62-7C2B-408F-9F2A-BE69A4387493}"/>
              </a:ext>
            </a:extLst>
          </p:cNvPr>
          <p:cNvSpPr/>
          <p:nvPr/>
        </p:nvSpPr>
        <p:spPr>
          <a:xfrm>
            <a:off x="-1204152" y="5754838"/>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FA3E2930-E73B-4E4D-8DF8-12B4086619A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2369152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16</a:t>
            </a:fld>
            <a:endParaRPr lang="en-US" sz="1000" dirty="0"/>
          </a:p>
        </p:txBody>
      </p:sp>
      <p:sp>
        <p:nvSpPr>
          <p:cNvPr id="3" name="Title 3">
            <a:extLst>
              <a:ext uri="{FF2B5EF4-FFF2-40B4-BE49-F238E27FC236}">
                <a16:creationId xmlns:a16="http://schemas.microsoft.com/office/drawing/2014/main" id="{B4F81ED7-E4FE-4092-B5BD-04495B635DE6}"/>
              </a:ext>
            </a:extLst>
          </p:cNvPr>
          <p:cNvSpPr>
            <a:spLocks noGrp="1"/>
          </p:cNvSpPr>
          <p:nvPr>
            <p:ph type="title"/>
          </p:nvPr>
        </p:nvSpPr>
        <p:spPr>
          <a:xfrm>
            <a:off x="960792" y="56771"/>
            <a:ext cx="10270415" cy="603187"/>
          </a:xfrm>
        </p:spPr>
        <p:txBody>
          <a:bodyPr/>
          <a:lstStyle/>
          <a:p>
            <a:r>
              <a:rPr lang="en-US" sz="3200" dirty="0"/>
              <a:t>Role and Responsibilities - Solution RACI</a:t>
            </a:r>
            <a:endParaRPr lang="en-US" sz="3200" i="1" dirty="0"/>
          </a:p>
        </p:txBody>
      </p:sp>
      <p:graphicFrame>
        <p:nvGraphicFramePr>
          <p:cNvPr id="4" name="Table 3">
            <a:extLst>
              <a:ext uri="{FF2B5EF4-FFF2-40B4-BE49-F238E27FC236}">
                <a16:creationId xmlns:a16="http://schemas.microsoft.com/office/drawing/2014/main" id="{E821EC77-571C-4A13-8928-5B23D3BB4337}"/>
              </a:ext>
            </a:extLst>
          </p:cNvPr>
          <p:cNvGraphicFramePr>
            <a:graphicFrameLocks noGrp="1"/>
          </p:cNvGraphicFramePr>
          <p:nvPr/>
        </p:nvGraphicFramePr>
        <p:xfrm>
          <a:off x="8174635" y="916112"/>
          <a:ext cx="3056571" cy="3569346"/>
        </p:xfrm>
        <a:graphic>
          <a:graphicData uri="http://schemas.openxmlformats.org/drawingml/2006/table">
            <a:tbl>
              <a:tblPr/>
              <a:tblGrid>
                <a:gridCol w="376824">
                  <a:extLst>
                    <a:ext uri="{9D8B030D-6E8A-4147-A177-3AD203B41FA5}">
                      <a16:colId xmlns:a16="http://schemas.microsoft.com/office/drawing/2014/main" val="20000"/>
                    </a:ext>
                  </a:extLst>
                </a:gridCol>
                <a:gridCol w="2679747">
                  <a:extLst>
                    <a:ext uri="{9D8B030D-6E8A-4147-A177-3AD203B41FA5}">
                      <a16:colId xmlns:a16="http://schemas.microsoft.com/office/drawing/2014/main" val="20001"/>
                    </a:ext>
                  </a:extLst>
                </a:gridCol>
              </a:tblGrid>
              <a:tr h="109851">
                <a:tc grid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400" b="1" u="sng" strike="noStrike" dirty="0">
                          <a:solidFill>
                            <a:srgbClr val="4D4D4C"/>
                          </a:solidFill>
                          <a:latin typeface="+mn-lt"/>
                        </a:rPr>
                        <a:t>Key</a:t>
                      </a:r>
                      <a:endParaRPr lang="en-GB" sz="1400" b="1" i="0" u="sng" strike="noStrike" dirty="0">
                        <a:solidFill>
                          <a:srgbClr val="4D4D4C"/>
                        </a:solidFill>
                        <a:latin typeface="+mn-lt"/>
                      </a:endParaRPr>
                    </a:p>
                  </a:txBody>
                  <a:tcPr marL="72000" marR="0" marT="0" marB="0" anchor="ctr">
                    <a:lnL w="9525" cap="flat" cmpd="sng" algn="ctr">
                      <a:solidFill>
                        <a:srgbClr val="DADBDA">
                          <a:shade val="95000"/>
                          <a:satMod val="105000"/>
                        </a:srgbClr>
                      </a:solidFill>
                      <a:prstDash val="solid"/>
                    </a:lnL>
                    <a:lnR w="9525" cap="flat" cmpd="sng" algn="ctr">
                      <a:solidFill>
                        <a:srgbClr val="DADBDA">
                          <a:shade val="95000"/>
                          <a:satMod val="105000"/>
                        </a:srgbClr>
                      </a:solidFill>
                      <a:prstDash val="solid"/>
                    </a:lnR>
                    <a:lnT w="9525" cap="flat" cmpd="sng" algn="ctr">
                      <a:solidFill>
                        <a:srgbClr val="DADBDA">
                          <a:shade val="95000"/>
                          <a:satMod val="105000"/>
                        </a:srgbClr>
                      </a:solidFill>
                      <a:prstDash val="solid"/>
                    </a:lnT>
                    <a:lnB>
                      <a:noFill/>
                    </a:lnB>
                    <a:lnTlToBr w="12700" cmpd="sng">
                      <a:noFill/>
                      <a:prstDash val="solid"/>
                    </a:lnTlToBr>
                    <a:lnBlToTr w="12700" cmpd="sng">
                      <a:noFill/>
                      <a:prstDash val="solid"/>
                    </a:lnBlToTr>
                    <a:noFill/>
                  </a:tcPr>
                </a:tc>
                <a:tc hMerge="1">
                  <a:txBody>
                    <a:bodyPr/>
                    <a:lstStyle/>
                    <a:p>
                      <a:pPr algn="l" fontAlgn="b"/>
                      <a:endParaRPr lang="en-GB" sz="1200" b="0" i="0" u="none" strike="noStrike" dirty="0">
                        <a:solidFill>
                          <a:schemeClr val="bg1"/>
                        </a:solidFill>
                        <a:latin typeface="Calibri"/>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extLst>
                  <a:ext uri="{0D108BD9-81ED-4DB2-BD59-A6C34878D82A}">
                    <a16:rowId xmlns:a16="http://schemas.microsoft.com/office/drawing/2014/main" val="10000"/>
                  </a:ext>
                </a:extLst>
              </a:tr>
              <a:tr h="95285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R</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Responsible: </a:t>
                      </a:r>
                      <a:r>
                        <a:rPr lang="en-GB" sz="1000" u="none" strike="noStrike" dirty="0">
                          <a:solidFill>
                            <a:srgbClr val="4D4D4C"/>
                          </a:solidFill>
                          <a:latin typeface="+mn-lt"/>
                        </a:rPr>
                        <a:t>Those who do the work to achieve the task. There is typically one role with a participation type of Responsible, although others can be delegated to assist in the work required.</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13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A</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Accountable: </a:t>
                      </a:r>
                      <a:r>
                        <a:rPr lang="en-GB" sz="1000" u="none" strike="noStrike" dirty="0">
                          <a:solidFill>
                            <a:srgbClr val="4D4D4C"/>
                          </a:solidFill>
                          <a:latin typeface="+mn-lt"/>
                        </a:rPr>
                        <a:t>Sometimes also knows as Approver or final Approving authority. This is the one ultimately accountable for the correct and thorough completion of the deliverable or task. An Accountable must sign off (Approve) work that a Responsible provides. There must be only one Accountable specified for each task or deliverable.</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433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C</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Consulted: </a:t>
                      </a:r>
                      <a:r>
                        <a:rPr lang="en-GB" sz="1000" u="none" strike="noStrike" dirty="0">
                          <a:solidFill>
                            <a:srgbClr val="4D4D4C"/>
                          </a:solidFill>
                          <a:latin typeface="+mn-lt"/>
                        </a:rPr>
                        <a:t>Those whose opinions are sought; and with whom there is two-way communication.</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01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I</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w="9525" cap="flat" cmpd="sng" algn="ctr">
                      <a:solidFill>
                        <a:srgbClr val="DADBDA">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1" u="none" strike="noStrike" dirty="0">
                          <a:solidFill>
                            <a:srgbClr val="4D4D4C"/>
                          </a:solidFill>
                          <a:latin typeface="+mn-lt"/>
                        </a:rPr>
                        <a:t>Informed:  </a:t>
                      </a:r>
                      <a:r>
                        <a:rPr lang="en-GB" sz="1000" u="none" strike="noStrike" dirty="0">
                          <a:solidFill>
                            <a:srgbClr val="4D4D4C"/>
                          </a:solidFill>
                          <a:latin typeface="+mn-lt"/>
                        </a:rPr>
                        <a:t>Those who are kept up-to-date on progress, often only on completion of the task or deliverable; and with whom there is just one-way communication.</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w="9525" cap="flat" cmpd="sng" algn="ctr">
                      <a:solidFill>
                        <a:srgbClr val="DADBDA">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CD92A823-78DE-4146-88A9-3AFC6082E5B2}"/>
              </a:ext>
            </a:extLst>
          </p:cNvPr>
          <p:cNvGraphicFramePr>
            <a:graphicFrameLocks noGrp="1"/>
          </p:cNvGraphicFramePr>
          <p:nvPr>
            <p:extLst>
              <p:ext uri="{D42A27DB-BD31-4B8C-83A1-F6EECF244321}">
                <p14:modId xmlns:p14="http://schemas.microsoft.com/office/powerpoint/2010/main" val="2495381190"/>
              </p:ext>
            </p:extLst>
          </p:nvPr>
        </p:nvGraphicFramePr>
        <p:xfrm>
          <a:off x="1077298" y="659958"/>
          <a:ext cx="6771303" cy="4709160"/>
        </p:xfrm>
        <a:graphic>
          <a:graphicData uri="http://schemas.openxmlformats.org/drawingml/2006/table">
            <a:tbl>
              <a:tblPr firstRow="1" bandRow="1">
                <a:tableStyleId>{EB344D84-9AFB-497E-A393-DC336BA19D2E}</a:tableStyleId>
              </a:tblPr>
              <a:tblGrid>
                <a:gridCol w="3410766">
                  <a:extLst>
                    <a:ext uri="{9D8B030D-6E8A-4147-A177-3AD203B41FA5}">
                      <a16:colId xmlns:a16="http://schemas.microsoft.com/office/drawing/2014/main" val="20000"/>
                    </a:ext>
                  </a:extLst>
                </a:gridCol>
                <a:gridCol w="1120179">
                  <a:extLst>
                    <a:ext uri="{9D8B030D-6E8A-4147-A177-3AD203B41FA5}">
                      <a16:colId xmlns:a16="http://schemas.microsoft.com/office/drawing/2014/main" val="1401609122"/>
                    </a:ext>
                  </a:extLst>
                </a:gridCol>
                <a:gridCol w="1120179">
                  <a:extLst>
                    <a:ext uri="{9D8B030D-6E8A-4147-A177-3AD203B41FA5}">
                      <a16:colId xmlns:a16="http://schemas.microsoft.com/office/drawing/2014/main" val="20001"/>
                    </a:ext>
                  </a:extLst>
                </a:gridCol>
                <a:gridCol w="1120179">
                  <a:extLst>
                    <a:ext uri="{9D8B030D-6E8A-4147-A177-3AD203B41FA5}">
                      <a16:colId xmlns:a16="http://schemas.microsoft.com/office/drawing/2014/main" val="20002"/>
                    </a:ext>
                  </a:extLst>
                </a:gridCol>
              </a:tblGrid>
              <a:tr h="45720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900" u="none" strike="noStrike" dirty="0">
                          <a:solidFill>
                            <a:schemeClr val="bg1"/>
                          </a:solidFill>
                          <a:latin typeface="+mn-lt"/>
                          <a:cs typeface="Calibri" panose="020F0502020204030204" pitchFamily="34" charset="0"/>
                        </a:rPr>
                        <a:t>Activity/Task</a:t>
                      </a:r>
                      <a:endParaRPr lang="en-GB" sz="900" b="1" i="0" u="none" strike="noStrike" dirty="0">
                        <a:solidFill>
                          <a:schemeClr val="bg1"/>
                        </a:solidFill>
                        <a:latin typeface="+mn-lt"/>
                        <a:cs typeface="Calibri" panose="020F0502020204030204" pitchFamily="34" charset="0"/>
                      </a:endParaRPr>
                    </a:p>
                  </a:txBody>
                  <a:tcPr marL="7200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Client</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Avanade Onshore</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Avanade</a:t>
                      </a:r>
                    </a:p>
                    <a:p>
                      <a:pPr algn="ctr" fontAlgn="b"/>
                      <a:r>
                        <a:rPr lang="en-GB" sz="900" u="none" strike="noStrike" dirty="0">
                          <a:solidFill>
                            <a:schemeClr val="bg1"/>
                          </a:solidFill>
                          <a:latin typeface="+mn-lt"/>
                          <a:cs typeface="Calibri" panose="020F0502020204030204" pitchFamily="34" charset="0"/>
                        </a:rPr>
                        <a:t>ATC</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Access to Mater Azure DevOps, </a:t>
                      </a:r>
                      <a:r>
                        <a:rPr kumimoji="0" lang="en-US" sz="900" u="none" strike="noStrike" cap="none" normalizeH="0" baseline="0" dirty="0" err="1">
                          <a:ln>
                            <a:noFill/>
                          </a:ln>
                          <a:effectLst/>
                          <a:latin typeface="+mn-lt"/>
                        </a:rPr>
                        <a:t>Github</a:t>
                      </a:r>
                      <a:r>
                        <a:rPr kumimoji="0" lang="en-US" sz="900" u="none" strike="noStrike" cap="none" normalizeH="0" baseline="0" dirty="0">
                          <a:ln>
                            <a:noFill/>
                          </a:ln>
                          <a:effectLst/>
                          <a:latin typeface="+mn-lt"/>
                        </a:rPr>
                        <a:t> and Azure AD</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83658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b="0" i="0" u="none" strike="noStrike" cap="none" normalizeH="0" baseline="0" dirty="0">
                          <a:ln>
                            <a:noFill/>
                          </a:ln>
                          <a:solidFill>
                            <a:srgbClr val="000000"/>
                          </a:solidFill>
                          <a:effectLst/>
                          <a:latin typeface="+mn-lt"/>
                        </a:rPr>
                        <a:t>Creation of POC Dev and Test Environment </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118692"/>
                  </a:ext>
                </a:extLst>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Creation of Azure AD service principal</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Component installation in POC Dev</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b="0" i="0" u="none" strike="noStrike" cap="none" normalizeH="0" baseline="0" dirty="0">
                          <a:ln>
                            <a:noFill/>
                          </a:ln>
                          <a:solidFill>
                            <a:srgbClr val="000000"/>
                          </a:solidFill>
                          <a:effectLst/>
                          <a:latin typeface="+mn-lt"/>
                        </a:rPr>
                        <a:t>Migration of Staging (Unmanaged) to </a:t>
                      </a:r>
                      <a:r>
                        <a:rPr kumimoji="0" lang="en-US" sz="900" b="0" i="0" u="none" strike="noStrike" cap="none" normalizeH="0" baseline="0" dirty="0" err="1">
                          <a:ln>
                            <a:noFill/>
                          </a:ln>
                          <a:solidFill>
                            <a:srgbClr val="000000"/>
                          </a:solidFill>
                          <a:effectLst/>
                          <a:latin typeface="+mn-lt"/>
                        </a:rPr>
                        <a:t>Uat</a:t>
                      </a:r>
                      <a:r>
                        <a:rPr kumimoji="0" lang="en-US" sz="900" b="0" i="0" u="none" strike="noStrike" cap="none" normalizeH="0" baseline="0" dirty="0">
                          <a:ln>
                            <a:noFill/>
                          </a:ln>
                          <a:solidFill>
                            <a:srgbClr val="000000"/>
                          </a:solidFill>
                          <a:effectLst/>
                          <a:latin typeface="+mn-lt"/>
                        </a:rPr>
                        <a:t> (Managed) for </a:t>
                      </a:r>
                      <a:r>
                        <a:rPr kumimoji="0" lang="en-US" sz="900" b="0" i="0" u="none" strike="noStrike" cap="none" normalizeH="0" baseline="0" dirty="0" err="1">
                          <a:ln>
                            <a:noFill/>
                          </a:ln>
                          <a:solidFill>
                            <a:srgbClr val="000000"/>
                          </a:solidFill>
                          <a:effectLst/>
                          <a:latin typeface="+mn-lt"/>
                        </a:rPr>
                        <a:t>MaterAtHome</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POC and Low-level design document creation</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Pipeline creation</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Validation of Deployment</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b="0" i="0" u="none" strike="noStrike" cap="none" normalizeH="0" baseline="0" dirty="0">
                          <a:ln>
                            <a:noFill/>
                          </a:ln>
                          <a:solidFill>
                            <a:srgbClr val="000000"/>
                          </a:solidFill>
                          <a:effectLst/>
                          <a:latin typeface="+mn-lt"/>
                        </a:rPr>
                        <a:t>Feedback/suggestions</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76307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0451889"/>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29673"/>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843004"/>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785133"/>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8209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455194"/>
                  </a:ext>
                </a:extLst>
              </a:tr>
            </a:tbl>
          </a:graphicData>
        </a:graphic>
      </p:graphicFrame>
    </p:spTree>
    <p:extLst>
      <p:ext uri="{BB962C8B-B14F-4D97-AF65-F5344CB8AC3E}">
        <p14:creationId xmlns:p14="http://schemas.microsoft.com/office/powerpoint/2010/main" val="36216406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C151B2-E7E1-4DFE-8C99-931571355E47}"/>
              </a:ext>
            </a:extLst>
          </p:cNvPr>
          <p:cNvSpPr>
            <a:spLocks noGrp="1"/>
          </p:cNvSpPr>
          <p:nvPr>
            <p:ph type="body" sz="quarter" idx="10"/>
          </p:nvPr>
        </p:nvSpPr>
        <p:spPr>
          <a:xfrm>
            <a:off x="904875" y="1881815"/>
            <a:ext cx="10848975" cy="1363399"/>
          </a:xfrm>
        </p:spPr>
        <p:txBody>
          <a:bodyPr/>
          <a:lstStyle/>
          <a:p>
            <a:r>
              <a:rPr lang="en-GB" dirty="0"/>
              <a:t>Appendix A – Supplementary slides</a:t>
            </a:r>
            <a:endParaRPr lang="en-US" dirty="0"/>
          </a:p>
        </p:txBody>
      </p:sp>
      <p:sp>
        <p:nvSpPr>
          <p:cNvPr id="6" name="Text Placeholder 5">
            <a:extLst>
              <a:ext uri="{FF2B5EF4-FFF2-40B4-BE49-F238E27FC236}">
                <a16:creationId xmlns:a16="http://schemas.microsoft.com/office/drawing/2014/main" id="{772E8AA3-23BA-43C5-AE6E-C64A2C8647C3}"/>
              </a:ext>
            </a:extLst>
          </p:cNvPr>
          <p:cNvSpPr>
            <a:spLocks noGrp="1"/>
          </p:cNvSpPr>
          <p:nvPr>
            <p:ph type="body" sz="quarter" idx="11"/>
          </p:nvPr>
        </p:nvSpPr>
        <p:spPr>
          <a:xfrm>
            <a:off x="904874" y="3173070"/>
            <a:ext cx="10848975" cy="738188"/>
          </a:xfrm>
        </p:spPr>
        <p:txBody>
          <a:bodyPr/>
          <a:lstStyle/>
          <a:p>
            <a:r>
              <a:rPr lang="en-GB" dirty="0"/>
              <a:t>Additional slides, including examples of mandatory/optional slides, to use if required.</a:t>
            </a:r>
          </a:p>
          <a:p>
            <a:endParaRPr lang="en-US" dirty="0"/>
          </a:p>
        </p:txBody>
      </p:sp>
    </p:spTree>
    <p:extLst>
      <p:ext uri="{BB962C8B-B14F-4D97-AF65-F5344CB8AC3E}">
        <p14:creationId xmlns:p14="http://schemas.microsoft.com/office/powerpoint/2010/main" val="15301969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18</a:t>
            </a:fld>
            <a:endParaRPr lang="en-US" sz="1000" dirty="0"/>
          </a:p>
        </p:txBody>
      </p:sp>
      <p:graphicFrame>
        <p:nvGraphicFramePr>
          <p:cNvPr id="3" name="Content Placeholder 6">
            <a:extLst>
              <a:ext uri="{FF2B5EF4-FFF2-40B4-BE49-F238E27FC236}">
                <a16:creationId xmlns:a16="http://schemas.microsoft.com/office/drawing/2014/main" id="{E5041222-91AD-46D4-8673-F17D3DF999B9}"/>
              </a:ext>
            </a:extLst>
          </p:cNvPr>
          <p:cNvGraphicFramePr>
            <a:graphicFrameLocks noGrp="1"/>
          </p:cNvGraphicFramePr>
          <p:nvPr>
            <p:ph idx="1"/>
            <p:extLst>
              <p:ext uri="{D42A27DB-BD31-4B8C-83A1-F6EECF244321}">
                <p14:modId xmlns:p14="http://schemas.microsoft.com/office/powerpoint/2010/main" val="1718750429"/>
              </p:ext>
            </p:extLst>
          </p:nvPr>
        </p:nvGraphicFramePr>
        <p:xfrm>
          <a:off x="960792" y="820214"/>
          <a:ext cx="10270707" cy="3349831"/>
        </p:xfrm>
        <a:graphic>
          <a:graphicData uri="http://schemas.openxmlformats.org/drawingml/2006/table">
            <a:tbl>
              <a:tblPr firstRow="1" bandRow="1">
                <a:tableStyleId>{EB344D84-9AFB-497E-A393-DC336BA19D2E}</a:tableStyleId>
              </a:tblPr>
              <a:tblGrid>
                <a:gridCol w="260515">
                  <a:extLst>
                    <a:ext uri="{9D8B030D-6E8A-4147-A177-3AD203B41FA5}">
                      <a16:colId xmlns:a16="http://schemas.microsoft.com/office/drawing/2014/main" val="221595427"/>
                    </a:ext>
                  </a:extLst>
                </a:gridCol>
                <a:gridCol w="1721918">
                  <a:extLst>
                    <a:ext uri="{9D8B030D-6E8A-4147-A177-3AD203B41FA5}">
                      <a16:colId xmlns:a16="http://schemas.microsoft.com/office/drawing/2014/main" val="1704272575"/>
                    </a:ext>
                  </a:extLst>
                </a:gridCol>
                <a:gridCol w="2314575">
                  <a:extLst>
                    <a:ext uri="{9D8B030D-6E8A-4147-A177-3AD203B41FA5}">
                      <a16:colId xmlns:a16="http://schemas.microsoft.com/office/drawing/2014/main" val="3090597731"/>
                    </a:ext>
                  </a:extLst>
                </a:gridCol>
                <a:gridCol w="1828800">
                  <a:extLst>
                    <a:ext uri="{9D8B030D-6E8A-4147-A177-3AD203B41FA5}">
                      <a16:colId xmlns:a16="http://schemas.microsoft.com/office/drawing/2014/main" val="564240799"/>
                    </a:ext>
                  </a:extLst>
                </a:gridCol>
                <a:gridCol w="1914525">
                  <a:extLst>
                    <a:ext uri="{9D8B030D-6E8A-4147-A177-3AD203B41FA5}">
                      <a16:colId xmlns:a16="http://schemas.microsoft.com/office/drawing/2014/main" val="908084857"/>
                    </a:ext>
                  </a:extLst>
                </a:gridCol>
                <a:gridCol w="1114425">
                  <a:extLst>
                    <a:ext uri="{9D8B030D-6E8A-4147-A177-3AD203B41FA5}">
                      <a16:colId xmlns:a16="http://schemas.microsoft.com/office/drawing/2014/main" val="2899632098"/>
                    </a:ext>
                  </a:extLst>
                </a:gridCol>
                <a:gridCol w="1115949">
                  <a:extLst>
                    <a:ext uri="{9D8B030D-6E8A-4147-A177-3AD203B41FA5}">
                      <a16:colId xmlns:a16="http://schemas.microsoft.com/office/drawing/2014/main" val="4045577467"/>
                    </a:ext>
                  </a:extLst>
                </a:gridCol>
              </a:tblGrid>
              <a:tr h="276273">
                <a:tc>
                  <a:txBody>
                    <a:bodyPr/>
                    <a:lstStyle/>
                    <a:p>
                      <a:pPr algn="ctr">
                        <a:spcAft>
                          <a:spcPts val="0"/>
                        </a:spcAft>
                      </a:pPr>
                      <a:r>
                        <a:rPr kumimoji="0" lang="en-GB" sz="1200" u="none" strike="noStrike" kern="1200" cap="none" normalizeH="0" baseline="0" dirty="0">
                          <a:ln>
                            <a:noFill/>
                          </a:ln>
                          <a:effectLst/>
                        </a:rPr>
                        <a:t>#</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Milestone</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Description</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Linked Work Products</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Linked Deliverables</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Date Due</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Invoice Value (exc. VAT)</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497435"/>
                  </a:ext>
                </a:extLst>
              </a:tr>
              <a:tr h="1189783">
                <a:tc>
                  <a:txBody>
                    <a:bodyPr/>
                    <a:lstStyle/>
                    <a:p>
                      <a:pPr algn="l">
                        <a:spcAft>
                          <a:spcPts val="0"/>
                        </a:spcAft>
                      </a:pPr>
                      <a:r>
                        <a:rPr kumimoji="0" lang="en-GB" sz="1200" u="none" strike="noStrike" kern="1200" cap="none" normalizeH="0" baseline="0" dirty="0">
                          <a:ln>
                            <a:noFill/>
                          </a:ln>
                          <a:effectLst/>
                        </a:rPr>
                        <a:t>1</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&lt;Name of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&lt;What phase/stage of the solution delivery does that fall in, and does the milestone signify phase/stage completion?&gt;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&lt;Link any Work Products linked to this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&lt;List any Deliverables linked to this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&lt;What is the Target Due Date for the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 Invoice amount?&gt;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343251"/>
                  </a:ext>
                </a:extLst>
              </a:tr>
              <a:tr h="285358">
                <a:tc>
                  <a:txBody>
                    <a:bodyPr/>
                    <a:lstStyle/>
                    <a:p>
                      <a:pPr algn="l">
                        <a:spcAft>
                          <a:spcPts val="0"/>
                        </a:spcAft>
                      </a:pPr>
                      <a:r>
                        <a:rPr kumimoji="0" lang="en-GB" sz="1200" u="none" strike="noStrike" kern="1200" cap="none" normalizeH="0" baseline="0" dirty="0">
                          <a:ln>
                            <a:noFill/>
                          </a:ln>
                          <a:effectLst/>
                        </a:rPr>
                        <a:t>2</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95301"/>
                  </a:ext>
                </a:extLst>
              </a:tr>
              <a:tr h="245097">
                <a:tc>
                  <a:txBody>
                    <a:bodyPr/>
                    <a:lstStyle/>
                    <a:p>
                      <a:pPr algn="l">
                        <a:spcAft>
                          <a:spcPts val="0"/>
                        </a:spcAft>
                      </a:pPr>
                      <a:r>
                        <a:rPr kumimoji="0" lang="en-GB" sz="1200" u="none" strike="noStrike" kern="1200" cap="none" normalizeH="0" baseline="0" dirty="0">
                          <a:ln>
                            <a:noFill/>
                          </a:ln>
                          <a:effectLst/>
                        </a:rPr>
                        <a:t>3</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299164"/>
                  </a:ext>
                </a:extLst>
              </a:tr>
              <a:tr h="216816">
                <a:tc>
                  <a:txBody>
                    <a:bodyPr/>
                    <a:lstStyle/>
                    <a:p>
                      <a:pPr algn="l">
                        <a:spcAft>
                          <a:spcPts val="0"/>
                        </a:spcAft>
                      </a:pPr>
                      <a:r>
                        <a:rPr kumimoji="0" lang="en-GB" sz="1200" u="none" strike="noStrike" kern="1200" cap="none" normalizeH="0" baseline="0" dirty="0">
                          <a:ln>
                            <a:noFill/>
                          </a:ln>
                          <a:effectLst/>
                        </a:rPr>
                        <a:t>4</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5668"/>
                  </a:ext>
                </a:extLst>
              </a:tr>
              <a:tr h="207390">
                <a:tc>
                  <a:txBody>
                    <a:bodyPr/>
                    <a:lstStyle/>
                    <a:p>
                      <a:pPr algn="l">
                        <a:spcAft>
                          <a:spcPts val="0"/>
                        </a:spcAft>
                      </a:pPr>
                      <a:r>
                        <a:rPr kumimoji="0" lang="en-GB" sz="1200" u="none" strike="noStrike" kern="1200" cap="none" normalizeH="0" baseline="0" dirty="0">
                          <a:ln>
                            <a:noFill/>
                          </a:ln>
                          <a:effectLst/>
                        </a:rPr>
                        <a:t>5</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689394"/>
                  </a:ext>
                </a:extLst>
              </a:tr>
              <a:tr h="216816">
                <a:tc>
                  <a:txBody>
                    <a:bodyPr/>
                    <a:lstStyle/>
                    <a:p>
                      <a:pPr algn="l">
                        <a:spcAft>
                          <a:spcPts val="0"/>
                        </a:spcAft>
                      </a:pPr>
                      <a:r>
                        <a:rPr kumimoji="0" lang="en-GB" sz="1200" u="none" strike="noStrike" kern="1200" cap="none" normalizeH="0" baseline="0" dirty="0">
                          <a:ln>
                            <a:noFill/>
                          </a:ln>
                          <a:effectLst/>
                        </a:rPr>
                        <a:t>6</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261691"/>
                  </a:ext>
                </a:extLst>
              </a:tr>
              <a:tr h="197963">
                <a:tc>
                  <a:txBody>
                    <a:bodyPr/>
                    <a:lstStyle/>
                    <a:p>
                      <a:pPr algn="l">
                        <a:spcAft>
                          <a:spcPts val="0"/>
                        </a:spcAft>
                      </a:pPr>
                      <a:r>
                        <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rPr>
                        <a:t>7</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598359"/>
                  </a:ext>
                </a:extLst>
              </a:tr>
              <a:tr h="211286">
                <a:tc>
                  <a:txBody>
                    <a:bodyPr/>
                    <a:lstStyle/>
                    <a:p>
                      <a:pPr algn="l">
                        <a:spcAft>
                          <a:spcPts val="0"/>
                        </a:spcAft>
                      </a:pPr>
                      <a:r>
                        <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rPr>
                        <a:t>8</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266631"/>
                  </a:ext>
                </a:extLst>
              </a:tr>
              <a:tr h="213562">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r>
                        <a:rPr kumimoji="0" lang="en-GB" sz="1200" b="1" u="none" strike="noStrike" kern="1200" cap="none" normalizeH="0" baseline="0" dirty="0">
                          <a:ln>
                            <a:noFill/>
                          </a:ln>
                          <a:solidFill>
                            <a:schemeClr val="lt1"/>
                          </a:solidFill>
                          <a:effectLst/>
                          <a:latin typeface="+mn-lt"/>
                          <a:ea typeface="+mn-ea"/>
                          <a:cs typeface="+mn-cs"/>
                        </a:rPr>
                        <a:t>Total</a:t>
                      </a:r>
                    </a:p>
                  </a:txBody>
                  <a:tcPr marL="67485" marR="67485" marT="0" marB="0">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&lt;Total value&gt;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768040"/>
                  </a:ext>
                </a:extLst>
              </a:tr>
            </a:tbl>
          </a:graphicData>
        </a:graphic>
      </p:graphicFrame>
      <p:sp>
        <p:nvSpPr>
          <p:cNvPr id="4" name="Title 3">
            <a:extLst>
              <a:ext uri="{FF2B5EF4-FFF2-40B4-BE49-F238E27FC236}">
                <a16:creationId xmlns:a16="http://schemas.microsoft.com/office/drawing/2014/main" id="{83B004E9-1633-45E2-A7D7-6CEDDD792BE1}"/>
              </a:ext>
            </a:extLst>
          </p:cNvPr>
          <p:cNvSpPr>
            <a:spLocks noGrp="1"/>
          </p:cNvSpPr>
          <p:nvPr>
            <p:ph type="title"/>
          </p:nvPr>
        </p:nvSpPr>
        <p:spPr>
          <a:xfrm>
            <a:off x="960792" y="56771"/>
            <a:ext cx="10270415" cy="603187"/>
          </a:xfrm>
        </p:spPr>
        <p:txBody>
          <a:bodyPr/>
          <a:lstStyle/>
          <a:p>
            <a:r>
              <a:rPr lang="en-US" sz="3200" dirty="0"/>
              <a:t>Payment / Contract Milestones</a:t>
            </a:r>
            <a:endParaRPr lang="en-US" sz="3200" i="1" dirty="0"/>
          </a:p>
        </p:txBody>
      </p:sp>
      <p:sp>
        <p:nvSpPr>
          <p:cNvPr id="6" name="Rectangle 5">
            <a:extLst>
              <a:ext uri="{FF2B5EF4-FFF2-40B4-BE49-F238E27FC236}">
                <a16:creationId xmlns:a16="http://schemas.microsoft.com/office/drawing/2014/main" id="{B23B4F16-F7E9-43C2-94E5-7146E1F6DFD2}"/>
              </a:ext>
            </a:extLst>
          </p:cNvPr>
          <p:cNvSpPr/>
          <p:nvPr/>
        </p:nvSpPr>
        <p:spPr>
          <a:xfrm>
            <a:off x="-2060654" y="714598"/>
            <a:ext cx="2597939" cy="365001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for an overview of how the payment profile maps to the solution phases/stages and/or related work products and Deliverables.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lvl="0" indent="-171450">
              <a:buFont typeface="Arial" panose="020B0604020202020204" pitchFamily="34" charset="0"/>
              <a:buChar char="•"/>
            </a:pPr>
            <a:r>
              <a:rPr lang="en-GB" sz="1200" dirty="0">
                <a:solidFill>
                  <a:srgbClr val="000000"/>
                </a:solidFill>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Where no Work Products or Deliverables are linked to a Milestone state ‘NA’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Check the payment profile is aligned with the DPM ‘ODE Output’ tab.</a:t>
            </a:r>
          </a:p>
          <a:p>
            <a:pPr marL="171450" indent="-171450">
              <a:buFont typeface="Arial" panose="020B0604020202020204" pitchFamily="34" charset="0"/>
              <a:buChar char="•"/>
            </a:pPr>
            <a:r>
              <a:rPr lang="en-GB" sz="1200" dirty="0">
                <a:solidFill>
                  <a:srgbClr val="000000"/>
                </a:solidFill>
              </a:rPr>
              <a:t>Populate all text formatted </a:t>
            </a:r>
            <a:r>
              <a:rPr lang="en-GB" sz="1200" dirty="0">
                <a:solidFill>
                  <a:srgbClr val="FF0000"/>
                </a:solidFill>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7" name="Rectangle 6">
            <a:extLst>
              <a:ext uri="{FF2B5EF4-FFF2-40B4-BE49-F238E27FC236}">
                <a16:creationId xmlns:a16="http://schemas.microsoft.com/office/drawing/2014/main" id="{CDA2F82A-DD6A-49FE-AB43-62F76FE12F35}"/>
              </a:ext>
            </a:extLst>
          </p:cNvPr>
          <p:cNvSpPr/>
          <p:nvPr/>
        </p:nvSpPr>
        <p:spPr>
          <a:xfrm>
            <a:off x="-1081203" y="200285"/>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Folded Corner 7">
            <a:extLst>
              <a:ext uri="{FF2B5EF4-FFF2-40B4-BE49-F238E27FC236}">
                <a16:creationId xmlns:a16="http://schemas.microsoft.com/office/drawing/2014/main" id="{D6323225-49BF-45DD-8A5D-9D2A5F2F2D20}"/>
              </a:ext>
            </a:extLst>
          </p:cNvPr>
          <p:cNvSpPr/>
          <p:nvPr/>
        </p:nvSpPr>
        <p:spPr>
          <a:xfrm>
            <a:off x="-1164847" y="4553760"/>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8557970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a:t>
            </a:fld>
            <a:endParaRPr lang="en-US" sz="1000" dirty="0"/>
          </a:p>
        </p:txBody>
      </p:sp>
      <p:sp>
        <p:nvSpPr>
          <p:cNvPr id="12" name="Title 3">
            <a:extLst>
              <a:ext uri="{FF2B5EF4-FFF2-40B4-BE49-F238E27FC236}">
                <a16:creationId xmlns:a16="http://schemas.microsoft.com/office/drawing/2014/main" id="{EC40BFB8-CCA9-4FD1-B3D0-7715CE319E3D}"/>
              </a:ext>
            </a:extLst>
          </p:cNvPr>
          <p:cNvSpPr>
            <a:spLocks noGrp="1"/>
          </p:cNvSpPr>
          <p:nvPr>
            <p:ph type="title"/>
          </p:nvPr>
        </p:nvSpPr>
        <p:spPr>
          <a:xfrm>
            <a:off x="960792" y="56771"/>
            <a:ext cx="10270415" cy="603187"/>
          </a:xfrm>
        </p:spPr>
        <p:txBody>
          <a:bodyPr/>
          <a:lstStyle/>
          <a:p>
            <a:r>
              <a:rPr lang="en-US" sz="3200" dirty="0"/>
              <a:t>Version Control</a:t>
            </a:r>
          </a:p>
        </p:txBody>
      </p:sp>
      <p:graphicFrame>
        <p:nvGraphicFramePr>
          <p:cNvPr id="13" name="Content Placeholder 4">
            <a:extLst>
              <a:ext uri="{FF2B5EF4-FFF2-40B4-BE49-F238E27FC236}">
                <a16:creationId xmlns:a16="http://schemas.microsoft.com/office/drawing/2014/main" id="{A14B1F44-28D1-45D4-AA52-9EE99FB1D4AC}"/>
              </a:ext>
            </a:extLst>
          </p:cNvPr>
          <p:cNvGraphicFramePr>
            <a:graphicFrameLocks/>
          </p:cNvGraphicFramePr>
          <p:nvPr>
            <p:extLst>
              <p:ext uri="{D42A27DB-BD31-4B8C-83A1-F6EECF244321}">
                <p14:modId xmlns:p14="http://schemas.microsoft.com/office/powerpoint/2010/main" val="2213592858"/>
              </p:ext>
            </p:extLst>
          </p:nvPr>
        </p:nvGraphicFramePr>
        <p:xfrm>
          <a:off x="944026" y="1212607"/>
          <a:ext cx="10270768" cy="1981200"/>
        </p:xfrm>
        <a:graphic>
          <a:graphicData uri="http://schemas.openxmlformats.org/drawingml/2006/table">
            <a:tbl>
              <a:tblPr firstRow="1" bandRow="1">
                <a:tableStyleId>{EB344D84-9AFB-497E-A393-DC336BA19D2E}</a:tableStyleId>
              </a:tblPr>
              <a:tblGrid>
                <a:gridCol w="1441941">
                  <a:extLst>
                    <a:ext uri="{9D8B030D-6E8A-4147-A177-3AD203B41FA5}">
                      <a16:colId xmlns:a16="http://schemas.microsoft.com/office/drawing/2014/main" val="144799638"/>
                    </a:ext>
                  </a:extLst>
                </a:gridCol>
                <a:gridCol w="1280160">
                  <a:extLst>
                    <a:ext uri="{9D8B030D-6E8A-4147-A177-3AD203B41FA5}">
                      <a16:colId xmlns:a16="http://schemas.microsoft.com/office/drawing/2014/main" val="495193253"/>
                    </a:ext>
                  </a:extLst>
                </a:gridCol>
                <a:gridCol w="1978429">
                  <a:extLst>
                    <a:ext uri="{9D8B030D-6E8A-4147-A177-3AD203B41FA5}">
                      <a16:colId xmlns:a16="http://schemas.microsoft.com/office/drawing/2014/main" val="3728884304"/>
                    </a:ext>
                  </a:extLst>
                </a:gridCol>
                <a:gridCol w="5570238">
                  <a:extLst>
                    <a:ext uri="{9D8B030D-6E8A-4147-A177-3AD203B41FA5}">
                      <a16:colId xmlns:a16="http://schemas.microsoft.com/office/drawing/2014/main" val="4078360702"/>
                    </a:ext>
                  </a:extLst>
                </a:gridCol>
              </a:tblGrid>
              <a:tr h="0">
                <a:tc>
                  <a:txBody>
                    <a:bodyPr/>
                    <a:lstStyle/>
                    <a:p>
                      <a:r>
                        <a:rPr lang="en-GB" sz="1400" dirty="0"/>
                        <a:t>Version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Date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Author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Notes/Changes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206497"/>
                  </a:ext>
                </a:extLst>
              </a:tr>
              <a:tr h="142702">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&lt;V0.0.1&gt;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20-Sep</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400" b="0" i="0" u="none" strike="noStrike" kern="1200" cap="none" spc="0" normalizeH="0" baseline="0" dirty="0">
                          <a:ln>
                            <a:noFill/>
                          </a:ln>
                          <a:solidFill>
                            <a:srgbClr val="FF0000"/>
                          </a:solidFill>
                          <a:effectLst/>
                          <a:uLnTx/>
                          <a:uFillTx/>
                          <a:latin typeface="+mn-lt"/>
                          <a:ea typeface="+mn-ea"/>
                          <a:cs typeface="+mn-cs"/>
                        </a:rPr>
                        <a:t>Achroo Batta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400" b="0" i="0" u="none" strike="noStrike" kern="1200" cap="none" spc="0" normalizeH="0" baseline="0" dirty="0">
                          <a:ln>
                            <a:noFill/>
                          </a:ln>
                          <a:solidFill>
                            <a:srgbClr val="FF0000"/>
                          </a:solidFill>
                          <a:effectLst/>
                          <a:uLnTx/>
                          <a:uFillTx/>
                          <a:latin typeface="+mn-lt"/>
                          <a:ea typeface="+mn-ea"/>
                          <a:cs typeface="+mn-cs"/>
                        </a:rPr>
                        <a:t>Initial Version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3474"/>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71430"/>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99972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551720"/>
                  </a:ext>
                </a:extLst>
              </a:tr>
              <a:tr h="142702">
                <a:tc>
                  <a:txBody>
                    <a:bodyPr/>
                    <a:lstStyle/>
                    <a:p>
                      <a:endParaRPr lang="en-GB" sz="12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77347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590794"/>
                  </a:ext>
                </a:extLst>
              </a:tr>
            </a:tbl>
          </a:graphicData>
        </a:graphic>
      </p:graphicFrame>
      <p:sp>
        <p:nvSpPr>
          <p:cNvPr id="19" name="Text Box 37">
            <a:extLst>
              <a:ext uri="{FF2B5EF4-FFF2-40B4-BE49-F238E27FC236}">
                <a16:creationId xmlns:a16="http://schemas.microsoft.com/office/drawing/2014/main" id="{62328EF0-99EB-4D09-9290-84EECD5E1C02}"/>
              </a:ext>
            </a:extLst>
          </p:cNvPr>
          <p:cNvSpPr txBox="1">
            <a:spLocks noChangeArrowheads="1"/>
          </p:cNvSpPr>
          <p:nvPr/>
        </p:nvSpPr>
        <p:spPr bwMode="auto">
          <a:xfrm>
            <a:off x="960440" y="868668"/>
            <a:ext cx="173802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mj-lt"/>
                <a:cs typeface="Segoe UI" panose="020B0502040204020203" pitchFamily="34" charset="0"/>
              </a:rPr>
              <a:t>Solution Plan</a:t>
            </a:r>
          </a:p>
        </p:txBody>
      </p:sp>
      <p:graphicFrame>
        <p:nvGraphicFramePr>
          <p:cNvPr id="20" name="Content Placeholder 4">
            <a:extLst>
              <a:ext uri="{FF2B5EF4-FFF2-40B4-BE49-F238E27FC236}">
                <a16:creationId xmlns:a16="http://schemas.microsoft.com/office/drawing/2014/main" id="{7ADA6EEC-4556-45A5-A438-BC8874A2C37B}"/>
              </a:ext>
            </a:extLst>
          </p:cNvPr>
          <p:cNvGraphicFramePr>
            <a:graphicFrameLocks/>
          </p:cNvGraphicFramePr>
          <p:nvPr>
            <p:extLst>
              <p:ext uri="{D42A27DB-BD31-4B8C-83A1-F6EECF244321}">
                <p14:modId xmlns:p14="http://schemas.microsoft.com/office/powerpoint/2010/main" val="3227113284"/>
              </p:ext>
            </p:extLst>
          </p:nvPr>
        </p:nvGraphicFramePr>
        <p:xfrm>
          <a:off x="960792" y="3730233"/>
          <a:ext cx="10270767" cy="1615440"/>
        </p:xfrm>
        <a:graphic>
          <a:graphicData uri="http://schemas.openxmlformats.org/drawingml/2006/table">
            <a:tbl>
              <a:tblPr firstRow="1" bandRow="1">
                <a:tableStyleId>{EB344D84-9AFB-497E-A393-DC336BA19D2E}</a:tableStyleId>
              </a:tblPr>
              <a:tblGrid>
                <a:gridCol w="1061400">
                  <a:extLst>
                    <a:ext uri="{9D8B030D-6E8A-4147-A177-3AD203B41FA5}">
                      <a16:colId xmlns:a16="http://schemas.microsoft.com/office/drawing/2014/main" val="144799638"/>
                    </a:ext>
                  </a:extLst>
                </a:gridCol>
                <a:gridCol w="1022849">
                  <a:extLst>
                    <a:ext uri="{9D8B030D-6E8A-4147-A177-3AD203B41FA5}">
                      <a16:colId xmlns:a16="http://schemas.microsoft.com/office/drawing/2014/main" val="495193253"/>
                    </a:ext>
                  </a:extLst>
                </a:gridCol>
                <a:gridCol w="1784411">
                  <a:extLst>
                    <a:ext uri="{9D8B030D-6E8A-4147-A177-3AD203B41FA5}">
                      <a16:colId xmlns:a16="http://schemas.microsoft.com/office/drawing/2014/main" val="3728884304"/>
                    </a:ext>
                  </a:extLst>
                </a:gridCol>
                <a:gridCol w="2790555">
                  <a:extLst>
                    <a:ext uri="{9D8B030D-6E8A-4147-A177-3AD203B41FA5}">
                      <a16:colId xmlns:a16="http://schemas.microsoft.com/office/drawing/2014/main" val="703315475"/>
                    </a:ext>
                  </a:extLst>
                </a:gridCol>
                <a:gridCol w="3611552">
                  <a:extLst>
                    <a:ext uri="{9D8B030D-6E8A-4147-A177-3AD203B41FA5}">
                      <a16:colId xmlns:a16="http://schemas.microsoft.com/office/drawing/2014/main" val="4078360702"/>
                    </a:ext>
                  </a:extLst>
                </a:gridCol>
              </a:tblGrid>
              <a:tr h="142702">
                <a:tc>
                  <a:txBody>
                    <a:bodyPr/>
                    <a:lstStyle/>
                    <a:p>
                      <a:r>
                        <a:rPr lang="en-GB" sz="1400" dirty="0"/>
                        <a:t>Version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Date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Author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File Name or Link</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Notes/Changes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206497"/>
                  </a:ext>
                </a:extLst>
              </a:tr>
              <a:tr h="142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dirty="0">
                          <a:ln>
                            <a:noFill/>
                          </a:ln>
                          <a:solidFill>
                            <a:srgbClr val="FF0000"/>
                          </a:solidFill>
                          <a:effectLst/>
                          <a:highlight>
                            <a:srgbClr val="FFFF00"/>
                          </a:highlight>
                          <a:uLnTx/>
                          <a:uFillTx/>
                          <a:latin typeface="+mn-lt"/>
                          <a:ea typeface="+mn-ea"/>
                          <a:cs typeface="+mn-cs"/>
                        </a:rPr>
                        <a:t>&lt;V0.1&gt;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highlight>
                            <a:srgbClr val="FFFF00"/>
                          </a:highlight>
                          <a:uLnTx/>
                          <a:uFillTx/>
                          <a:latin typeface="+mn-lt"/>
                          <a:ea typeface="+mn-ea"/>
                          <a:cs typeface="+mn-cs"/>
                        </a:rPr>
                        <a:t>&lt;Date&gt;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highlight>
                            <a:srgbClr val="FFFF00"/>
                          </a:highlight>
                          <a:uLnTx/>
                          <a:uFillTx/>
                          <a:latin typeface="+mn-lt"/>
                          <a:ea typeface="+mn-ea"/>
                          <a:cs typeface="+mn-cs"/>
                        </a:rPr>
                        <a:t>&lt;Author&gt;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highlight>
                            <a:srgbClr val="FFFF00"/>
                          </a:highlight>
                          <a:uLnTx/>
                          <a:uFillTx/>
                          <a:latin typeface="+mn-lt"/>
                          <a:ea typeface="+mn-ea"/>
                          <a:cs typeface="+mn-cs"/>
                        </a:rPr>
                        <a:t>&lt; e.g. AEM / AEP, DPM, SOW &gt;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highlight>
                            <a:srgbClr val="FFFF00"/>
                          </a:highlight>
                          <a:uLnTx/>
                          <a:uFillTx/>
                          <a:latin typeface="+mn-lt"/>
                          <a:ea typeface="+mn-ea"/>
                          <a:cs typeface="+mn-cs"/>
                        </a:rPr>
                        <a:t>&lt;Initial Version&gt;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3474"/>
                  </a:ext>
                </a:extLst>
              </a:tr>
              <a:tr h="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GB" sz="1200" kern="1200" dirty="0">
                        <a:solidFill>
                          <a:srgbClr val="4D4D4C"/>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71430"/>
                  </a:ext>
                </a:extLst>
              </a:tr>
              <a:tr h="142702">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99972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695736"/>
                  </a:ext>
                </a:extLst>
              </a:tr>
            </a:tbl>
          </a:graphicData>
        </a:graphic>
      </p:graphicFrame>
      <p:sp>
        <p:nvSpPr>
          <p:cNvPr id="21" name="Text Box 37">
            <a:extLst>
              <a:ext uri="{FF2B5EF4-FFF2-40B4-BE49-F238E27FC236}">
                <a16:creationId xmlns:a16="http://schemas.microsoft.com/office/drawing/2014/main" id="{43EEF6F5-44AD-4BD2-BC42-F99A17512F02}"/>
              </a:ext>
            </a:extLst>
          </p:cNvPr>
          <p:cNvSpPr txBox="1">
            <a:spLocks noChangeArrowheads="1"/>
          </p:cNvSpPr>
          <p:nvPr/>
        </p:nvSpPr>
        <p:spPr bwMode="auto">
          <a:xfrm>
            <a:off x="960439" y="3341557"/>
            <a:ext cx="173802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mj-lt"/>
                <a:cs typeface="Segoe UI" panose="020B0502040204020203" pitchFamily="34" charset="0"/>
              </a:rPr>
              <a:t>Deal </a:t>
            </a:r>
            <a:r>
              <a:rPr lang="en-GB" sz="1400" b="1" kern="0" dirty="0" err="1">
                <a:solidFill>
                  <a:schemeClr val="bg1"/>
                </a:solidFill>
                <a:latin typeface="+mj-lt"/>
                <a:cs typeface="Segoe UI" panose="020B0502040204020203" pitchFamily="34" charset="0"/>
              </a:rPr>
              <a:t>Artifacts</a:t>
            </a:r>
            <a:endParaRPr lang="en-GB" sz="1400" b="1" kern="0" dirty="0">
              <a:solidFill>
                <a:schemeClr val="bg1"/>
              </a:solidFill>
              <a:latin typeface="+mj-lt"/>
              <a:cs typeface="Segoe UI" panose="020B0502040204020203" pitchFamily="34" charset="0"/>
            </a:endParaRPr>
          </a:p>
        </p:txBody>
      </p:sp>
    </p:spTree>
    <p:extLst>
      <p:ext uri="{BB962C8B-B14F-4D97-AF65-F5344CB8AC3E}">
        <p14:creationId xmlns:p14="http://schemas.microsoft.com/office/powerpoint/2010/main" val="36907766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a:t>
            </a:fld>
            <a:endParaRPr lang="en-US" sz="1000" dirty="0"/>
          </a:p>
        </p:txBody>
      </p:sp>
      <p:sp>
        <p:nvSpPr>
          <p:cNvPr id="4" name="Title 3">
            <a:extLst>
              <a:ext uri="{FF2B5EF4-FFF2-40B4-BE49-F238E27FC236}">
                <a16:creationId xmlns:a16="http://schemas.microsoft.com/office/drawing/2014/main" id="{ABD91681-B414-4042-BD4E-BB7DBA150C69}"/>
              </a:ext>
            </a:extLst>
          </p:cNvPr>
          <p:cNvSpPr>
            <a:spLocks noGrp="1"/>
          </p:cNvSpPr>
          <p:nvPr>
            <p:ph type="title"/>
          </p:nvPr>
        </p:nvSpPr>
        <p:spPr>
          <a:xfrm>
            <a:off x="960792" y="56771"/>
            <a:ext cx="10270415" cy="603187"/>
          </a:xfrm>
        </p:spPr>
        <p:txBody>
          <a:bodyPr/>
          <a:lstStyle/>
          <a:p>
            <a:r>
              <a:rPr lang="en-US" sz="3200" dirty="0"/>
              <a:t>Top Sheet: </a:t>
            </a:r>
            <a:r>
              <a:rPr lang="en-US" sz="3200" i="1" dirty="0"/>
              <a:t>Solution-to-Win and Price-to-Win</a:t>
            </a:r>
          </a:p>
        </p:txBody>
      </p:sp>
      <p:graphicFrame>
        <p:nvGraphicFramePr>
          <p:cNvPr id="14" name="Table 13">
            <a:extLst>
              <a:ext uri="{FF2B5EF4-FFF2-40B4-BE49-F238E27FC236}">
                <a16:creationId xmlns:a16="http://schemas.microsoft.com/office/drawing/2014/main" id="{A5B35AE3-773D-C838-E63F-4A164C284204}"/>
              </a:ext>
            </a:extLst>
          </p:cNvPr>
          <p:cNvGraphicFramePr>
            <a:graphicFrameLocks noGrp="1"/>
          </p:cNvGraphicFramePr>
          <p:nvPr>
            <p:extLst>
              <p:ext uri="{D42A27DB-BD31-4B8C-83A1-F6EECF244321}">
                <p14:modId xmlns:p14="http://schemas.microsoft.com/office/powerpoint/2010/main" val="1983721782"/>
              </p:ext>
            </p:extLst>
          </p:nvPr>
        </p:nvGraphicFramePr>
        <p:xfrm>
          <a:off x="711199" y="955040"/>
          <a:ext cx="10739121" cy="4826004"/>
        </p:xfrm>
        <a:graphic>
          <a:graphicData uri="http://schemas.openxmlformats.org/drawingml/2006/table">
            <a:tbl>
              <a:tblPr/>
              <a:tblGrid>
                <a:gridCol w="155189">
                  <a:extLst>
                    <a:ext uri="{9D8B030D-6E8A-4147-A177-3AD203B41FA5}">
                      <a16:colId xmlns:a16="http://schemas.microsoft.com/office/drawing/2014/main" val="88894916"/>
                    </a:ext>
                  </a:extLst>
                </a:gridCol>
                <a:gridCol w="1024252">
                  <a:extLst>
                    <a:ext uri="{9D8B030D-6E8A-4147-A177-3AD203B41FA5}">
                      <a16:colId xmlns:a16="http://schemas.microsoft.com/office/drawing/2014/main" val="1524109848"/>
                    </a:ext>
                  </a:extLst>
                </a:gridCol>
                <a:gridCol w="1918144">
                  <a:extLst>
                    <a:ext uri="{9D8B030D-6E8A-4147-A177-3AD203B41FA5}">
                      <a16:colId xmlns:a16="http://schemas.microsoft.com/office/drawing/2014/main" val="2098223053"/>
                    </a:ext>
                  </a:extLst>
                </a:gridCol>
                <a:gridCol w="329002">
                  <a:extLst>
                    <a:ext uri="{9D8B030D-6E8A-4147-A177-3AD203B41FA5}">
                      <a16:colId xmlns:a16="http://schemas.microsoft.com/office/drawing/2014/main" val="81924934"/>
                    </a:ext>
                  </a:extLst>
                </a:gridCol>
                <a:gridCol w="260720">
                  <a:extLst>
                    <a:ext uri="{9D8B030D-6E8A-4147-A177-3AD203B41FA5}">
                      <a16:colId xmlns:a16="http://schemas.microsoft.com/office/drawing/2014/main" val="508418691"/>
                    </a:ext>
                  </a:extLst>
                </a:gridCol>
                <a:gridCol w="1626388">
                  <a:extLst>
                    <a:ext uri="{9D8B030D-6E8A-4147-A177-3AD203B41FA5}">
                      <a16:colId xmlns:a16="http://schemas.microsoft.com/office/drawing/2014/main" val="370566471"/>
                    </a:ext>
                  </a:extLst>
                </a:gridCol>
                <a:gridCol w="558683">
                  <a:extLst>
                    <a:ext uri="{9D8B030D-6E8A-4147-A177-3AD203B41FA5}">
                      <a16:colId xmlns:a16="http://schemas.microsoft.com/office/drawing/2014/main" val="3547653254"/>
                    </a:ext>
                  </a:extLst>
                </a:gridCol>
                <a:gridCol w="521437">
                  <a:extLst>
                    <a:ext uri="{9D8B030D-6E8A-4147-A177-3AD203B41FA5}">
                      <a16:colId xmlns:a16="http://schemas.microsoft.com/office/drawing/2014/main" val="1025035938"/>
                    </a:ext>
                  </a:extLst>
                </a:gridCol>
                <a:gridCol w="521437">
                  <a:extLst>
                    <a:ext uri="{9D8B030D-6E8A-4147-A177-3AD203B41FA5}">
                      <a16:colId xmlns:a16="http://schemas.microsoft.com/office/drawing/2014/main" val="1225579477"/>
                    </a:ext>
                  </a:extLst>
                </a:gridCol>
                <a:gridCol w="521437">
                  <a:extLst>
                    <a:ext uri="{9D8B030D-6E8A-4147-A177-3AD203B41FA5}">
                      <a16:colId xmlns:a16="http://schemas.microsoft.com/office/drawing/2014/main" val="1262240290"/>
                    </a:ext>
                  </a:extLst>
                </a:gridCol>
                <a:gridCol w="235888">
                  <a:extLst>
                    <a:ext uri="{9D8B030D-6E8A-4147-A177-3AD203B41FA5}">
                      <a16:colId xmlns:a16="http://schemas.microsoft.com/office/drawing/2014/main" val="672565411"/>
                    </a:ext>
                  </a:extLst>
                </a:gridCol>
                <a:gridCol w="1539480">
                  <a:extLst>
                    <a:ext uri="{9D8B030D-6E8A-4147-A177-3AD203B41FA5}">
                      <a16:colId xmlns:a16="http://schemas.microsoft.com/office/drawing/2014/main" val="2932583154"/>
                    </a:ext>
                  </a:extLst>
                </a:gridCol>
                <a:gridCol w="763532">
                  <a:extLst>
                    <a:ext uri="{9D8B030D-6E8A-4147-A177-3AD203B41FA5}">
                      <a16:colId xmlns:a16="http://schemas.microsoft.com/office/drawing/2014/main" val="1276920652"/>
                    </a:ext>
                  </a:extLst>
                </a:gridCol>
                <a:gridCol w="763532">
                  <a:extLst>
                    <a:ext uri="{9D8B030D-6E8A-4147-A177-3AD203B41FA5}">
                      <a16:colId xmlns:a16="http://schemas.microsoft.com/office/drawing/2014/main" val="2655575145"/>
                    </a:ext>
                  </a:extLst>
                </a:gridCol>
              </a:tblGrid>
              <a:tr h="306654">
                <a:tc gridSpan="4">
                  <a:txBody>
                    <a:bodyPr/>
                    <a:lstStyle/>
                    <a:p>
                      <a:pPr algn="ctr" fontAlgn="ctr"/>
                      <a:r>
                        <a:rPr lang="en-AU" sz="800" b="1" i="0" u="none" strike="noStrike">
                          <a:solidFill>
                            <a:srgbClr val="FFFFFF"/>
                          </a:solidFill>
                          <a:effectLst/>
                          <a:latin typeface="Calibri" panose="020F0502020204030204" pitchFamily="34" charset="0"/>
                        </a:rPr>
                        <a:t>General</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AU" sz="800" b="1" i="0" u="none" strike="noStrike">
                          <a:solidFill>
                            <a:srgbClr val="FFFFFF"/>
                          </a:solidFill>
                          <a:effectLst/>
                          <a:latin typeface="Calibri" panose="020F0502020204030204" pitchFamily="34" charset="0"/>
                        </a:rPr>
                        <a:t>Solution-to-Win</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AU" sz="800" b="1" i="0" u="none" strike="noStrike">
                          <a:solidFill>
                            <a:srgbClr val="FFFFFF"/>
                          </a:solidFill>
                          <a:effectLst/>
                          <a:latin typeface="Calibri" panose="020F0502020204030204" pitchFamily="34" charset="0"/>
                        </a:rPr>
                        <a:t>Price-to-Win</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531314013"/>
                  </a:ext>
                </a:extLst>
              </a:tr>
              <a:tr h="306654">
                <a:tc gridSpan="2">
                  <a:txBody>
                    <a:bodyPr/>
                    <a:lstStyle/>
                    <a:p>
                      <a:pPr algn="l" fontAlgn="ctr"/>
                      <a:r>
                        <a:rPr lang="en-AU" sz="700" b="1" i="0" u="none" strike="noStrike">
                          <a:solidFill>
                            <a:srgbClr val="000000"/>
                          </a:solidFill>
                          <a:effectLst/>
                          <a:latin typeface="Calibri" panose="020F0502020204030204" pitchFamily="34" charset="0"/>
                        </a:rPr>
                        <a:t>Client Name</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Mater Hospital</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1" i="0" u="none" strike="noStrike">
                          <a:solidFill>
                            <a:srgbClr val="000000"/>
                          </a:solidFill>
                          <a:effectLst/>
                          <a:latin typeface="Calibri" panose="020F0502020204030204" pitchFamily="34" charset="0"/>
                        </a:rPr>
                        <a:t>Project Team Mix and Cost</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Cost</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 Hrs</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 Cost</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ABR</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Price-to-Win</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AU" sz="700" b="0" i="0" u="none" strike="noStrike">
                          <a:solidFill>
                            <a:srgbClr val="FF5800"/>
                          </a:solidFill>
                          <a:effectLst/>
                          <a:latin typeface="Calibri" panose="020F0502020204030204" pitchFamily="34" charset="0"/>
                        </a:rPr>
                        <a:t> </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4063163680"/>
                  </a:ext>
                </a:extLst>
              </a:tr>
              <a:tr h="306654">
                <a:tc gridSpan="2">
                  <a:txBody>
                    <a:bodyPr/>
                    <a:lstStyle/>
                    <a:p>
                      <a:pPr algn="l" fontAlgn="ctr"/>
                      <a:r>
                        <a:rPr lang="en-AU" sz="700" b="1" i="0" u="none" strike="noStrike">
                          <a:solidFill>
                            <a:srgbClr val="000000"/>
                          </a:solidFill>
                          <a:effectLst/>
                          <a:latin typeface="Calibri" panose="020F0502020204030204" pitchFamily="34" charset="0"/>
                        </a:rPr>
                        <a:t>Opportunity Name</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US" sz="700" b="0" i="0" u="none" strike="noStrike" dirty="0">
                          <a:solidFill>
                            <a:srgbClr val="FF5800"/>
                          </a:solidFill>
                          <a:effectLst/>
                          <a:latin typeface="Calibri" panose="020F0502020204030204" pitchFamily="34" charset="0"/>
                        </a:rPr>
                        <a:t>Mater Bus Apps Support - Simplify DevOps Pipelines</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Onshore</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29,266</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100%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100%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229</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Pricing Model</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700" b="0" i="0" u="none" strike="noStrike">
                          <a:solidFill>
                            <a:srgbClr val="FF5800"/>
                          </a:solidFill>
                          <a:effectLst/>
                          <a:latin typeface="Calibri" panose="020F0502020204030204" pitchFamily="34" charset="0"/>
                        </a:rPr>
                        <a:t>Time and Materials (T&amp;M)</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168384316"/>
                  </a:ext>
                </a:extLst>
              </a:tr>
              <a:tr h="306654">
                <a:tc gridSpan="2">
                  <a:txBody>
                    <a:bodyPr/>
                    <a:lstStyle/>
                    <a:p>
                      <a:pPr algn="l" fontAlgn="ctr"/>
                      <a:r>
                        <a:rPr lang="en-AU" sz="700" b="1" i="0" u="none" strike="noStrike">
                          <a:solidFill>
                            <a:srgbClr val="000000"/>
                          </a:solidFill>
                          <a:effectLst/>
                          <a:latin typeface="Calibri" panose="020F0502020204030204" pitchFamily="34" charset="0"/>
                        </a:rPr>
                        <a:t>Project Start Date</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2022-10-03</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GCP</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Billing Terms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AU" sz="700" b="0" i="0" u="none" strike="noStrike">
                          <a:solidFill>
                            <a:srgbClr val="FF5800"/>
                          </a:solidFill>
                          <a:effectLst/>
                          <a:latin typeface="Calibri" panose="020F0502020204030204" pitchFamily="34" charset="0"/>
                        </a:rPr>
                        <a:t>BILL 1 MONTH AFTER</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427237954"/>
                  </a:ext>
                </a:extLst>
              </a:tr>
              <a:tr h="306654">
                <a:tc gridSpan="2">
                  <a:txBody>
                    <a:bodyPr/>
                    <a:lstStyle/>
                    <a:p>
                      <a:pPr algn="l" fontAlgn="ctr"/>
                      <a:r>
                        <a:rPr lang="en-AU" sz="700" b="1" i="0" u="none" strike="noStrike">
                          <a:solidFill>
                            <a:srgbClr val="000000"/>
                          </a:solidFill>
                          <a:effectLst/>
                          <a:latin typeface="Calibri" panose="020F0502020204030204" pitchFamily="34" charset="0"/>
                        </a:rPr>
                        <a:t>Project End Date</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2022-11-04</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ATC</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1" i="0" u="none" strike="noStrike">
                          <a:solidFill>
                            <a:srgbClr val="000000"/>
                          </a:solidFill>
                          <a:effectLst/>
                          <a:latin typeface="Calibri" panose="020F0502020204030204" pitchFamily="34" charset="0"/>
                        </a:rPr>
                        <a:t>Total Cost (with Capital Charges)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AU" sz="700" b="1" i="0" u="none" strike="noStrike">
                          <a:solidFill>
                            <a:srgbClr val="FF5800"/>
                          </a:solidFill>
                          <a:effectLst/>
                          <a:latin typeface="Calibri" panose="020F0502020204030204" pitchFamily="34" charset="0"/>
                        </a:rPr>
                        <a:t>30,181</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387903678"/>
                  </a:ext>
                </a:extLst>
              </a:tr>
              <a:tr h="306654">
                <a:tc gridSpan="2">
                  <a:txBody>
                    <a:bodyPr/>
                    <a:lstStyle/>
                    <a:p>
                      <a:pPr algn="l" fontAlgn="ctr"/>
                      <a:r>
                        <a:rPr lang="en-AU" sz="700" b="1" i="0" u="none" strike="noStrike">
                          <a:solidFill>
                            <a:srgbClr val="000000"/>
                          </a:solidFill>
                          <a:effectLst/>
                          <a:latin typeface="Calibri" panose="020F0502020204030204" pitchFamily="34" charset="0"/>
                        </a:rPr>
                        <a:t>Channel</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Direct</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Subcontractor</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   Services Revenue (Ex. VAT)</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AU" sz="700" b="0" i="0" u="none" strike="noStrike">
                          <a:solidFill>
                            <a:srgbClr val="FF5800"/>
                          </a:solidFill>
                          <a:effectLst/>
                          <a:latin typeface="Calibri" panose="020F0502020204030204" pitchFamily="34" charset="0"/>
                        </a:rPr>
                        <a:t>45,726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846989986"/>
                  </a:ext>
                </a:extLst>
              </a:tr>
              <a:tr h="306654">
                <a:tc gridSpan="2">
                  <a:txBody>
                    <a:bodyPr/>
                    <a:lstStyle/>
                    <a:p>
                      <a:pPr algn="l" fontAlgn="ctr"/>
                      <a:r>
                        <a:rPr lang="en-AU" sz="700" b="1" i="0" u="none" strike="noStrike">
                          <a:solidFill>
                            <a:srgbClr val="000000"/>
                          </a:solidFill>
                          <a:effectLst/>
                          <a:latin typeface="Calibri" panose="020F0502020204030204" pitchFamily="34" charset="0"/>
                        </a:rPr>
                        <a:t>Sales Motion</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Direct</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1" i="0" u="none" strike="noStrike">
                          <a:solidFill>
                            <a:srgbClr val="000000"/>
                          </a:solidFill>
                          <a:effectLst/>
                          <a:latin typeface="Calibri" panose="020F0502020204030204" pitchFamily="34" charset="0"/>
                        </a:rPr>
                        <a:t>Total Services Cost</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29,266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AU" sz="700" b="1" i="0" u="none" strike="noStrike" dirty="0">
                          <a:solidFill>
                            <a:srgbClr val="000000"/>
                          </a:solidFill>
                          <a:effectLst/>
                          <a:latin typeface="Calibri" panose="020F0502020204030204" pitchFamily="34" charset="0"/>
                        </a:rPr>
                        <a:t>Total Hours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FF5800"/>
                          </a:solidFill>
                          <a:effectLst/>
                          <a:latin typeface="Calibri" panose="020F0502020204030204" pitchFamily="34" charset="0"/>
                        </a:rPr>
                        <a:t>200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   Expenses Revenue (Ex. VAT)</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081612572"/>
                  </a:ext>
                </a:extLst>
              </a:tr>
              <a:tr h="306654">
                <a:tc gridSpan="2">
                  <a:txBody>
                    <a:bodyPr/>
                    <a:lstStyle/>
                    <a:p>
                      <a:pPr algn="l" fontAlgn="ctr"/>
                      <a:r>
                        <a:rPr lang="en-AU" sz="700" b="1" i="0" u="none" strike="noStrike">
                          <a:solidFill>
                            <a:srgbClr val="000000"/>
                          </a:solidFill>
                          <a:effectLst/>
                          <a:latin typeface="Calibri" panose="020F0502020204030204" pitchFamily="34" charset="0"/>
                        </a:rPr>
                        <a:t>Risk Tier</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dirty="0">
                          <a:solidFill>
                            <a:srgbClr val="000000"/>
                          </a:solidFill>
                          <a:effectLst/>
                          <a:latin typeface="Calibri" panose="020F0502020204030204" pitchFamily="34" charset="0"/>
                        </a:rPr>
                        <a:t>   Inc Contingency</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852</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AU" sz="700" b="1" i="0" u="none" strike="noStrike">
                          <a:solidFill>
                            <a:srgbClr val="000000"/>
                          </a:solidFill>
                          <a:effectLst/>
                          <a:latin typeface="Calibri" panose="020F0502020204030204" pitchFamily="34" charset="0"/>
                        </a:rPr>
                        <a:t>Sol. Contingency</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FF5800"/>
                          </a:solidFill>
                          <a:effectLst/>
                          <a:latin typeface="Calibri" panose="020F0502020204030204" pitchFamily="34" charset="0"/>
                        </a:rPr>
                        <a:t>3%</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1" i="0" u="none" strike="noStrike">
                          <a:solidFill>
                            <a:srgbClr val="000000"/>
                          </a:solidFill>
                          <a:effectLst/>
                          <a:latin typeface="Calibri" panose="020F0502020204030204" pitchFamily="34" charset="0"/>
                        </a:rPr>
                        <a:t>Total Revenue</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AU" sz="700" b="1" i="0" u="none" strike="noStrike">
                          <a:solidFill>
                            <a:srgbClr val="FF5800"/>
                          </a:solidFill>
                          <a:effectLst/>
                          <a:latin typeface="Calibri" panose="020F0502020204030204" pitchFamily="34" charset="0"/>
                        </a:rPr>
                        <a:t>45,726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634819836"/>
                  </a:ext>
                </a:extLst>
              </a:tr>
              <a:tr h="306654">
                <a:tc gridSpan="2">
                  <a:txBody>
                    <a:bodyPr/>
                    <a:lstStyle/>
                    <a:p>
                      <a:pPr algn="l" fontAlgn="ctr"/>
                      <a:r>
                        <a:rPr lang="en-AU" sz="700" b="1" i="0" u="none" strike="noStrike">
                          <a:solidFill>
                            <a:srgbClr val="000000"/>
                          </a:solidFill>
                          <a:effectLst/>
                          <a:latin typeface="Calibri" panose="020F0502020204030204" pitchFamily="34" charset="0"/>
                        </a:rPr>
                        <a:t>CDP Risk Assessment</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l" fontAlgn="ctr"/>
                      <a:r>
                        <a:rPr lang="en-AU" sz="700" b="0" i="0" u="none" strike="noStrike">
                          <a:solidFill>
                            <a:srgbClr val="FF58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1" i="0" u="none" strike="noStrike">
                          <a:solidFill>
                            <a:srgbClr val="000000"/>
                          </a:solidFill>
                          <a:effectLst/>
                          <a:latin typeface="Calibri" panose="020F0502020204030204" pitchFamily="34" charset="0"/>
                        </a:rPr>
                        <a:t>Total Expense Cost</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AU" sz="700" b="1" i="0" u="none" strike="noStrike">
                          <a:solidFill>
                            <a:srgbClr val="000000"/>
                          </a:solidFill>
                          <a:effectLst/>
                          <a:latin typeface="Calibri" panose="020F0502020204030204" pitchFamily="34" charset="0"/>
                        </a:rPr>
                        <a:t>Average Bill Rate</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FF5800"/>
                          </a:solidFill>
                          <a:effectLst/>
                          <a:latin typeface="Calibri" panose="020F0502020204030204" pitchFamily="34" charset="0"/>
                        </a:rPr>
                        <a:t>229</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Project Margin</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AU" sz="700" b="0" i="0" u="none" strike="noStrike">
                          <a:solidFill>
                            <a:srgbClr val="FF5800"/>
                          </a:solidFill>
                          <a:effectLst/>
                          <a:latin typeface="Calibri" panose="020F0502020204030204" pitchFamily="34" charset="0"/>
                        </a:rPr>
                        <a:t>34.00%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802525635"/>
                  </a:ext>
                </a:extLst>
              </a:tr>
              <a:tr h="306654">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AU" sz="700" b="0" i="0" u="none" strike="noStrike">
                          <a:effectLst/>
                          <a:latin typeface="Arial" panose="020B0604020202020204" pitchFamily="34" charset="0"/>
                        </a:rPr>
                        <a:t> </a:t>
                      </a:r>
                    </a:p>
                  </a:txBody>
                  <a:tcPr marL="4212" marR="4212" marT="42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 </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AU" sz="700" b="1" i="0" u="none" strike="noStrike">
                          <a:solidFill>
                            <a:srgbClr val="000000"/>
                          </a:solidFill>
                          <a:effectLst/>
                          <a:latin typeface="Calibri" panose="020F0502020204030204" pitchFamily="34" charset="0"/>
                        </a:rPr>
                        <a:t>Average Cost Rate</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FF5800"/>
                          </a:solidFill>
                          <a:effectLst/>
                          <a:latin typeface="Calibri" panose="020F0502020204030204" pitchFamily="34" charset="0"/>
                        </a:rPr>
                        <a:t>146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0" i="0" u="none" strike="noStrike">
                          <a:solidFill>
                            <a:srgbClr val="000000"/>
                          </a:solidFill>
                          <a:effectLst/>
                          <a:latin typeface="Calibri" panose="020F0502020204030204" pitchFamily="34" charset="0"/>
                        </a:rPr>
                        <a:t>Margin Target | Margin Floor</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42.00%</a:t>
                      </a:r>
                    </a:p>
                  </a:txBody>
                  <a:tcPr marL="4212" marR="4212" marT="4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40.00%</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423842"/>
                  </a:ext>
                </a:extLst>
              </a:tr>
              <a:tr h="306654">
                <a:tc gridSpan="4">
                  <a:txBody>
                    <a:bodyPr/>
                    <a:lstStyle/>
                    <a:p>
                      <a:pPr algn="ctr" fontAlgn="ctr"/>
                      <a:r>
                        <a:rPr lang="en-AU" sz="800" b="1" i="0" u="none" strike="noStrike">
                          <a:solidFill>
                            <a:srgbClr val="FFFFFF"/>
                          </a:solidFill>
                          <a:effectLst/>
                          <a:latin typeface="Calibri" panose="020F0502020204030204" pitchFamily="34" charset="0"/>
                        </a:rPr>
                        <a:t>Offering Mix</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1" i="0" u="none" strike="noStrike">
                          <a:solidFill>
                            <a:srgbClr val="000000"/>
                          </a:solidFill>
                          <a:effectLst/>
                          <a:latin typeface="Calibri" panose="020F0502020204030204" pitchFamily="34" charset="0"/>
                        </a:rPr>
                        <a:t>Total Cost (without cap charges)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29,266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r" fontAlgn="ctr"/>
                      <a:r>
                        <a:rPr lang="en-AU" sz="700" b="1" i="0" u="none" strike="noStrike">
                          <a:solidFill>
                            <a:srgbClr val="000000"/>
                          </a:solidFill>
                          <a:effectLst/>
                          <a:latin typeface="Calibri" panose="020F0502020204030204" pitchFamily="34" charset="0"/>
                        </a:rPr>
                        <a:t>Capital Charges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FF5800"/>
                          </a:solidFill>
                          <a:effectLst/>
                          <a:latin typeface="Calibri" panose="020F0502020204030204" pitchFamily="34" charset="0"/>
                        </a:rPr>
                        <a:t>915</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AU" sz="700" b="1" i="0" u="none" strike="noStrike">
                          <a:solidFill>
                            <a:srgbClr val="000000"/>
                          </a:solidFill>
                          <a:effectLst/>
                          <a:latin typeface="Calibri" panose="020F0502020204030204" pitchFamily="34" charset="0"/>
                        </a:rPr>
                        <a:t>Total Price (VAT + Expenses)</a:t>
                      </a:r>
                    </a:p>
                  </a:txBody>
                  <a:tcPr marL="4212" marR="4212" marT="42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AU" sz="700" b="1" i="0" u="none" strike="noStrike">
                          <a:solidFill>
                            <a:srgbClr val="FF5800"/>
                          </a:solidFill>
                          <a:effectLst/>
                          <a:latin typeface="Calibri" panose="020F0502020204030204" pitchFamily="34" charset="0"/>
                        </a:rPr>
                        <a:t>45,726</a:t>
                      </a:r>
                    </a:p>
                  </a:txBody>
                  <a:tcPr marL="4212" marR="4212" marT="421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199536576"/>
                  </a:ext>
                </a:extLst>
              </a:tr>
              <a:tr h="290562">
                <a:tc>
                  <a:txBody>
                    <a:bodyPr/>
                    <a:lstStyle/>
                    <a:p>
                      <a:pPr algn="ctr" fontAlgn="ctr"/>
                      <a:r>
                        <a:rPr lang="en-AU" sz="700" b="1" i="0" u="none" strike="noStrike">
                          <a:solidFill>
                            <a:srgbClr val="000000"/>
                          </a:solidFill>
                          <a:effectLst/>
                          <a:latin typeface="Calibri" panose="020F0502020204030204" pitchFamily="34" charset="0"/>
                        </a:rPr>
                        <a:t>1</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AU" sz="700" b="0" i="0" u="none" strike="noStrike">
                          <a:solidFill>
                            <a:srgbClr val="000000"/>
                          </a:solidFill>
                          <a:effectLst/>
                          <a:latin typeface="Calibri" panose="020F0502020204030204" pitchFamily="34" charset="0"/>
                        </a:rPr>
                        <a:t>Secure Applications, Platforms &amp; Data</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000000"/>
                          </a:solidFill>
                          <a:effectLst/>
                          <a:latin typeface="Calibri" panose="020F0502020204030204" pitchFamily="34" charset="0"/>
                        </a:rPr>
                        <a:t>100%</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a:noFill/>
                    </a:lnT>
                    <a:lnB>
                      <a:noFill/>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916620"/>
                  </a:ext>
                </a:extLst>
              </a:tr>
              <a:tr h="290562">
                <a:tc>
                  <a:txBody>
                    <a:bodyPr/>
                    <a:lstStyle/>
                    <a:p>
                      <a:pPr algn="ctr" fontAlgn="ctr"/>
                      <a:r>
                        <a:rPr lang="en-AU" sz="700" b="1" i="0" u="none" strike="noStrike">
                          <a:solidFill>
                            <a:srgbClr val="000000"/>
                          </a:solidFill>
                          <a:effectLst/>
                          <a:latin typeface="Calibri" panose="020F0502020204030204" pitchFamily="34" charset="0"/>
                        </a:rPr>
                        <a:t>2</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AU" sz="800" b="1" i="0" u="none" strike="noStrike">
                          <a:solidFill>
                            <a:srgbClr val="FFFFFF"/>
                          </a:solidFill>
                          <a:effectLst/>
                          <a:latin typeface="Calibri" panose="020F0502020204030204" pitchFamily="34" charset="0"/>
                        </a:rPr>
                        <a:t>Solution-to-Win / Cost Comment:</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AU" sz="800" b="1" i="0" u="none" strike="noStrike">
                          <a:solidFill>
                            <a:srgbClr val="FFFFFF"/>
                          </a:solidFill>
                          <a:effectLst/>
                          <a:latin typeface="Calibri" panose="020F0502020204030204" pitchFamily="34" charset="0"/>
                        </a:rPr>
                        <a:t>Price-to-Win Comment:</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507757088"/>
                  </a:ext>
                </a:extLst>
              </a:tr>
              <a:tr h="290562">
                <a:tc>
                  <a:txBody>
                    <a:bodyPr/>
                    <a:lstStyle/>
                    <a:p>
                      <a:pPr algn="ctr" fontAlgn="ctr"/>
                      <a:r>
                        <a:rPr lang="en-AU" sz="700" b="1" i="0" u="none" strike="noStrike">
                          <a:solidFill>
                            <a:srgbClr val="000000"/>
                          </a:solidFill>
                          <a:effectLst/>
                          <a:latin typeface="Calibri" panose="020F0502020204030204" pitchFamily="34" charset="0"/>
                        </a:rPr>
                        <a:t>3</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3" gridSpan="5">
                  <a:txBody>
                    <a:bodyPr/>
                    <a:lstStyle/>
                    <a:p>
                      <a:pPr algn="l" fontAlgn="t"/>
                      <a:r>
                        <a:rPr lang="en-AU" sz="700" b="0" i="0" u="none" strike="noStrike">
                          <a:solidFill>
                            <a:srgbClr val="000000"/>
                          </a:solidFill>
                          <a:effectLst/>
                          <a:latin typeface="Calibri" panose="020F0502020204030204" pitchFamily="34" charset="0"/>
                        </a:rPr>
                        <a:t> </a:t>
                      </a:r>
                    </a:p>
                  </a:txBody>
                  <a:tcPr marL="4212" marR="4212" marT="4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AU"/>
                    </a:p>
                  </a:txBody>
                  <a:tcPr/>
                </a:tc>
                <a:tc rowSpan="3" hMerge="1">
                  <a:txBody>
                    <a:bodyPr/>
                    <a:lstStyle/>
                    <a:p>
                      <a:endParaRPr lang="en-AU"/>
                    </a:p>
                  </a:txBody>
                  <a:tcPr/>
                </a:tc>
                <a:tc rowSpan="3" hMerge="1">
                  <a:txBody>
                    <a:bodyPr/>
                    <a:lstStyle/>
                    <a:p>
                      <a:endParaRPr lang="en-AU"/>
                    </a:p>
                  </a:txBody>
                  <a:tcPr/>
                </a:tc>
                <a:tc rowSpan="3" h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3" gridSpan="3">
                  <a:txBody>
                    <a:bodyPr/>
                    <a:lstStyle/>
                    <a:p>
                      <a:pPr algn="l" fontAlgn="t"/>
                      <a:r>
                        <a:rPr lang="en-AU" sz="700" b="0" i="0" u="none" strike="noStrike">
                          <a:solidFill>
                            <a:srgbClr val="000000"/>
                          </a:solidFill>
                          <a:effectLst/>
                          <a:latin typeface="Calibri" panose="020F0502020204030204" pitchFamily="34" charset="0"/>
                        </a:rPr>
                        <a:t> </a:t>
                      </a:r>
                    </a:p>
                  </a:txBody>
                  <a:tcPr marL="4212" marR="4212" marT="4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AU"/>
                    </a:p>
                  </a:txBody>
                  <a:tcPr/>
                </a:tc>
                <a:tc rowSpan="3" hMerge="1">
                  <a:txBody>
                    <a:bodyPr/>
                    <a:lstStyle/>
                    <a:p>
                      <a:endParaRPr lang="en-AU"/>
                    </a:p>
                  </a:txBody>
                  <a:tcPr/>
                </a:tc>
                <a:extLst>
                  <a:ext uri="{0D108BD9-81ED-4DB2-BD59-A6C34878D82A}">
                    <a16:rowId xmlns:a16="http://schemas.microsoft.com/office/drawing/2014/main" val="310337524"/>
                  </a:ext>
                </a:extLst>
              </a:tr>
              <a:tr h="290562">
                <a:tc>
                  <a:txBody>
                    <a:bodyPr/>
                    <a:lstStyle/>
                    <a:p>
                      <a:pPr algn="ctr" fontAlgn="ctr"/>
                      <a:r>
                        <a:rPr lang="en-AU" sz="700" b="1" i="0" u="none" strike="noStrike">
                          <a:solidFill>
                            <a:srgbClr val="000000"/>
                          </a:solidFill>
                          <a:effectLst/>
                          <a:latin typeface="Calibri" panose="020F0502020204030204" pitchFamily="34" charset="0"/>
                        </a:rPr>
                        <a:t>4</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3523259736"/>
                  </a:ext>
                </a:extLst>
              </a:tr>
              <a:tr h="290562">
                <a:tc>
                  <a:txBody>
                    <a:bodyPr/>
                    <a:lstStyle/>
                    <a:p>
                      <a:pPr algn="ctr" fontAlgn="ctr"/>
                      <a:r>
                        <a:rPr lang="en-AU" sz="700" b="1" i="0" u="none" strike="noStrike">
                          <a:solidFill>
                            <a:srgbClr val="000000"/>
                          </a:solidFill>
                          <a:effectLst/>
                          <a:latin typeface="Calibri" panose="020F0502020204030204" pitchFamily="34" charset="0"/>
                        </a:rPr>
                        <a:t>5</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fontAlgn="ctr"/>
                      <a:r>
                        <a:rPr lang="en-AU" sz="700" b="0" i="0" u="none" strike="noStrike">
                          <a:solidFill>
                            <a:srgbClr val="000000"/>
                          </a:solidFill>
                          <a:effectLst/>
                          <a:latin typeface="Calibri" panose="020F0502020204030204" pitchFamily="34" charset="0"/>
                        </a:rPr>
                        <a:t> </a:t>
                      </a:r>
                    </a:p>
                  </a:txBody>
                  <a:tcPr marL="4212" marR="4212" marT="421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AU" sz="700" b="0" i="0" u="none" strike="noStrike">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a:txBody>
                    <a:bodyPr/>
                    <a:lstStyle/>
                    <a:p>
                      <a:pPr algn="l" fontAlgn="b"/>
                      <a:endParaRPr lang="en-AU" sz="700" b="0" i="0" u="none" strike="noStrike" dirty="0">
                        <a:effectLst/>
                        <a:latin typeface="Arial" panose="020B0604020202020204" pitchFamily="34" charset="0"/>
                      </a:endParaRPr>
                    </a:p>
                  </a:txBody>
                  <a:tcPr marL="4212" marR="4212" marT="42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512671797"/>
                  </a:ext>
                </a:extLst>
              </a:tr>
            </a:tbl>
          </a:graphicData>
        </a:graphic>
      </p:graphicFrame>
    </p:spTree>
    <p:extLst>
      <p:ext uri="{BB962C8B-B14F-4D97-AF65-F5344CB8AC3E}">
        <p14:creationId xmlns:p14="http://schemas.microsoft.com/office/powerpoint/2010/main" val="271643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4</a:t>
            </a:fld>
            <a:endParaRPr lang="en-US" sz="1000" dirty="0"/>
          </a:p>
        </p:txBody>
      </p:sp>
      <p:sp>
        <p:nvSpPr>
          <p:cNvPr id="3" name="Title 3">
            <a:extLst>
              <a:ext uri="{FF2B5EF4-FFF2-40B4-BE49-F238E27FC236}">
                <a16:creationId xmlns:a16="http://schemas.microsoft.com/office/drawing/2014/main" id="{0E7DF92C-C4E7-4472-B009-744A36A9A0B7}"/>
              </a:ext>
            </a:extLst>
          </p:cNvPr>
          <p:cNvSpPr>
            <a:spLocks noGrp="1"/>
          </p:cNvSpPr>
          <p:nvPr>
            <p:ph type="title"/>
          </p:nvPr>
        </p:nvSpPr>
        <p:spPr>
          <a:xfrm>
            <a:off x="973492" y="44644"/>
            <a:ext cx="10270415" cy="998344"/>
          </a:xfrm>
        </p:spPr>
        <p:txBody>
          <a:bodyPr/>
          <a:lstStyle/>
          <a:p>
            <a:r>
              <a:rPr lang="en-US" sz="3200" dirty="0"/>
              <a:t>Opportunity Background</a:t>
            </a:r>
            <a:endParaRPr lang="en-US" sz="3200" i="1" dirty="0"/>
          </a:p>
        </p:txBody>
      </p:sp>
      <p:sp>
        <p:nvSpPr>
          <p:cNvPr id="4" name="Rectangle 3">
            <a:extLst>
              <a:ext uri="{FF2B5EF4-FFF2-40B4-BE49-F238E27FC236}">
                <a16:creationId xmlns:a16="http://schemas.microsoft.com/office/drawing/2014/main" id="{1CC24AE2-69FD-4AC6-A709-378E72EB0F6D}"/>
              </a:ext>
            </a:extLst>
          </p:cNvPr>
          <p:cNvSpPr>
            <a:spLocks noChangeArrowheads="1"/>
          </p:cNvSpPr>
          <p:nvPr/>
        </p:nvSpPr>
        <p:spPr bwMode="auto">
          <a:xfrm>
            <a:off x="973492" y="984284"/>
            <a:ext cx="10677518" cy="5027265"/>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Mater, identified the need to optimize DevOps Pipeline for its CRM projects. Mater is seeking to select a partner who will assist with delivery of DevOps initiatives in </a:t>
            </a:r>
            <a:r>
              <a:rPr lang="en-GB" sz="1400" dirty="0" err="1">
                <a:solidFill>
                  <a:srgbClr val="FF0000"/>
                </a:solidFill>
                <a:latin typeface="Segoe UI Light" panose="020B0502040204020203" pitchFamily="34" charset="0"/>
                <a:cs typeface="Segoe UI Light" panose="020B0502040204020203" pitchFamily="34" charset="0"/>
              </a:rPr>
              <a:t>MaterAtHome</a:t>
            </a:r>
            <a:r>
              <a:rPr lang="en-GB" sz="1400" dirty="0">
                <a:solidFill>
                  <a:srgbClr val="FF0000"/>
                </a:solidFill>
                <a:latin typeface="Segoe UI Light" panose="020B0502040204020203" pitchFamily="34" charset="0"/>
                <a:cs typeface="Segoe UI Light" panose="020B0502040204020203" pitchFamily="34" charset="0"/>
              </a:rPr>
              <a:t> and </a:t>
            </a:r>
            <a:r>
              <a:rPr lang="en-GB" sz="1400" dirty="0" err="1">
                <a:solidFill>
                  <a:srgbClr val="FF0000"/>
                </a:solidFill>
                <a:latin typeface="Segoe UI Light" panose="020B0502040204020203" pitchFamily="34" charset="0"/>
                <a:cs typeface="Segoe UI Light" panose="020B0502040204020203" pitchFamily="34" charset="0"/>
              </a:rPr>
              <a:t>MaterAtFoundation</a:t>
            </a:r>
            <a:r>
              <a:rPr lang="en-GB" sz="1400" dirty="0">
                <a:solidFill>
                  <a:srgbClr val="FF0000"/>
                </a:solidFill>
                <a:latin typeface="Segoe UI Light" panose="020B0502040204020203" pitchFamily="34" charset="0"/>
                <a:cs typeface="Segoe UI Light" panose="020B0502040204020203" pitchFamily="34" charset="0"/>
              </a:rPr>
              <a:t> projects. Mater as a part of the response expecting Avanade to provide approach, better practices, timeline, resources and pricing for each of the listed requirement (as below).</a:t>
            </a:r>
          </a:p>
          <a:p>
            <a:pPr>
              <a:spcBef>
                <a:spcPts val="600"/>
              </a:spcBef>
              <a:defRPr/>
            </a:pPr>
            <a:endParaRPr lang="en-GB" sz="1400" dirty="0">
              <a:solidFill>
                <a:srgbClr val="FF0000"/>
              </a:solidFill>
              <a:latin typeface="Segoe UI Light" panose="020B0502040204020203" pitchFamily="34" charset="0"/>
              <a:cs typeface="Segoe UI Light" panose="020B0502040204020203" pitchFamily="34" charset="0"/>
            </a:endParaRPr>
          </a:p>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Mater also, expecting the delivery to start at the earliest mutually agreed time between them and their preferred partner.</a:t>
            </a:r>
          </a:p>
          <a:p>
            <a:pPr>
              <a:spcBef>
                <a:spcPts val="600"/>
              </a:spcBef>
              <a:defRPr/>
            </a:pPr>
            <a:endParaRPr lang="en-GB" sz="1400" dirty="0">
              <a:solidFill>
                <a:srgbClr val="FF0000"/>
              </a:solidFill>
              <a:latin typeface="Segoe UI Light" panose="020B0502040204020203" pitchFamily="34" charset="0"/>
              <a:cs typeface="Segoe UI Light" panose="020B0502040204020203" pitchFamily="34" charset="0"/>
            </a:endParaRPr>
          </a:p>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Below is the high level scope items given by Mater</a:t>
            </a:r>
          </a:p>
          <a:p>
            <a:pPr>
              <a:spcBef>
                <a:spcPts val="600"/>
              </a:spcBef>
              <a:defRPr/>
            </a:pPr>
            <a:endParaRPr lang="en-GB" sz="1400" dirty="0">
              <a:solidFill>
                <a:srgbClr val="FF0000"/>
              </a:solidFill>
              <a:latin typeface="Segoe UI Light" panose="020B0502040204020203" pitchFamily="34" charset="0"/>
              <a:cs typeface="Segoe UI Light" panose="020B0502040204020203" pitchFamily="34" charset="0"/>
            </a:endParaRPr>
          </a:p>
          <a:p>
            <a:pPr marL="285750" indent="-285750">
              <a:spcBef>
                <a:spcPts val="600"/>
              </a:spcBef>
              <a:buFont typeface="Arial" panose="020B0604020202020204" pitchFamily="34" charset="0"/>
              <a:buChar char="•"/>
              <a:defRPr/>
            </a:pPr>
            <a:r>
              <a:rPr lang="en-GB" sz="1400" dirty="0">
                <a:latin typeface="Segoe UI Light" panose="020B0502040204020203" pitchFamily="34" charset="0"/>
                <a:cs typeface="Segoe UI Light" panose="020B0502040204020203" pitchFamily="34" charset="0"/>
              </a:rPr>
              <a:t>Migrate code repositories from </a:t>
            </a:r>
            <a:r>
              <a:rPr lang="en-GB" sz="1400" dirty="0" err="1">
                <a:latin typeface="Segoe UI Light" panose="020B0502040204020203" pitchFamily="34" charset="0"/>
                <a:cs typeface="Segoe UI Light" panose="020B0502040204020203" pitchFamily="34" charset="0"/>
              </a:rPr>
              <a:t>Github</a:t>
            </a:r>
            <a:r>
              <a:rPr lang="en-GB" sz="1400" dirty="0">
                <a:latin typeface="Segoe UI Light" panose="020B0502040204020203" pitchFamily="34" charset="0"/>
                <a:cs typeface="Segoe UI Light" panose="020B0502040204020203" pitchFamily="34" charset="0"/>
              </a:rPr>
              <a:t> to Azure Repos</a:t>
            </a:r>
          </a:p>
          <a:p>
            <a:pPr marL="285750" indent="-285750">
              <a:spcBef>
                <a:spcPts val="600"/>
              </a:spcBef>
              <a:buFont typeface="Arial" panose="020B0604020202020204" pitchFamily="34" charset="0"/>
              <a:buChar char="•"/>
              <a:defRPr/>
            </a:pPr>
            <a:r>
              <a:rPr lang="en-GB" sz="1400" dirty="0">
                <a:latin typeface="Segoe UI Light" panose="020B0502040204020203" pitchFamily="34" charset="0"/>
                <a:cs typeface="Segoe UI Light" panose="020B0502040204020203" pitchFamily="34" charset="0"/>
              </a:rPr>
              <a:t>Consolidate Azure DevOps pipeline under one Azure DevOps project</a:t>
            </a:r>
          </a:p>
          <a:p>
            <a:pPr marL="285750" indent="-285750">
              <a:spcBef>
                <a:spcPts val="600"/>
              </a:spcBef>
              <a:buFont typeface="Arial" panose="020B0604020202020204" pitchFamily="34" charset="0"/>
              <a:buChar char="•"/>
              <a:defRPr/>
            </a:pPr>
            <a:r>
              <a:rPr lang="en-GB" sz="1400" dirty="0">
                <a:latin typeface="Segoe UI Light" panose="020B0502040204020203" pitchFamily="34" charset="0"/>
                <a:cs typeface="Segoe UI Light" panose="020B0502040204020203" pitchFamily="34" charset="0"/>
              </a:rPr>
              <a:t>Optimize Azure DevOps pipeline to run faster</a:t>
            </a:r>
          </a:p>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 </a:t>
            </a:r>
          </a:p>
          <a:p>
            <a:pPr>
              <a:spcBef>
                <a:spcPts val="600"/>
              </a:spcBef>
              <a:defRPr/>
            </a:pPr>
            <a:endParaRPr lang="en-GB" sz="1400" dirty="0">
              <a:solidFill>
                <a:srgbClr val="FF0000"/>
              </a:solidFill>
              <a:latin typeface="Segoe UI Light" panose="020B0502040204020203" pitchFamily="34" charset="0"/>
              <a:cs typeface="Segoe UI Light" panose="020B0502040204020203" pitchFamily="34" charset="0"/>
            </a:endParaRPr>
          </a:p>
          <a:p>
            <a:pPr>
              <a:spcBef>
                <a:spcPts val="600"/>
              </a:spcBef>
              <a:defRPr/>
            </a:pPr>
            <a:endParaRPr lang="en-GB" sz="1400" dirty="0">
              <a:solidFill>
                <a:srgbClr val="FF0000"/>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D3B2F294-8707-48CD-A1B6-2CF3AA3D65AE}"/>
              </a:ext>
            </a:extLst>
          </p:cNvPr>
          <p:cNvSpPr>
            <a:spLocks noChangeArrowheads="1"/>
          </p:cNvSpPr>
          <p:nvPr/>
        </p:nvSpPr>
        <p:spPr bwMode="auto">
          <a:xfrm>
            <a:off x="8792289" y="474209"/>
            <a:ext cx="2462900" cy="351045"/>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defRPr/>
            </a:pPr>
            <a:r>
              <a:rPr lang="en-GB" sz="1400" dirty="0">
                <a:solidFill>
                  <a:srgbClr val="FF0000"/>
                </a:solidFill>
                <a:latin typeface="Segoe UI Light" panose="020B0502040204020203" pitchFamily="34" charset="0"/>
                <a:cs typeface="Segoe UI Light" panose="020B0502040204020203" pitchFamily="34" charset="0"/>
              </a:rPr>
              <a:t>N/A</a:t>
            </a:r>
          </a:p>
        </p:txBody>
      </p:sp>
      <p:sp>
        <p:nvSpPr>
          <p:cNvPr id="6" name="Text Box 37">
            <a:extLst>
              <a:ext uri="{FF2B5EF4-FFF2-40B4-BE49-F238E27FC236}">
                <a16:creationId xmlns:a16="http://schemas.microsoft.com/office/drawing/2014/main" id="{B44B426B-DDAA-4C23-8EC3-B4F92F5F4C0B}"/>
              </a:ext>
            </a:extLst>
          </p:cNvPr>
          <p:cNvSpPr txBox="1">
            <a:spLocks noChangeArrowheads="1"/>
          </p:cNvSpPr>
          <p:nvPr/>
        </p:nvSpPr>
        <p:spPr bwMode="auto">
          <a:xfrm>
            <a:off x="8800679" y="219028"/>
            <a:ext cx="1490895"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Proposal Status</a:t>
            </a:r>
          </a:p>
        </p:txBody>
      </p:sp>
      <p:sp>
        <p:nvSpPr>
          <p:cNvPr id="14" name="Rectangle 13">
            <a:extLst>
              <a:ext uri="{FF2B5EF4-FFF2-40B4-BE49-F238E27FC236}">
                <a16:creationId xmlns:a16="http://schemas.microsoft.com/office/drawing/2014/main" id="{A13505A4-74BC-48D9-891A-D7EAF5C6AA69}"/>
              </a:ext>
            </a:extLst>
          </p:cNvPr>
          <p:cNvSpPr>
            <a:spLocks noChangeArrowheads="1"/>
          </p:cNvSpPr>
          <p:nvPr/>
        </p:nvSpPr>
        <p:spPr bwMode="auto">
          <a:xfrm>
            <a:off x="5758543" y="465743"/>
            <a:ext cx="2961947" cy="380708"/>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lgn="ctr">
              <a:defRPr/>
            </a:pPr>
            <a:r>
              <a:rPr lang="en-GB" sz="1000" dirty="0">
                <a:solidFill>
                  <a:srgbClr val="FF0000"/>
                </a:solidFill>
                <a:latin typeface="Segoe UI Light" panose="020B0502040204020203" pitchFamily="34" charset="0"/>
                <a:cs typeface="Segoe UI Light" panose="020B0502040204020203" pitchFamily="34" charset="0"/>
              </a:rPr>
              <a:t>Anand </a:t>
            </a:r>
            <a:r>
              <a:rPr lang="en-GB" sz="1000" dirty="0" err="1">
                <a:solidFill>
                  <a:srgbClr val="FF0000"/>
                </a:solidFill>
                <a:latin typeface="Segoe UI Light" panose="020B0502040204020203" pitchFamily="34" charset="0"/>
                <a:cs typeface="Segoe UI Light" panose="020B0502040204020203" pitchFamily="34" charset="0"/>
              </a:rPr>
              <a:t>Veeramallu</a:t>
            </a:r>
            <a:r>
              <a:rPr lang="en-GB" sz="1000" dirty="0">
                <a:solidFill>
                  <a:srgbClr val="FF0000"/>
                </a:solidFill>
                <a:latin typeface="Segoe UI Light" panose="020B0502040204020203" pitchFamily="34" charset="0"/>
                <a:cs typeface="Segoe UI Light" panose="020B0502040204020203" pitchFamily="34" charset="0"/>
              </a:rPr>
              <a:t> (Senior Manager Digital Solutions)</a:t>
            </a:r>
          </a:p>
        </p:txBody>
      </p:sp>
      <p:sp>
        <p:nvSpPr>
          <p:cNvPr id="15" name="Text Box 37">
            <a:extLst>
              <a:ext uri="{FF2B5EF4-FFF2-40B4-BE49-F238E27FC236}">
                <a16:creationId xmlns:a16="http://schemas.microsoft.com/office/drawing/2014/main" id="{50D5BFD4-944A-49B7-8B6D-59AA77C05ED7}"/>
              </a:ext>
            </a:extLst>
          </p:cNvPr>
          <p:cNvSpPr txBox="1">
            <a:spLocks noChangeArrowheads="1"/>
          </p:cNvSpPr>
          <p:nvPr/>
        </p:nvSpPr>
        <p:spPr bwMode="auto">
          <a:xfrm>
            <a:off x="6337843" y="241357"/>
            <a:ext cx="1490895"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Client contacts</a:t>
            </a:r>
          </a:p>
        </p:txBody>
      </p:sp>
    </p:spTree>
    <p:extLst>
      <p:ext uri="{BB962C8B-B14F-4D97-AF65-F5344CB8AC3E}">
        <p14:creationId xmlns:p14="http://schemas.microsoft.com/office/powerpoint/2010/main" val="684888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5</a:t>
            </a:fld>
            <a:endParaRPr lang="en-US" sz="1000" dirty="0"/>
          </a:p>
        </p:txBody>
      </p:sp>
      <p:sp>
        <p:nvSpPr>
          <p:cNvPr id="9" name="Title 2">
            <a:extLst>
              <a:ext uri="{FF2B5EF4-FFF2-40B4-BE49-F238E27FC236}">
                <a16:creationId xmlns:a16="http://schemas.microsoft.com/office/drawing/2014/main" id="{B62D30BD-96CB-4E6D-AD03-D5331D665303}"/>
              </a:ext>
            </a:extLst>
          </p:cNvPr>
          <p:cNvSpPr>
            <a:spLocks noGrp="1"/>
          </p:cNvSpPr>
          <p:nvPr>
            <p:ph type="title"/>
          </p:nvPr>
        </p:nvSpPr>
        <p:spPr>
          <a:xfrm>
            <a:off x="704384" y="105928"/>
            <a:ext cx="10783229" cy="608670"/>
          </a:xfrm>
        </p:spPr>
        <p:txBody>
          <a:bodyPr/>
          <a:lstStyle/>
          <a:p>
            <a:r>
              <a:rPr lang="en-GB" sz="3200" dirty="0">
                <a:latin typeface="Segoe UI Semibold" panose="020B0702040204020203" pitchFamily="34" charset="0"/>
                <a:cs typeface="Segoe UI Semibold" panose="020B0702040204020203" pitchFamily="34" charset="0"/>
              </a:rPr>
              <a:t>Scope Definition</a:t>
            </a:r>
          </a:p>
        </p:txBody>
      </p:sp>
      <p:sp>
        <p:nvSpPr>
          <p:cNvPr id="13" name="TextBox 12">
            <a:extLst>
              <a:ext uri="{FF2B5EF4-FFF2-40B4-BE49-F238E27FC236}">
                <a16:creationId xmlns:a16="http://schemas.microsoft.com/office/drawing/2014/main" id="{17E178A9-CC1A-47FA-B070-64BDAFAD4FA3}"/>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
        <p:nvSpPr>
          <p:cNvPr id="2" name="TextBox 1">
            <a:extLst>
              <a:ext uri="{FF2B5EF4-FFF2-40B4-BE49-F238E27FC236}">
                <a16:creationId xmlns:a16="http://schemas.microsoft.com/office/drawing/2014/main" id="{ADC829A6-ED26-7BF9-297C-0C9A7ABA5766}"/>
              </a:ext>
            </a:extLst>
          </p:cNvPr>
          <p:cNvSpPr txBox="1"/>
          <p:nvPr/>
        </p:nvSpPr>
        <p:spPr>
          <a:xfrm>
            <a:off x="704384" y="1048367"/>
            <a:ext cx="4030176" cy="5099729"/>
          </a:xfrm>
          <a:prstGeom prst="rect">
            <a:avLst/>
          </a:prstGeom>
          <a:noFill/>
          <a:ln>
            <a:solidFill>
              <a:schemeClr val="accent1">
                <a:shade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Scope of Work</a:t>
            </a:r>
          </a:p>
          <a:p>
            <a:endParaRPr lang="en-US" dirty="0">
              <a:cs typeface="Segoe UI"/>
            </a:endParaRP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Use Microsoft Power Platform tool extensions instead of PowerShell commands </a:t>
            </a:r>
            <a:r>
              <a:rPr lang="en-GB" sz="1400" dirty="0">
                <a:solidFill>
                  <a:srgbClr val="FF0000"/>
                </a:solidFill>
                <a:latin typeface="Segoe UI Light" panose="020B0502040204020203" pitchFamily="34" charset="0"/>
                <a:cs typeface="Segoe UI Light" panose="020B0502040204020203" pitchFamily="34" charset="0"/>
              </a:rPr>
              <a:t>two CRM projects (</a:t>
            </a:r>
            <a:r>
              <a:rPr lang="en-GB" sz="1400" dirty="0" err="1">
                <a:solidFill>
                  <a:srgbClr val="FF0000"/>
                </a:solidFill>
                <a:latin typeface="Segoe UI Light" panose="020B0502040204020203" pitchFamily="34" charset="0"/>
                <a:cs typeface="Segoe UI Light" panose="020B0502040204020203" pitchFamily="34" charset="0"/>
              </a:rPr>
              <a:t>MaterAtHome</a:t>
            </a:r>
            <a:r>
              <a:rPr lang="en-GB" sz="1400" dirty="0">
                <a:solidFill>
                  <a:srgbClr val="FF0000"/>
                </a:solidFill>
                <a:latin typeface="Segoe UI Light" panose="020B0502040204020203" pitchFamily="34" charset="0"/>
                <a:cs typeface="Segoe UI Light" panose="020B0502040204020203" pitchFamily="34" charset="0"/>
              </a:rPr>
              <a:t> and </a:t>
            </a:r>
            <a:r>
              <a:rPr lang="en-GB" sz="1400" dirty="0" err="1">
                <a:solidFill>
                  <a:srgbClr val="FF0000"/>
                </a:solidFill>
                <a:latin typeface="Segoe UI Light" panose="020B0502040204020203" pitchFamily="34" charset="0"/>
                <a:cs typeface="Segoe UI Light" panose="020B0502040204020203" pitchFamily="34" charset="0"/>
              </a:rPr>
              <a:t>MaterAtFoundation</a:t>
            </a:r>
            <a:r>
              <a:rPr lang="en-GB" sz="1400" dirty="0">
                <a:solidFill>
                  <a:srgbClr val="FF0000"/>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Migrate code repositories from </a:t>
            </a:r>
            <a:r>
              <a:rPr lang="en-GB" sz="1400" dirty="0" err="1">
                <a:solidFill>
                  <a:srgbClr val="FF0000"/>
                </a:solidFill>
                <a:latin typeface="Segoe UI Light" panose="020B0502040204020203" pitchFamily="34" charset="0"/>
                <a:ea typeface="+mn-lt"/>
                <a:cs typeface="Segoe UI Light" panose="020B0502040204020203" pitchFamily="34" charset="0"/>
              </a:rPr>
              <a:t>Github</a:t>
            </a:r>
            <a:r>
              <a:rPr lang="en-GB" sz="1400" dirty="0">
                <a:solidFill>
                  <a:srgbClr val="FF0000"/>
                </a:solidFill>
                <a:latin typeface="Segoe UI Light" panose="020B0502040204020203" pitchFamily="34" charset="0"/>
                <a:ea typeface="+mn-lt"/>
                <a:cs typeface="Segoe UI Light" panose="020B0502040204020203" pitchFamily="34" charset="0"/>
              </a:rPr>
              <a:t> to Azure repos for </a:t>
            </a:r>
            <a:r>
              <a:rPr lang="en-GB" sz="1400" dirty="0" err="1">
                <a:solidFill>
                  <a:srgbClr val="FF0000"/>
                </a:solidFill>
                <a:latin typeface="Segoe UI Light" panose="020B0502040204020203" pitchFamily="34" charset="0"/>
                <a:ea typeface="+mn-lt"/>
                <a:cs typeface="Segoe UI Light" panose="020B0502040204020203" pitchFamily="34" charset="0"/>
              </a:rPr>
              <a:t>MaterAtHome</a:t>
            </a:r>
            <a:r>
              <a:rPr lang="en-GB" sz="1400" dirty="0">
                <a:solidFill>
                  <a:srgbClr val="FF0000"/>
                </a:solidFill>
                <a:latin typeface="Segoe UI Light" panose="020B0502040204020203" pitchFamily="34" charset="0"/>
                <a:ea typeface="+mn-lt"/>
                <a:cs typeface="Segoe UI Light" panose="020B0502040204020203" pitchFamily="34" charset="0"/>
              </a:rPr>
              <a:t>. </a:t>
            </a:r>
            <a:r>
              <a:rPr lang="en-GB" sz="1400" dirty="0" err="1">
                <a:solidFill>
                  <a:srgbClr val="FF0000"/>
                </a:solidFill>
                <a:latin typeface="Segoe UI Light" panose="020B0502040204020203" pitchFamily="34" charset="0"/>
                <a:ea typeface="+mn-lt"/>
                <a:cs typeface="Segoe UI Light" panose="020B0502040204020203" pitchFamily="34" charset="0"/>
              </a:rPr>
              <a:t>MaterFoundation</a:t>
            </a:r>
            <a:r>
              <a:rPr lang="en-GB" sz="1400" dirty="0">
                <a:solidFill>
                  <a:srgbClr val="FF0000"/>
                </a:solidFill>
                <a:latin typeface="Segoe UI Light" panose="020B0502040204020203" pitchFamily="34" charset="0"/>
                <a:ea typeface="+mn-lt"/>
                <a:cs typeface="Segoe UI Light" panose="020B0502040204020203" pitchFamily="34" charset="0"/>
              </a:rPr>
              <a:t> is already using Azure Repos.</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Migrate both Azure DevOps pipeline under one CRM project</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Migrate Power Platform STAGING (unmanaged) to UAT (managed) for </a:t>
            </a:r>
            <a:r>
              <a:rPr lang="en-GB" sz="1400" dirty="0" err="1">
                <a:solidFill>
                  <a:srgbClr val="FF0000"/>
                </a:solidFill>
                <a:latin typeface="Segoe UI Light" panose="020B0502040204020203" pitchFamily="34" charset="0"/>
                <a:ea typeface="+mn-lt"/>
                <a:cs typeface="Segoe UI Light" panose="020B0502040204020203" pitchFamily="34" charset="0"/>
              </a:rPr>
              <a:t>MaterAtHome</a:t>
            </a:r>
            <a:r>
              <a:rPr lang="en-GB" sz="1400" dirty="0">
                <a:solidFill>
                  <a:srgbClr val="FF0000"/>
                </a:solidFill>
                <a:latin typeface="Segoe UI Light" panose="020B0502040204020203" pitchFamily="34" charset="0"/>
                <a:ea typeface="+mn-lt"/>
                <a:cs typeface="Segoe UI Light" panose="020B0502040204020203" pitchFamily="34" charset="0"/>
              </a:rPr>
              <a:t> </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Follow Microsoft best practices to securely deploy code to Power platform using Azure service principal</a:t>
            </a:r>
          </a:p>
        </p:txBody>
      </p:sp>
      <p:sp>
        <p:nvSpPr>
          <p:cNvPr id="3" name="TextBox 2">
            <a:extLst>
              <a:ext uri="{FF2B5EF4-FFF2-40B4-BE49-F238E27FC236}">
                <a16:creationId xmlns:a16="http://schemas.microsoft.com/office/drawing/2014/main" id="{5CB8B246-5A75-5C44-B755-1610B403C396}"/>
              </a:ext>
            </a:extLst>
          </p:cNvPr>
          <p:cNvSpPr txBox="1"/>
          <p:nvPr/>
        </p:nvSpPr>
        <p:spPr>
          <a:xfrm>
            <a:off x="4856480" y="1067207"/>
            <a:ext cx="3492197" cy="4974695"/>
          </a:xfrm>
          <a:prstGeom prst="rect">
            <a:avLst/>
          </a:prstGeom>
          <a:noFill/>
          <a:ln>
            <a:solidFill>
              <a:schemeClr val="accent1">
                <a:shade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Key Outputs</a:t>
            </a:r>
          </a:p>
          <a:p>
            <a:endParaRPr lang="en-GB" sz="1600" dirty="0">
              <a:solidFill>
                <a:srgbClr val="FF0000"/>
              </a:solidFill>
              <a:ea typeface="+mn-lt"/>
              <a:cs typeface="Segoe UI Light" panose="020B0502040204020203" pitchFamily="34" charset="0"/>
            </a:endParaRP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Receive notification at teams regarding the progress of pipeline</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Lesser time for completion of pipeline saving time for the team</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Streamlining and consolidating projects under one CRM project</a:t>
            </a:r>
          </a:p>
          <a:p>
            <a:pPr marL="285750" indent="-285750">
              <a:lnSpc>
                <a:spcPct val="150000"/>
              </a:lnSpc>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Azure Repos for storing the code and </a:t>
            </a:r>
            <a:r>
              <a:rPr lang="en-GB" sz="1400" dirty="0" err="1">
                <a:solidFill>
                  <a:srgbClr val="FF0000"/>
                </a:solidFill>
                <a:latin typeface="Segoe UI Light" panose="020B0502040204020203" pitchFamily="34" charset="0"/>
                <a:ea typeface="+mn-lt"/>
                <a:cs typeface="Segoe UI Light" panose="020B0502040204020203" pitchFamily="34" charset="0"/>
              </a:rPr>
              <a:t>artifactory</a:t>
            </a:r>
            <a:r>
              <a:rPr lang="en-GB" sz="1400" dirty="0">
                <a:solidFill>
                  <a:srgbClr val="FF0000"/>
                </a:solidFill>
                <a:latin typeface="Segoe UI Light" panose="020B0502040204020203" pitchFamily="34" charset="0"/>
                <a:ea typeface="+mn-lt"/>
                <a:cs typeface="Segoe UI Light" panose="020B0502040204020203" pitchFamily="34" charset="0"/>
              </a:rPr>
              <a:t> for storing the artifacts.</a:t>
            </a:r>
          </a:p>
          <a:p>
            <a:pPr marL="285750" indent="-285750">
              <a:lnSpc>
                <a:spcPct val="90000"/>
              </a:lnSpc>
              <a:spcBef>
                <a:spcPts val="1000"/>
              </a:spcBef>
              <a:buFont typeface="Arial" panose="020B0604020202020204" pitchFamily="34" charset="0"/>
              <a:buChar char="•"/>
            </a:pPr>
            <a:r>
              <a:rPr lang="en-GB" sz="1400" dirty="0">
                <a:solidFill>
                  <a:srgbClr val="FF0000"/>
                </a:solidFill>
                <a:latin typeface="Segoe UI Light" panose="020B0502040204020203" pitchFamily="34" charset="0"/>
                <a:ea typeface="+mn-lt"/>
                <a:cs typeface="Segoe UI Light" panose="020B0502040204020203" pitchFamily="34" charset="0"/>
              </a:rPr>
              <a:t>POC, Low-level Design Document, Modified Azure DevOps Pipeline </a:t>
            </a:r>
          </a:p>
          <a:p>
            <a:pPr>
              <a:lnSpc>
                <a:spcPct val="90000"/>
              </a:lnSpc>
              <a:spcBef>
                <a:spcPts val="1000"/>
              </a:spcBef>
            </a:pPr>
            <a:endParaRPr lang="en-GB" sz="1400" dirty="0">
              <a:solidFill>
                <a:srgbClr val="FF0000"/>
              </a:solidFill>
              <a:latin typeface="Segoe UI Light" panose="020B0502040204020203" pitchFamily="34" charset="0"/>
              <a:ea typeface="+mn-lt"/>
              <a:cs typeface="Segoe UI Light" panose="020B0502040204020203" pitchFamily="34" charset="0"/>
            </a:endParaRPr>
          </a:p>
          <a:p>
            <a:pPr>
              <a:lnSpc>
                <a:spcPct val="90000"/>
              </a:lnSpc>
              <a:spcBef>
                <a:spcPts val="1000"/>
              </a:spcBef>
            </a:pPr>
            <a:endParaRPr lang="en-GB" sz="1400" dirty="0">
              <a:solidFill>
                <a:srgbClr val="FF0000"/>
              </a:solidFill>
              <a:latin typeface="Segoe UI Light" panose="020B0502040204020203" pitchFamily="34" charset="0"/>
              <a:ea typeface="+mn-lt"/>
              <a:cs typeface="Segoe UI Light" panose="020B0502040204020203" pitchFamily="34" charset="0"/>
            </a:endParaRPr>
          </a:p>
          <a:p>
            <a:pPr>
              <a:lnSpc>
                <a:spcPct val="90000"/>
              </a:lnSpc>
              <a:spcBef>
                <a:spcPts val="1000"/>
              </a:spcBef>
            </a:pPr>
            <a:endParaRPr lang="en-GB" sz="1400" dirty="0">
              <a:solidFill>
                <a:srgbClr val="FF0000"/>
              </a:solidFill>
              <a:latin typeface="Segoe UI Light" panose="020B0502040204020203" pitchFamily="34" charset="0"/>
              <a:ea typeface="+mn-lt"/>
              <a:cs typeface="Segoe UI Light" panose="020B0502040204020203" pitchFamily="34" charset="0"/>
            </a:endParaRPr>
          </a:p>
          <a:p>
            <a:pPr marL="285750" indent="-285750">
              <a:lnSpc>
                <a:spcPct val="90000"/>
              </a:lnSpc>
              <a:spcBef>
                <a:spcPts val="1000"/>
              </a:spcBef>
              <a:buFont typeface="Arial,Sans-Serif"/>
              <a:buChar char="•"/>
            </a:pPr>
            <a:endParaRPr lang="en-GB" sz="1400" dirty="0">
              <a:solidFill>
                <a:srgbClr val="FF0000"/>
              </a:solidFill>
              <a:latin typeface="Segoe UI Light" panose="020B0502040204020203" pitchFamily="34" charset="0"/>
              <a:ea typeface="+mn-lt"/>
              <a:cs typeface="Segoe UI Light" panose="020B0502040204020203" pitchFamily="34" charset="0"/>
            </a:endParaRPr>
          </a:p>
        </p:txBody>
      </p:sp>
      <p:sp>
        <p:nvSpPr>
          <p:cNvPr id="4" name="TextBox 3">
            <a:extLst>
              <a:ext uri="{FF2B5EF4-FFF2-40B4-BE49-F238E27FC236}">
                <a16:creationId xmlns:a16="http://schemas.microsoft.com/office/drawing/2014/main" id="{9500A3C2-1BA3-F78C-6A3A-33A87255B77D}"/>
              </a:ext>
            </a:extLst>
          </p:cNvPr>
          <p:cNvSpPr txBox="1"/>
          <p:nvPr/>
        </p:nvSpPr>
        <p:spPr>
          <a:xfrm>
            <a:off x="8494121" y="1048367"/>
            <a:ext cx="3338712" cy="5047536"/>
          </a:xfrm>
          <a:prstGeom prst="rect">
            <a:avLst/>
          </a:prstGeom>
          <a:noFill/>
          <a:ln>
            <a:solidFill>
              <a:schemeClr val="accent1">
                <a:shade val="50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Out of Scope</a:t>
            </a:r>
          </a:p>
          <a:p>
            <a:endParaRPr lang="en-US" dirty="0">
              <a:cs typeface="Segoe UI"/>
            </a:endParaRPr>
          </a:p>
          <a:p>
            <a:pPr marL="285750" indent="-285750">
              <a:lnSpc>
                <a:spcPct val="150000"/>
              </a:lnSpc>
              <a:buFont typeface="Arial" panose="020B0604020202020204" pitchFamily="34" charset="0"/>
              <a:buChar char="•"/>
            </a:pPr>
            <a:r>
              <a:rPr lang="en-AU" sz="1400" dirty="0">
                <a:solidFill>
                  <a:srgbClr val="FF0000"/>
                </a:solidFill>
                <a:latin typeface="Segoe UI Light"/>
                <a:cs typeface="Segoe UI Light"/>
              </a:rPr>
              <a:t>Mater ERP pipeline is not considered as a part of this optimization project, because of dependency on the</a:t>
            </a:r>
            <a:br>
              <a:rPr lang="en-AU" sz="1400" dirty="0">
                <a:solidFill>
                  <a:srgbClr val="FF0000"/>
                </a:solidFill>
                <a:latin typeface="Segoe UI Light"/>
                <a:cs typeface="Segoe UI Light"/>
              </a:rPr>
            </a:br>
            <a:r>
              <a:rPr lang="en-AU" sz="1400" dirty="0">
                <a:solidFill>
                  <a:srgbClr val="FF0000"/>
                </a:solidFill>
                <a:latin typeface="Segoe UI Light"/>
                <a:cs typeface="Segoe UI Light"/>
              </a:rPr>
              <a:t>complex way of building the project, which is possible only through PowerShell scripts. Also, only regular user credentials must be used which is a security risk. We will follow current method of building/deploying ERP project.</a:t>
            </a:r>
          </a:p>
          <a:p>
            <a:pPr marL="285750" indent="-285750">
              <a:lnSpc>
                <a:spcPct val="150000"/>
              </a:lnSpc>
              <a:buFont typeface="Arial" panose="020B0604020202020204" pitchFamily="34" charset="0"/>
              <a:buChar char="•"/>
            </a:pPr>
            <a:r>
              <a:rPr lang="en-AU" sz="1400" dirty="0">
                <a:solidFill>
                  <a:srgbClr val="FF0000"/>
                </a:solidFill>
                <a:latin typeface="Segoe UI Light"/>
                <a:cs typeface="Segoe UI Light"/>
              </a:rPr>
              <a:t>Anything else not mentioned in scope of work.</a:t>
            </a:r>
            <a:endParaRPr lang="en-GB" sz="1400" dirty="0">
              <a:solidFill>
                <a:srgbClr val="FF0000"/>
              </a:solidFill>
              <a:latin typeface="Segoe UI Light"/>
              <a:cs typeface="Segoe UI Light"/>
            </a:endParaRPr>
          </a:p>
          <a:p>
            <a:endParaRPr lang="en-US" dirty="0">
              <a:cs typeface="Segoe UI"/>
            </a:endParaRPr>
          </a:p>
          <a:p>
            <a:endParaRPr lang="en-US" dirty="0">
              <a:cs typeface="Segoe UI"/>
            </a:endParaRPr>
          </a:p>
        </p:txBody>
      </p:sp>
      <p:sp>
        <p:nvSpPr>
          <p:cNvPr id="7" name="TextBox 6">
            <a:extLst>
              <a:ext uri="{FF2B5EF4-FFF2-40B4-BE49-F238E27FC236}">
                <a16:creationId xmlns:a16="http://schemas.microsoft.com/office/drawing/2014/main" id="{38718A39-0BA1-86E4-5469-4A8841E15EE6}"/>
              </a:ext>
            </a:extLst>
          </p:cNvPr>
          <p:cNvSpPr txBox="1"/>
          <p:nvPr/>
        </p:nvSpPr>
        <p:spPr>
          <a:xfrm>
            <a:off x="704384" y="685828"/>
            <a:ext cx="8084016" cy="369332"/>
          </a:xfrm>
          <a:prstGeom prst="rect">
            <a:avLst/>
          </a:prstGeom>
          <a:noFill/>
        </p:spPr>
        <p:txBody>
          <a:bodyPr wrap="square" rtlCol="0">
            <a:spAutoFit/>
          </a:bodyPr>
          <a:lstStyle/>
          <a:p>
            <a:r>
              <a:rPr lang="en-GB" sz="1800" dirty="0">
                <a:solidFill>
                  <a:srgbClr val="000000"/>
                </a:solidFill>
                <a:latin typeface="Segoe UI Light" panose="020B0502040204020203" pitchFamily="34" charset="0"/>
                <a:cs typeface="Segoe UI Light" panose="020B0502040204020203" pitchFamily="34" charset="0"/>
              </a:rPr>
              <a:t>Scope is limited to the definition provided herein:</a:t>
            </a:r>
            <a:endParaRPr lang="en-GB" sz="18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53320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6</a:t>
            </a:fld>
            <a:endParaRPr lang="en-US" sz="1000" dirty="0"/>
          </a:p>
        </p:txBody>
      </p:sp>
      <p:sp>
        <p:nvSpPr>
          <p:cNvPr id="3" name="Title 3">
            <a:extLst>
              <a:ext uri="{FF2B5EF4-FFF2-40B4-BE49-F238E27FC236}">
                <a16:creationId xmlns:a16="http://schemas.microsoft.com/office/drawing/2014/main" id="{C488479F-2FD8-46C8-B292-7427CD9723FF}"/>
              </a:ext>
            </a:extLst>
          </p:cNvPr>
          <p:cNvSpPr>
            <a:spLocks noGrp="1"/>
          </p:cNvSpPr>
          <p:nvPr>
            <p:ph type="title"/>
          </p:nvPr>
        </p:nvSpPr>
        <p:spPr>
          <a:xfrm>
            <a:off x="689468" y="86265"/>
            <a:ext cx="10800000" cy="581428"/>
          </a:xfrm>
        </p:spPr>
        <p:txBody>
          <a:bodyPr/>
          <a:lstStyle/>
          <a:p>
            <a:r>
              <a:rPr lang="en-US" sz="3200" b="0" dirty="0">
                <a:latin typeface="Segoe UI Semibold" panose="020B0702040204020203" pitchFamily="34" charset="0"/>
                <a:cs typeface="Segoe UI Semibold" panose="020B0702040204020203" pitchFamily="34" charset="0"/>
              </a:rPr>
              <a:t>Delivery Approach Overview</a:t>
            </a:r>
          </a:p>
        </p:txBody>
      </p:sp>
      <p:sp>
        <p:nvSpPr>
          <p:cNvPr id="4" name="Rectangle 3">
            <a:extLst>
              <a:ext uri="{FF2B5EF4-FFF2-40B4-BE49-F238E27FC236}">
                <a16:creationId xmlns:a16="http://schemas.microsoft.com/office/drawing/2014/main" id="{13DA1FEF-3344-4748-9926-ED5D92ABE6CF}"/>
              </a:ext>
            </a:extLst>
          </p:cNvPr>
          <p:cNvSpPr>
            <a:spLocks noChangeArrowheads="1"/>
          </p:cNvSpPr>
          <p:nvPr/>
        </p:nvSpPr>
        <p:spPr bwMode="auto">
          <a:xfrm>
            <a:off x="685765" y="658162"/>
            <a:ext cx="10258077" cy="4572042"/>
          </a:xfrm>
          <a:prstGeom prst="rect">
            <a:avLst/>
          </a:prstGeom>
          <a:solidFill>
            <a:sysClr val="window" lastClr="FFFFFF"/>
          </a:solidFill>
          <a:ln w="12700">
            <a:noFill/>
            <a:miter lim="800000"/>
            <a:headEnd type="none" w="sm" len="sm"/>
            <a:tailEnd type="none" w="sm" len="sm"/>
          </a:ln>
          <a:effectLst/>
        </p:spPr>
        <p:txBody>
          <a:bodyPr tIns="108000"/>
          <a:lstStyle/>
          <a:p>
            <a:pPr lvl="0">
              <a:defRPr/>
            </a:pPr>
            <a:r>
              <a:rPr lang="en-GB" b="1" dirty="0">
                <a:solidFill>
                  <a:srgbClr val="000000"/>
                </a:solidFill>
                <a:latin typeface="Segoe UI Light" panose="020B0502040204020203" pitchFamily="34" charset="0"/>
                <a:cs typeface="Segoe UI Light" panose="020B0502040204020203" pitchFamily="34" charset="0"/>
              </a:rPr>
              <a:t>Delivery Approach</a:t>
            </a:r>
          </a:p>
          <a:p>
            <a:pPr lvl="0">
              <a:defRPr/>
            </a:pPr>
            <a:endParaRPr lang="en-GB" b="1" dirty="0">
              <a:solidFill>
                <a:srgbClr val="000000"/>
              </a:solidFill>
              <a:latin typeface="Segoe UI Light" panose="020B0502040204020203" pitchFamily="34" charset="0"/>
              <a:cs typeface="Segoe UI Light" panose="020B0502040204020203" pitchFamily="34" charset="0"/>
            </a:endParaRP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Iterative delivery approach. Project is divided into three phases, At the end of each phase, workshop with client to showcase progress of the project.</a:t>
            </a:r>
          </a:p>
          <a:p>
            <a:pPr lvl="0">
              <a:defRPr/>
            </a:pPr>
            <a:endParaRPr lang="en-GB" dirty="0">
              <a:solidFill>
                <a:srgbClr val="FF0000"/>
              </a:solidFill>
              <a:latin typeface="Segoe UI Light" panose="020B0502040204020203" pitchFamily="34" charset="0"/>
              <a:cs typeface="Segoe UI Light" panose="020B0502040204020203" pitchFamily="34" charset="0"/>
            </a:endParaRPr>
          </a:p>
          <a:p>
            <a:pPr marL="285750" lvl="0" indent="-285750">
              <a:buFont typeface="Arial" panose="020B0604020202020204" pitchFamily="34" charset="0"/>
              <a:buChar char="•"/>
              <a:defRPr/>
            </a:pPr>
            <a:r>
              <a:rPr lang="en-GB" dirty="0">
                <a:solidFill>
                  <a:srgbClr val="FF0000"/>
                </a:solidFill>
                <a:latin typeface="Segoe UI Light"/>
                <a:cs typeface="Segoe UI Light"/>
              </a:rPr>
              <a:t>Project development Team will help in validating the outcome of the pipelines.</a:t>
            </a:r>
            <a:endParaRPr lang="en-GB" dirty="0">
              <a:solidFill>
                <a:srgbClr val="FF0000"/>
              </a:solidFill>
              <a:latin typeface="Segoe UI Light" panose="020B0502040204020203" pitchFamily="34" charset="0"/>
              <a:cs typeface="Segoe UI Light" panose="020B0502040204020203" pitchFamily="34" charset="0"/>
            </a:endParaRPr>
          </a:p>
          <a:p>
            <a:pPr lvl="0">
              <a:defRPr/>
            </a:pPr>
            <a:endParaRPr lang="en-GB" dirty="0">
              <a:solidFill>
                <a:srgbClr val="595959"/>
              </a:solidFill>
              <a:latin typeface="Segoe UI Light" panose="020B0502040204020203" pitchFamily="34" charset="0"/>
              <a:cs typeface="Segoe UI Light" panose="020B0502040204020203" pitchFamily="34" charset="0"/>
            </a:endParaRPr>
          </a:p>
          <a:p>
            <a:pPr lvl="0">
              <a:defRPr/>
            </a:pPr>
            <a:r>
              <a:rPr lang="en-GB" b="1" dirty="0">
                <a:solidFill>
                  <a:srgbClr val="000000"/>
                </a:solidFill>
                <a:latin typeface="Segoe UI Light" panose="020B0502040204020203" pitchFamily="34" charset="0"/>
                <a:cs typeface="Segoe UI Light" panose="020B0502040204020203" pitchFamily="34" charset="0"/>
              </a:rPr>
              <a:t>Sourcing Strategy</a:t>
            </a:r>
          </a:p>
          <a:p>
            <a:pPr lvl="0">
              <a:defRPr/>
            </a:pPr>
            <a:endParaRPr lang="en-GB" b="1" dirty="0">
              <a:solidFill>
                <a:srgbClr val="000000"/>
              </a:solidFill>
              <a:latin typeface="Segoe UI Light" panose="020B0502040204020203" pitchFamily="34" charset="0"/>
              <a:cs typeface="Segoe UI Light" panose="020B0502040204020203" pitchFamily="34" charset="0"/>
            </a:endParaRP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DevOps Consultant (100% capacity for 5 weeks) will implement the pipelines for both the project.</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noProof="0" dirty="0">
              <a:ln>
                <a:noFill/>
              </a:ln>
              <a:solidFill>
                <a:srgbClr val="4D4D4C"/>
              </a:solidFill>
              <a:effectLst/>
              <a:uLnTx/>
              <a:uFillTx/>
              <a:latin typeface="Segoe U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none" spc="0" normalizeH="0" baseline="0" noProof="0" dirty="0">
              <a:ln>
                <a:noFill/>
              </a:ln>
              <a:solidFill>
                <a:srgbClr val="4D4D4C"/>
              </a:solidFill>
              <a:effectLst/>
              <a:uLnTx/>
              <a:uFillTx/>
              <a:latin typeface="Segoe U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none" spc="0" normalizeH="0" baseline="0" noProof="0" dirty="0">
              <a:ln>
                <a:noFill/>
              </a:ln>
              <a:solidFill>
                <a:srgbClr val="4D4D4C"/>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E0D48EB4-B980-4CAA-B7AF-F2F0A92315D1}"/>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27873286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7</a:t>
            </a:fld>
            <a:endParaRPr lang="en-US" sz="1000" dirty="0"/>
          </a:p>
        </p:txBody>
      </p:sp>
      <p:sp>
        <p:nvSpPr>
          <p:cNvPr id="3" name="Title 2">
            <a:extLst>
              <a:ext uri="{FF2B5EF4-FFF2-40B4-BE49-F238E27FC236}">
                <a16:creationId xmlns:a16="http://schemas.microsoft.com/office/drawing/2014/main" id="{C7A13EA0-25DA-43C0-8322-9C234D58CE79}"/>
              </a:ext>
            </a:extLst>
          </p:cNvPr>
          <p:cNvSpPr>
            <a:spLocks noGrp="1"/>
          </p:cNvSpPr>
          <p:nvPr>
            <p:ph type="title"/>
          </p:nvPr>
        </p:nvSpPr>
        <p:spPr>
          <a:xfrm>
            <a:off x="668953" y="154991"/>
            <a:ext cx="9497448" cy="474749"/>
          </a:xfrm>
        </p:spPr>
        <p:txBody>
          <a:bodyPr/>
          <a:lstStyle/>
          <a:p>
            <a:r>
              <a:rPr lang="en-GB" sz="3200" b="0" dirty="0">
                <a:latin typeface="Segoe UI Semibold" panose="020B0702040204020203" pitchFamily="34" charset="0"/>
                <a:cs typeface="Segoe UI Semibold" panose="020B0702040204020203" pitchFamily="34" charset="0"/>
              </a:rPr>
              <a:t>Indicative High Level Schedule</a:t>
            </a:r>
          </a:p>
        </p:txBody>
      </p:sp>
      <p:graphicFrame>
        <p:nvGraphicFramePr>
          <p:cNvPr id="4" name="Table 3">
            <a:extLst>
              <a:ext uri="{FF2B5EF4-FFF2-40B4-BE49-F238E27FC236}">
                <a16:creationId xmlns:a16="http://schemas.microsoft.com/office/drawing/2014/main" id="{7378DBAD-70B8-41A3-8051-4B82E60B3D3E}"/>
              </a:ext>
            </a:extLst>
          </p:cNvPr>
          <p:cNvGraphicFramePr>
            <a:graphicFrameLocks noGrp="1"/>
          </p:cNvGraphicFramePr>
          <p:nvPr>
            <p:extLst>
              <p:ext uri="{D42A27DB-BD31-4B8C-83A1-F6EECF244321}">
                <p14:modId xmlns:p14="http://schemas.microsoft.com/office/powerpoint/2010/main" val="386107448"/>
              </p:ext>
            </p:extLst>
          </p:nvPr>
        </p:nvGraphicFramePr>
        <p:xfrm>
          <a:off x="739823" y="1467282"/>
          <a:ext cx="10783225" cy="2889770"/>
        </p:xfrm>
        <a:graphic>
          <a:graphicData uri="http://schemas.openxmlformats.org/drawingml/2006/table">
            <a:tbl>
              <a:tblPr firstRow="1" bandRow="1">
                <a:tableStyleId>{073A0DAA-6AF3-43AB-8588-CEC1D06C72B9}</a:tableStyleId>
              </a:tblPr>
              <a:tblGrid>
                <a:gridCol w="1594625">
                  <a:extLst>
                    <a:ext uri="{9D8B030D-6E8A-4147-A177-3AD203B41FA5}">
                      <a16:colId xmlns:a16="http://schemas.microsoft.com/office/drawing/2014/main" val="3631347322"/>
                    </a:ext>
                  </a:extLst>
                </a:gridCol>
                <a:gridCol w="459430">
                  <a:extLst>
                    <a:ext uri="{9D8B030D-6E8A-4147-A177-3AD203B41FA5}">
                      <a16:colId xmlns:a16="http://schemas.microsoft.com/office/drawing/2014/main" val="1558903175"/>
                    </a:ext>
                  </a:extLst>
                </a:gridCol>
                <a:gridCol w="459430">
                  <a:extLst>
                    <a:ext uri="{9D8B030D-6E8A-4147-A177-3AD203B41FA5}">
                      <a16:colId xmlns:a16="http://schemas.microsoft.com/office/drawing/2014/main" val="626109664"/>
                    </a:ext>
                  </a:extLst>
                </a:gridCol>
                <a:gridCol w="459430">
                  <a:extLst>
                    <a:ext uri="{9D8B030D-6E8A-4147-A177-3AD203B41FA5}">
                      <a16:colId xmlns:a16="http://schemas.microsoft.com/office/drawing/2014/main" val="3547638978"/>
                    </a:ext>
                  </a:extLst>
                </a:gridCol>
                <a:gridCol w="459430">
                  <a:extLst>
                    <a:ext uri="{9D8B030D-6E8A-4147-A177-3AD203B41FA5}">
                      <a16:colId xmlns:a16="http://schemas.microsoft.com/office/drawing/2014/main" val="4183983851"/>
                    </a:ext>
                  </a:extLst>
                </a:gridCol>
                <a:gridCol w="459430">
                  <a:extLst>
                    <a:ext uri="{9D8B030D-6E8A-4147-A177-3AD203B41FA5}">
                      <a16:colId xmlns:a16="http://schemas.microsoft.com/office/drawing/2014/main" val="2227003625"/>
                    </a:ext>
                  </a:extLst>
                </a:gridCol>
                <a:gridCol w="459430">
                  <a:extLst>
                    <a:ext uri="{9D8B030D-6E8A-4147-A177-3AD203B41FA5}">
                      <a16:colId xmlns:a16="http://schemas.microsoft.com/office/drawing/2014/main" val="595360424"/>
                    </a:ext>
                  </a:extLst>
                </a:gridCol>
                <a:gridCol w="459430">
                  <a:extLst>
                    <a:ext uri="{9D8B030D-6E8A-4147-A177-3AD203B41FA5}">
                      <a16:colId xmlns:a16="http://schemas.microsoft.com/office/drawing/2014/main" val="3706699797"/>
                    </a:ext>
                  </a:extLst>
                </a:gridCol>
                <a:gridCol w="459430">
                  <a:extLst>
                    <a:ext uri="{9D8B030D-6E8A-4147-A177-3AD203B41FA5}">
                      <a16:colId xmlns:a16="http://schemas.microsoft.com/office/drawing/2014/main" val="178258006"/>
                    </a:ext>
                  </a:extLst>
                </a:gridCol>
                <a:gridCol w="459430">
                  <a:extLst>
                    <a:ext uri="{9D8B030D-6E8A-4147-A177-3AD203B41FA5}">
                      <a16:colId xmlns:a16="http://schemas.microsoft.com/office/drawing/2014/main" val="1330873372"/>
                    </a:ext>
                  </a:extLst>
                </a:gridCol>
                <a:gridCol w="459430">
                  <a:extLst>
                    <a:ext uri="{9D8B030D-6E8A-4147-A177-3AD203B41FA5}">
                      <a16:colId xmlns:a16="http://schemas.microsoft.com/office/drawing/2014/main" val="2730710589"/>
                    </a:ext>
                  </a:extLst>
                </a:gridCol>
                <a:gridCol w="459430">
                  <a:extLst>
                    <a:ext uri="{9D8B030D-6E8A-4147-A177-3AD203B41FA5}">
                      <a16:colId xmlns:a16="http://schemas.microsoft.com/office/drawing/2014/main" val="4149778896"/>
                    </a:ext>
                  </a:extLst>
                </a:gridCol>
                <a:gridCol w="459430">
                  <a:extLst>
                    <a:ext uri="{9D8B030D-6E8A-4147-A177-3AD203B41FA5}">
                      <a16:colId xmlns:a16="http://schemas.microsoft.com/office/drawing/2014/main" val="1497762454"/>
                    </a:ext>
                  </a:extLst>
                </a:gridCol>
                <a:gridCol w="459430">
                  <a:extLst>
                    <a:ext uri="{9D8B030D-6E8A-4147-A177-3AD203B41FA5}">
                      <a16:colId xmlns:a16="http://schemas.microsoft.com/office/drawing/2014/main" val="3268224115"/>
                    </a:ext>
                  </a:extLst>
                </a:gridCol>
                <a:gridCol w="459430">
                  <a:extLst>
                    <a:ext uri="{9D8B030D-6E8A-4147-A177-3AD203B41FA5}">
                      <a16:colId xmlns:a16="http://schemas.microsoft.com/office/drawing/2014/main" val="678011948"/>
                    </a:ext>
                  </a:extLst>
                </a:gridCol>
                <a:gridCol w="459430">
                  <a:extLst>
                    <a:ext uri="{9D8B030D-6E8A-4147-A177-3AD203B41FA5}">
                      <a16:colId xmlns:a16="http://schemas.microsoft.com/office/drawing/2014/main" val="2934556041"/>
                    </a:ext>
                  </a:extLst>
                </a:gridCol>
                <a:gridCol w="459430">
                  <a:extLst>
                    <a:ext uri="{9D8B030D-6E8A-4147-A177-3AD203B41FA5}">
                      <a16:colId xmlns:a16="http://schemas.microsoft.com/office/drawing/2014/main" val="2427790827"/>
                    </a:ext>
                  </a:extLst>
                </a:gridCol>
                <a:gridCol w="459430">
                  <a:extLst>
                    <a:ext uri="{9D8B030D-6E8A-4147-A177-3AD203B41FA5}">
                      <a16:colId xmlns:a16="http://schemas.microsoft.com/office/drawing/2014/main" val="2399773618"/>
                    </a:ext>
                  </a:extLst>
                </a:gridCol>
                <a:gridCol w="459430">
                  <a:extLst>
                    <a:ext uri="{9D8B030D-6E8A-4147-A177-3AD203B41FA5}">
                      <a16:colId xmlns:a16="http://schemas.microsoft.com/office/drawing/2014/main" val="3540179642"/>
                    </a:ext>
                  </a:extLst>
                </a:gridCol>
                <a:gridCol w="459430">
                  <a:extLst>
                    <a:ext uri="{9D8B030D-6E8A-4147-A177-3AD203B41FA5}">
                      <a16:colId xmlns:a16="http://schemas.microsoft.com/office/drawing/2014/main" val="2242165474"/>
                    </a:ext>
                  </a:extLst>
                </a:gridCol>
                <a:gridCol w="459430">
                  <a:extLst>
                    <a:ext uri="{9D8B030D-6E8A-4147-A177-3AD203B41FA5}">
                      <a16:colId xmlns:a16="http://schemas.microsoft.com/office/drawing/2014/main" val="496844964"/>
                    </a:ext>
                  </a:extLst>
                </a:gridCol>
              </a:tblGrid>
              <a:tr h="308552">
                <a:tc>
                  <a:txBody>
                    <a:bodyPr/>
                    <a:lstStyle/>
                    <a:p>
                      <a:pPr algn="ctr"/>
                      <a:r>
                        <a:rPr lang="en-GB" sz="1100" b="1" dirty="0">
                          <a:solidFill>
                            <a:schemeClr val="bg1"/>
                          </a:solidFill>
                        </a:rPr>
                        <a:t>Track</a:t>
                      </a:r>
                    </a:p>
                  </a:txBody>
                  <a:tcPr marL="121920" marR="121920" marT="60960" marB="60960" anchor="ctr"/>
                </a:tc>
                <a:tc gridSpan="4">
                  <a:txBody>
                    <a:bodyPr/>
                    <a:lstStyle/>
                    <a:p>
                      <a:pPr marL="0" algn="ctr" defTabSz="914400" rtl="0" eaLnBrk="1" latinLnBrk="0" hangingPunct="1"/>
                      <a:r>
                        <a:rPr lang="en-GB" sz="1100" b="1" kern="1200" dirty="0">
                          <a:solidFill>
                            <a:schemeClr val="bg1"/>
                          </a:solidFill>
                          <a:latin typeface="+mn-lt"/>
                          <a:ea typeface="+mn-ea"/>
                          <a:cs typeface="+mn-cs"/>
                        </a:rPr>
                        <a:t>W1</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W2</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W2</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W4</a:t>
                      </a:r>
                    </a:p>
                  </a:txBody>
                  <a:tcPr marL="72000" marR="72000" marT="60960" marB="60960" anchor="ctr"/>
                </a:tc>
                <a:tc gridSpan="4">
                  <a:txBody>
                    <a:bodyPr/>
                    <a:lstStyle/>
                    <a:p>
                      <a:pPr marL="0" algn="ctr" defTabSz="914400" rtl="0" eaLnBrk="1" latinLnBrk="0" hangingPunct="1"/>
                      <a:r>
                        <a:rPr lang="en-GB" sz="1100" b="1" kern="1200" dirty="0">
                          <a:solidFill>
                            <a:schemeClr val="bg1"/>
                          </a:solidFill>
                          <a:latin typeface="+mn-lt"/>
                          <a:ea typeface="+mn-ea"/>
                          <a:cs typeface="+mn-cs"/>
                        </a:rPr>
                        <a:t>W2</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W6</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W4</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W8</a:t>
                      </a:r>
                    </a:p>
                  </a:txBody>
                  <a:tcPr marL="72000" marR="72000" marT="60960" marB="60960" anchor="ctr"/>
                </a:tc>
                <a:tc gridSpan="4">
                  <a:txBody>
                    <a:bodyPr/>
                    <a:lstStyle/>
                    <a:p>
                      <a:pPr marL="0" algn="ctr" defTabSz="914400" rtl="0" eaLnBrk="1" latinLnBrk="0" hangingPunct="1"/>
                      <a:r>
                        <a:rPr lang="en-GB" sz="1100" b="1" kern="1200" dirty="0">
                          <a:solidFill>
                            <a:schemeClr val="bg1"/>
                          </a:solidFill>
                          <a:latin typeface="+mn-lt"/>
                          <a:ea typeface="+mn-ea"/>
                          <a:cs typeface="+mn-cs"/>
                        </a:rPr>
                        <a:t>W3</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W10</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W11</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W12</a:t>
                      </a:r>
                    </a:p>
                  </a:txBody>
                  <a:tcPr marL="72000" marR="72000" marT="60960" marB="60960" anchor="ctr"/>
                </a:tc>
                <a:tc gridSpan="4">
                  <a:txBody>
                    <a:bodyPr/>
                    <a:lstStyle/>
                    <a:p>
                      <a:pPr marL="0" algn="ctr" defTabSz="914400" rtl="0" eaLnBrk="1" latinLnBrk="0" hangingPunct="1"/>
                      <a:r>
                        <a:rPr lang="en-GB" sz="1100" b="1" kern="1200" dirty="0">
                          <a:solidFill>
                            <a:schemeClr val="bg1"/>
                          </a:solidFill>
                          <a:latin typeface="+mn-lt"/>
                          <a:ea typeface="+mn-ea"/>
                          <a:cs typeface="+mn-cs"/>
                        </a:rPr>
                        <a:t>W4</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W14</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W15</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W16</a:t>
                      </a:r>
                    </a:p>
                  </a:txBody>
                  <a:tcPr marL="72000" marR="72000" marT="60960" marB="60960" anchor="ctr"/>
                </a:tc>
                <a:tc gridSpan="4">
                  <a:txBody>
                    <a:bodyPr/>
                    <a:lstStyle/>
                    <a:p>
                      <a:pPr marL="0" algn="ctr" defTabSz="914400" rtl="0" eaLnBrk="1" latinLnBrk="0" hangingPunct="1"/>
                      <a:r>
                        <a:rPr lang="en-GB" sz="1100" b="1" kern="1200" dirty="0">
                          <a:solidFill>
                            <a:schemeClr val="bg1"/>
                          </a:solidFill>
                          <a:latin typeface="+mn-lt"/>
                          <a:ea typeface="+mn-ea"/>
                          <a:cs typeface="+mn-cs"/>
                        </a:rPr>
                        <a:t>W5</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W18</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W19</a:t>
                      </a:r>
                    </a:p>
                  </a:txBody>
                  <a:tcPr marL="72000" marR="72000" marT="60960" marB="60960" anchor="ctr"/>
                </a:tc>
                <a:tc hMerge="1">
                  <a:txBody>
                    <a:bodyPr/>
                    <a:lstStyle/>
                    <a:p>
                      <a:pPr marL="0" algn="ctr" defTabSz="914400" rtl="0" eaLnBrk="1" latinLnBrk="0" hangingPunct="1"/>
                      <a:r>
                        <a:rPr lang="en-GB" sz="1100" b="1" kern="1200" dirty="0">
                          <a:solidFill>
                            <a:schemeClr val="bg1"/>
                          </a:solidFill>
                          <a:latin typeface="+mn-lt"/>
                          <a:ea typeface="+mn-ea"/>
                          <a:cs typeface="+mn-cs"/>
                        </a:rPr>
                        <a:t>W20</a:t>
                      </a:r>
                    </a:p>
                  </a:txBody>
                  <a:tcPr marL="72000" marR="72000" marT="60960" marB="60960" anchor="ctr"/>
                </a:tc>
                <a:extLst>
                  <a:ext uri="{0D108BD9-81ED-4DB2-BD59-A6C34878D82A}">
                    <a16:rowId xmlns:a16="http://schemas.microsoft.com/office/drawing/2014/main" val="2273532895"/>
                  </a:ext>
                </a:extLst>
              </a:tr>
              <a:tr h="373218">
                <a:tc>
                  <a:txBody>
                    <a:bodyPr/>
                    <a:lstStyle/>
                    <a:p>
                      <a:pPr algn="l"/>
                      <a:r>
                        <a:rPr lang="en-GB" sz="1100" b="1">
                          <a:solidFill>
                            <a:schemeClr val="bg1"/>
                          </a:solidFill>
                        </a:rPr>
                        <a:t>POC</a:t>
                      </a:r>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171311838"/>
                  </a:ext>
                </a:extLst>
              </a:tr>
              <a:tr h="487188">
                <a:tc>
                  <a:txBody>
                    <a:bodyPr/>
                    <a:lstStyle/>
                    <a:p>
                      <a:pPr algn="l"/>
                      <a:r>
                        <a:rPr lang="en-GB" sz="1100" b="1" dirty="0">
                          <a:solidFill>
                            <a:schemeClr val="bg1"/>
                          </a:solidFill>
                        </a:rPr>
                        <a:t>Low-Level Design Document</a:t>
                      </a: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463355953"/>
                  </a:ext>
                </a:extLst>
              </a:tr>
              <a:tr h="487188">
                <a:tc>
                  <a:txBody>
                    <a:bodyPr/>
                    <a:lstStyle/>
                    <a:p>
                      <a:pPr algn="l"/>
                      <a:r>
                        <a:rPr lang="en-GB" sz="1100" b="1">
                          <a:solidFill>
                            <a:schemeClr val="bg1"/>
                          </a:solidFill>
                        </a:rPr>
                        <a:t>Build pipeline for MaterFoundation</a:t>
                      </a:r>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1240595015"/>
                  </a:ext>
                </a:extLst>
              </a:tr>
              <a:tr h="487188">
                <a:tc>
                  <a:txBody>
                    <a:bodyPr/>
                    <a:lstStyle/>
                    <a:p>
                      <a:pPr algn="l"/>
                      <a:r>
                        <a:rPr lang="en-GB" sz="1100" b="1">
                          <a:solidFill>
                            <a:schemeClr val="bg1"/>
                          </a:solidFill>
                        </a:rPr>
                        <a:t>Build pipeline for MaterAtHome</a:t>
                      </a:r>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712065349"/>
                  </a:ext>
                </a:extLst>
              </a:tr>
              <a:tr h="373218">
                <a:tc>
                  <a:txBody>
                    <a:bodyPr/>
                    <a:lstStyle/>
                    <a:p>
                      <a:pPr marL="0" algn="l" defTabSz="914400" rtl="0" eaLnBrk="1" latinLnBrk="0" hangingPunct="1"/>
                      <a:r>
                        <a:rPr lang="en-GB" sz="1100" b="1" kern="1200">
                          <a:solidFill>
                            <a:schemeClr val="bg1"/>
                          </a:solidFill>
                          <a:latin typeface="+mn-lt"/>
                          <a:ea typeface="+mn-ea"/>
                          <a:cs typeface="+mn-cs"/>
                        </a:rPr>
                        <a:t>Deployment</a:t>
                      </a:r>
                      <a:endParaRPr lang="en-GB" sz="1100" b="1" kern="1200" dirty="0">
                        <a:solidFill>
                          <a:schemeClr val="bg1"/>
                        </a:solidFill>
                        <a:latin typeface="+mn-lt"/>
                        <a:ea typeface="+mn-ea"/>
                        <a:cs typeface="+mn-cs"/>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518893802"/>
                  </a:ext>
                </a:extLst>
              </a:tr>
              <a:tr h="373218">
                <a:tc>
                  <a:txBody>
                    <a:bodyPr/>
                    <a:lstStyle/>
                    <a:p>
                      <a:pPr marL="0" algn="l" defTabSz="914400" rtl="0" eaLnBrk="1" latinLnBrk="0" hangingPunct="1"/>
                      <a:r>
                        <a:rPr lang="en-GB" sz="1100" b="1" kern="1200" dirty="0">
                          <a:solidFill>
                            <a:schemeClr val="bg1"/>
                          </a:solidFill>
                          <a:latin typeface="+mn-lt"/>
                          <a:ea typeface="+mn-ea"/>
                          <a:cs typeface="+mn-cs"/>
                        </a:rPr>
                        <a:t>Improvements</a:t>
                      </a:r>
                    </a:p>
                  </a:txBody>
                  <a:tcPr marL="121920" marR="121920" marT="60960" marB="60960" anchor="ctr">
                    <a:solidFill>
                      <a:srgbClr val="FF5800"/>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136777914"/>
                  </a:ext>
                </a:extLst>
              </a:tr>
            </a:tbl>
          </a:graphicData>
        </a:graphic>
      </p:graphicFrame>
      <p:graphicFrame>
        <p:nvGraphicFramePr>
          <p:cNvPr id="5" name="Table 6">
            <a:extLst>
              <a:ext uri="{FF2B5EF4-FFF2-40B4-BE49-F238E27FC236}">
                <a16:creationId xmlns:a16="http://schemas.microsoft.com/office/drawing/2014/main" id="{5250FB40-20C2-40C1-BB9E-69862E385319}"/>
              </a:ext>
            </a:extLst>
          </p:cNvPr>
          <p:cNvGraphicFramePr>
            <a:graphicFrameLocks noGrp="1"/>
          </p:cNvGraphicFramePr>
          <p:nvPr>
            <p:extLst>
              <p:ext uri="{D42A27DB-BD31-4B8C-83A1-F6EECF244321}">
                <p14:modId xmlns:p14="http://schemas.microsoft.com/office/powerpoint/2010/main" val="4063313642"/>
              </p:ext>
            </p:extLst>
          </p:nvPr>
        </p:nvGraphicFramePr>
        <p:xfrm>
          <a:off x="10099248" y="170067"/>
          <a:ext cx="1946552" cy="1281278"/>
        </p:xfrm>
        <a:graphic>
          <a:graphicData uri="http://schemas.openxmlformats.org/drawingml/2006/table">
            <a:tbl>
              <a:tblPr firstRow="1" bandRow="1">
                <a:tableStyleId>{2D5ABB26-0587-4C30-8999-92F81FD0307C}</a:tableStyleId>
              </a:tblPr>
              <a:tblGrid>
                <a:gridCol w="356616">
                  <a:extLst>
                    <a:ext uri="{9D8B030D-6E8A-4147-A177-3AD203B41FA5}">
                      <a16:colId xmlns:a16="http://schemas.microsoft.com/office/drawing/2014/main" val="935709086"/>
                    </a:ext>
                  </a:extLst>
                </a:gridCol>
                <a:gridCol w="1589936">
                  <a:extLst>
                    <a:ext uri="{9D8B030D-6E8A-4147-A177-3AD203B41FA5}">
                      <a16:colId xmlns:a16="http://schemas.microsoft.com/office/drawing/2014/main" val="3370777087"/>
                    </a:ext>
                  </a:extLst>
                </a:gridCol>
              </a:tblGrid>
              <a:tr h="234612">
                <a:tc>
                  <a:txBody>
                    <a:bodyPr/>
                    <a:lstStyle/>
                    <a:p>
                      <a:endParaRPr lang="en-GB" sz="800" dirty="0"/>
                    </a:p>
                  </a:txBody>
                  <a:tcPr marL="36000" marR="36000" marT="36000" marB="36000">
                    <a:solidFill>
                      <a:schemeClr val="accent2">
                        <a:lumMod val="75000"/>
                      </a:schemeClr>
                    </a:solidFill>
                  </a:tcPr>
                </a:tc>
                <a:tc>
                  <a:txBody>
                    <a:bodyPr/>
                    <a:lstStyle/>
                    <a:p>
                      <a:r>
                        <a:rPr lang="en-GB" sz="800" dirty="0"/>
                        <a:t>Avanade activity</a:t>
                      </a:r>
                    </a:p>
                  </a:txBody>
                  <a:tcPr marL="36000" marR="36000" marT="36000" marB="36000"/>
                </a:tc>
                <a:extLst>
                  <a:ext uri="{0D108BD9-81ED-4DB2-BD59-A6C34878D82A}">
                    <a16:rowId xmlns:a16="http://schemas.microsoft.com/office/drawing/2014/main" val="3787237740"/>
                  </a:ext>
                </a:extLst>
              </a:tr>
              <a:tr h="234612">
                <a:tc>
                  <a:txBody>
                    <a:bodyPr/>
                    <a:lstStyle/>
                    <a:p>
                      <a:endParaRPr lang="en-GB" sz="800" dirty="0"/>
                    </a:p>
                  </a:txBody>
                  <a:tcPr marL="36000" marR="36000" marT="36000" marB="36000">
                    <a:solidFill>
                      <a:srgbClr val="0070C0"/>
                    </a:solidFill>
                  </a:tcPr>
                </a:tc>
                <a:tc>
                  <a:txBody>
                    <a:bodyPr/>
                    <a:lstStyle/>
                    <a:p>
                      <a:r>
                        <a:rPr lang="en-GB" sz="800" dirty="0"/>
                        <a:t>Client activity</a:t>
                      </a:r>
                    </a:p>
                  </a:txBody>
                  <a:tcPr marL="36000" marR="36000" marT="36000" marB="36000"/>
                </a:tc>
                <a:extLst>
                  <a:ext uri="{0D108BD9-81ED-4DB2-BD59-A6C34878D82A}">
                    <a16:rowId xmlns:a16="http://schemas.microsoft.com/office/drawing/2014/main" val="3389252791"/>
                  </a:ext>
                </a:extLst>
              </a:tr>
              <a:tr h="234612">
                <a:tc>
                  <a:txBody>
                    <a:bodyPr/>
                    <a:lstStyle/>
                    <a:p>
                      <a:endParaRPr lang="en-GB" sz="800" dirty="0"/>
                    </a:p>
                  </a:txBody>
                  <a:tcPr marL="36000" marR="36000" marT="36000" marB="36000"/>
                </a:tc>
                <a:tc>
                  <a:txBody>
                    <a:bodyPr/>
                    <a:lstStyle/>
                    <a:p>
                      <a:r>
                        <a:rPr lang="en-GB" sz="800" dirty="0"/>
                        <a:t>Key milestone</a:t>
                      </a:r>
                    </a:p>
                    <a:p>
                      <a:endParaRPr lang="en-GB" sz="800" dirty="0"/>
                    </a:p>
                  </a:txBody>
                  <a:tcPr marL="36000" marR="36000" marT="36000" marB="36000"/>
                </a:tc>
                <a:extLst>
                  <a:ext uri="{0D108BD9-81ED-4DB2-BD59-A6C34878D82A}">
                    <a16:rowId xmlns:a16="http://schemas.microsoft.com/office/drawing/2014/main" val="2071856756"/>
                  </a:ext>
                </a:extLst>
              </a:tr>
              <a:tr h="234612">
                <a:tc>
                  <a:txBody>
                    <a:bodyPr/>
                    <a:lstStyle/>
                    <a:p>
                      <a:endParaRPr lang="en-GB" sz="800" dirty="0"/>
                    </a:p>
                  </a:txBody>
                  <a:tcPr marL="36000" marR="36000" marT="36000" marB="36000"/>
                </a:tc>
                <a:tc>
                  <a:txBody>
                    <a:bodyPr/>
                    <a:lstStyle/>
                    <a:p>
                      <a:r>
                        <a:rPr lang="en-GB" sz="800" dirty="0"/>
                        <a:t>Work Product</a:t>
                      </a:r>
                    </a:p>
                  </a:txBody>
                  <a:tcPr marL="36000" marR="36000" marT="36000" marB="36000"/>
                </a:tc>
                <a:extLst>
                  <a:ext uri="{0D108BD9-81ED-4DB2-BD59-A6C34878D82A}">
                    <a16:rowId xmlns:a16="http://schemas.microsoft.com/office/drawing/2014/main" val="301481095"/>
                  </a:ext>
                </a:extLst>
              </a:tr>
              <a:tr h="261602">
                <a:tc>
                  <a:txBody>
                    <a:bodyPr/>
                    <a:lstStyle/>
                    <a:p>
                      <a:endParaRPr lang="en-GB" sz="800" dirty="0"/>
                    </a:p>
                  </a:txBody>
                  <a:tcPr marL="36000" marR="36000" marT="36000" marB="36000"/>
                </a:tc>
                <a:tc>
                  <a:txBody>
                    <a:bodyPr/>
                    <a:lstStyle/>
                    <a:p>
                      <a:endParaRPr lang="en-GB" sz="800" dirty="0"/>
                    </a:p>
                  </a:txBody>
                  <a:tcPr marL="36000" marR="36000" marT="36000" marB="36000"/>
                </a:tc>
                <a:extLst>
                  <a:ext uri="{0D108BD9-81ED-4DB2-BD59-A6C34878D82A}">
                    <a16:rowId xmlns:a16="http://schemas.microsoft.com/office/drawing/2014/main" val="1186744219"/>
                  </a:ext>
                </a:extLst>
              </a:tr>
            </a:tbl>
          </a:graphicData>
        </a:graphic>
      </p:graphicFrame>
      <p:sp>
        <p:nvSpPr>
          <p:cNvPr id="6" name="Content Placeholder 1">
            <a:extLst>
              <a:ext uri="{FF2B5EF4-FFF2-40B4-BE49-F238E27FC236}">
                <a16:creationId xmlns:a16="http://schemas.microsoft.com/office/drawing/2014/main" id="{C0AABB50-1027-4C47-A33E-1003EEFBFF34}"/>
              </a:ext>
            </a:extLst>
          </p:cNvPr>
          <p:cNvSpPr txBox="1">
            <a:spLocks/>
          </p:cNvSpPr>
          <p:nvPr/>
        </p:nvSpPr>
        <p:spPr>
          <a:xfrm>
            <a:off x="739823" y="4408743"/>
            <a:ext cx="10783223" cy="1697325"/>
          </a:xfrm>
          <a:prstGeom prst="rect">
            <a:avLst/>
          </a:prstGeom>
          <a:solidFill>
            <a:schemeClr val="bg2"/>
          </a:solidFill>
          <a:ln>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GB" sz="1400"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NOTES:</a:t>
            </a:r>
          </a:p>
          <a:p>
            <a:pPr marL="285750" marR="0" lvl="0" indent="-285750" algn="l" defTabSz="914400" rtl="0" eaLnBrk="1" fontAlgn="auto" latinLnBrk="0" hangingPunct="1">
              <a:lnSpc>
                <a:spcPct val="150000"/>
              </a:lnSpc>
              <a:spcBef>
                <a:spcPts val="0"/>
              </a:spcBef>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Initiate of this</a:t>
            </a:r>
            <a:r>
              <a:rPr lang="en-GB" sz="1200" dirty="0">
                <a:solidFill>
                  <a:srgbClr val="FF0000"/>
                </a:solidFill>
                <a:latin typeface="Segoe UI Light" panose="020B0502040204020203" pitchFamily="34" charset="0"/>
                <a:cs typeface="Segoe UI Light" panose="020B0502040204020203" pitchFamily="34" charset="0"/>
              </a:rPr>
              <a:t> project should start on completion of the following things: -</a:t>
            </a:r>
          </a:p>
          <a:p>
            <a:pPr lvl="1">
              <a:lnSpc>
                <a:spcPct val="150000"/>
              </a:lnSpc>
              <a:spcBef>
                <a:spcPts val="0"/>
              </a:spcBef>
              <a:defRPr/>
            </a:pPr>
            <a:r>
              <a:rPr kumimoji="0" lang="en-GB" sz="10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 User has access to </a:t>
            </a:r>
            <a:r>
              <a:rPr kumimoji="0" lang="en-GB" sz="1000" b="0" i="0" u="none" strike="noStrike" kern="1200" cap="none" spc="0" normalizeH="0" baseline="0" noProof="0" dirty="0" err="1">
                <a:ln>
                  <a:noFill/>
                </a:ln>
                <a:solidFill>
                  <a:srgbClr val="FF0000"/>
                </a:solidFill>
                <a:effectLst/>
                <a:uLnTx/>
                <a:uFillTx/>
                <a:latin typeface="Segoe UI Light" panose="020B0502040204020203" pitchFamily="34" charset="0"/>
                <a:cs typeface="Segoe UI Light" panose="020B0502040204020203" pitchFamily="34" charset="0"/>
              </a:rPr>
              <a:t>github</a:t>
            </a:r>
            <a:r>
              <a:rPr kumimoji="0" lang="en-GB" sz="10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 </a:t>
            </a:r>
            <a:r>
              <a:rPr kumimoji="0" lang="en-GB" sz="1000" b="0" i="0" u="none" strike="noStrike" kern="1200" cap="none" spc="0" normalizeH="0" baseline="0" noProof="0" dirty="0" err="1">
                <a:ln>
                  <a:noFill/>
                </a:ln>
                <a:solidFill>
                  <a:srgbClr val="FF0000"/>
                </a:solidFill>
                <a:effectLst/>
                <a:uLnTx/>
                <a:uFillTx/>
                <a:latin typeface="Segoe UI Light" panose="020B0502040204020203" pitchFamily="34" charset="0"/>
                <a:cs typeface="Segoe UI Light" panose="020B0502040204020203" pitchFamily="34" charset="0"/>
              </a:rPr>
              <a:t>MaterAtHome</a:t>
            </a:r>
            <a:r>
              <a:rPr kumimoji="0" lang="en-GB" sz="10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 project</a:t>
            </a:r>
          </a:p>
          <a:p>
            <a:pPr lvl="1">
              <a:lnSpc>
                <a:spcPct val="150000"/>
              </a:lnSpc>
              <a:spcBef>
                <a:spcPts val="0"/>
              </a:spcBef>
              <a:defRPr/>
            </a:pPr>
            <a:r>
              <a:rPr lang="en-GB" sz="1000" dirty="0">
                <a:solidFill>
                  <a:srgbClr val="FF0000"/>
                </a:solidFill>
                <a:latin typeface="Segoe UI Light" panose="020B0502040204020203" pitchFamily="34" charset="0"/>
                <a:cs typeface="Segoe UI Light" panose="020B0502040204020203" pitchFamily="34" charset="0"/>
              </a:rPr>
              <a:t> User has access to create pipeline in Mater Azure DevOps environment and service principal in Azure AD</a:t>
            </a:r>
          </a:p>
          <a:p>
            <a:pPr lvl="1">
              <a:lnSpc>
                <a:spcPct val="150000"/>
              </a:lnSpc>
              <a:spcBef>
                <a:spcPts val="0"/>
              </a:spcBef>
              <a:defRPr/>
            </a:pPr>
            <a:r>
              <a:rPr kumimoji="0" lang="en-GB" sz="10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 POC Dev and POC test environments are created and code is copied in POC Dev environment for MAH20CustomizingNew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FF0000"/>
                </a:solidFill>
                <a:latin typeface="Segoe UI Light" panose="020B0502040204020203" pitchFamily="34" charset="0"/>
                <a:cs typeface="Segoe UI Light" panose="020B0502040204020203" pitchFamily="34" charset="0"/>
              </a:rPr>
              <a:t> </a:t>
            </a:r>
            <a:endParaRPr kumimoji="0" lang="en-GB" sz="12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a16="http://schemas.microsoft.com/office/drawing/2014/main" id="{54C2152D-5396-44A3-B5B4-2BB1E3B5624D}"/>
              </a:ext>
            </a:extLst>
          </p:cNvPr>
          <p:cNvSpPr/>
          <p:nvPr/>
        </p:nvSpPr>
        <p:spPr>
          <a:xfrm>
            <a:off x="668953" y="785342"/>
            <a:ext cx="94974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Note: This schedule provides indicative timeline ONLY.  It will change based on overall solution and delivery approach and is to be validated as part of overall solution and during mobilization.</a:t>
            </a:r>
            <a:endParaRPr kumimoji="0" lang="en-GB" sz="1600" b="0" i="0" u="none" strike="noStrike" kern="1200" cap="none" spc="0" normalizeH="0" baseline="0" noProof="0" dirty="0">
              <a:ln>
                <a:noFill/>
              </a:ln>
              <a:solidFill>
                <a:srgbClr val="595959"/>
              </a:solidFill>
              <a:effectLst/>
              <a:uLnTx/>
              <a:uFillTx/>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003F1ADE-270F-40C7-A8CC-4E0BF5B885FD}"/>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
        <p:nvSpPr>
          <p:cNvPr id="14" name="Isosceles Triangle 13">
            <a:extLst>
              <a:ext uri="{FF2B5EF4-FFF2-40B4-BE49-F238E27FC236}">
                <a16:creationId xmlns:a16="http://schemas.microsoft.com/office/drawing/2014/main" id="{C3F7989B-B2EF-45F3-8E3C-F618C4B6E323}"/>
              </a:ext>
            </a:extLst>
          </p:cNvPr>
          <p:cNvSpPr/>
          <p:nvPr/>
        </p:nvSpPr>
        <p:spPr>
          <a:xfrm>
            <a:off x="10166401" y="689772"/>
            <a:ext cx="180000" cy="144000"/>
          </a:xfrm>
          <a:prstGeom prst="triangle">
            <a:avLst/>
          </a:prstGeom>
          <a:solidFill>
            <a:srgbClr val="FFFF00"/>
          </a:solid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5" name="Diamond 14">
            <a:extLst>
              <a:ext uri="{FF2B5EF4-FFF2-40B4-BE49-F238E27FC236}">
                <a16:creationId xmlns:a16="http://schemas.microsoft.com/office/drawing/2014/main" id="{69D3B48F-A90C-4D50-B574-F8785B756C61}"/>
              </a:ext>
            </a:extLst>
          </p:cNvPr>
          <p:cNvSpPr/>
          <p:nvPr/>
        </p:nvSpPr>
        <p:spPr>
          <a:xfrm>
            <a:off x="10189080" y="922608"/>
            <a:ext cx="180000" cy="180000"/>
          </a:xfrm>
          <a:prstGeom prst="diamond">
            <a:avLst/>
          </a:prstGeom>
          <a:solidFill>
            <a:srgbClr val="FFB414"/>
          </a:solidFill>
          <a:ln w="12700" cap="flat" cmpd="sng" algn="ctr">
            <a:solidFill>
              <a:srgbClr val="FFB41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6" name="Diamond 15">
            <a:extLst>
              <a:ext uri="{FF2B5EF4-FFF2-40B4-BE49-F238E27FC236}">
                <a16:creationId xmlns:a16="http://schemas.microsoft.com/office/drawing/2014/main" id="{BAAF7F26-D48E-4F9F-80BD-E6D23E48BFD3}"/>
              </a:ext>
            </a:extLst>
          </p:cNvPr>
          <p:cNvSpPr/>
          <p:nvPr/>
        </p:nvSpPr>
        <p:spPr>
          <a:xfrm>
            <a:off x="11209998" y="956818"/>
            <a:ext cx="180000" cy="180000"/>
          </a:xfrm>
          <a:prstGeom prst="diamond">
            <a:avLst/>
          </a:prstGeom>
          <a:solidFill>
            <a:srgbClr val="47800A"/>
          </a:solidFill>
          <a:ln w="12700" cap="flat" cmpd="sng" algn="ctr">
            <a:solidFill>
              <a:srgbClr val="4780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7" name="Arrow: Pentagon 16">
            <a:extLst>
              <a:ext uri="{FF2B5EF4-FFF2-40B4-BE49-F238E27FC236}">
                <a16:creationId xmlns:a16="http://schemas.microsoft.com/office/drawing/2014/main" id="{9EC731A9-3CFC-4CF4-9D54-06E4E213915E}"/>
              </a:ext>
            </a:extLst>
          </p:cNvPr>
          <p:cNvSpPr/>
          <p:nvPr/>
        </p:nvSpPr>
        <p:spPr>
          <a:xfrm>
            <a:off x="2341741" y="1730829"/>
            <a:ext cx="3621594" cy="805543"/>
          </a:xfrm>
          <a:prstGeom prst="homePlate">
            <a:avLst/>
          </a:prstGeom>
          <a:solidFill>
            <a:schemeClr val="accent2">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white"/>
                </a:solidFill>
                <a:effectLst/>
                <a:uLnTx/>
                <a:uFillTx/>
                <a:latin typeface="Segoe UI"/>
                <a:ea typeface="+mn-ea"/>
                <a:cs typeface="+mn-cs"/>
              </a:rPr>
              <a:t>Analysis, POC creation in POC environments and  low-level design document</a:t>
            </a:r>
            <a:endParaRPr kumimoji="0" lang="en-GB"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A93AACAA-9F3C-4A17-B791-65AF1B3E85C9}"/>
              </a:ext>
            </a:extLst>
          </p:cNvPr>
          <p:cNvSpPr/>
          <p:nvPr/>
        </p:nvSpPr>
        <p:spPr>
          <a:xfrm>
            <a:off x="11209998" y="689772"/>
            <a:ext cx="216000" cy="144000"/>
          </a:xfrm>
          <a:prstGeom prst="rect">
            <a:avLst/>
          </a:prstGeom>
          <a:solidFill>
            <a:srgbClr val="595959"/>
          </a:solidFill>
          <a:ln w="12700" cap="flat" cmpd="sng" algn="ctr">
            <a:solidFill>
              <a:srgbClr val="59595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white"/>
                </a:solidFill>
                <a:effectLst/>
                <a:uLnTx/>
                <a:uFillTx/>
                <a:latin typeface="Segoe UI"/>
                <a:ea typeface="+mn-ea"/>
                <a:cs typeface="+mn-cs"/>
              </a:rPr>
              <a:t>1</a:t>
            </a:r>
            <a:endParaRPr kumimoji="0" lang="en-GB" sz="1100" b="1" i="0" u="none" strike="noStrike" kern="0" cap="none" spc="0" normalizeH="0" baseline="0" noProof="0" dirty="0">
              <a:ln>
                <a:noFill/>
              </a:ln>
              <a:solidFill>
                <a:prstClr val="white"/>
              </a:solidFill>
              <a:effectLst/>
              <a:uLnTx/>
              <a:uFillTx/>
              <a:latin typeface="Segoe UI"/>
              <a:ea typeface="+mn-ea"/>
              <a:cs typeface="+mn-cs"/>
            </a:endParaRPr>
          </a:p>
        </p:txBody>
      </p:sp>
      <p:sp>
        <p:nvSpPr>
          <p:cNvPr id="2" name="TextBox 1">
            <a:extLst>
              <a:ext uri="{FF2B5EF4-FFF2-40B4-BE49-F238E27FC236}">
                <a16:creationId xmlns:a16="http://schemas.microsoft.com/office/drawing/2014/main" id="{48033376-A669-4D10-94C7-90D426A61C62}"/>
              </a:ext>
            </a:extLst>
          </p:cNvPr>
          <p:cNvSpPr txBox="1"/>
          <p:nvPr/>
        </p:nvSpPr>
        <p:spPr>
          <a:xfrm>
            <a:off x="11392671" y="635751"/>
            <a:ext cx="772382" cy="215444"/>
          </a:xfrm>
          <a:prstGeom prst="rect">
            <a:avLst/>
          </a:prstGeom>
          <a:noFill/>
        </p:spPr>
        <p:txBody>
          <a:bodyPr wrap="square" rtlCol="0">
            <a:spAutoFit/>
          </a:bodyPr>
          <a:lstStyle/>
          <a:p>
            <a:r>
              <a:rPr lang="en-GB" sz="800" dirty="0"/>
              <a:t>Dependency</a:t>
            </a:r>
          </a:p>
        </p:txBody>
      </p:sp>
      <p:sp>
        <p:nvSpPr>
          <p:cNvPr id="28" name="TextBox 27">
            <a:extLst>
              <a:ext uri="{FF2B5EF4-FFF2-40B4-BE49-F238E27FC236}">
                <a16:creationId xmlns:a16="http://schemas.microsoft.com/office/drawing/2014/main" id="{2EE9FBFD-1553-403B-BA5D-E1717B15E8B3}"/>
              </a:ext>
            </a:extLst>
          </p:cNvPr>
          <p:cNvSpPr txBox="1"/>
          <p:nvPr/>
        </p:nvSpPr>
        <p:spPr>
          <a:xfrm>
            <a:off x="11405348" y="930937"/>
            <a:ext cx="772382" cy="215444"/>
          </a:xfrm>
          <a:prstGeom prst="rect">
            <a:avLst/>
          </a:prstGeom>
          <a:noFill/>
        </p:spPr>
        <p:txBody>
          <a:bodyPr wrap="square" rtlCol="0">
            <a:spAutoFit/>
          </a:bodyPr>
          <a:lstStyle/>
          <a:p>
            <a:r>
              <a:rPr lang="en-GB" sz="800" dirty="0"/>
              <a:t>Deliverable</a:t>
            </a:r>
          </a:p>
        </p:txBody>
      </p:sp>
      <p:cxnSp>
        <p:nvCxnSpPr>
          <p:cNvPr id="9" name="Straight Connector 8">
            <a:extLst>
              <a:ext uri="{FF2B5EF4-FFF2-40B4-BE49-F238E27FC236}">
                <a16:creationId xmlns:a16="http://schemas.microsoft.com/office/drawing/2014/main" id="{42AE769F-17D7-B2A1-1971-1DABDFED72AD}"/>
              </a:ext>
            </a:extLst>
          </p:cNvPr>
          <p:cNvCxnSpPr>
            <a:cxnSpLocks/>
          </p:cNvCxnSpPr>
          <p:nvPr/>
        </p:nvCxnSpPr>
        <p:spPr>
          <a:xfrm>
            <a:off x="5963336" y="1719943"/>
            <a:ext cx="25106" cy="2637109"/>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2B89A5E0-15D6-1A07-26A3-A8D4CD3A6984}"/>
              </a:ext>
            </a:extLst>
          </p:cNvPr>
          <p:cNvSpPr/>
          <p:nvPr/>
        </p:nvSpPr>
        <p:spPr>
          <a:xfrm>
            <a:off x="5818652" y="3592314"/>
            <a:ext cx="289368" cy="285591"/>
          </a:xfrm>
          <a:prstGeom prst="star5">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Arrow: Pentagon 32">
            <a:extLst>
              <a:ext uri="{FF2B5EF4-FFF2-40B4-BE49-F238E27FC236}">
                <a16:creationId xmlns:a16="http://schemas.microsoft.com/office/drawing/2014/main" id="{C5ED235E-7BA8-7175-1B62-B478BA49870E}"/>
              </a:ext>
            </a:extLst>
          </p:cNvPr>
          <p:cNvSpPr/>
          <p:nvPr/>
        </p:nvSpPr>
        <p:spPr>
          <a:xfrm>
            <a:off x="5972054" y="2506856"/>
            <a:ext cx="3716232" cy="1008955"/>
          </a:xfrm>
          <a:prstGeom prst="homePlate">
            <a:avLst/>
          </a:prstGeom>
          <a:solidFill>
            <a:schemeClr val="accent2">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white"/>
                </a:solidFill>
                <a:effectLst/>
                <a:uLnTx/>
                <a:uFillTx/>
                <a:latin typeface="Segoe UI"/>
                <a:ea typeface="+mn-ea"/>
                <a:cs typeface="+mn-cs"/>
              </a:rPr>
              <a:t>Build and Unit Test Pipelines in POC Environments</a:t>
            </a:r>
            <a:endParaRPr kumimoji="0" lang="en-GB"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34" name="Arrow: Pentagon 33">
            <a:extLst>
              <a:ext uri="{FF2B5EF4-FFF2-40B4-BE49-F238E27FC236}">
                <a16:creationId xmlns:a16="http://schemas.microsoft.com/office/drawing/2014/main" id="{11DED838-C356-5402-ED41-DE742E894408}"/>
              </a:ext>
            </a:extLst>
          </p:cNvPr>
          <p:cNvSpPr/>
          <p:nvPr/>
        </p:nvSpPr>
        <p:spPr>
          <a:xfrm>
            <a:off x="9697003" y="3449412"/>
            <a:ext cx="1834762" cy="763359"/>
          </a:xfrm>
          <a:prstGeom prst="homePlate">
            <a:avLst/>
          </a:prstGeom>
          <a:solidFill>
            <a:schemeClr val="accent2">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white"/>
                </a:solidFill>
                <a:effectLst/>
                <a:uLnTx/>
                <a:uFillTx/>
                <a:latin typeface="Segoe UI"/>
                <a:ea typeface="+mn-ea"/>
                <a:cs typeface="+mn-cs"/>
              </a:rPr>
              <a:t>Deployment/Improvements </a:t>
            </a:r>
          </a:p>
        </p:txBody>
      </p:sp>
      <p:sp>
        <p:nvSpPr>
          <p:cNvPr id="37" name="Diamond 36">
            <a:extLst>
              <a:ext uri="{FF2B5EF4-FFF2-40B4-BE49-F238E27FC236}">
                <a16:creationId xmlns:a16="http://schemas.microsoft.com/office/drawing/2014/main" id="{18C0B8F1-89F1-C37D-549D-544EC17B7B7C}"/>
              </a:ext>
            </a:extLst>
          </p:cNvPr>
          <p:cNvSpPr/>
          <p:nvPr/>
        </p:nvSpPr>
        <p:spPr>
          <a:xfrm>
            <a:off x="5136087" y="2683219"/>
            <a:ext cx="314788" cy="334396"/>
          </a:xfrm>
          <a:prstGeom prst="diamond">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Diamond 37">
            <a:extLst>
              <a:ext uri="{FF2B5EF4-FFF2-40B4-BE49-F238E27FC236}">
                <a16:creationId xmlns:a16="http://schemas.microsoft.com/office/drawing/2014/main" id="{1BD54048-CFE2-EB23-0CC5-5FC6EC36678D}"/>
              </a:ext>
            </a:extLst>
          </p:cNvPr>
          <p:cNvSpPr/>
          <p:nvPr/>
        </p:nvSpPr>
        <p:spPr>
          <a:xfrm>
            <a:off x="8945282" y="2095957"/>
            <a:ext cx="314788" cy="334396"/>
          </a:xfrm>
          <a:prstGeom prst="diamond">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TextBox 38">
            <a:extLst>
              <a:ext uri="{FF2B5EF4-FFF2-40B4-BE49-F238E27FC236}">
                <a16:creationId xmlns:a16="http://schemas.microsoft.com/office/drawing/2014/main" id="{526C16A6-9FE7-A458-CE56-3E6FBCD01FE6}"/>
              </a:ext>
            </a:extLst>
          </p:cNvPr>
          <p:cNvSpPr txBox="1"/>
          <p:nvPr/>
        </p:nvSpPr>
        <p:spPr>
          <a:xfrm>
            <a:off x="4317171" y="3144448"/>
            <a:ext cx="1671271" cy="307777"/>
          </a:xfrm>
          <a:prstGeom prst="rect">
            <a:avLst/>
          </a:prstGeom>
          <a:noFill/>
        </p:spPr>
        <p:txBody>
          <a:bodyPr wrap="square" rtlCol="0">
            <a:spAutoFit/>
          </a:bodyPr>
          <a:lstStyle/>
          <a:p>
            <a:pPr algn="ctr"/>
            <a:r>
              <a:rPr lang="en-AU" sz="1400" b="1" dirty="0"/>
              <a:t>workshop1</a:t>
            </a:r>
          </a:p>
        </p:txBody>
      </p:sp>
      <p:sp>
        <p:nvSpPr>
          <p:cNvPr id="40" name="TextBox 39">
            <a:extLst>
              <a:ext uri="{FF2B5EF4-FFF2-40B4-BE49-F238E27FC236}">
                <a16:creationId xmlns:a16="http://schemas.microsoft.com/office/drawing/2014/main" id="{E0AA47C2-EBC5-5F46-78FF-548A219747AF}"/>
              </a:ext>
            </a:extLst>
          </p:cNvPr>
          <p:cNvSpPr txBox="1"/>
          <p:nvPr/>
        </p:nvSpPr>
        <p:spPr>
          <a:xfrm>
            <a:off x="8093061" y="1833764"/>
            <a:ext cx="1671271" cy="307777"/>
          </a:xfrm>
          <a:prstGeom prst="rect">
            <a:avLst/>
          </a:prstGeom>
          <a:noFill/>
        </p:spPr>
        <p:txBody>
          <a:bodyPr wrap="square" rtlCol="0">
            <a:spAutoFit/>
          </a:bodyPr>
          <a:lstStyle/>
          <a:p>
            <a:pPr algn="ctr"/>
            <a:r>
              <a:rPr lang="en-AU" sz="1400" b="1" dirty="0"/>
              <a:t>workshop2</a:t>
            </a:r>
          </a:p>
        </p:txBody>
      </p:sp>
      <p:sp>
        <p:nvSpPr>
          <p:cNvPr id="41" name="Diamond 40">
            <a:extLst>
              <a:ext uri="{FF2B5EF4-FFF2-40B4-BE49-F238E27FC236}">
                <a16:creationId xmlns:a16="http://schemas.microsoft.com/office/drawing/2014/main" id="{26B16F2F-9C98-2CF8-9C5C-0555C06542E3}"/>
              </a:ext>
            </a:extLst>
          </p:cNvPr>
          <p:cNvSpPr/>
          <p:nvPr/>
        </p:nvSpPr>
        <p:spPr>
          <a:xfrm>
            <a:off x="5405957" y="3586210"/>
            <a:ext cx="314788" cy="334396"/>
          </a:xfrm>
          <a:prstGeom prst="diamond">
            <a:avLst/>
          </a:prstGeom>
          <a:solidFill>
            <a:srgbClr val="4B912A"/>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2" name="TextBox 41">
            <a:extLst>
              <a:ext uri="{FF2B5EF4-FFF2-40B4-BE49-F238E27FC236}">
                <a16:creationId xmlns:a16="http://schemas.microsoft.com/office/drawing/2014/main" id="{4059A6F5-FC3B-A809-9975-E1D661955188}"/>
              </a:ext>
            </a:extLst>
          </p:cNvPr>
          <p:cNvSpPr txBox="1"/>
          <p:nvPr/>
        </p:nvSpPr>
        <p:spPr>
          <a:xfrm>
            <a:off x="4268388" y="3882286"/>
            <a:ext cx="1671271" cy="523220"/>
          </a:xfrm>
          <a:prstGeom prst="rect">
            <a:avLst/>
          </a:prstGeom>
          <a:noFill/>
        </p:spPr>
        <p:txBody>
          <a:bodyPr wrap="square" rtlCol="0">
            <a:spAutoFit/>
          </a:bodyPr>
          <a:lstStyle/>
          <a:p>
            <a:pPr algn="ctr"/>
            <a:r>
              <a:rPr lang="en-AU" sz="1400" b="1" dirty="0"/>
              <a:t>Design document &amp; POC</a:t>
            </a:r>
          </a:p>
        </p:txBody>
      </p:sp>
      <p:sp>
        <p:nvSpPr>
          <p:cNvPr id="44" name="Diamond 43">
            <a:extLst>
              <a:ext uri="{FF2B5EF4-FFF2-40B4-BE49-F238E27FC236}">
                <a16:creationId xmlns:a16="http://schemas.microsoft.com/office/drawing/2014/main" id="{D20EF8C8-4CDD-D0A2-D8CB-5A6070280142}"/>
              </a:ext>
            </a:extLst>
          </p:cNvPr>
          <p:cNvSpPr/>
          <p:nvPr/>
        </p:nvSpPr>
        <p:spPr>
          <a:xfrm>
            <a:off x="9102676" y="3534519"/>
            <a:ext cx="314788" cy="334396"/>
          </a:xfrm>
          <a:prstGeom prst="diamond">
            <a:avLst/>
          </a:prstGeom>
          <a:solidFill>
            <a:srgbClr val="4B912A"/>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5" name="TextBox 44">
            <a:extLst>
              <a:ext uri="{FF2B5EF4-FFF2-40B4-BE49-F238E27FC236}">
                <a16:creationId xmlns:a16="http://schemas.microsoft.com/office/drawing/2014/main" id="{E4F19D27-AAD6-11D8-6B54-47B9745FBF19}"/>
              </a:ext>
            </a:extLst>
          </p:cNvPr>
          <p:cNvSpPr txBox="1"/>
          <p:nvPr/>
        </p:nvSpPr>
        <p:spPr>
          <a:xfrm>
            <a:off x="8058555" y="3920606"/>
            <a:ext cx="1671271" cy="307777"/>
          </a:xfrm>
          <a:prstGeom prst="rect">
            <a:avLst/>
          </a:prstGeom>
          <a:noFill/>
        </p:spPr>
        <p:txBody>
          <a:bodyPr wrap="square" rtlCol="0">
            <a:spAutoFit/>
          </a:bodyPr>
          <a:lstStyle/>
          <a:p>
            <a:pPr algn="ctr"/>
            <a:r>
              <a:rPr lang="en-AU" sz="1400" b="1" dirty="0"/>
              <a:t>Build Pipelines</a:t>
            </a:r>
          </a:p>
        </p:txBody>
      </p:sp>
    </p:spTree>
    <p:extLst>
      <p:ext uri="{BB962C8B-B14F-4D97-AF65-F5344CB8AC3E}">
        <p14:creationId xmlns:p14="http://schemas.microsoft.com/office/powerpoint/2010/main" val="987537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8</a:t>
            </a:fld>
            <a:endParaRPr lang="en-US" sz="1000" dirty="0"/>
          </a:p>
        </p:txBody>
      </p:sp>
      <p:sp>
        <p:nvSpPr>
          <p:cNvPr id="3" name="Title 2">
            <a:extLst>
              <a:ext uri="{FF2B5EF4-FFF2-40B4-BE49-F238E27FC236}">
                <a16:creationId xmlns:a16="http://schemas.microsoft.com/office/drawing/2014/main" id="{6C0A9D42-4288-4652-B842-8FC618077708}"/>
              </a:ext>
            </a:extLst>
          </p:cNvPr>
          <p:cNvSpPr>
            <a:spLocks noGrp="1"/>
          </p:cNvSpPr>
          <p:nvPr>
            <p:ph type="title"/>
          </p:nvPr>
        </p:nvSpPr>
        <p:spPr>
          <a:xfrm>
            <a:off x="704384" y="105928"/>
            <a:ext cx="10783229" cy="998344"/>
          </a:xfrm>
        </p:spPr>
        <p:txBody>
          <a:bodyPr/>
          <a:lstStyle/>
          <a:p>
            <a:r>
              <a:rPr lang="en-GB" sz="3200" b="0" dirty="0">
                <a:latin typeface="Segoe UI Semibold" panose="020B0702040204020203" pitchFamily="34" charset="0"/>
                <a:cs typeface="Segoe UI Semibold" panose="020B0702040204020203" pitchFamily="34" charset="0"/>
              </a:rPr>
              <a:t>Estimation Basis</a:t>
            </a:r>
          </a:p>
        </p:txBody>
      </p:sp>
      <p:sp>
        <p:nvSpPr>
          <p:cNvPr id="12" name="Text Box 37">
            <a:extLst>
              <a:ext uri="{FF2B5EF4-FFF2-40B4-BE49-F238E27FC236}">
                <a16:creationId xmlns:a16="http://schemas.microsoft.com/office/drawing/2014/main" id="{6438FA0D-D368-4595-93F7-3C0408F48E19}"/>
              </a:ext>
            </a:extLst>
          </p:cNvPr>
          <p:cNvSpPr txBox="1">
            <a:spLocks noChangeArrowheads="1"/>
          </p:cNvSpPr>
          <p:nvPr/>
        </p:nvSpPr>
        <p:spPr bwMode="auto">
          <a:xfrm>
            <a:off x="854719" y="2913445"/>
            <a:ext cx="23161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Segoe UI" panose="020B0502040204020203" pitchFamily="34" charset="0"/>
                <a:cs typeface="Segoe UI" panose="020B0502040204020203" pitchFamily="34" charset="0"/>
              </a:rPr>
              <a:t>Inventory / Components</a:t>
            </a:r>
          </a:p>
        </p:txBody>
      </p:sp>
      <p:graphicFrame>
        <p:nvGraphicFramePr>
          <p:cNvPr id="13" name="Table 12">
            <a:extLst>
              <a:ext uri="{FF2B5EF4-FFF2-40B4-BE49-F238E27FC236}">
                <a16:creationId xmlns:a16="http://schemas.microsoft.com/office/drawing/2014/main" id="{E9BFC73B-041E-4905-A1D5-3FD560D4C7AB}"/>
              </a:ext>
            </a:extLst>
          </p:cNvPr>
          <p:cNvGraphicFramePr>
            <a:graphicFrameLocks noGrp="1"/>
          </p:cNvGraphicFramePr>
          <p:nvPr>
            <p:extLst>
              <p:ext uri="{D42A27DB-BD31-4B8C-83A1-F6EECF244321}">
                <p14:modId xmlns:p14="http://schemas.microsoft.com/office/powerpoint/2010/main" val="1965677971"/>
              </p:ext>
            </p:extLst>
          </p:nvPr>
        </p:nvGraphicFramePr>
        <p:xfrm>
          <a:off x="854719" y="3122573"/>
          <a:ext cx="4777527" cy="3385756"/>
        </p:xfrm>
        <a:graphic>
          <a:graphicData uri="http://schemas.openxmlformats.org/drawingml/2006/table">
            <a:tbl>
              <a:tblPr firstRow="1" bandRow="1">
                <a:tableStyleId>{3B4B98B0-60AC-42C2-AFA5-B58CD77FA1E5}</a:tableStyleId>
              </a:tblPr>
              <a:tblGrid>
                <a:gridCol w="1975567">
                  <a:extLst>
                    <a:ext uri="{9D8B030D-6E8A-4147-A177-3AD203B41FA5}">
                      <a16:colId xmlns:a16="http://schemas.microsoft.com/office/drawing/2014/main" val="2760192991"/>
                    </a:ext>
                  </a:extLst>
                </a:gridCol>
                <a:gridCol w="550080">
                  <a:extLst>
                    <a:ext uri="{9D8B030D-6E8A-4147-A177-3AD203B41FA5}">
                      <a16:colId xmlns:a16="http://schemas.microsoft.com/office/drawing/2014/main" val="24971510"/>
                    </a:ext>
                  </a:extLst>
                </a:gridCol>
                <a:gridCol w="493541">
                  <a:extLst>
                    <a:ext uri="{9D8B030D-6E8A-4147-A177-3AD203B41FA5}">
                      <a16:colId xmlns:a16="http://schemas.microsoft.com/office/drawing/2014/main" val="1633226640"/>
                    </a:ext>
                  </a:extLst>
                </a:gridCol>
                <a:gridCol w="1758339">
                  <a:extLst>
                    <a:ext uri="{9D8B030D-6E8A-4147-A177-3AD203B41FA5}">
                      <a16:colId xmlns:a16="http://schemas.microsoft.com/office/drawing/2014/main" val="919812009"/>
                    </a:ext>
                  </a:extLst>
                </a:gridCol>
              </a:tblGrid>
              <a:tr h="447398">
                <a:tc>
                  <a:txBody>
                    <a:bodyPr/>
                    <a:lstStyle/>
                    <a:p>
                      <a:r>
                        <a:rPr lang="en-GB" sz="1100" b="1" dirty="0">
                          <a:latin typeface="+mn-lt"/>
                        </a:rPr>
                        <a:t>Output</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cs typeface="Segoe UI Light" panose="020B0502040204020203" pitchFamily="34" charset="0"/>
                        </a:rPr>
                        <a:t>Days</a:t>
                      </a:r>
                    </a:p>
                  </a:txBody>
                  <a:tcPr marL="45720" marR="45720" marT="36000" marB="36000"/>
                </a:tc>
                <a:tc>
                  <a:txBody>
                    <a:bodyPr/>
                    <a:lstStyle/>
                    <a:p>
                      <a:r>
                        <a:rPr lang="en-GB" sz="1100" b="1" dirty="0">
                          <a:latin typeface="+mn-lt"/>
                        </a:rPr>
                        <a:t>Count</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rPr>
                        <a:t>Comments</a:t>
                      </a:r>
                      <a:endParaRPr lang="en-GB" sz="1100" b="1" dirty="0">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954672226"/>
                  </a:ext>
                </a:extLst>
              </a:tr>
              <a:tr h="577486">
                <a:tc>
                  <a:txBody>
                    <a:bodyPr/>
                    <a:lstStyle/>
                    <a:p>
                      <a:r>
                        <a:rPr lang="en-GB" sz="1100" b="0" dirty="0">
                          <a:solidFill>
                            <a:schemeClr val="tx1"/>
                          </a:solidFill>
                          <a:latin typeface="+mn-lt"/>
                          <a:cs typeface="Segoe UI Light" panose="020B0502040204020203" pitchFamily="34" charset="0"/>
                        </a:rPr>
                        <a:t>Analysis, POC &amp; Low-Level Design</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10</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r>
                        <a:rPr lang="en-GB" sz="1100" b="0" dirty="0">
                          <a:solidFill>
                            <a:schemeClr val="tx2"/>
                          </a:solidFill>
                          <a:latin typeface="+mn-lt"/>
                          <a:cs typeface="Segoe UI Light" panose="020B0502040204020203" pitchFamily="34" charset="0"/>
                        </a:rPr>
                        <a:t>Analysis – understand project, tools and environment</a:t>
                      </a:r>
                      <a:br>
                        <a:rPr lang="en-GB" sz="1100" b="0" dirty="0">
                          <a:solidFill>
                            <a:schemeClr val="tx2"/>
                          </a:solidFill>
                          <a:latin typeface="+mn-lt"/>
                          <a:cs typeface="Segoe UI Light" panose="020B0502040204020203" pitchFamily="34" charset="0"/>
                        </a:rPr>
                      </a:br>
                      <a:r>
                        <a:rPr lang="en-GB" sz="1100" b="0" dirty="0">
                          <a:solidFill>
                            <a:schemeClr val="tx2"/>
                          </a:solidFill>
                          <a:latin typeface="+mn-lt"/>
                          <a:cs typeface="Segoe UI Light" panose="020B0502040204020203" pitchFamily="34" charset="0"/>
                        </a:rPr>
                        <a:t>POC – What are the expectations and actual execution. </a:t>
                      </a:r>
                      <a:br>
                        <a:rPr lang="en-GB" sz="1100" b="0" dirty="0">
                          <a:solidFill>
                            <a:schemeClr val="tx2"/>
                          </a:solidFill>
                          <a:latin typeface="+mn-lt"/>
                          <a:cs typeface="Segoe UI Light" panose="020B0502040204020203" pitchFamily="34" charset="0"/>
                        </a:rPr>
                      </a:br>
                      <a:r>
                        <a:rPr lang="en-GB" sz="1100" b="0" dirty="0">
                          <a:solidFill>
                            <a:schemeClr val="tx2"/>
                          </a:solidFill>
                          <a:latin typeface="+mn-lt"/>
                          <a:cs typeface="Segoe UI Light" panose="020B0502040204020203" pitchFamily="34" charset="0"/>
                        </a:rPr>
                        <a:t>Document detailing pipeline flow and name and extensions used in pipeline (include relevant screenshots)</a:t>
                      </a:r>
                    </a:p>
                  </a:txBody>
                  <a:tcPr marL="45720" marR="45720" marT="36000" marB="36000"/>
                </a:tc>
                <a:extLst>
                  <a:ext uri="{0D108BD9-81ED-4DB2-BD59-A6C34878D82A}">
                    <a16:rowId xmlns:a16="http://schemas.microsoft.com/office/drawing/2014/main" val="2978976591"/>
                  </a:ext>
                </a:extLst>
              </a:tr>
              <a:tr h="447398">
                <a:tc>
                  <a:txBody>
                    <a:bodyPr/>
                    <a:lstStyle/>
                    <a:p>
                      <a:r>
                        <a:rPr lang="en-GB" sz="1100" dirty="0">
                          <a:solidFill>
                            <a:schemeClr val="tx1"/>
                          </a:solidFill>
                          <a:latin typeface="+mn-lt"/>
                        </a:rPr>
                        <a:t>Build </a:t>
                      </a:r>
                      <a:endParaRPr lang="en-GB" sz="1100" b="0" dirty="0">
                        <a:solidFill>
                          <a:schemeClr val="tx1"/>
                        </a:solidFill>
                        <a:latin typeface="+mn-lt"/>
                        <a:cs typeface="Segoe UI Light" panose="020B0502040204020203" pitchFamily="34" charset="0"/>
                      </a:endParaRP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10</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2</a:t>
                      </a:r>
                    </a:p>
                  </a:txBody>
                  <a:tcPr marL="45720" marR="45720" marT="36000" marB="36000"/>
                </a:tc>
                <a:tc>
                  <a:txBody>
                    <a:bodyPr/>
                    <a:lstStyle/>
                    <a:p>
                      <a:r>
                        <a:rPr lang="en-GB" sz="1100" b="0" dirty="0">
                          <a:solidFill>
                            <a:schemeClr val="tx2"/>
                          </a:solidFill>
                          <a:latin typeface="+mn-lt"/>
                          <a:cs typeface="Segoe UI Light" panose="020B0502040204020203" pitchFamily="34" charset="0"/>
                        </a:rPr>
                        <a:t>Pipelines for two projects in POC environments.</a:t>
                      </a:r>
                    </a:p>
                  </a:txBody>
                  <a:tcPr marL="45720" marR="45720" marT="36000" marB="36000"/>
                </a:tc>
                <a:extLst>
                  <a:ext uri="{0D108BD9-81ED-4DB2-BD59-A6C34878D82A}">
                    <a16:rowId xmlns:a16="http://schemas.microsoft.com/office/drawing/2014/main" val="1726644141"/>
                  </a:ext>
                </a:extLst>
              </a:tr>
              <a:tr h="447398">
                <a:tc>
                  <a:txBody>
                    <a:bodyPr/>
                    <a:lstStyle/>
                    <a:p>
                      <a:r>
                        <a:rPr lang="en-GB" sz="1100" b="0" dirty="0">
                          <a:solidFill>
                            <a:schemeClr val="tx1"/>
                          </a:solidFill>
                          <a:latin typeface="+mn-lt"/>
                          <a:cs typeface="Segoe UI Light" panose="020B0502040204020203" pitchFamily="34" charset="0"/>
                        </a:rPr>
                        <a:t>Deployment/Testing/Fix</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5</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r>
                        <a:rPr lang="en-GB" sz="1100" b="0" dirty="0">
                          <a:solidFill>
                            <a:schemeClr val="tx2"/>
                          </a:solidFill>
                          <a:latin typeface="+mn-lt"/>
                          <a:cs typeface="Segoe UI Light" panose="020B0502040204020203" pitchFamily="34" charset="0"/>
                        </a:rPr>
                        <a:t>Deploy pipelines in real environment.</a:t>
                      </a:r>
                      <a:br>
                        <a:rPr lang="en-GB" sz="1100" b="0" dirty="0">
                          <a:solidFill>
                            <a:schemeClr val="tx2"/>
                          </a:solidFill>
                          <a:latin typeface="+mn-lt"/>
                          <a:cs typeface="Segoe UI Light" panose="020B0502040204020203" pitchFamily="34" charset="0"/>
                        </a:rPr>
                      </a:br>
                      <a:r>
                        <a:rPr lang="en-GB" sz="1100" b="0" dirty="0">
                          <a:solidFill>
                            <a:schemeClr val="tx2"/>
                          </a:solidFill>
                          <a:latin typeface="+mn-lt"/>
                          <a:cs typeface="Segoe UI Light" panose="020B0502040204020203" pitchFamily="34" charset="0"/>
                        </a:rPr>
                        <a:t>Get feedbacks.</a:t>
                      </a:r>
                    </a:p>
                  </a:txBody>
                  <a:tcPr marL="45720" marR="45720" marT="36000" marB="36000"/>
                </a:tc>
                <a:extLst>
                  <a:ext uri="{0D108BD9-81ED-4DB2-BD59-A6C34878D82A}">
                    <a16:rowId xmlns:a16="http://schemas.microsoft.com/office/drawing/2014/main" val="613467930"/>
                  </a:ext>
                </a:extLst>
              </a:tr>
            </a:tbl>
          </a:graphicData>
        </a:graphic>
      </p:graphicFrame>
      <p:graphicFrame>
        <p:nvGraphicFramePr>
          <p:cNvPr id="14" name="Table 13">
            <a:extLst>
              <a:ext uri="{FF2B5EF4-FFF2-40B4-BE49-F238E27FC236}">
                <a16:creationId xmlns:a16="http://schemas.microsoft.com/office/drawing/2014/main" id="{DA3FA22A-11B9-448B-B65C-F5B3E02599FB}"/>
              </a:ext>
            </a:extLst>
          </p:cNvPr>
          <p:cNvGraphicFramePr>
            <a:graphicFrameLocks noGrp="1"/>
          </p:cNvGraphicFramePr>
          <p:nvPr>
            <p:extLst>
              <p:ext uri="{D42A27DB-BD31-4B8C-83A1-F6EECF244321}">
                <p14:modId xmlns:p14="http://schemas.microsoft.com/office/powerpoint/2010/main" val="811696889"/>
              </p:ext>
            </p:extLst>
          </p:nvPr>
        </p:nvGraphicFramePr>
        <p:xfrm>
          <a:off x="5887568" y="3121184"/>
          <a:ext cx="5237565" cy="1921069"/>
        </p:xfrm>
        <a:graphic>
          <a:graphicData uri="http://schemas.openxmlformats.org/drawingml/2006/table">
            <a:tbl>
              <a:tblPr firstRow="1" bandRow="1">
                <a:tableStyleId>{3B4B98B0-60AC-42C2-AFA5-B58CD77FA1E5}</a:tableStyleId>
              </a:tblPr>
              <a:tblGrid>
                <a:gridCol w="1792273">
                  <a:extLst>
                    <a:ext uri="{9D8B030D-6E8A-4147-A177-3AD203B41FA5}">
                      <a16:colId xmlns:a16="http://schemas.microsoft.com/office/drawing/2014/main" val="2760192991"/>
                    </a:ext>
                  </a:extLst>
                </a:gridCol>
                <a:gridCol w="675697">
                  <a:extLst>
                    <a:ext uri="{9D8B030D-6E8A-4147-A177-3AD203B41FA5}">
                      <a16:colId xmlns:a16="http://schemas.microsoft.com/office/drawing/2014/main" val="1633226640"/>
                    </a:ext>
                  </a:extLst>
                </a:gridCol>
                <a:gridCol w="573206">
                  <a:extLst>
                    <a:ext uri="{9D8B030D-6E8A-4147-A177-3AD203B41FA5}">
                      <a16:colId xmlns:a16="http://schemas.microsoft.com/office/drawing/2014/main" val="1765644224"/>
                    </a:ext>
                  </a:extLst>
                </a:gridCol>
                <a:gridCol w="2196389">
                  <a:extLst>
                    <a:ext uri="{9D8B030D-6E8A-4147-A177-3AD203B41FA5}">
                      <a16:colId xmlns:a16="http://schemas.microsoft.com/office/drawing/2014/main" val="919812009"/>
                    </a:ext>
                  </a:extLst>
                </a:gridCol>
              </a:tblGrid>
              <a:tr h="467018">
                <a:tc>
                  <a:txBody>
                    <a:bodyPr/>
                    <a:lstStyle/>
                    <a:p>
                      <a:r>
                        <a:rPr lang="en-GB" sz="1100" b="1" dirty="0">
                          <a:latin typeface="+mn-lt"/>
                        </a:rPr>
                        <a:t>Requirement</a:t>
                      </a:r>
                      <a:endParaRPr lang="en-GB" sz="1100" b="1" dirty="0">
                        <a:latin typeface="+mn-lt"/>
                        <a:cs typeface="Segoe UI Light" panose="020B0502040204020203" pitchFamily="34" charset="0"/>
                      </a:endParaRPr>
                    </a:p>
                  </a:txBody>
                  <a:tcPr marL="45720" marR="45720" marT="36000" marB="36000"/>
                </a:tc>
                <a:tc>
                  <a:txBody>
                    <a:bodyPr/>
                    <a:lstStyle/>
                    <a:p>
                      <a:r>
                        <a:rPr lang="en-GB" sz="1100" b="1">
                          <a:latin typeface="+mn-lt"/>
                        </a:rPr>
                        <a:t>In Scope</a:t>
                      </a:r>
                      <a:endParaRPr lang="en-GB" sz="1100" b="1">
                        <a:latin typeface="+mn-lt"/>
                        <a:cs typeface="Segoe UI Light" panose="020B0502040204020203" pitchFamily="34" charset="0"/>
                      </a:endParaRPr>
                    </a:p>
                  </a:txBody>
                  <a:tcPr marL="45720" marR="45720" marT="36000" marB="36000"/>
                </a:tc>
                <a:tc>
                  <a:txBody>
                    <a:bodyPr/>
                    <a:lstStyle/>
                    <a:p>
                      <a:r>
                        <a:rPr lang="en-GB" sz="1100" b="1">
                          <a:latin typeface="+mn-lt"/>
                          <a:cs typeface="Segoe UI Light" panose="020B0502040204020203" pitchFamily="34" charset="0"/>
                        </a:rPr>
                        <a:t>Count</a:t>
                      </a:r>
                    </a:p>
                  </a:txBody>
                  <a:tcPr marL="45720" marR="45720" marT="36000" marB="36000"/>
                </a:tc>
                <a:tc>
                  <a:txBody>
                    <a:bodyPr/>
                    <a:lstStyle/>
                    <a:p>
                      <a:r>
                        <a:rPr lang="en-GB" sz="1100" b="1" dirty="0">
                          <a:latin typeface="+mn-lt"/>
                        </a:rPr>
                        <a:t>Comments</a:t>
                      </a:r>
                      <a:endParaRPr lang="en-GB" sz="1100" b="1" dirty="0">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954672226"/>
                  </a:ext>
                </a:extLst>
              </a:tr>
              <a:tr h="793719">
                <a:tc>
                  <a:txBody>
                    <a:bodyPr/>
                    <a:lstStyle/>
                    <a:p>
                      <a:r>
                        <a:rPr lang="en-GB" sz="1100" b="0" dirty="0" err="1">
                          <a:solidFill>
                            <a:schemeClr val="tx1"/>
                          </a:solidFill>
                          <a:latin typeface="+mn-lt"/>
                          <a:cs typeface="Segoe UI Light" panose="020B0502040204020203" pitchFamily="34" charset="0"/>
                        </a:rPr>
                        <a:t>MaterAtHome</a:t>
                      </a:r>
                      <a:r>
                        <a:rPr lang="en-GB" sz="1100" b="0" dirty="0">
                          <a:solidFill>
                            <a:schemeClr val="tx1"/>
                          </a:solidFill>
                          <a:latin typeface="+mn-lt"/>
                          <a:cs typeface="Segoe UI Light" panose="020B0502040204020203" pitchFamily="34" charset="0"/>
                        </a:rPr>
                        <a:t> </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Yes</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r>
                        <a:rPr lang="en-GB" sz="1100" b="0" dirty="0">
                          <a:solidFill>
                            <a:schemeClr val="tx2"/>
                          </a:solidFill>
                          <a:latin typeface="+mn-lt"/>
                          <a:cs typeface="Segoe UI Light" panose="020B0502040204020203" pitchFamily="34" charset="0"/>
                        </a:rPr>
                        <a:t>Access to Azure DevOps, </a:t>
                      </a:r>
                      <a:r>
                        <a:rPr lang="en-GB" sz="1100" b="0" dirty="0" err="1">
                          <a:solidFill>
                            <a:schemeClr val="tx2"/>
                          </a:solidFill>
                          <a:latin typeface="+mn-lt"/>
                          <a:cs typeface="Segoe UI Light" panose="020B0502040204020203" pitchFamily="34" charset="0"/>
                        </a:rPr>
                        <a:t>Github</a:t>
                      </a:r>
                      <a:r>
                        <a:rPr lang="en-GB" sz="1100" b="0" dirty="0">
                          <a:solidFill>
                            <a:schemeClr val="tx2"/>
                          </a:solidFill>
                          <a:latin typeface="+mn-lt"/>
                          <a:cs typeface="Segoe UI Light" panose="020B0502040204020203" pitchFamily="34" charset="0"/>
                        </a:rPr>
                        <a:t> and Power Platform Environments</a:t>
                      </a:r>
                    </a:p>
                  </a:txBody>
                  <a:tcPr marL="45720" marR="45720" marT="36000" marB="36000"/>
                </a:tc>
                <a:extLst>
                  <a:ext uri="{0D108BD9-81ED-4DB2-BD59-A6C34878D82A}">
                    <a16:rowId xmlns:a16="http://schemas.microsoft.com/office/drawing/2014/main" val="2343603909"/>
                  </a:ext>
                </a:extLst>
              </a:tr>
              <a:tr h="660332">
                <a:tc>
                  <a:txBody>
                    <a:bodyPr/>
                    <a:lstStyle/>
                    <a:p>
                      <a:r>
                        <a:rPr lang="en-GB" sz="1100" b="0" dirty="0" err="1">
                          <a:solidFill>
                            <a:schemeClr val="tx1"/>
                          </a:solidFill>
                          <a:latin typeface="+mn-lt"/>
                          <a:cs typeface="Segoe UI Light" panose="020B0502040204020203" pitchFamily="34" charset="0"/>
                        </a:rPr>
                        <a:t>MaterAtFoundation</a:t>
                      </a:r>
                      <a:endParaRPr lang="en-GB" sz="1100" b="0" dirty="0">
                        <a:solidFill>
                          <a:schemeClr val="tx1"/>
                        </a:solidFill>
                        <a:latin typeface="+mn-lt"/>
                        <a:cs typeface="Segoe UI Light" panose="020B0502040204020203" pitchFamily="34" charset="0"/>
                      </a:endParaRP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chemeClr val="tx2"/>
                          </a:solidFill>
                          <a:latin typeface="+mn-lt"/>
                          <a:cs typeface="Segoe UI Light" panose="020B0502040204020203" pitchFamily="34" charset="0"/>
                        </a:rPr>
                        <a:t>Access to Azure DevOps and Power Platform Environments</a:t>
                      </a:r>
                    </a:p>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060895790"/>
                  </a:ext>
                </a:extLst>
              </a:tr>
            </a:tbl>
          </a:graphicData>
        </a:graphic>
      </p:graphicFrame>
      <p:graphicFrame>
        <p:nvGraphicFramePr>
          <p:cNvPr id="2" name="Table 1">
            <a:extLst>
              <a:ext uri="{FF2B5EF4-FFF2-40B4-BE49-F238E27FC236}">
                <a16:creationId xmlns:a16="http://schemas.microsoft.com/office/drawing/2014/main" id="{C53114BC-F9C7-D2A6-38B7-21DEC74FD15F}"/>
              </a:ext>
            </a:extLst>
          </p:cNvPr>
          <p:cNvGraphicFramePr>
            <a:graphicFrameLocks noGrp="1"/>
          </p:cNvGraphicFramePr>
          <p:nvPr>
            <p:extLst>
              <p:ext uri="{D42A27DB-BD31-4B8C-83A1-F6EECF244321}">
                <p14:modId xmlns:p14="http://schemas.microsoft.com/office/powerpoint/2010/main" val="3585326336"/>
              </p:ext>
            </p:extLst>
          </p:nvPr>
        </p:nvGraphicFramePr>
        <p:xfrm>
          <a:off x="852107" y="1149363"/>
          <a:ext cx="10305750" cy="1437080"/>
        </p:xfrm>
        <a:graphic>
          <a:graphicData uri="http://schemas.openxmlformats.org/drawingml/2006/table">
            <a:tbl>
              <a:tblPr/>
              <a:tblGrid>
                <a:gridCol w="1513452">
                  <a:extLst>
                    <a:ext uri="{9D8B030D-6E8A-4147-A177-3AD203B41FA5}">
                      <a16:colId xmlns:a16="http://schemas.microsoft.com/office/drawing/2014/main" val="2486893306"/>
                    </a:ext>
                  </a:extLst>
                </a:gridCol>
                <a:gridCol w="594351">
                  <a:extLst>
                    <a:ext uri="{9D8B030D-6E8A-4147-A177-3AD203B41FA5}">
                      <a16:colId xmlns:a16="http://schemas.microsoft.com/office/drawing/2014/main" val="2114377315"/>
                    </a:ext>
                  </a:extLst>
                </a:gridCol>
                <a:gridCol w="710771">
                  <a:extLst>
                    <a:ext uri="{9D8B030D-6E8A-4147-A177-3AD203B41FA5}">
                      <a16:colId xmlns:a16="http://schemas.microsoft.com/office/drawing/2014/main" val="1084421175"/>
                    </a:ext>
                  </a:extLst>
                </a:gridCol>
                <a:gridCol w="487662">
                  <a:extLst>
                    <a:ext uri="{9D8B030D-6E8A-4147-A177-3AD203B41FA5}">
                      <a16:colId xmlns:a16="http://schemas.microsoft.com/office/drawing/2014/main" val="1649288185"/>
                    </a:ext>
                  </a:extLst>
                </a:gridCol>
                <a:gridCol w="968828">
                  <a:extLst>
                    <a:ext uri="{9D8B030D-6E8A-4147-A177-3AD203B41FA5}">
                      <a16:colId xmlns:a16="http://schemas.microsoft.com/office/drawing/2014/main" val="1469040325"/>
                    </a:ext>
                  </a:extLst>
                </a:gridCol>
                <a:gridCol w="1436915">
                  <a:extLst>
                    <a:ext uri="{9D8B030D-6E8A-4147-A177-3AD203B41FA5}">
                      <a16:colId xmlns:a16="http://schemas.microsoft.com/office/drawing/2014/main" val="1854662802"/>
                    </a:ext>
                  </a:extLst>
                </a:gridCol>
                <a:gridCol w="566057">
                  <a:extLst>
                    <a:ext uri="{9D8B030D-6E8A-4147-A177-3AD203B41FA5}">
                      <a16:colId xmlns:a16="http://schemas.microsoft.com/office/drawing/2014/main" val="290814081"/>
                    </a:ext>
                  </a:extLst>
                </a:gridCol>
                <a:gridCol w="391886">
                  <a:extLst>
                    <a:ext uri="{9D8B030D-6E8A-4147-A177-3AD203B41FA5}">
                      <a16:colId xmlns:a16="http://schemas.microsoft.com/office/drawing/2014/main" val="3929536177"/>
                    </a:ext>
                  </a:extLst>
                </a:gridCol>
                <a:gridCol w="544285">
                  <a:extLst>
                    <a:ext uri="{9D8B030D-6E8A-4147-A177-3AD203B41FA5}">
                      <a16:colId xmlns:a16="http://schemas.microsoft.com/office/drawing/2014/main" val="483295169"/>
                    </a:ext>
                  </a:extLst>
                </a:gridCol>
                <a:gridCol w="446315">
                  <a:extLst>
                    <a:ext uri="{9D8B030D-6E8A-4147-A177-3AD203B41FA5}">
                      <a16:colId xmlns:a16="http://schemas.microsoft.com/office/drawing/2014/main" val="1231319542"/>
                    </a:ext>
                  </a:extLst>
                </a:gridCol>
                <a:gridCol w="587828">
                  <a:extLst>
                    <a:ext uri="{9D8B030D-6E8A-4147-A177-3AD203B41FA5}">
                      <a16:colId xmlns:a16="http://schemas.microsoft.com/office/drawing/2014/main" val="688424632"/>
                    </a:ext>
                  </a:extLst>
                </a:gridCol>
                <a:gridCol w="533400">
                  <a:extLst>
                    <a:ext uri="{9D8B030D-6E8A-4147-A177-3AD203B41FA5}">
                      <a16:colId xmlns:a16="http://schemas.microsoft.com/office/drawing/2014/main" val="1784795004"/>
                    </a:ext>
                  </a:extLst>
                </a:gridCol>
                <a:gridCol w="391886">
                  <a:extLst>
                    <a:ext uri="{9D8B030D-6E8A-4147-A177-3AD203B41FA5}">
                      <a16:colId xmlns:a16="http://schemas.microsoft.com/office/drawing/2014/main" val="3210293227"/>
                    </a:ext>
                  </a:extLst>
                </a:gridCol>
                <a:gridCol w="446314">
                  <a:extLst>
                    <a:ext uri="{9D8B030D-6E8A-4147-A177-3AD203B41FA5}">
                      <a16:colId xmlns:a16="http://schemas.microsoft.com/office/drawing/2014/main" val="2478998770"/>
                    </a:ext>
                  </a:extLst>
                </a:gridCol>
                <a:gridCol w="315686">
                  <a:extLst>
                    <a:ext uri="{9D8B030D-6E8A-4147-A177-3AD203B41FA5}">
                      <a16:colId xmlns:a16="http://schemas.microsoft.com/office/drawing/2014/main" val="32607165"/>
                    </a:ext>
                  </a:extLst>
                </a:gridCol>
                <a:gridCol w="370114">
                  <a:extLst>
                    <a:ext uri="{9D8B030D-6E8A-4147-A177-3AD203B41FA5}">
                      <a16:colId xmlns:a16="http://schemas.microsoft.com/office/drawing/2014/main" val="2577361557"/>
                    </a:ext>
                  </a:extLst>
                </a:gridCol>
              </a:tblGrid>
              <a:tr h="197083">
                <a:tc gridSpan="16">
                  <a:txBody>
                    <a:bodyPr/>
                    <a:lstStyle/>
                    <a:p>
                      <a:pPr algn="ctr" fontAlgn="ctr"/>
                      <a:r>
                        <a:rPr lang="en-AU" sz="800" b="1" i="0" u="none" strike="noStrike">
                          <a:solidFill>
                            <a:srgbClr val="FFFFFF"/>
                          </a:solidFill>
                          <a:effectLst/>
                          <a:latin typeface="Calibri" panose="020F0502020204030204" pitchFamily="34" charset="0"/>
                        </a:rPr>
                        <a:t>Project Staffing</a:t>
                      </a:r>
                    </a:p>
                  </a:txBody>
                  <a:tcPr marL="4066" marR="4066" marT="406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800"/>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60136035"/>
                  </a:ext>
                </a:extLst>
              </a:tr>
              <a:tr h="197083">
                <a:tc>
                  <a:txBody>
                    <a:bodyPr/>
                    <a:lstStyle/>
                    <a:p>
                      <a:pPr algn="ctr" fontAlgn="ctr"/>
                      <a:r>
                        <a:rPr lang="en-AU" sz="700" b="1" i="0" u="none" strike="noStrike">
                          <a:solidFill>
                            <a:srgbClr val="000000"/>
                          </a:solidFill>
                          <a:effectLst/>
                          <a:latin typeface="Calibri" panose="020F0502020204030204" pitchFamily="34" charset="0"/>
                        </a:rPr>
                        <a:t>Model</a:t>
                      </a:r>
                    </a:p>
                  </a:txBody>
                  <a:tcPr marL="4066" marR="4066" marT="4066"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Team</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Role Description</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Named Member</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Project Assigned Role</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Skills</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Level</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Location</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Rate Card</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Bill Code</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Start Date</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End Date</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Time Type</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Hrs/Week</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Hours</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AU" sz="700" b="1" i="0" u="none" strike="noStrike">
                          <a:solidFill>
                            <a:srgbClr val="000000"/>
                          </a:solidFill>
                          <a:effectLst/>
                          <a:latin typeface="Calibri" panose="020F0502020204030204" pitchFamily="34" charset="0"/>
                        </a:rPr>
                        <a:t>% of Total Hours</a:t>
                      </a:r>
                    </a:p>
                  </a:txBody>
                  <a:tcPr marL="4066" marR="4066" marT="4066"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042937"/>
                  </a:ext>
                </a:extLst>
              </a:tr>
              <a:tr h="915891">
                <a:tc>
                  <a:txBody>
                    <a:bodyPr/>
                    <a:lstStyle/>
                    <a:p>
                      <a:pPr algn="ctr" fontAlgn="ctr"/>
                      <a:r>
                        <a:rPr lang="en-AU" sz="700" b="0" i="0" u="none" strike="noStrike">
                          <a:solidFill>
                            <a:srgbClr val="FF5800"/>
                          </a:solidFill>
                          <a:effectLst/>
                          <a:latin typeface="Calibri" panose="020F0502020204030204" pitchFamily="34" charset="0"/>
                        </a:rPr>
                        <a:t>Mater DevOps Pipeline Optimisation</a:t>
                      </a:r>
                    </a:p>
                  </a:txBody>
                  <a:tcPr marL="4066" marR="4066" marT="4066"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Default Team</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DevOps Lead</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 </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DevOps Engineer</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err="1">
                          <a:solidFill>
                            <a:srgbClr val="FF5800"/>
                          </a:solidFill>
                          <a:effectLst/>
                          <a:latin typeface="Calibri" panose="020F0502020204030204" pitchFamily="34" charset="0"/>
                        </a:rPr>
                        <a:t>Github</a:t>
                      </a:r>
                      <a:r>
                        <a:rPr lang="en-US" sz="700" b="0" i="0" u="none" strike="noStrike" dirty="0">
                          <a:solidFill>
                            <a:srgbClr val="FF5800"/>
                          </a:solidFill>
                          <a:effectLst/>
                          <a:latin typeface="Calibri" panose="020F0502020204030204" pitchFamily="34" charset="0"/>
                        </a:rPr>
                        <a:t>, Azure DevOps, Power Platform </a:t>
                      </a:r>
                      <a:r>
                        <a:rPr lang="en-US" sz="700" b="0" i="0" u="none" strike="noStrike" dirty="0" err="1">
                          <a:solidFill>
                            <a:srgbClr val="FF5800"/>
                          </a:solidFill>
                          <a:effectLst/>
                          <a:latin typeface="Calibri" panose="020F0502020204030204" pitchFamily="34" charset="0"/>
                        </a:rPr>
                        <a:t>Builld</a:t>
                      </a:r>
                      <a:r>
                        <a:rPr lang="en-US" sz="700" b="0" i="0" u="none" strike="noStrike" dirty="0">
                          <a:solidFill>
                            <a:srgbClr val="FF5800"/>
                          </a:solidFill>
                          <a:effectLst/>
                          <a:latin typeface="Calibri" panose="020F0502020204030204" pitchFamily="34" charset="0"/>
                        </a:rPr>
                        <a:t> Tool</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Consultant</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Australia</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Client DO ST</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54</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2022-10-03</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2022-11-04</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dirty="0">
                          <a:solidFill>
                            <a:srgbClr val="FF5800"/>
                          </a:solidFill>
                          <a:effectLst/>
                          <a:latin typeface="Calibri" panose="020F0502020204030204" pitchFamily="34" charset="0"/>
                        </a:rPr>
                        <a:t>AHPW</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dirty="0">
                          <a:solidFill>
                            <a:srgbClr val="FF5800"/>
                          </a:solidFill>
                          <a:effectLst/>
                          <a:latin typeface="Calibri" panose="020F0502020204030204" pitchFamily="34" charset="0"/>
                        </a:rPr>
                        <a:t>40.00</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a:solidFill>
                            <a:srgbClr val="FF5800"/>
                          </a:solidFill>
                          <a:effectLst/>
                          <a:latin typeface="Calibri" panose="020F0502020204030204" pitchFamily="34" charset="0"/>
                        </a:rPr>
                        <a:t>200</a:t>
                      </a:r>
                    </a:p>
                  </a:txBody>
                  <a:tcPr marL="4066" marR="4066" marT="40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AU" sz="700" b="0" i="0" u="none" strike="noStrike" dirty="0">
                          <a:solidFill>
                            <a:srgbClr val="FF5800"/>
                          </a:solidFill>
                          <a:effectLst/>
                          <a:latin typeface="Calibri" panose="020F0502020204030204" pitchFamily="34" charset="0"/>
                        </a:rPr>
                        <a:t>100.00%</a:t>
                      </a:r>
                    </a:p>
                  </a:txBody>
                  <a:tcPr marL="4066" marR="4066" marT="4066"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438667"/>
                  </a:ext>
                </a:extLst>
              </a:tr>
            </a:tbl>
          </a:graphicData>
        </a:graphic>
      </p:graphicFrame>
    </p:spTree>
    <p:extLst>
      <p:ext uri="{BB962C8B-B14F-4D97-AF65-F5344CB8AC3E}">
        <p14:creationId xmlns:p14="http://schemas.microsoft.com/office/powerpoint/2010/main" val="28852530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9</a:t>
            </a:fld>
            <a:endParaRPr lang="en-US" sz="1000" dirty="0"/>
          </a:p>
        </p:txBody>
      </p:sp>
      <p:sp>
        <p:nvSpPr>
          <p:cNvPr id="3" name="Title 3">
            <a:extLst>
              <a:ext uri="{FF2B5EF4-FFF2-40B4-BE49-F238E27FC236}">
                <a16:creationId xmlns:a16="http://schemas.microsoft.com/office/drawing/2014/main" id="{CD22E403-C3DD-4A85-998F-E71D42491E7D}"/>
              </a:ext>
            </a:extLst>
          </p:cNvPr>
          <p:cNvSpPr>
            <a:spLocks noGrp="1"/>
          </p:cNvSpPr>
          <p:nvPr>
            <p:ph type="title"/>
          </p:nvPr>
        </p:nvSpPr>
        <p:spPr>
          <a:xfrm>
            <a:off x="750930" y="173863"/>
            <a:ext cx="10270415" cy="603187"/>
          </a:xfrm>
        </p:spPr>
        <p:txBody>
          <a:bodyPr/>
          <a:lstStyle/>
          <a:p>
            <a:r>
              <a:rPr lang="en-US" sz="3200" b="0" dirty="0">
                <a:latin typeface="Segoe UI Semibold" panose="020B0702040204020203" pitchFamily="34" charset="0"/>
                <a:cs typeface="Segoe UI Semibold" panose="020B0702040204020203" pitchFamily="34" charset="0"/>
              </a:rPr>
              <a:t>Solution Blueprint - Current (</a:t>
            </a:r>
            <a:r>
              <a:rPr lang="en-US" sz="3200" b="0" dirty="0" err="1">
                <a:latin typeface="Segoe UI Semibold" panose="020B0702040204020203" pitchFamily="34" charset="0"/>
                <a:cs typeface="Segoe UI Semibold" panose="020B0702040204020203" pitchFamily="34" charset="0"/>
              </a:rPr>
              <a:t>MaterAtHome</a:t>
            </a:r>
            <a:r>
              <a:rPr lang="en-US" sz="3200" b="0" dirty="0">
                <a:latin typeface="Segoe UI Semibold" panose="020B0702040204020203" pitchFamily="34" charset="0"/>
                <a:cs typeface="Segoe UI Semibold" panose="020B0702040204020203" pitchFamily="34" charset="0"/>
              </a:rPr>
              <a:t>)</a:t>
            </a:r>
            <a:br>
              <a:rPr lang="en-US" dirty="0">
                <a:solidFill>
                  <a:srgbClr val="FF5800"/>
                </a:solidFill>
              </a:rPr>
            </a:br>
            <a:endParaRPr lang="en-US" sz="2800" b="0" dirty="0">
              <a:solidFill>
                <a:srgbClr val="FF5800"/>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774DDFAE-EA1A-4BA0-ACEC-933985FB388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pic>
        <p:nvPicPr>
          <p:cNvPr id="4" name="Picture 3" descr="Diagram, timeline&#10;&#10;Description automatically generated">
            <a:extLst>
              <a:ext uri="{FF2B5EF4-FFF2-40B4-BE49-F238E27FC236}">
                <a16:creationId xmlns:a16="http://schemas.microsoft.com/office/drawing/2014/main" id="{88ABA929-0072-4CC1-897A-F70FF1385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709612"/>
            <a:ext cx="10782300" cy="5438775"/>
          </a:xfrm>
          <a:prstGeom prst="rect">
            <a:avLst/>
          </a:prstGeom>
        </p:spPr>
      </p:pic>
    </p:spTree>
    <p:extLst>
      <p:ext uri="{BB962C8B-B14F-4D97-AF65-F5344CB8AC3E}">
        <p14:creationId xmlns:p14="http://schemas.microsoft.com/office/powerpoint/2010/main" val="4052748967"/>
      </p:ext>
    </p:extLst>
  </p:cSld>
  <p:clrMapOvr>
    <a:masterClrMapping/>
  </p:clrMapOvr>
  <p:transition>
    <p:fade/>
  </p:transition>
</p:sld>
</file>

<file path=ppt/theme/theme1.xml><?xml version="1.0" encoding="utf-8"?>
<a:theme xmlns:a="http://schemas.openxmlformats.org/drawingml/2006/main" name="Highly Confidential">
  <a:themeElements>
    <a:clrScheme name="Update Avanade">
      <a:dk1>
        <a:srgbClr val="333333"/>
      </a:dk1>
      <a:lt1>
        <a:sysClr val="window" lastClr="FFFFFF"/>
      </a:lt1>
      <a:dk2>
        <a:srgbClr val="FF5800"/>
      </a:dk2>
      <a:lt2>
        <a:srgbClr val="EDEDED"/>
      </a:lt2>
      <a:accent1>
        <a:srgbClr val="FF5800"/>
      </a:accent1>
      <a:accent2>
        <a:srgbClr val="CE056A"/>
      </a:accent2>
      <a:accent3>
        <a:srgbClr val="C80000"/>
      </a:accent3>
      <a:accent4>
        <a:srgbClr val="FFB414"/>
      </a:accent4>
      <a:accent5>
        <a:srgbClr val="4B912A"/>
      </a:accent5>
      <a:accent6>
        <a:srgbClr val="008C95"/>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C210104-DC78-444B-929E-FBEF4DF41226}" vid="{86462BBF-5BEE-4EB2-A154-3428CBF3A2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C0C2E955B568408460517FA8180ACE" ma:contentTypeVersion="59" ma:contentTypeDescription="Create a new document." ma:contentTypeScope="" ma:versionID="fd78a5b88e00304a197cd6927f083c4b">
  <xsd:schema xmlns:xsd="http://www.w3.org/2001/XMLSchema" xmlns:xs="http://www.w3.org/2001/XMLSchema" xmlns:p="http://schemas.microsoft.com/office/2006/metadata/properties" xmlns:ns1="http://schemas.microsoft.com/sharepoint/v3" xmlns:ns2="5c6536c9-b8f0-43e3-9703-491ed605a055" xmlns:ns3="0e56c044-f2f6-4825-ae61-b726c90d87ff" xmlns:ns4="bf78e01e-608e-41fd-90b2-d6e58fb24ccf" targetNamespace="http://schemas.microsoft.com/office/2006/metadata/properties" ma:root="true" ma:fieldsID="e407b4b2734ecef517bc4181e774d07b" ns1:_="" ns2:_="" ns3:_="" ns4:_="">
    <xsd:import namespace="http://schemas.microsoft.com/sharepoint/v3"/>
    <xsd:import namespace="5c6536c9-b8f0-43e3-9703-491ed605a055"/>
    <xsd:import namespace="0e56c044-f2f6-4825-ae61-b726c90d87ff"/>
    <xsd:import namespace="bf78e01e-608e-41fd-90b2-d6e58fb24ccf"/>
    <xsd:element name="properties">
      <xsd:complexType>
        <xsd:sequence>
          <xsd:element name="documentManagement">
            <xsd:complexType>
              <xsd:all>
                <xsd:element ref="ns2:K_A_ContributionType" minOccurs="0"/>
                <xsd:element ref="ns2:K_A_Contributed_x0020_by" minOccurs="0"/>
                <xsd:element ref="ns2:K_A_Author" minOccurs="0"/>
                <xsd:element ref="ns1:AverageRating" minOccurs="0"/>
                <xsd:element ref="ns1:RatingCount" minOccurs="0"/>
                <xsd:element ref="ns2:Ava_WBSElement" minOccurs="0"/>
                <xsd:element ref="ns2:Ava_ExternalAuthor" minOccurs="0"/>
                <xsd:element ref="ns2:K_A_Terms_Conds" minOccurs="0"/>
                <xsd:element ref="ns2:dbcac63996034bb5ab00629643269bbf" minOccurs="0"/>
                <xsd:element ref="ns2:m88e5436840d49d8947bb8d0c7c49aef" minOccurs="0"/>
                <xsd:element ref="ns3:TaxCatchAll" minOccurs="0"/>
                <xsd:element ref="ns2:i164f6e312eb402ab96c662b44f65928" minOccurs="0"/>
                <xsd:element ref="ns2:h7424637c88d496482edfe9ce4e383ad" minOccurs="0"/>
                <xsd:element ref="ns2:n0565a55c5ed469c9eb842327131e786" minOccurs="0"/>
                <xsd:element ref="ns3:TaxKeywordTaxHTField" minOccurs="0"/>
                <xsd:element ref="ns2:ce7cba295be64191bf9873b7e3f6c459" minOccurs="0"/>
                <xsd:element ref="ns2:SharedWithUsers" minOccurs="0"/>
                <xsd:element ref="ns2:SharedWithDetails" minOccurs="0"/>
                <xsd:element ref="ns1:RatedBy" minOccurs="0"/>
                <xsd:element ref="ns1:Ratings" minOccurs="0"/>
                <xsd:element ref="ns1:LikesCount" minOccurs="0"/>
                <xsd:element ref="ns1:LikedBy" minOccurs="0"/>
                <xsd:element ref="ns2:K_A_Document_Description" minOccurs="0"/>
                <xsd:element ref="ns2:e23119ab3f614e75b99d2a63602f0f9e" minOccurs="0"/>
                <xsd:element ref="ns2:b864fa0abf4449d0ac0c7fc2ea8c6034" minOccurs="0"/>
                <xsd:element ref="ns2:LastSharedByUser" minOccurs="0"/>
                <xsd:element ref="ns2:LastSharedByTime" minOccurs="0"/>
                <xsd:element ref="ns4:ParentModifiedDateUpdate" minOccurs="0"/>
                <xsd:element ref="ns4:MediaServiceMetadata" minOccurs="0"/>
                <xsd:element ref="ns4:MediaServiceFastMetadata" minOccurs="0"/>
                <xsd:element ref="ns4:MediaServiceAutoTags" minOccurs="0"/>
                <xsd:element ref="ns4:MediaServiceDateTaken" minOccurs="0"/>
                <xsd:element ref="ns1:_ip_UnifiedCompliancePolicyProperties" minOccurs="0"/>
                <xsd:element ref="ns1:_ip_UnifiedCompliancePolicyUIAction" minOccurs="0"/>
                <xsd:element ref="ns4:MediaServiceOCR" minOccurs="0"/>
                <xsd:element ref="ns4:K_A_RetiredBy"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indexed="true" ma:internalName="AverageRating" ma:readOnly="true">
      <xsd:simpleType>
        <xsd:restriction base="dms:Number"/>
      </xsd:simpleType>
    </xsd:element>
    <xsd:element name="RatingCount" ma:index="13" nillable="true" ma:displayName="Number of Ratings" ma:decimals="0" ma:indexed="true" ma:internalName="RatingCount" ma:readOnly="true">
      <xsd:simpleType>
        <xsd:restriction base="dms:Number"/>
      </xsd:simpleType>
    </xsd:element>
    <xsd:element name="RatedBy" ma:index="3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4" nillable="true" ma:displayName="User ratings" ma:description="User ratings for the item" ma:hidden="true" ma:internalName="Ratings">
      <xsd:simpleType>
        <xsd:restriction base="dms:Note"/>
      </xsd:simpleType>
    </xsd:element>
    <xsd:element name="LikesCount" ma:index="35" nillable="true" ma:displayName="Number of Likes" ma:internalName="LikesCount">
      <xsd:simpleType>
        <xsd:restriction base="dms:Unknown"/>
      </xsd:simpleType>
    </xsd:element>
    <xsd:element name="LikedBy" ma:index="3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49" nillable="true" ma:displayName="Unified Compliance Policy Properties" ma:hidden="true" ma:internalName="_ip_UnifiedCompliancePolicyProperties">
      <xsd:simpleType>
        <xsd:restriction base="dms:Note"/>
      </xsd:simpleType>
    </xsd:element>
    <xsd:element name="_ip_UnifiedCompliancePolicyUIAction" ma:index="5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6536c9-b8f0-43e3-9703-491ed605a055" elementFormDefault="qualified">
    <xsd:import namespace="http://schemas.microsoft.com/office/2006/documentManagement/types"/>
    <xsd:import namespace="http://schemas.microsoft.com/office/infopath/2007/PartnerControls"/>
    <xsd:element name="K_A_ContributionType" ma:index="2" nillable="true" ma:displayName="Contribution Type" ma:default="Original Material" ma:indexed="true" ma:internalName="K_A_ContributionType" ma:readOnly="false">
      <xsd:simpleType>
        <xsd:restriction base="dms:Choice">
          <xsd:enumeration value="Client Engagement"/>
          <xsd:enumeration value="Original Material"/>
          <xsd:enumeration value="Third Party"/>
        </xsd:restriction>
      </xsd:simpleType>
    </xsd:element>
    <xsd:element name="K_A_Contributed_x0020_by" ma:index="4" nillable="true" ma:displayName="Contributed by" ma:indexed="true" ma:list="UserInfo" ma:internalName="K_A_Contribut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_A_Author" ma:index="5" nillable="true" ma:displayName="Author(s)" ma:list="UserInfo" ma:internalName="K_A_Autho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a_WBSElement" ma:index="14" nillable="true" ma:displayName="Engagement WBS" ma:description="WBSElement only required for 'Customer Engagement' contribution type" ma:internalName="K_A_Engagement_x0020_WBS" ma:readOnly="false">
      <xsd:simpleType>
        <xsd:restriction base="dms:Text">
          <xsd:maxLength value="255"/>
        </xsd:restriction>
      </xsd:simpleType>
    </xsd:element>
    <xsd:element name="Ava_ExternalAuthor" ma:index="15" nillable="true" ma:displayName="Third Party" ma:internalName="K_A_Third_x0020_Party_x0020_Author" ma:readOnly="false">
      <xsd:simpleType>
        <xsd:restriction base="dms:Text">
          <xsd:maxLength value="255"/>
        </xsd:restriction>
      </xsd:simpleType>
    </xsd:element>
    <xsd:element name="K_A_Terms_Conds" ma:index="16" nillable="true" ma:displayName="Terms and Definitions" ma:default="1" ma:internalName="K_A_Terms_Conds" ma:readOnly="false">
      <xsd:simpleType>
        <xsd:restriction base="dms:Number"/>
      </xsd:simpleType>
    </xsd:element>
    <xsd:element name="dbcac63996034bb5ab00629643269bbf" ma:index="17" nillable="true" ma:taxonomy="true" ma:internalName="dbcac63996034bb5ab00629643269bbf" ma:taxonomyFieldName="K_A_Talent_x0020_Community" ma:displayName="Talent Community" ma:default="" ma:fieldId="{dbcac639-9603-4bb5-ab00-629643269bbf}" ma:taxonomyMulti="true" ma:sspId="1217ff2e-1616-4146-8372-4640400776c3" ma:termSetId="63900f27-0a4a-49f1-9170-586f98161d50" ma:anchorId="00000000-0000-0000-0000-000000000000" ma:open="false" ma:isKeyword="false">
      <xsd:complexType>
        <xsd:sequence>
          <xsd:element ref="pc:Terms" minOccurs="0" maxOccurs="1"/>
        </xsd:sequence>
      </xsd:complexType>
    </xsd:element>
    <xsd:element name="m88e5436840d49d8947bb8d0c7c49aef" ma:index="20" nillable="true" ma:taxonomy="true" ma:internalName="m88e5436840d49d8947bb8d0c7c49aef" ma:taxonomyFieldName="K_A_Offering" ma:displayName="Offering" ma:default="" ma:fieldId="{688e5436-840d-49d8-947b-b8d0c7c49aef}" ma:taxonomyMulti="true" ma:sspId="1217ff2e-1616-4146-8372-4640400776c3" ma:termSetId="e6e719a6-01fa-405f-a38b-61facd0c9740" ma:anchorId="00000000-0000-0000-0000-000000000000" ma:open="false" ma:isKeyword="false">
      <xsd:complexType>
        <xsd:sequence>
          <xsd:element ref="pc:Terms" minOccurs="0" maxOccurs="1"/>
        </xsd:sequence>
      </xsd:complexType>
    </xsd:element>
    <xsd:element name="i164f6e312eb402ab96c662b44f65928" ma:index="22" nillable="true" ma:taxonomy="true" ma:internalName="i164f6e312eb402ab96c662b44f65928" ma:taxonomyFieldName="K_A_Market_x0020_Unit" ma:displayName="Solution Areas" ma:default="" ma:fieldId="{2164f6e3-12eb-402a-b96c-662b44f65928}" ma:taxonomyMulti="true" ma:sspId="1217ff2e-1616-4146-8372-4640400776c3" ma:termSetId="c8d408bd-6a37-402f-b62c-cf59c6540ee8" ma:anchorId="00000000-0000-0000-0000-000000000000" ma:open="false" ma:isKeyword="false">
      <xsd:complexType>
        <xsd:sequence>
          <xsd:element ref="pc:Terms" minOccurs="0" maxOccurs="1"/>
        </xsd:sequence>
      </xsd:complexType>
    </xsd:element>
    <xsd:element name="h7424637c88d496482edfe9ce4e383ad" ma:index="23" nillable="true" ma:taxonomy="true" ma:internalName="h7424637c88d496482edfe9ce4e383ad" ma:taxonomyFieldName="K_A_Asset_x0020_Type" ma:displayName="Asset Type" ma:indexed="true" ma:default="" ma:fieldId="{17424637-c88d-4964-82ed-fe9ce4e383ad}" ma:sspId="1217ff2e-1616-4146-8372-4640400776c3" ma:termSetId="da715966-62bd-4f17-86cb-cf8d61fc2681" ma:anchorId="00000000-0000-0000-0000-000000000000" ma:open="false" ma:isKeyword="false">
      <xsd:complexType>
        <xsd:sequence>
          <xsd:element ref="pc:Terms" minOccurs="0" maxOccurs="1"/>
        </xsd:sequence>
      </xsd:complexType>
    </xsd:element>
    <xsd:element name="n0565a55c5ed469c9eb842327131e786" ma:index="24" nillable="true" ma:taxonomy="true" ma:internalName="n0565a55c5ed469c9eb842327131e786" ma:taxonomyFieldName="K_A_Industry" ma:displayName="Industry" ma:default="" ma:fieldId="{70565a55-c5ed-469c-9eb8-42327131e786}" ma:taxonomyMulti="true" ma:sspId="1217ff2e-1616-4146-8372-4640400776c3" ma:termSetId="ab578b3f-5196-416c-a312-04a3676737db" ma:anchorId="00000000-0000-0000-0000-000000000000" ma:open="false" ma:isKeyword="false">
      <xsd:complexType>
        <xsd:sequence>
          <xsd:element ref="pc:Terms" minOccurs="0" maxOccurs="1"/>
        </xsd:sequence>
      </xsd:complexType>
    </xsd:element>
    <xsd:element name="ce7cba295be64191bf9873b7e3f6c459" ma:index="28" nillable="true" ma:taxonomy="true" ma:internalName="ce7cba295be64191bf9873b7e3f6c459" ma:taxonomyFieldName="K_A_DocumentAcceptableUse" ma:displayName="Acceptable Use" ma:default="" ma:fieldId="{ce7cba29-5be6-4191-bf98-73b7e3f6c459}" ma:taxonomyMulti="true" ma:sspId="1217ff2e-1616-4146-8372-4640400776c3" ma:termSetId="e18029de-0b13-442f-9d58-2e875b08831b" ma:anchorId="00000000-0000-0000-0000-000000000000" ma:open="false" ma:isKeyword="false">
      <xsd:complexType>
        <xsd:sequence>
          <xsd:element ref="pc:Terms" minOccurs="0" maxOccurs="1"/>
        </xsd:sequence>
      </xsd:complexType>
    </xsd:element>
    <xsd:element name="SharedWithUsers" ma:index="3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2" nillable="true" ma:displayName="Shared With Details" ma:description="" ma:internalName="SharedWithDetails" ma:readOnly="true">
      <xsd:simpleType>
        <xsd:restriction base="dms:Note">
          <xsd:maxLength value="255"/>
        </xsd:restriction>
      </xsd:simpleType>
    </xsd:element>
    <xsd:element name="K_A_Document_Description" ma:index="37" nillable="true" ma:displayName="Description" ma:internalName="Description0" ma:readOnly="false">
      <xsd:simpleType>
        <xsd:restriction base="dms:Text">
          <xsd:maxLength value="255"/>
        </xsd:restriction>
      </xsd:simpleType>
    </xsd:element>
    <xsd:element name="e23119ab3f614e75b99d2a63602f0f9e" ma:index="38" nillable="true" ma:taxonomy="true" ma:internalName="e23119ab3f614e75b99d2a63602f0f9e" ma:taxonomyFieldName="K_A_Market_Unit_Portfolio" ma:displayName="Market Unit - Portfolio" ma:readOnly="false" ma:default="3190;#N/A- Not Applicable|0e36607a-4796-4f4e-bde1-652abdf19e5c" ma:fieldId="{e23119ab-3f61-4e75-b99d-2a63602f0f9e}" ma:taxonomyMulti="true" ma:sspId="1217ff2e-1616-4146-8372-4640400776c3" ma:termSetId="69998958-0cf7-4289-9488-51bd94411207" ma:anchorId="00000000-0000-0000-0000-000000000000" ma:open="false" ma:isKeyword="false">
      <xsd:complexType>
        <xsd:sequence>
          <xsd:element ref="pc:Terms" minOccurs="0" maxOccurs="1"/>
        </xsd:sequence>
      </xsd:complexType>
    </xsd:element>
    <xsd:element name="b864fa0abf4449d0ac0c7fc2ea8c6034" ma:index="40" nillable="true" ma:taxonomy="true" ma:internalName="b864fa0abf4449d0ac0c7fc2ea8c6034" ma:taxonomyFieldName="K_A_Operating_x0020_Group" ma:displayName="Operating Group" ma:default="" ma:fieldId="{b864fa0a-bf44-49d0-ac0c-7fc2ea8c6034}" ma:taxonomyMulti="true" ma:sspId="1217ff2e-1616-4146-8372-4640400776c3" ma:termSetId="b44fb919-5388-4ba1-9ab7-a89767d0fe34" ma:anchorId="00000000-0000-0000-0000-000000000000" ma:open="false" ma:isKeyword="false">
      <xsd:complexType>
        <xsd:sequence>
          <xsd:element ref="pc:Terms" minOccurs="0" maxOccurs="1"/>
        </xsd:sequence>
      </xsd:complexType>
    </xsd:element>
    <xsd:element name="LastSharedByUser" ma:index="42" nillable="true" ma:displayName="Last Shared By User" ma:description="" ma:internalName="LastSharedByUser" ma:readOnly="true">
      <xsd:simpleType>
        <xsd:restriction base="dms:Note">
          <xsd:maxLength value="255"/>
        </xsd:restriction>
      </xsd:simpleType>
    </xsd:element>
    <xsd:element name="LastSharedByTime" ma:index="4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56c044-f2f6-4825-ae61-b726c90d87ff" elementFormDefault="qualified">
    <xsd:import namespace="http://schemas.microsoft.com/office/2006/documentManagement/types"/>
    <xsd:import namespace="http://schemas.microsoft.com/office/infopath/2007/PartnerControls"/>
    <xsd:element name="TaxCatchAll" ma:index="21" nillable="true" ma:displayName="Taxonomy Catch All Column" ma:description="" ma:hidden="true" ma:list="{12dbe6a2-031b-4840-a795-4bb899f2d563}" ma:internalName="TaxCatchAll" ma:showField="CatchAllData" ma:web="5c6536c9-b8f0-43e3-9703-491ed605a055">
      <xsd:complexType>
        <xsd:complexContent>
          <xsd:extension base="dms:MultiChoiceLookup">
            <xsd:sequence>
              <xsd:element name="Value" type="dms:Lookup" maxOccurs="unbounded" minOccurs="0" nillable="true"/>
            </xsd:sequence>
          </xsd:extension>
        </xsd:complexContent>
      </xsd:complexType>
    </xsd:element>
    <xsd:element name="TaxKeywordTaxHTField" ma:index="25" nillable="true" ma:taxonomy="true" ma:internalName="TaxKeywordTaxHTField" ma:taxonomyFieldName="TaxKeyword" ma:displayName="Enterprise Keywords" ma:fieldId="{23f27201-bee3-471e-b2e7-b64fd8b7ca38}" ma:taxonomyMulti="true" ma:sspId="1217ff2e-1616-4146-8372-4640400776c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78e01e-608e-41fd-90b2-d6e58fb24ccf" elementFormDefault="qualified">
    <xsd:import namespace="http://schemas.microsoft.com/office/2006/documentManagement/types"/>
    <xsd:import namespace="http://schemas.microsoft.com/office/infopath/2007/PartnerControls"/>
    <xsd:element name="ParentModifiedDateUpdate" ma:index="44" nillable="true" ma:displayName="ParentModifiedDateUpdate" ma:internalName="ParentModifiedDateUpdat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45" nillable="true" ma:displayName="MediaServiceMetadata" ma:description="" ma:hidden="true" ma:internalName="MediaServiceMetadata" ma:readOnly="true">
      <xsd:simpleType>
        <xsd:restriction base="dms:Note"/>
      </xsd:simpleType>
    </xsd:element>
    <xsd:element name="MediaServiceFastMetadata" ma:index="46" nillable="true" ma:displayName="MediaServiceFastMetadata" ma:description="" ma:hidden="true" ma:internalName="MediaServiceFastMetadata" ma:readOnly="true">
      <xsd:simpleType>
        <xsd:restriction base="dms:Note"/>
      </xsd:simpleType>
    </xsd:element>
    <xsd:element name="MediaServiceAutoTags" ma:index="47" nillable="true" ma:displayName="MediaServiceAutoTags" ma:description="" ma:internalName="MediaServiceAutoTags" ma:readOnly="true">
      <xsd:simpleType>
        <xsd:restriction base="dms:Text"/>
      </xsd:simpleType>
    </xsd:element>
    <xsd:element name="MediaServiceDateTaken" ma:index="48" nillable="true" ma:displayName="MediaServiceDateTaken" ma:description="" ma:hidden="true" ma:internalName="MediaServiceDateTaken" ma:readOnly="true">
      <xsd:simpleType>
        <xsd:restriction base="dms:Text"/>
      </xsd:simpleType>
    </xsd:element>
    <xsd:element name="MediaServiceOCR" ma:index="51" nillable="true" ma:displayName="MediaServiceOCR" ma:internalName="MediaServiceOCR" ma:readOnly="true">
      <xsd:simpleType>
        <xsd:restriction base="dms:Note">
          <xsd:maxLength value="255"/>
        </xsd:restriction>
      </xsd:simpleType>
    </xsd:element>
    <xsd:element name="K_A_RetiredBy" ma:index="52" nillable="true" ma:displayName="K_A_RetiredBy" ma:list="UserInfo" ma:SharePointGroup="0" ma:internalName="K_A_Retir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EventHashCode" ma:index="53" nillable="true" ma:displayName="MediaServiceEventHashCode" ma:hidden="true" ma:internalName="MediaServiceEventHashCode" ma:readOnly="true">
      <xsd:simpleType>
        <xsd:restriction base="dms:Text"/>
      </xsd:simpleType>
    </xsd:element>
    <xsd:element name="MediaServiceGenerationTime" ma:index="54" nillable="true" ma:displayName="MediaServiceGenerationTime" ma:hidden="true" ma:internalName="MediaServiceGenerationTime" ma:readOnly="true">
      <xsd:simpleType>
        <xsd:restriction base="dms:Text"/>
      </xsd:simpleType>
    </xsd:element>
    <xsd:element name="MediaServiceAutoKeyPoints" ma:index="55" nillable="true" ma:displayName="MediaServiceAutoKeyPoints" ma:hidden="true" ma:internalName="MediaServiceAutoKeyPoints" ma:readOnly="true">
      <xsd:simpleType>
        <xsd:restriction base="dms:Note"/>
      </xsd:simpleType>
    </xsd:element>
    <xsd:element name="MediaServiceKeyPoints" ma:index="56" nillable="true" ma:displayName="KeyPoints" ma:internalName="MediaServiceKeyPoints" ma:readOnly="true">
      <xsd:simpleType>
        <xsd:restriction base="dms:Note">
          <xsd:maxLength value="255"/>
        </xsd:restriction>
      </xsd:simpleType>
    </xsd:element>
    <xsd:element name="MediaLengthInSeconds" ma:index="57" nillable="true" ma:displayName="Length (seconds)" ma:internalName="MediaLengthInSeconds" ma:readOnly="true">
      <xsd:simpleType>
        <xsd:restriction base="dms:Unknown"/>
      </xsd:simpleType>
    </xsd:element>
    <xsd:element name="lcf76f155ced4ddcb4097134ff3c332f" ma:index="59" nillable="true" ma:taxonomy="true" ma:internalName="lcf76f155ced4ddcb4097134ff3c332f" ma:taxonomyFieldName="MediaServiceImageTags" ma:displayName="Image Tags" ma:readOnly="false" ma:fieldId="{5cf76f15-5ced-4ddc-b409-7134ff3c332f}" ma:taxonomyMulti="true" ma:sspId="1217ff2e-1616-4146-8372-4640400776c3"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Ava_WBSElement xmlns="5c6536c9-b8f0-43e3-9703-491ed605a055" xsi:nil="true"/>
    <dbcac63996034bb5ab00629643269bbf xmlns="5c6536c9-b8f0-43e3-9703-491ed605a055">
      <Terms xmlns="http://schemas.microsoft.com/office/infopath/2007/PartnerControls"/>
    </dbcac63996034bb5ab00629643269bbf>
    <i164f6e312eb402ab96c662b44f65928 xmlns="5c6536c9-b8f0-43e3-9703-491ed605a055">
      <Terms xmlns="http://schemas.microsoft.com/office/infopath/2007/PartnerControls"/>
    </i164f6e312eb402ab96c662b44f65928>
    <LikesCount xmlns="http://schemas.microsoft.com/sharepoint/v3" xsi:nil="true"/>
    <e23119ab3f614e75b99d2a63602f0f9e xmlns="5c6536c9-b8f0-43e3-9703-491ed605a055">
      <Terms xmlns="http://schemas.microsoft.com/office/infopath/2007/PartnerControls">
        <TermInfo xmlns="http://schemas.microsoft.com/office/infopath/2007/PartnerControls">
          <TermName xmlns="http://schemas.microsoft.com/office/infopath/2007/PartnerControls">N/A- Not Applicable</TermName>
          <TermId xmlns="http://schemas.microsoft.com/office/infopath/2007/PartnerControls">0e36607a-4796-4f4e-bde1-652abdf19e5c</TermId>
        </TermInfo>
      </Terms>
    </e23119ab3f614e75b99d2a63602f0f9e>
    <K_A_ContributionType xmlns="5c6536c9-b8f0-43e3-9703-491ed605a055">Original Material</K_A_ContributionType>
    <ParentModifiedDateUpdate xmlns="bf78e01e-608e-41fd-90b2-d6e58fb24ccf">
      <Url xsi:nil="true"/>
      <Description xsi:nil="true"/>
    </ParentModifiedDateUpdate>
    <K_A_RetiredBy xmlns="bf78e01e-608e-41fd-90b2-d6e58fb24ccf">
      <UserInfo>
        <DisplayName/>
        <AccountId xsi:nil="true"/>
        <AccountType/>
      </UserInfo>
    </K_A_RetiredBy>
    <TaxCatchAll xmlns="0e56c044-f2f6-4825-ae61-b726c90d87ff">
      <Value>5466</Value>
      <Value>6097</Value>
      <Value>6096</Value>
      <Value>6095</Value>
      <Value>3190</Value>
      <Value>6090</Value>
      <Value>6089</Value>
      <Value>5203</Value>
      <Value>7004</Value>
    </TaxCatchAll>
    <h7424637c88d496482edfe9ce4e383ad xmlns="5c6536c9-b8f0-43e3-9703-491ed605a055">
      <Terms xmlns="http://schemas.microsoft.com/office/infopath/2007/PartnerControls"/>
    </h7424637c88d496482edfe9ce4e383ad>
    <Ratings xmlns="http://schemas.microsoft.com/sharepoint/v3" xsi:nil="true"/>
    <TaxKeywordTaxHTField xmlns="0e56c044-f2f6-4825-ae61-b726c90d87ff">
      <Terms xmlns="http://schemas.microsoft.com/office/infopath/2007/PartnerControls">
        <TermInfo xmlns="http://schemas.microsoft.com/office/infopath/2007/PartnerControls">
          <TermName xmlns="http://schemas.microsoft.com/office/infopath/2007/PartnerControls">SP 51 Template</TermName>
          <TermId xmlns="http://schemas.microsoft.com/office/infopath/2007/PartnerControls">54bab825-0ffe-4296-8a10-dca896ccbea1</TermId>
        </TermInfo>
        <TermInfo xmlns="http://schemas.microsoft.com/office/infopath/2007/PartnerControls">
          <TermName xmlns="http://schemas.microsoft.com/office/infopath/2007/PartnerControls">Solution Plan Template</TermName>
          <TermId xmlns="http://schemas.microsoft.com/office/infopath/2007/PartnerControls">fe2b7d0f-8f28-42b4-b3ec-63447ad1a1cb</TermId>
        </TermInfo>
        <TermInfo xmlns="http://schemas.microsoft.com/office/infopath/2007/PartnerControls">
          <TermName xmlns="http://schemas.microsoft.com/office/infopath/2007/PartnerControls">SP Template</TermName>
          <TermId xmlns="http://schemas.microsoft.com/office/infopath/2007/PartnerControls">be0bda1e-9f2c-4bfc-8480-80f7069a852a</TermId>
        </TermInfo>
        <TermInfo xmlns="http://schemas.microsoft.com/office/infopath/2007/PartnerControls">
          <TermName xmlns="http://schemas.microsoft.com/office/infopath/2007/PartnerControls">SP051</TermName>
          <TermId xmlns="http://schemas.microsoft.com/office/infopath/2007/PartnerControls">8f6ddd9e-2785-40af-89e1-22b60871c60f</TermId>
        </TermInfo>
        <TermInfo xmlns="http://schemas.microsoft.com/office/infopath/2007/PartnerControls">
          <TermName xmlns="http://schemas.microsoft.com/office/infopath/2007/PartnerControls">SP51</TermName>
          <TermId xmlns="http://schemas.microsoft.com/office/infopath/2007/PartnerControls">c8458c0d-cbc0-4e3c-b11f-9f6741ccd0ed</TermId>
        </TermInfo>
        <TermInfo xmlns="http://schemas.microsoft.com/office/infopath/2007/PartnerControls">
          <TermName xmlns="http://schemas.microsoft.com/office/infopath/2007/PartnerControls">SP051 Solution Plan</TermName>
          <TermId xmlns="http://schemas.microsoft.com/office/infopath/2007/PartnerControls">1f69a0a2-7abf-165f-c16e-7fd915d55496</TermId>
        </TermInfo>
        <TermInfo xmlns="http://schemas.microsoft.com/office/infopath/2007/PartnerControls">
          <TermName xmlns="http://schemas.microsoft.com/office/infopath/2007/PartnerControls">Solution Plan</TermName>
          <TermId xmlns="http://schemas.microsoft.com/office/infopath/2007/PartnerControls">ead11ab2-cdf3-4dc9-a1b9-461957dea6f4</TermId>
        </TermInfo>
      </Terms>
    </TaxKeywordTaxHTField>
    <Ava_ExternalAuthor xmlns="5c6536c9-b8f0-43e3-9703-491ed605a055" xsi:nil="true"/>
    <LikedBy xmlns="http://schemas.microsoft.com/sharepoint/v3">
      <UserInfo>
        <DisplayName/>
        <AccountId xsi:nil="true"/>
        <AccountType/>
      </UserInfo>
    </LikedBy>
    <K_A_Contributed_x0020_by xmlns="5c6536c9-b8f0-43e3-9703-491ed605a055">
      <UserInfo>
        <DisplayName>Michael Robertson</DisplayName>
        <AccountId>261</AccountId>
        <AccountType/>
      </UserInfo>
    </K_A_Contributed_x0020_by>
    <ce7cba295be64191bf9873b7e3f6c459 xmlns="5c6536c9-b8f0-43e3-9703-491ed605a055">
      <Terms xmlns="http://schemas.microsoft.com/office/infopath/2007/PartnerControls">
        <TermInfo xmlns="http://schemas.microsoft.com/office/infopath/2007/PartnerControls">
          <TermName xmlns="http://schemas.microsoft.com/office/infopath/2007/PartnerControls">Internal Avanade use only</TermName>
          <TermId xmlns="http://schemas.microsoft.com/office/infopath/2007/PartnerControls">9914b639-e543-480a-a33a-edb490cc60e8</TermId>
        </TermInfo>
      </Terms>
    </ce7cba295be64191bf9873b7e3f6c459>
    <n0565a55c5ed469c9eb842327131e786 xmlns="5c6536c9-b8f0-43e3-9703-491ed605a055">
      <Terms xmlns="http://schemas.microsoft.com/office/infopath/2007/PartnerControls"/>
    </n0565a55c5ed469c9eb842327131e786>
    <m88e5436840d49d8947bb8d0c7c49aef xmlns="5c6536c9-b8f0-43e3-9703-491ed605a055">
      <Terms xmlns="http://schemas.microsoft.com/office/infopath/2007/PartnerControls"/>
    </m88e5436840d49d8947bb8d0c7c49aef>
    <K_A_Author xmlns="5c6536c9-b8f0-43e3-9703-491ed605a055">
      <UserInfo>
        <DisplayName>Michael Robertson</DisplayName>
        <AccountId>261</AccountId>
        <AccountType/>
      </UserInfo>
      <UserInfo>
        <DisplayName>James Batty</DisplayName>
        <AccountId>18883</AccountId>
        <AccountType/>
      </UserInfo>
      <UserInfo>
        <DisplayName>Hilary Browne</DisplayName>
        <AccountId>1551</AccountId>
        <AccountType/>
      </UserInfo>
      <UserInfo>
        <DisplayName>Mesut Aydas</DisplayName>
        <AccountId>3106</AccountId>
        <AccountType/>
      </UserInfo>
    </K_A_Author>
    <K_A_Terms_Conds xmlns="5c6536c9-b8f0-43e3-9703-491ed605a055">3</K_A_Terms_Conds>
    <RatedBy xmlns="http://schemas.microsoft.com/sharepoint/v3">
      <UserInfo>
        <DisplayName/>
        <AccountId xsi:nil="true"/>
        <AccountType/>
      </UserInfo>
    </RatedBy>
    <K_A_Document_Description xmlns="5c6536c9-b8f0-43e3-9703-491ed605a055" xsi:nil="true"/>
    <b864fa0abf4449d0ac0c7fc2ea8c6034 xmlns="5c6536c9-b8f0-43e3-9703-491ed605a055">
      <Terms xmlns="http://schemas.microsoft.com/office/infopath/2007/PartnerControls"/>
    </b864fa0abf4449d0ac0c7fc2ea8c6034>
    <lcf76f155ced4ddcb4097134ff3c332f xmlns="bf78e01e-608e-41fd-90b2-d6e58fb24c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35BC5BD-2F86-406E-8953-9EE1A3C80074}">
  <ds:schemaRefs>
    <ds:schemaRef ds:uri="http://schemas.microsoft.com/sharepoint/v3/contenttype/forms"/>
  </ds:schemaRefs>
</ds:datastoreItem>
</file>

<file path=customXml/itemProps2.xml><?xml version="1.0" encoding="utf-8"?>
<ds:datastoreItem xmlns:ds="http://schemas.openxmlformats.org/officeDocument/2006/customXml" ds:itemID="{64678835-E8B3-4795-BF7F-929283AC4D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c6536c9-b8f0-43e3-9703-491ed605a055"/>
    <ds:schemaRef ds:uri="0e56c044-f2f6-4825-ae61-b726c90d87ff"/>
    <ds:schemaRef ds:uri="bf78e01e-608e-41fd-90b2-d6e58fb24c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A03C18-8CA8-4E85-8FD3-26F080DC8A47}">
  <ds:schemaRefs>
    <ds:schemaRef ds:uri="http://schemas.microsoft.com/office/2006/metadata/properties"/>
    <ds:schemaRef ds:uri="http://schemas.microsoft.com/office/infopath/2007/PartnerControls"/>
    <ds:schemaRef ds:uri="http://schemas.microsoft.com/sharepoint/v3"/>
    <ds:schemaRef ds:uri="5c6536c9-b8f0-43e3-9703-491ed605a055"/>
    <ds:schemaRef ds:uri="bf78e01e-608e-41fd-90b2-d6e58fb24ccf"/>
    <ds:schemaRef ds:uri="0e56c044-f2f6-4825-ae61-b726c90d87ff"/>
  </ds:schemaRefs>
</ds:datastoreItem>
</file>

<file path=docMetadata/LabelInfo.xml><?xml version="1.0" encoding="utf-8"?>
<clbl:labelList xmlns:clbl="http://schemas.microsoft.com/office/2020/mipLabelMetadata">
  <clbl:label id="{5fae8262-b78e-4366-8929-a5d6aac95320}"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emplate>Light  Aurora PPT 2020</Template>
  <TotalTime>0</TotalTime>
  <Words>2163</Words>
  <Application>Microsoft Office PowerPoint</Application>
  <PresentationFormat>Widescreen</PresentationFormat>
  <Paragraphs>486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Arial,Sans-Serif</vt:lpstr>
      <vt:lpstr>Calibri</vt:lpstr>
      <vt:lpstr>Segoe UI</vt:lpstr>
      <vt:lpstr>Segoe UI Light</vt:lpstr>
      <vt:lpstr>Segoe UI Semibold</vt:lpstr>
      <vt:lpstr>Segoe UI Semilight</vt:lpstr>
      <vt:lpstr>Highly Confidential</vt:lpstr>
      <vt:lpstr>PowerPoint Presentation</vt:lpstr>
      <vt:lpstr>Version Control</vt:lpstr>
      <vt:lpstr>Top Sheet: Solution-to-Win and Price-to-Win</vt:lpstr>
      <vt:lpstr>Opportunity Background</vt:lpstr>
      <vt:lpstr>Scope Definition</vt:lpstr>
      <vt:lpstr>Delivery Approach Overview</vt:lpstr>
      <vt:lpstr>Indicative High Level Schedule</vt:lpstr>
      <vt:lpstr>Estimation Basis</vt:lpstr>
      <vt:lpstr>Solution Blueprint - Current (MaterAtHome) </vt:lpstr>
      <vt:lpstr>Solution Blueprint - Current (MaterFoundation) </vt:lpstr>
      <vt:lpstr>Solution Blueprint – Proposed (MaterAtHome, MaterFoundation)</vt:lpstr>
      <vt:lpstr>PowerPoint Presentation</vt:lpstr>
      <vt:lpstr>PowerPoint Presentation</vt:lpstr>
      <vt:lpstr>PowerPoint Presentation</vt:lpstr>
      <vt:lpstr>PowerPoint Presentation</vt:lpstr>
      <vt:lpstr>Role and Responsibilities - Solution RACI</vt:lpstr>
      <vt:lpstr>PowerPoint Presentation</vt:lpstr>
      <vt:lpstr>Payment / Contract Milestones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subject/>
  <dc:creator/>
  <cp:keywords>SP051; Solution Plan Template; Solution Plan; SP Template; SP051 Solution Plan; SP51; SP 51 Template</cp:keywords>
  <dc:description/>
  <cp:lastModifiedBy/>
  <cp:revision>2</cp:revision>
  <dcterms:created xsi:type="dcterms:W3CDTF">2020-04-03T10:03:33Z</dcterms:created>
  <dcterms:modified xsi:type="dcterms:W3CDTF">2022-09-23T06:13:07Z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courteney.malon@avanade.com</vt:lpwstr>
  </property>
  <property fmtid="{D5CDD505-2E9C-101B-9397-08002B2CF9AE}" pid="5" name="MSIP_Label_236020b0-6d69-48c1-9bb5-c586c1062b70_SetDate">
    <vt:lpwstr>2018-12-20T17:57:52.8924816Z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courteney.malon@avanade.com</vt:lpwstr>
  </property>
  <property fmtid="{D5CDD505-2E9C-101B-9397-08002B2CF9AE}" pid="12" name="MSIP_Label_5fae8262-b78e-4366-8929-a5d6aac95320_SetDate">
    <vt:lpwstr>2018-12-20T17:57:52.8924816Z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y fmtid="{D5CDD505-2E9C-101B-9397-08002B2CF9AE}" pid="18" name="ContentTypeId">
    <vt:lpwstr>0x01010071C0C2E955B568408460517FA8180ACE</vt:lpwstr>
  </property>
  <property fmtid="{D5CDD505-2E9C-101B-9397-08002B2CF9AE}" pid="19" name="TaxKeyword">
    <vt:lpwstr>6097;#SP 51 Template|54bab825-0ffe-4296-8a10-dca896ccbea1;#6096;#Solution Plan Template|fe2b7d0f-8f28-42b4-b3ec-63447ad1a1cb;#6095;#SP Template|be0bda1e-9f2c-4bfc-8480-80f7069a852a;#6090;#SP051|8f6ddd9e-2785-40af-89e1-22b60871c60f;#6089;#SP51|c8458c0d-cbc0-4e3c-b11f-9f6741ccd0ed;#5203;#SP051 Solution Plan|1f69a0a2-7abf-165f-c16e-7fd915d55496;#7004;#Solution Plan|ead11ab2-cdf3-4dc9-a1b9-461957dea6f4</vt:lpwstr>
  </property>
  <property fmtid="{D5CDD505-2E9C-101B-9397-08002B2CF9AE}" pid="20" name="K_A_Industry">
    <vt:lpwstr/>
  </property>
  <property fmtid="{D5CDD505-2E9C-101B-9397-08002B2CF9AE}" pid="21" name="K_A_DocumentAcceptableUse">
    <vt:lpwstr>5466;#Internal Avanade use only|9914b639-e543-480a-a33a-edb490cc60e8</vt:lpwstr>
  </property>
  <property fmtid="{D5CDD505-2E9C-101B-9397-08002B2CF9AE}" pid="22" name="K_A_Operating Group">
    <vt:lpwstr/>
  </property>
  <property fmtid="{D5CDD505-2E9C-101B-9397-08002B2CF9AE}" pid="23" name="K_A_Talent Community">
    <vt:lpwstr/>
  </property>
  <property fmtid="{D5CDD505-2E9C-101B-9397-08002B2CF9AE}" pid="24" name="K_A_Offering">
    <vt:lpwstr/>
  </property>
  <property fmtid="{D5CDD505-2E9C-101B-9397-08002B2CF9AE}" pid="25" name="K_A_Market_Unit_Portfolio">
    <vt:lpwstr>3190;#N/A- Not Applicable|0e36607a-4796-4f4e-bde1-652abdf19e5c</vt:lpwstr>
  </property>
  <property fmtid="{D5CDD505-2E9C-101B-9397-08002B2CF9AE}" pid="26" name="K_A_Market Unit">
    <vt:lpwstr/>
  </property>
  <property fmtid="{D5CDD505-2E9C-101B-9397-08002B2CF9AE}" pid="27" name="K_A_DigitalInnovation">
    <vt:lpwstr/>
  </property>
  <property fmtid="{D5CDD505-2E9C-101B-9397-08002B2CF9AE}" pid="28" name="d50dde5bb07149a3a1ac3fa50b63730e">
    <vt:lpwstr/>
  </property>
  <property fmtid="{D5CDD505-2E9C-101B-9397-08002B2CF9AE}" pid="29" name="i1b72d3e0121427caf4dcfceb8b8a873">
    <vt:lpwstr/>
  </property>
  <property fmtid="{D5CDD505-2E9C-101B-9397-08002B2CF9AE}" pid="30" name="K_A_Sub_Offerings">
    <vt:lpwstr/>
  </property>
  <property fmtid="{D5CDD505-2E9C-101B-9397-08002B2CF9AE}" pid="31" name="K_A_AMP_BusinessFunction">
    <vt:lpwstr/>
  </property>
  <property fmtid="{D5CDD505-2E9C-101B-9397-08002B2CF9AE}" pid="32" name="bb61b19362a04c4dabb125d63e0bde14">
    <vt:lpwstr/>
  </property>
  <property fmtid="{D5CDD505-2E9C-101B-9397-08002B2CF9AE}" pid="33" name="_docset_NoMedatataSyncRequired">
    <vt:lpwstr>False</vt:lpwstr>
  </property>
  <property fmtid="{D5CDD505-2E9C-101B-9397-08002B2CF9AE}" pid="34" name="MediaServiceImageTags">
    <vt:lpwstr/>
  </property>
</Properties>
</file>