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6" r:id="rId6"/>
    <p:sldId id="268" r:id="rId7"/>
    <p:sldId id="267" r:id="rId8"/>
    <p:sldId id="272" r:id="rId9"/>
    <p:sldId id="260" r:id="rId10"/>
    <p:sldId id="259" r:id="rId11"/>
    <p:sldId id="265" r:id="rId12"/>
    <p:sldId id="261" r:id="rId13"/>
    <p:sldId id="274" r:id="rId14"/>
    <p:sldId id="262" r:id="rId15"/>
    <p:sldId id="264" r:id="rId16"/>
    <p:sldId id="277" r:id="rId17"/>
    <p:sldId id="273" r:id="rId18"/>
    <p:sldId id="278" r:id="rId19"/>
    <p:sldId id="282" r:id="rId20"/>
    <p:sldId id="283" r:id="rId21"/>
    <p:sldId id="280" r:id="rId22"/>
    <p:sldId id="281" r:id="rId23"/>
    <p:sldId id="284" r:id="rId24"/>
    <p:sldId id="279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39" autoAdjust="0"/>
  </p:normalViewPr>
  <p:slideViewPr>
    <p:cSldViewPr snapToGrid="0" snapToObjects="1">
      <p:cViewPr>
        <p:scale>
          <a:sx n="103" d="100"/>
          <a:sy n="103" d="100"/>
        </p:scale>
        <p:origin x="-180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625E3-1B9C-2C42-8932-0C03BBC73CC0}" type="datetimeFigureOut">
              <a:rPr kumimoji="1" lang="zh-TW" altLang="en-US" smtClean="0"/>
              <a:t>4/7/15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230F8-6EE8-C24C-A13E-37EEBDED10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65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60C57-0309-6847-92A6-5B37C912B325}" type="datetimeFigureOut">
              <a:rPr kumimoji="1" lang="zh-TW" altLang="en-US" smtClean="0"/>
              <a:t>4/7/15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C02B-0D5A-6F4E-870F-4C8A02D6F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30920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Why?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C02B-0D5A-6F4E-870F-4C8A02D6F8E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114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為什麼要介紹</a:t>
            </a:r>
            <a:r>
              <a:rPr kumimoji="1" lang="en-US" altLang="zh-TW" dirty="0" smtClean="0"/>
              <a:t> 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Revisit</a:t>
            </a:r>
            <a:r>
              <a:rPr kumimoji="1" lang="en-US" altLang="zh-TW" baseline="0" dirty="0" smtClean="0"/>
              <a:t> single cycle</a:t>
            </a:r>
            <a:r>
              <a:rPr kumimoji="1" lang="zh-TW" altLang="en-US" baseline="0" dirty="0" smtClean="0"/>
              <a:t>的</a:t>
            </a:r>
            <a:r>
              <a:rPr kumimoji="1" lang="en-US" altLang="zh-TW" baseline="0" dirty="0" smtClean="0"/>
              <a:t>simulator</a:t>
            </a:r>
            <a:r>
              <a:rPr kumimoji="1" lang="zh-TW" altLang="en-US" baseline="0" dirty="0" smtClean="0"/>
              <a:t>，但是在上次的課程中，我們加入</a:t>
            </a:r>
            <a:r>
              <a:rPr kumimoji="1" lang="en-US" altLang="zh-TW" baseline="0" dirty="0" smtClean="0"/>
              <a:t>Data Path</a:t>
            </a:r>
            <a:r>
              <a:rPr kumimoji="1" lang="zh-TW" altLang="en-US" baseline="0" dirty="0" smtClean="0"/>
              <a:t>的觀念，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反應硬體實際實作，幫助導入</a:t>
            </a:r>
            <a:r>
              <a:rPr kumimoji="1" lang="en-US" altLang="zh-TW" dirty="0" smtClean="0"/>
              <a:t>pipeline</a:t>
            </a:r>
            <a:r>
              <a:rPr kumimoji="1" lang="zh-TW" altLang="en-US" dirty="0" smtClean="0"/>
              <a:t>的結構。</a:t>
            </a:r>
            <a:endParaRPr kumimoji="1" lang="en-US" altLang="zh-TW" dirty="0" smtClean="0"/>
          </a:p>
          <a:p>
            <a:r>
              <a:rPr kumimoji="1" lang="en-US" altLang="en-US" dirty="0" smtClean="0"/>
              <a:t>為什麼 Design Complexity 比較低呢？在一次 clock 就完成完整一個指令 ( instruction) 的工作。</a:t>
            </a:r>
          </a:p>
          <a:p>
            <a:endParaRPr kumimoji="1" lang="en-US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C02B-0D5A-6F4E-870F-4C8A02D6F8ED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073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1, </a:t>
            </a:r>
            <a:r>
              <a:rPr kumimoji="1" lang="zh-TW" altLang="en-US" dirty="0" smtClean="0"/>
              <a:t>為達到增加</a:t>
            </a:r>
            <a:r>
              <a:rPr kumimoji="1" lang="en-US" altLang="zh-TW" dirty="0" smtClean="0"/>
              <a:t>instruction-level parallelism</a:t>
            </a:r>
            <a:r>
              <a:rPr kumimoji="1" lang="zh-TW" altLang="en-US" dirty="0" smtClean="0"/>
              <a:t>，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C02B-0D5A-6F4E-870F-4C8A02D6F8E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912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73BCFC0-F7A7-3E40-A806-B9D21CC2AB9F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物件、圖片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201A-5A64-594D-B818-DE850EC1E51A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6DF9-731F-4F44-A23C-17955467E571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CBD6-7B8A-9E4C-814D-8605C4CC8301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70-D0DF-164E-9384-EA7839622614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C498-ABFC-044E-A83F-6AFFCD73F2E6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18A-411B-CC45-A8B6-A4C611E71661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3DC7C21-E274-0D42-B0FB-2A8E4A0B3FE5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83C-F386-3840-8423-F7F911ABFB16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7754-098B-504A-9942-F796EEE12CA5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4678-67E0-1243-A6CA-B3C9DDE6AF32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2037-CBE2-D74E-B1D6-95928A3D4AF7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17B6-18B3-4C43-914E-8545F7BC1E44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9644-E814-E74D-9817-8A77F37BDB7A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04C1C373-6A4F-3344-8EB9-21DA7B9B8B38}" type="datetime1">
              <a:rPr lang="en-US" altLang="zh-TW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d@140.114.75.14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000" dirty="0" smtClean="0"/>
              <a:t>Computer Architecture </a:t>
            </a:r>
            <a:r>
              <a:rPr kumimoji="1" lang="en-US" altLang="zh-TW" dirty="0" smtClean="0"/>
              <a:t>Tutorial 2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2015 / 4 / </a:t>
            </a:r>
            <a:r>
              <a:rPr kumimoji="1" lang="en-US" altLang="zh-TW" dirty="0" smtClean="0"/>
              <a:t>7</a:t>
            </a:r>
          </a:p>
          <a:p>
            <a:r>
              <a:rPr kumimoji="1" lang="en-US" altLang="zh-TW" dirty="0" smtClean="0"/>
              <a:t>First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Submission: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2015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5/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</a:t>
            </a:r>
          </a:p>
          <a:p>
            <a:r>
              <a:rPr kumimoji="1" lang="en-US" altLang="zh-TW" dirty="0" smtClean="0"/>
              <a:t>Second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Submission: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2015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/5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16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Pipeline Stage</a:t>
            </a:r>
            <a:endParaRPr kumimoji="1" lang="zh-TW" altLang="en-US" dirty="0"/>
          </a:p>
        </p:txBody>
      </p:sp>
      <p:pic>
        <p:nvPicPr>
          <p:cNvPr id="5" name="內容版面配置區 4" descr="Screen Shot 2015-04-06 at 7.5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94" r="-13094"/>
          <a:stretch>
            <a:fillRect/>
          </a:stretch>
        </p:blipFill>
        <p:spPr>
          <a:xfrm>
            <a:off x="-126602" y="1672032"/>
            <a:ext cx="9116578" cy="4880039"/>
          </a:xfrm>
        </p:spPr>
      </p:pic>
      <p:sp>
        <p:nvSpPr>
          <p:cNvPr id="6" name="文字方塊 5"/>
          <p:cNvSpPr txBox="1"/>
          <p:nvPr/>
        </p:nvSpPr>
        <p:spPr>
          <a:xfrm>
            <a:off x="6274122" y="6153049"/>
            <a:ext cx="5960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DM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79994" y="6157589"/>
            <a:ext cx="51175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EX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57975" y="3747354"/>
            <a:ext cx="106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EX/DM 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771462" y="3747354"/>
            <a:ext cx="1127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DM/WB 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" r="-1250"/>
          <a:stretch>
            <a:fillRect/>
          </a:stretch>
        </p:blipFill>
        <p:spPr>
          <a:xfrm>
            <a:off x="288590" y="1303530"/>
            <a:ext cx="8696853" cy="46553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8590" y="5873025"/>
            <a:ext cx="5210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Higher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design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complexity</a:t>
            </a:r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High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ILP(instruction-level parallelism)</a:t>
            </a:r>
          </a:p>
          <a:p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Pipeline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Datapath</a:t>
            </a:r>
            <a:r>
              <a:rPr kumimoji="1" lang="en-US" altLang="zh-TW" dirty="0" smtClean="0"/>
              <a:t> &amp; Control 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smtClean="0"/>
              <a:t>( Project 2 Objective)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Pipeline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Stages</a:t>
            </a:r>
            <a:endParaRPr kumimoji="1"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900112" y="1584008"/>
            <a:ext cx="7345363" cy="52739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instruction fetch 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PC+4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ID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 Register File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Sign extension 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Control unit decode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Hazard detect, Branch/Jump detect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ALU / Branch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DM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Access data memory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WB</a:t>
            </a:r>
          </a:p>
          <a:p>
            <a:pPr lvl="1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Write value to Register File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kumimoji="1"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94050" y="3775027"/>
            <a:ext cx="8294531" cy="1350053"/>
            <a:chOff x="685800" y="3238500"/>
            <a:chExt cx="8294531" cy="1350053"/>
          </a:xfrm>
        </p:grpSpPr>
        <p:cxnSp>
          <p:nvCxnSpPr>
            <p:cNvPr id="19" name="Straight Connector 8"/>
            <p:cNvCxnSpPr/>
            <p:nvPr/>
          </p:nvCxnSpPr>
          <p:spPr>
            <a:xfrm>
              <a:off x="685800" y="3842381"/>
              <a:ext cx="7772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/>
            <p:nvPr/>
          </p:nvSpPr>
          <p:spPr>
            <a:xfrm>
              <a:off x="5232400" y="3405695"/>
              <a:ext cx="372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independent of </a:t>
              </a:r>
              <a:r>
                <a:rPr lang="en-US" dirty="0" smtClean="0">
                  <a:solidFill>
                    <a:srgbClr val="C00000"/>
                  </a:solidFill>
                </a:rPr>
                <a:t>instruction </a:t>
              </a:r>
              <a:r>
                <a:rPr lang="en-US" dirty="0">
                  <a:solidFill>
                    <a:srgbClr val="C00000"/>
                  </a:solidFill>
                </a:rPr>
                <a:t>type</a:t>
              </a: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5259485" y="3942222"/>
              <a:ext cx="3720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dependent </a:t>
              </a:r>
              <a:r>
                <a:rPr lang="en-US" dirty="0">
                  <a:solidFill>
                    <a:srgbClr val="C00000"/>
                  </a:solidFill>
                </a:rPr>
                <a:t>of </a:t>
              </a:r>
              <a:r>
                <a:rPr lang="en-US" dirty="0" smtClean="0">
                  <a:solidFill>
                    <a:srgbClr val="C00000"/>
                  </a:solidFill>
                </a:rPr>
                <a:t>instruction type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R-type, I-type, J-type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15"/>
            <p:cNvCxnSpPr/>
            <p:nvPr/>
          </p:nvCxnSpPr>
          <p:spPr>
            <a:xfrm flipV="1">
              <a:off x="5232400" y="3238500"/>
              <a:ext cx="0" cy="60388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17"/>
            <p:cNvCxnSpPr/>
            <p:nvPr/>
          </p:nvCxnSpPr>
          <p:spPr>
            <a:xfrm>
              <a:off x="5232400" y="3857072"/>
              <a:ext cx="0" cy="651428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5512909" y="1914329"/>
            <a:ext cx="3007781" cy="1661201"/>
            <a:chOff x="5844119" y="1279300"/>
            <a:chExt cx="3007781" cy="1661201"/>
          </a:xfrm>
        </p:grpSpPr>
        <p:sp>
          <p:nvSpPr>
            <p:cNvPr id="26" name="矩形 25"/>
            <p:cNvSpPr/>
            <p:nvPr/>
          </p:nvSpPr>
          <p:spPr>
            <a:xfrm>
              <a:off x="5844119" y="1279301"/>
              <a:ext cx="3007781" cy="16612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844119" y="1279300"/>
              <a:ext cx="3007781" cy="376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Forwarding Unit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322492" y="1790129"/>
              <a:ext cx="20510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EX/DM  to ID</a:t>
              </a:r>
            </a:p>
            <a:p>
              <a:r>
                <a:rPr lang="en-US" altLang="zh-TW" sz="20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EX/DM  to EX</a:t>
              </a:r>
            </a:p>
            <a:p>
              <a:r>
                <a:rPr lang="en-US" altLang="zh-TW" sz="20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DM/WB to EX</a:t>
              </a:r>
              <a:endParaRPr lang="zh-TW" altLang="en-US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Project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Objective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Solving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Pipeline </a:t>
            </a:r>
            <a:r>
              <a:rPr kumimoji="1" lang="en-US" altLang="zh-TW" dirty="0"/>
              <a:t>H</a:t>
            </a:r>
            <a:r>
              <a:rPr kumimoji="1" lang="en-US" altLang="zh-TW" dirty="0" smtClean="0"/>
              <a:t>azard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 Data hazard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Stall , Ex: </a:t>
            </a:r>
            <a:r>
              <a:rPr kumimoji="1" lang="en-US" altLang="zh-TW" dirty="0" err="1" smtClean="0"/>
              <a:t>lw</a:t>
            </a:r>
            <a:r>
              <a:rPr kumimoji="1" lang="en-US" altLang="zh-TW" dirty="0" smtClean="0"/>
              <a:t> is not write back yet.</a:t>
            </a:r>
          </a:p>
          <a:p>
            <a:pPr lvl="1"/>
            <a:r>
              <a:rPr kumimoji="1" lang="en-US" altLang="zh-TW" dirty="0" smtClean="0"/>
              <a:t>Forwarding ( appendix C-2 )</a:t>
            </a:r>
            <a:endParaRPr lang="zh-TW" altLang="en-US" dirty="0"/>
          </a:p>
          <a:p>
            <a:pPr lvl="2"/>
            <a:r>
              <a:rPr lang="en-US" altLang="zh-TW" dirty="0"/>
              <a:t>EX/DM to ID </a:t>
            </a:r>
            <a:endParaRPr lang="zh-TW" altLang="en-US" dirty="0"/>
          </a:p>
          <a:p>
            <a:pPr lvl="2"/>
            <a:r>
              <a:rPr lang="en-US" altLang="zh-TW" dirty="0"/>
              <a:t>EX/DM </a:t>
            </a:r>
            <a:r>
              <a:rPr lang="en-US" altLang="zh-TW" dirty="0" smtClean="0"/>
              <a:t>to EX 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pPr lvl="2"/>
            <a:r>
              <a:rPr lang="en-US" altLang="zh-TW" dirty="0"/>
              <a:t>DM/WB to EX </a:t>
            </a:r>
            <a:endParaRPr kumimoji="1" lang="en-US" altLang="zh-TW" dirty="0" smtClean="0"/>
          </a:p>
          <a:p>
            <a:r>
              <a:rPr kumimoji="1" lang="en-US" altLang="zh-TW" dirty="0" smtClean="0"/>
              <a:t>Control hazard</a:t>
            </a:r>
          </a:p>
          <a:p>
            <a:pPr lvl="1"/>
            <a:r>
              <a:rPr kumimoji="1" lang="en-US" altLang="zh-TW" dirty="0" smtClean="0"/>
              <a:t>Flush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appendix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C-2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ex5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 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Input:  same as project 1</a:t>
            </a:r>
          </a:p>
          <a:p>
            <a:r>
              <a:rPr kumimoji="1" lang="en-US" altLang="zh-TW" dirty="0" smtClean="0"/>
              <a:t>Output:</a:t>
            </a:r>
          </a:p>
          <a:p>
            <a:pPr lvl="1"/>
            <a:r>
              <a:rPr kumimoji="1" lang="en-US" altLang="zh-TW" dirty="0" err="1" smtClean="0"/>
              <a:t>snapshot.rpt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Contents of registers</a:t>
            </a:r>
          </a:p>
          <a:p>
            <a:pPr lvl="2"/>
            <a:r>
              <a:rPr kumimoji="1" lang="en-US" altLang="zh-TW" b="1" dirty="0" smtClean="0">
                <a:solidFill>
                  <a:srgbClr val="0000FF"/>
                </a:solidFill>
              </a:rPr>
              <a:t>Mnemonic in pipeline stage </a:t>
            </a:r>
          </a:p>
          <a:p>
            <a:pPr lvl="3"/>
            <a:r>
              <a:rPr lang="en-US" altLang="zh-TW" dirty="0">
                <a:ea typeface="Arial Unicode MS" panose="020B0604020202020204" pitchFamily="34" charset="-120"/>
              </a:rPr>
              <a:t>whether stalled in next cycle</a:t>
            </a:r>
          </a:p>
          <a:p>
            <a:pPr lvl="3"/>
            <a:r>
              <a:rPr lang="en-US" altLang="zh-TW" dirty="0">
                <a:ea typeface="Arial Unicode MS" panose="020B0604020202020204" pitchFamily="34" charset="-120"/>
              </a:rPr>
              <a:t>whether forwarding in this </a:t>
            </a:r>
            <a:r>
              <a:rPr lang="en-US" altLang="zh-TW" dirty="0" smtClean="0">
                <a:ea typeface="Arial Unicode MS" panose="020B0604020202020204" pitchFamily="34" charset="-120"/>
              </a:rPr>
              <a:t>cycle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error_dump.rpt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Appendix D ( Be careful about error order 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snapshot trace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3198" y="1681696"/>
            <a:ext cx="2281319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altLang="zh-TW" dirty="0" err="1" smtClean="0"/>
              <a:t>lw</a:t>
            </a:r>
            <a:r>
              <a:rPr lang="pl-PL" altLang="zh-TW" dirty="0" smtClean="0"/>
              <a:t> </a:t>
            </a:r>
            <a:r>
              <a:rPr lang="pl-PL" altLang="zh-TW" dirty="0"/>
              <a:t>$2, 0($3) </a:t>
            </a:r>
          </a:p>
          <a:p>
            <a:r>
              <a:rPr lang="pl-PL" altLang="zh-TW" dirty="0" err="1"/>
              <a:t>or</a:t>
            </a:r>
            <a:r>
              <a:rPr lang="pl-PL" altLang="zh-TW" dirty="0"/>
              <a:t> $3, $1, $4 </a:t>
            </a:r>
          </a:p>
          <a:p>
            <a:r>
              <a:rPr lang="en-US" altLang="zh-TW" dirty="0" err="1"/>
              <a:t>beq</a:t>
            </a:r>
            <a:r>
              <a:rPr lang="en-US" altLang="zh-TW" dirty="0"/>
              <a:t> $2, $3, </a:t>
            </a:r>
            <a:r>
              <a:rPr lang="en-US" altLang="zh-TW" dirty="0" err="1"/>
              <a:t>some_line</a:t>
            </a:r>
            <a:r>
              <a:rPr lang="en-US" altLang="zh-TW" dirty="0"/>
              <a:t> </a:t>
            </a:r>
            <a:endParaRPr kumimoji="1" lang="en-US" altLang="zh-TW" dirty="0" smtClean="0"/>
          </a:p>
          <a:p>
            <a:r>
              <a:rPr lang="en-US" altLang="zh-TW" dirty="0"/>
              <a:t>and $1, $1, $0 </a:t>
            </a:r>
            <a:endParaRPr kumimoji="1" lang="zh-TW" altLang="en-US" dirty="0"/>
          </a:p>
        </p:txBody>
      </p:sp>
      <p:pic>
        <p:nvPicPr>
          <p:cNvPr id="7" name="圖片 6" descr="Screen Shot 2015-04-06 at 4.3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60" y="3818348"/>
            <a:ext cx="3409644" cy="2857723"/>
          </a:xfrm>
          <a:prstGeom prst="rect">
            <a:avLst/>
          </a:prstGeom>
        </p:spPr>
      </p:pic>
      <p:pic>
        <p:nvPicPr>
          <p:cNvPr id="6" name="圖片 5" descr="Screen Shot 2015-04-06 at 4.36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7" y="1457261"/>
            <a:ext cx="5986190" cy="2361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 descr="Screen Shot 2015-04-06 at 4.36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74" y="3861226"/>
            <a:ext cx="3388968" cy="2869491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-3401498" y="4180459"/>
            <a:ext cx="3690450" cy="200894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1836896" y="4823620"/>
            <a:ext cx="2152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i="1" dirty="0" smtClean="0">
                <a:solidFill>
                  <a:srgbClr val="008000"/>
                </a:solidFill>
              </a:rPr>
              <a:t>Execute cycle 4</a:t>
            </a:r>
          </a:p>
          <a:p>
            <a:r>
              <a:rPr kumimoji="1" lang="en-US" altLang="zh-TW" sz="2400" i="1" dirty="0" smtClean="0">
                <a:solidFill>
                  <a:srgbClr val="008000"/>
                </a:solidFill>
              </a:rPr>
              <a:t>detect right after</a:t>
            </a:r>
            <a:endParaRPr kumimoji="1" lang="zh-TW" altLang="en-US" sz="2400" i="1" dirty="0">
              <a:solidFill>
                <a:srgbClr val="008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-2639430" y="3419648"/>
            <a:ext cx="160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/>
              <a:t>Cycle 3 is done!</a:t>
            </a:r>
            <a:endParaRPr kumimoji="1" lang="zh-TW" altLang="en-US" i="1" dirty="0"/>
          </a:p>
        </p:txBody>
      </p:sp>
      <p:sp>
        <p:nvSpPr>
          <p:cNvPr id="17" name="左大括弧 16"/>
          <p:cNvSpPr/>
          <p:nvPr/>
        </p:nvSpPr>
        <p:spPr>
          <a:xfrm>
            <a:off x="2554517" y="1457261"/>
            <a:ext cx="297979" cy="23317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852496" y="3503299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908368" y="2234744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28084" y="2619982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08368" y="3058153"/>
            <a:ext cx="5930319" cy="4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256403" y="1681696"/>
            <a:ext cx="7688439" cy="1833958"/>
            <a:chOff x="256403" y="1681696"/>
            <a:chExt cx="7688439" cy="1833958"/>
          </a:xfrm>
        </p:grpSpPr>
        <p:grpSp>
          <p:nvGrpSpPr>
            <p:cNvPr id="20" name="群組 19"/>
            <p:cNvGrpSpPr/>
            <p:nvPr/>
          </p:nvGrpSpPr>
          <p:grpSpPr>
            <a:xfrm>
              <a:off x="256403" y="3000903"/>
              <a:ext cx="2298114" cy="393754"/>
              <a:chOff x="256403" y="3000903"/>
              <a:chExt cx="2298114" cy="393754"/>
            </a:xfrm>
          </p:grpSpPr>
          <p:sp>
            <p:nvSpPr>
              <p:cNvPr id="10" name="向右箭號 9"/>
              <p:cNvSpPr/>
              <p:nvPr/>
            </p:nvSpPr>
            <p:spPr>
              <a:xfrm>
                <a:off x="1877682" y="3040768"/>
                <a:ext cx="676835" cy="35388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256403" y="3000903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b="1" dirty="0" smtClean="0">
                    <a:solidFill>
                      <a:srgbClr val="0000FF"/>
                    </a:solidFill>
                  </a:rPr>
                  <a:t>Detect stalled</a:t>
                </a:r>
                <a:endParaRPr kumimoji="1" lang="zh-TW" altLang="en-US" b="1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594329" y="1681696"/>
              <a:ext cx="7350513" cy="1833958"/>
              <a:chOff x="594329" y="1681696"/>
              <a:chExt cx="7350513" cy="1833958"/>
            </a:xfrm>
          </p:grpSpPr>
          <p:sp>
            <p:nvSpPr>
              <p:cNvPr id="26" name="橢圓 25"/>
              <p:cNvSpPr/>
              <p:nvPr/>
            </p:nvSpPr>
            <p:spPr>
              <a:xfrm>
                <a:off x="594329" y="1681696"/>
                <a:ext cx="389775" cy="351674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705225" y="2234744"/>
                <a:ext cx="389775" cy="351674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6464954" y="3020772"/>
                <a:ext cx="1479888" cy="494882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grpSp>
        <p:nvGrpSpPr>
          <p:cNvPr id="35" name="群組 34"/>
          <p:cNvGrpSpPr/>
          <p:nvPr/>
        </p:nvGrpSpPr>
        <p:grpSpPr>
          <a:xfrm>
            <a:off x="402947" y="1955686"/>
            <a:ext cx="6777002" cy="1833294"/>
            <a:chOff x="402947" y="1955686"/>
            <a:chExt cx="6777002" cy="1833294"/>
          </a:xfrm>
        </p:grpSpPr>
        <p:grpSp>
          <p:nvGrpSpPr>
            <p:cNvPr id="21" name="群組 20"/>
            <p:cNvGrpSpPr/>
            <p:nvPr/>
          </p:nvGrpSpPr>
          <p:grpSpPr>
            <a:xfrm>
              <a:off x="402947" y="3358024"/>
              <a:ext cx="2114935" cy="430956"/>
              <a:chOff x="402947" y="3358024"/>
              <a:chExt cx="2114935" cy="430956"/>
            </a:xfrm>
          </p:grpSpPr>
          <p:sp>
            <p:nvSpPr>
              <p:cNvPr id="11" name="向右箭號 10"/>
              <p:cNvSpPr/>
              <p:nvPr/>
            </p:nvSpPr>
            <p:spPr>
              <a:xfrm>
                <a:off x="1838888" y="3435091"/>
                <a:ext cx="678994" cy="353889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402947" y="3358024"/>
                <a:ext cx="1365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Forwarding</a:t>
                </a:r>
                <a:endParaRPr kumimoji="1" lang="zh-TW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6134283" y="2873487"/>
              <a:ext cx="104566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FF0000"/>
                  </a:solidFill>
                </a:rPr>
                <a:t>EX/DM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向左箭號 31"/>
            <p:cNvSpPr/>
            <p:nvPr/>
          </p:nvSpPr>
          <p:spPr>
            <a:xfrm rot="21119331">
              <a:off x="5060236" y="3329869"/>
              <a:ext cx="1516931" cy="19692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96193" y="1955686"/>
              <a:ext cx="389775" cy="3516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047761" y="2243186"/>
              <a:ext cx="389775" cy="3516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1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Design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Your test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case need to include: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ne </a:t>
            </a:r>
            <a:r>
              <a:rPr lang="en-US" altLang="zh-TW" dirty="0"/>
              <a:t>control hazard 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ne </a:t>
            </a:r>
            <a:r>
              <a:rPr lang="en-US" altLang="zh-TW" dirty="0"/>
              <a:t>data hazard resolved by inserting NOPs 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ne </a:t>
            </a:r>
            <a:r>
              <a:rPr lang="en-US" altLang="zh-TW" dirty="0"/>
              <a:t>data hazard cleared by forwarding </a:t>
            </a:r>
            <a:endParaRPr lang="en-US" altLang="zh-TW" dirty="0" smtClean="0"/>
          </a:p>
          <a:p>
            <a:r>
              <a:rPr lang="en-US" altLang="zh-TW" dirty="0"/>
              <a:t>N</a:t>
            </a:r>
            <a:r>
              <a:rPr lang="en-US" altLang="zh-TW" dirty="0" smtClean="0"/>
              <a:t>umber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0000FF"/>
                </a:solidFill>
              </a:rPr>
              <a:t>NOPs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00FF"/>
                </a:solidFill>
              </a:rPr>
              <a:t>forwarding path</a:t>
            </a:r>
            <a:r>
              <a:rPr lang="en-US" altLang="zh-TW" dirty="0" smtClean="0"/>
              <a:t> is unlimited.</a:t>
            </a:r>
          </a:p>
          <a:p>
            <a:r>
              <a:rPr lang="en-US" altLang="zh-TW" dirty="0" smtClean="0"/>
              <a:t>&lt; 500,000 cycles</a:t>
            </a:r>
          </a:p>
          <a:p>
            <a:r>
              <a:rPr lang="en-US" altLang="zh-TW" b="1" dirty="0" smtClean="0"/>
              <a:t>(Valid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rule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same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Project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1)</a:t>
            </a:r>
            <a:endParaRPr lang="en-US" altLang="zh-TW" b="1" dirty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Implementation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NOP: </a:t>
            </a:r>
            <a:r>
              <a:rPr lang="en-US" altLang="zh-TW" dirty="0" err="1" smtClean="0"/>
              <a:t>sll</a:t>
            </a:r>
            <a:r>
              <a:rPr lang="en-US" altLang="zh-TW" dirty="0" smtClean="0"/>
              <a:t> $0, $0, 0 (bit-stream</a:t>
            </a:r>
            <a:r>
              <a:rPr lang="zh-TW" altLang="en-US" dirty="0" smtClean="0"/>
              <a:t> </a:t>
            </a:r>
            <a:r>
              <a:rPr lang="en-US" altLang="zh-TW" dirty="0" smtClean="0"/>
              <a:t>0x00000000 </a:t>
            </a:r>
            <a:r>
              <a:rPr lang="en-US" altLang="zh-TW" dirty="0" err="1" smtClean="0"/>
              <a:t>recomm</a:t>
            </a:r>
            <a:r>
              <a:rPr lang="en-US" altLang="zh-TW" dirty="0"/>
              <a:t>.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Initialization: The </a:t>
            </a:r>
            <a:r>
              <a:rPr lang="en-US" altLang="zh-TW" dirty="0"/>
              <a:t>pipeline is initialized with NOPs in all </a:t>
            </a:r>
            <a:r>
              <a:rPr lang="en-US" altLang="zh-TW" dirty="0" smtClean="0"/>
              <a:t>stages</a:t>
            </a:r>
          </a:p>
          <a:p>
            <a:r>
              <a:rPr lang="en-US" altLang="zh-TW" dirty="0" smtClean="0"/>
              <a:t>Terminates: after </a:t>
            </a:r>
            <a:r>
              <a:rPr lang="en-US" altLang="zh-TW" dirty="0"/>
              <a:t>five “halt</a:t>
            </a:r>
            <a:r>
              <a:rPr lang="en-US" altLang="zh-TW" dirty="0" smtClean="0"/>
              <a:t>”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otherwise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invalid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380682"/>
            <a:r>
              <a:rPr lang="en-US" altLang="zh-TW" dirty="0" smtClean="0">
                <a:ea typeface="Arial Unicode MS" panose="020B0604020202020204" pitchFamily="34" charset="-120"/>
              </a:rPr>
              <a:t>Simulation Order (highly recommended)</a:t>
            </a:r>
          </a:p>
          <a:p>
            <a:pPr marL="617220" lvl="1"/>
            <a:r>
              <a:rPr lang="en-US" altLang="zh-TW" dirty="0" smtClean="0">
                <a:ea typeface="Arial Unicode MS" panose="020B0604020202020204" pitchFamily="34" charset="-120"/>
              </a:rPr>
              <a:t>WB </a:t>
            </a:r>
            <a:r>
              <a:rPr lang="en-US" altLang="zh-TW" dirty="0">
                <a:ea typeface="Arial Unicode MS" panose="020B0604020202020204" pitchFamily="34" charset="-120"/>
                <a:sym typeface="Wingdings" panose="05000000000000000000" pitchFamily="2" charset="2"/>
              </a:rPr>
              <a:t> DM  EX  ID  IF</a:t>
            </a:r>
          </a:p>
          <a:p>
            <a:pPr lvl="1"/>
            <a:r>
              <a:rPr lang="en-US" altLang="zh-TW" dirty="0">
                <a:sym typeface="Wingdings" pitchFamily="2" charset="2"/>
              </a:rPr>
              <a:t>To avoid re-execution of some stages 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Submission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Upload to </a:t>
            </a:r>
            <a:r>
              <a:rPr kumimoji="1" lang="en-US" altLang="zh-TW" dirty="0" err="1" smtClean="0"/>
              <a:t>iLMS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Name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executable file </a:t>
            </a:r>
            <a:r>
              <a:rPr lang="en-US" altLang="zh-TW" b="1" dirty="0" smtClean="0"/>
              <a:t>pipeline </a:t>
            </a:r>
            <a:endParaRPr kumimoji="1" lang="en-US" altLang="zh-TW" dirty="0" smtClean="0"/>
          </a:p>
          <a:p>
            <a:r>
              <a:rPr kumimoji="1" lang="en-US" altLang="zh-TW" dirty="0" smtClean="0"/>
              <a:t>File name format : (more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detail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spec</a:t>
            </a:r>
            <a:r>
              <a:rPr kumimoji="1"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 smtClean="0"/>
              <a:t>Program: </a:t>
            </a:r>
            <a:r>
              <a:rPr lang="en-US" altLang="zh-TW" i="1" dirty="0" smtClean="0"/>
              <a:t>studentID_0</a:t>
            </a:r>
            <a:r>
              <a:rPr lang="en-US" altLang="zh-TW" i="1" dirty="0" smtClean="0"/>
              <a:t>2</a:t>
            </a:r>
            <a:r>
              <a:rPr lang="en-US" altLang="zh-TW" i="1" dirty="0" smtClean="0"/>
              <a:t>.tar.gz </a:t>
            </a:r>
            <a:endParaRPr lang="en-US" altLang="zh-TW" i="1" dirty="0" smtClean="0"/>
          </a:p>
          <a:p>
            <a:pPr lvl="1"/>
            <a:r>
              <a:rPr lang="en-US" altLang="zh-TW" dirty="0" smtClean="0"/>
              <a:t>Report: </a:t>
            </a:r>
            <a:r>
              <a:rPr lang="en-US" altLang="zh-TW" i="1" dirty="0" err="1" smtClean="0"/>
              <a:t>studentID_report.pdf</a:t>
            </a:r>
            <a:r>
              <a:rPr lang="en-US" altLang="zh-TW" i="1" dirty="0" smtClean="0"/>
              <a:t> 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76816" y="4865193"/>
            <a:ext cx="712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</a:rPr>
              <a:t>Check your Program Package pass the testing script</a:t>
            </a:r>
          </a:p>
          <a:p>
            <a:r>
              <a:rPr lang="en-US" altLang="zh-TW" sz="2400" b="1" dirty="0">
                <a:solidFill>
                  <a:srgbClr val="FF6600"/>
                </a:solidFill>
              </a:rPr>
              <a:t>Or check your can </a:t>
            </a:r>
            <a:r>
              <a:rPr lang="en-US" altLang="zh-TW" sz="2400" b="1" dirty="0" err="1" smtClean="0">
                <a:solidFill>
                  <a:srgbClr val="FF6600"/>
                </a:solidFill>
              </a:rPr>
              <a:t>untar</a:t>
            </a:r>
            <a:r>
              <a:rPr lang="en-US" altLang="zh-TW" sz="2400" b="1" dirty="0" smtClean="0">
                <a:solidFill>
                  <a:srgbClr val="FF6600"/>
                </a:solidFill>
              </a:rPr>
              <a:t> /make …</a:t>
            </a:r>
            <a:r>
              <a:rPr lang="en-US" altLang="zh-TW" sz="2400" b="1" dirty="0" err="1" smtClean="0">
                <a:solidFill>
                  <a:srgbClr val="FF6600"/>
                </a:solidFill>
              </a:rPr>
              <a:t>etc</a:t>
            </a:r>
            <a:r>
              <a:rPr lang="en-US" altLang="zh-TW" sz="2400" b="1" dirty="0" smtClean="0">
                <a:solidFill>
                  <a:srgbClr val="FF6600"/>
                </a:solidFill>
              </a:rPr>
              <a:t> by yourself</a:t>
            </a:r>
            <a:endParaRPr lang="en-US" altLang="zh-TW" sz="2400" b="1" dirty="0">
              <a:solidFill>
                <a:srgbClr val="FF6600"/>
              </a:solidFill>
            </a:endParaRPr>
          </a:p>
          <a:p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074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 (2)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221" y="1437513"/>
            <a:ext cx="7920880" cy="54006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Create a folder named </a:t>
            </a:r>
            <a:r>
              <a:rPr lang="en-US" altLang="zh-TW" sz="2800" b="1" i="1" dirty="0" smtClean="0"/>
              <a:t>studentID_0</a:t>
            </a:r>
            <a:r>
              <a:rPr lang="en-US" altLang="zh-TW" sz="2800" b="1" i="1" dirty="0" smtClean="0"/>
              <a:t>2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under /</a:t>
            </a:r>
            <a:r>
              <a:rPr lang="en-US" altLang="zh-TW" sz="2800" i="1" dirty="0"/>
              <a:t>home/</a:t>
            </a:r>
            <a:r>
              <a:rPr lang="en-US" altLang="zh-TW" sz="2800" i="1" dirty="0" err="1"/>
              <a:t>archi</a:t>
            </a:r>
            <a:r>
              <a:rPr lang="en-US" altLang="zh-TW" sz="2800" i="1" dirty="0"/>
              <a:t>/</a:t>
            </a:r>
            <a:r>
              <a:rPr lang="en-US" altLang="zh-TW" sz="2800" b="1" i="1" dirty="0" err="1" smtClean="0"/>
              <a:t>studentID</a:t>
            </a:r>
            <a:endParaRPr lang="en-US" altLang="zh-TW" sz="2800" dirty="0" smtClean="0"/>
          </a:p>
          <a:p>
            <a:r>
              <a:rPr lang="en-US" altLang="zh-TW" sz="2800" dirty="0" smtClean="0"/>
              <a:t>In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folder, please </a:t>
            </a:r>
            <a:r>
              <a:rPr lang="en-US" altLang="zh-TW" sz="2800" dirty="0"/>
              <a:t>provide the following </a:t>
            </a:r>
            <a:r>
              <a:rPr lang="en-US" altLang="zh-TW" sz="2800" dirty="0">
                <a:solidFill>
                  <a:srgbClr val="FF0000"/>
                </a:solidFill>
              </a:rPr>
              <a:t>two folders</a:t>
            </a:r>
            <a:r>
              <a:rPr lang="en-US" altLang="zh-TW" sz="2800" dirty="0"/>
              <a:t> and corresponding files required: </a:t>
            </a:r>
            <a:endParaRPr lang="zh-TW" altLang="zh-TW" sz="2800" dirty="0"/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</a:rPr>
              <a:t>simulator</a:t>
            </a:r>
            <a:r>
              <a:rPr lang="en-US" altLang="zh-TW" sz="2400" b="1" dirty="0" smtClean="0"/>
              <a:t> </a:t>
            </a:r>
            <a:r>
              <a:rPr lang="en-US" altLang="zh-TW" sz="2400" dirty="0"/>
              <a:t>: contains your</a:t>
            </a:r>
            <a:r>
              <a:rPr lang="zh-TW" altLang="zh-TW" sz="2400" dirty="0"/>
              <a:t>「</a:t>
            </a:r>
            <a:r>
              <a:rPr lang="en-US" altLang="zh-TW" sz="2400" b="1" dirty="0" err="1"/>
              <a:t>Makefile</a:t>
            </a:r>
            <a:r>
              <a:rPr lang="zh-TW" altLang="zh-TW" sz="2400" dirty="0"/>
              <a:t>」</a:t>
            </a:r>
            <a:r>
              <a:rPr lang="en-US" altLang="zh-TW" sz="2400" dirty="0"/>
              <a:t>,</a:t>
            </a:r>
            <a:r>
              <a:rPr lang="zh-TW" altLang="zh-TW" sz="2400" dirty="0"/>
              <a:t>「</a:t>
            </a:r>
            <a:r>
              <a:rPr lang="en-US" altLang="zh-TW" sz="2400" b="1" dirty="0"/>
              <a:t>README</a:t>
            </a:r>
            <a:r>
              <a:rPr lang="zh-TW" altLang="zh-TW" sz="2400" dirty="0"/>
              <a:t>」</a:t>
            </a:r>
            <a:r>
              <a:rPr lang="en-US" altLang="zh-TW" sz="2400" dirty="0"/>
              <a:t>, and </a:t>
            </a:r>
            <a:r>
              <a:rPr lang="zh-TW" altLang="zh-TW" sz="2400" dirty="0"/>
              <a:t>「</a:t>
            </a:r>
            <a:r>
              <a:rPr lang="en-US" altLang="zh-TW" sz="2400" b="1" dirty="0" smtClean="0"/>
              <a:t>source </a:t>
            </a:r>
            <a:r>
              <a:rPr lang="en-US" altLang="zh-TW" sz="2400" b="1" dirty="0"/>
              <a:t>code </a:t>
            </a:r>
            <a:r>
              <a:rPr lang="en-US" altLang="zh-TW" sz="2400" b="1" dirty="0" smtClean="0"/>
              <a:t>files</a:t>
            </a:r>
            <a:r>
              <a:rPr lang="zh-TW" altLang="zh-TW" sz="2400" dirty="0"/>
              <a:t>」</a:t>
            </a:r>
            <a:r>
              <a:rPr lang="en-US" altLang="zh-TW" sz="2400" dirty="0" smtClean="0"/>
              <a:t>.</a:t>
            </a:r>
            <a:endParaRPr lang="zh-TW" altLang="zh-TW" sz="2400" dirty="0"/>
          </a:p>
          <a:p>
            <a:pPr lvl="2"/>
            <a:r>
              <a:rPr lang="en-US" altLang="zh-TW" sz="2400" dirty="0"/>
              <a:t>Your </a:t>
            </a:r>
            <a:r>
              <a:rPr lang="en-US" altLang="zh-TW" sz="2400" b="1" dirty="0" err="1"/>
              <a:t>Makefile</a:t>
            </a:r>
            <a:r>
              <a:rPr lang="en-US" altLang="zh-TW" sz="2400" dirty="0"/>
              <a:t> should support the following two functions:</a:t>
            </a:r>
            <a:br>
              <a:rPr lang="en-US" altLang="zh-TW" sz="2400" dirty="0"/>
            </a:br>
            <a:r>
              <a:rPr lang="en-US" altLang="zh-TW" sz="2400" b="1" i="1" dirty="0"/>
              <a:t>make</a:t>
            </a:r>
            <a:r>
              <a:rPr lang="en-US" altLang="zh-TW" sz="2400" dirty="0"/>
              <a:t> – to build your simulation environment</a:t>
            </a:r>
            <a:br>
              <a:rPr lang="en-US" altLang="zh-TW" sz="2400" dirty="0"/>
            </a:br>
            <a:r>
              <a:rPr lang="en-US" altLang="zh-TW" sz="2400" b="1" i="1" dirty="0"/>
              <a:t>make clean</a:t>
            </a:r>
            <a:r>
              <a:rPr lang="en-US" altLang="zh-TW" sz="2400" dirty="0"/>
              <a:t> – to erase from the build tree the files built by make all.</a:t>
            </a:r>
            <a:endParaRPr lang="zh-TW" altLang="zh-TW" sz="2400" dirty="0"/>
          </a:p>
          <a:p>
            <a:pPr lvl="1"/>
            <a:r>
              <a:rPr lang="en-US" altLang="zh-TW" sz="2400" b="1" i="1" dirty="0" err="1" smtClean="0">
                <a:solidFill>
                  <a:srgbClr val="FF0000"/>
                </a:solidFill>
              </a:rPr>
              <a:t>testcase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contains your test case files</a:t>
            </a:r>
            <a:r>
              <a:rPr lang="en-US" altLang="zh-TW" sz="2400" dirty="0" smtClean="0"/>
              <a:t>.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30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Project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Issues </a:t>
            </a:r>
          </a:p>
          <a:p>
            <a:pPr lvl="1"/>
            <a:r>
              <a:rPr kumimoji="1" lang="en-US" altLang="zh-TW" dirty="0" smtClean="0"/>
              <a:t>Testing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Script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Golden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Simulator</a:t>
            </a:r>
          </a:p>
          <a:p>
            <a:r>
              <a:rPr kumimoji="1" lang="en-US" altLang="zh-TW" dirty="0" smtClean="0"/>
              <a:t>Project 2</a:t>
            </a:r>
            <a:r>
              <a:rPr kumimoji="1" lang="zh-TW" altLang="en-US" dirty="0" smtClean="0"/>
              <a:t> </a:t>
            </a:r>
            <a:r>
              <a:rPr kumimoji="1" lang="zh-TW" altLang="zh-TW" dirty="0"/>
              <a:t>-</a:t>
            </a:r>
            <a:r>
              <a:rPr kumimoji="1" lang="en-US" altLang="zh-TW" dirty="0" smtClean="0"/>
              <a:t> Pipeline</a:t>
            </a:r>
          </a:p>
          <a:p>
            <a:pPr lvl="1"/>
            <a:r>
              <a:rPr kumimoji="1" lang="en-US" altLang="zh-TW" dirty="0" smtClean="0"/>
              <a:t>Concept</a:t>
            </a:r>
          </a:p>
          <a:p>
            <a:pPr lvl="1"/>
            <a:r>
              <a:rPr kumimoji="1" lang="en-US" altLang="zh-TW" dirty="0" smtClean="0"/>
              <a:t>Output &amp; Input</a:t>
            </a:r>
          </a:p>
          <a:p>
            <a:pPr lvl="1"/>
            <a:r>
              <a:rPr kumimoji="1" lang="en-US" altLang="zh-TW" dirty="0" smtClean="0"/>
              <a:t>Implementation Notes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815" y="1830170"/>
            <a:ext cx="7498080" cy="5771728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sz="2400" dirty="0" smtClean="0"/>
              <a:t>Finally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compress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the folder </a:t>
            </a:r>
            <a:r>
              <a:rPr lang="en-US" altLang="zh-TW" sz="2400" b="1" i="1" dirty="0" smtClean="0"/>
              <a:t>studentID_02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as </a:t>
            </a:r>
            <a:r>
              <a:rPr lang="en-US" altLang="zh-TW" sz="2400" b="1" i="1" dirty="0" smtClean="0"/>
              <a:t>studentID_02.</a:t>
            </a:r>
            <a:r>
              <a:rPr lang="en-US" altLang="zh-TW" sz="2400" b="1" i="1" dirty="0" smtClean="0"/>
              <a:t>tar.gz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altLang="zh-TW" sz="2400" b="1" i="1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altLang="zh-TW" sz="2800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Compress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tar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zcvf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_02.</a:t>
            </a:r>
            <a:r>
              <a:rPr lang="en-US" altLang="zh-TW" sz="2400" dirty="0">
                <a:solidFill>
                  <a:srgbClr val="FF0000"/>
                </a:solidFill>
              </a:rPr>
              <a:t>tar.gz </a:t>
            </a:r>
            <a:r>
              <a:rPr lang="zh-TW" altLang="en-US" sz="2400" dirty="0">
                <a:solidFill>
                  <a:srgbClr val="FF0000"/>
                </a:solidFill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_02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Decompress (TA will use this )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tar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zxvf</a:t>
            </a:r>
            <a:r>
              <a:rPr lang="zh-TW" altLang="en-US" sz="2400" dirty="0">
                <a:solidFill>
                  <a:srgbClr val="FF0000"/>
                </a:solidFill>
              </a:rPr>
              <a:t> 學號</a:t>
            </a:r>
            <a:r>
              <a:rPr lang="en-US" altLang="zh-TW" sz="2400" dirty="0" smtClean="0">
                <a:solidFill>
                  <a:srgbClr val="FF0000"/>
                </a:solidFill>
              </a:rPr>
              <a:t>_0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dirty="0" smtClean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FF0000"/>
                </a:solidFill>
              </a:rPr>
              <a:t>tar.gz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 (3)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91000" y="2367165"/>
            <a:ext cx="155962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tudentID_02</a:t>
            </a:r>
          </a:p>
          <a:p>
            <a:r>
              <a:rPr kumimoji="1" lang="en-US" altLang="zh-TW" dirty="0" smtClean="0"/>
              <a:t>(folder)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93371" y="3138584"/>
            <a:ext cx="92968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testcase</a:t>
            </a:r>
            <a:endParaRPr kumimoji="1" lang="en-US" altLang="zh-TW" dirty="0" smtClean="0"/>
          </a:p>
          <a:p>
            <a:r>
              <a:rPr kumimoji="1" lang="en-US" altLang="zh-TW" dirty="0" smtClean="0"/>
              <a:t>(folder)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16607" y="3165896"/>
            <a:ext cx="11079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simulator</a:t>
            </a:r>
          </a:p>
          <a:p>
            <a:r>
              <a:rPr kumimoji="1" lang="en-US" altLang="zh-TW" dirty="0" smtClean="0"/>
              <a:t>(folder)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64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tar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22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tar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120586"/>
            <a:ext cx="8784976" cy="440475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壓縮： </a:t>
            </a:r>
            <a:r>
              <a:rPr lang="en-US" altLang="zh-TW" dirty="0" smtClean="0">
                <a:solidFill>
                  <a:srgbClr val="FF0000"/>
                </a:solidFill>
              </a:rPr>
              <a:t>tar -</a:t>
            </a:r>
            <a:r>
              <a:rPr lang="en-US" altLang="zh-TW" dirty="0" err="1" smtClean="0">
                <a:solidFill>
                  <a:srgbClr val="FF0000"/>
                </a:solidFill>
              </a:rPr>
              <a:t>zcvf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</a:rPr>
              <a:t>_01.tar.gz </a:t>
            </a:r>
            <a:r>
              <a:rPr lang="zh-TW" altLang="en-US" dirty="0" smtClean="0">
                <a:solidFill>
                  <a:srgbClr val="FF0000"/>
                </a:solidFill>
              </a:rPr>
              <a:t>學號</a:t>
            </a:r>
            <a:r>
              <a:rPr lang="en-US" altLang="zh-TW" dirty="0" smtClean="0">
                <a:solidFill>
                  <a:srgbClr val="FF0000"/>
                </a:solidFill>
              </a:rPr>
              <a:t>_01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解</a:t>
            </a:r>
            <a:r>
              <a:rPr lang="zh-TW" altLang="en-US" dirty="0" smtClean="0">
                <a:solidFill>
                  <a:srgbClr val="FF0000"/>
                </a:solidFill>
              </a:rPr>
              <a:t>壓縮：</a:t>
            </a:r>
            <a:r>
              <a:rPr lang="en-US" altLang="zh-TW" dirty="0" smtClean="0">
                <a:solidFill>
                  <a:srgbClr val="FF0000"/>
                </a:solidFill>
              </a:rPr>
              <a:t> tar -</a:t>
            </a:r>
            <a:r>
              <a:rPr lang="en-US" altLang="zh-TW" dirty="0" err="1" smtClean="0">
                <a:solidFill>
                  <a:srgbClr val="FF0000"/>
                </a:solidFill>
              </a:rPr>
              <a:t>zxvf</a:t>
            </a:r>
            <a:r>
              <a:rPr lang="zh-TW" altLang="en-US" dirty="0" smtClean="0">
                <a:solidFill>
                  <a:srgbClr val="FF0000"/>
                </a:solidFill>
              </a:rPr>
              <a:t> 學號</a:t>
            </a:r>
            <a:r>
              <a:rPr lang="en-US" altLang="zh-TW" dirty="0" smtClean="0">
                <a:solidFill>
                  <a:srgbClr val="FF0000"/>
                </a:solidFill>
              </a:rPr>
              <a:t>_01.tar.gz</a:t>
            </a:r>
          </a:p>
          <a:p>
            <a:pPr lvl="1"/>
            <a:r>
              <a:rPr lang="en-US" altLang="zh-TW" dirty="0" smtClean="0"/>
              <a:t>-c </a:t>
            </a:r>
            <a:r>
              <a:rPr lang="zh-TW" altLang="en-US" dirty="0" smtClean="0"/>
              <a:t>：建立一個壓縮文件的參數指令</a:t>
            </a:r>
          </a:p>
          <a:p>
            <a:pPr lvl="1"/>
            <a:r>
              <a:rPr lang="en-US" altLang="zh-TW" dirty="0" smtClean="0"/>
              <a:t>-x </a:t>
            </a:r>
            <a:r>
              <a:rPr lang="zh-TW" altLang="en-US" dirty="0" smtClean="0"/>
              <a:t>：解開一個壓縮文件的參數指令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-z </a:t>
            </a:r>
            <a:r>
              <a:rPr lang="zh-TW" altLang="en-US" dirty="0" smtClean="0"/>
              <a:t>：是否同時具有 </a:t>
            </a:r>
            <a:r>
              <a:rPr lang="en-US" altLang="zh-TW" dirty="0" err="1" smtClean="0"/>
              <a:t>gzip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的屬性</a:t>
            </a:r>
          </a:p>
          <a:p>
            <a:pPr lvl="1"/>
            <a:r>
              <a:rPr lang="en-US" altLang="zh-TW" dirty="0" smtClean="0"/>
              <a:t>-v </a:t>
            </a:r>
            <a:r>
              <a:rPr lang="zh-TW" altLang="en-US" dirty="0" smtClean="0"/>
              <a:t>：壓縮的過程中顯示文件</a:t>
            </a:r>
          </a:p>
          <a:p>
            <a:pPr lvl="1"/>
            <a:r>
              <a:rPr lang="en-US" altLang="zh-TW" dirty="0" smtClean="0"/>
              <a:t>-f </a:t>
            </a:r>
            <a:r>
              <a:rPr lang="zh-TW" altLang="en-US" dirty="0" smtClean="0"/>
              <a:t>：使用檔名，在 </a:t>
            </a:r>
            <a:r>
              <a:rPr lang="en-US" altLang="zh-TW" dirty="0" smtClean="0"/>
              <a:t>f </a:t>
            </a:r>
            <a:r>
              <a:rPr lang="zh-TW" altLang="en-US" dirty="0" smtClean="0"/>
              <a:t>之後要立即接檔名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023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Report: </a:t>
            </a:r>
            <a:r>
              <a:rPr kumimoji="1" lang="en-US" altLang="zh-TW" b="1" dirty="0" smtClean="0"/>
              <a:t>(Same as project 1)</a:t>
            </a:r>
          </a:p>
          <a:p>
            <a:r>
              <a:rPr kumimoji="1" lang="en-US" altLang="zh-TW" dirty="0" smtClean="0"/>
              <a:t>Test Case: </a:t>
            </a:r>
            <a:r>
              <a:rPr kumimoji="1" lang="en-US" altLang="zh-TW" b="1" dirty="0" smtClean="0"/>
              <a:t>(Same as project 1)</a:t>
            </a:r>
          </a:p>
          <a:p>
            <a:r>
              <a:rPr kumimoji="1" lang="en-US" altLang="zh-TW" dirty="0" smtClean="0"/>
              <a:t>Simulator :TA will use 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linux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 diff </a:t>
            </a:r>
            <a:r>
              <a:rPr kumimoji="1" lang="en-US" altLang="zh-TW" dirty="0" smtClean="0"/>
              <a:t>to compare </a:t>
            </a:r>
            <a:r>
              <a:rPr kumimoji="1" lang="en-US" altLang="zh-TW" dirty="0" err="1" smtClean="0"/>
              <a:t>snapshot.rpt</a:t>
            </a:r>
            <a:r>
              <a:rPr kumimoji="1" lang="en-US" altLang="zh-TW" dirty="0" smtClean="0"/>
              <a:t> and </a:t>
            </a:r>
            <a:r>
              <a:rPr kumimoji="1" lang="en-US" altLang="zh-TW" dirty="0" err="1" smtClean="0"/>
              <a:t>error_dump.rpt</a:t>
            </a:r>
            <a:r>
              <a:rPr kumimoji="1" lang="en-US" altLang="zh-TW" dirty="0" smtClean="0"/>
              <a:t> for grading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7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Environment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ssh</a:t>
            </a:r>
            <a:r>
              <a:rPr kumimoji="1" lang="en-US" altLang="zh-TW" dirty="0" smtClean="0"/>
              <a:t> studentId</a:t>
            </a:r>
            <a:r>
              <a:rPr kumimoji="1" lang="en-US" altLang="zh-TW" dirty="0" smtClean="0">
                <a:hlinkClick r:id="rId2"/>
              </a:rPr>
              <a:t>@140.114.75.140</a:t>
            </a:r>
            <a:endParaRPr kumimoji="1" lang="en-US" altLang="zh-TW" dirty="0" smtClean="0"/>
          </a:p>
          <a:p>
            <a:r>
              <a:rPr kumimoji="1" lang="en-US" altLang="zh-TW" dirty="0" smtClean="0"/>
              <a:t>Data Transmission: </a:t>
            </a:r>
            <a:r>
              <a:rPr kumimoji="1" lang="en-US" altLang="zh-TW" dirty="0" err="1" smtClean="0"/>
              <a:t>FileZilla</a:t>
            </a:r>
            <a:r>
              <a:rPr kumimoji="1" lang="en-US" altLang="zh-TW" dirty="0" smtClean="0"/>
              <a:t> , </a:t>
            </a:r>
            <a:r>
              <a:rPr kumimoji="1" lang="en-US" altLang="zh-TW" dirty="0" err="1" smtClean="0"/>
              <a:t>scp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ftps</a:t>
            </a:r>
            <a:endParaRPr kumimoji="1" lang="en-US" altLang="zh-TW" dirty="0" smtClean="0"/>
          </a:p>
          <a:p>
            <a:r>
              <a:rPr kumimoji="1" lang="en-US" altLang="zh-TW" dirty="0" smtClean="0"/>
              <a:t>Any related issue and problem </a:t>
            </a:r>
          </a:p>
          <a:p>
            <a:pPr lvl="1"/>
            <a:r>
              <a:rPr kumimoji="1" lang="en-US" altLang="zh-TW" dirty="0" smtClean="0"/>
              <a:t>P</a:t>
            </a:r>
            <a:r>
              <a:rPr kumimoji="1" lang="en-US" altLang="zh-TW" dirty="0" smtClean="0"/>
              <a:t>lease post your issue / problem on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iLMS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 smtClean="0"/>
              <a:t>snapshot.rpt</a:t>
            </a:r>
            <a:r>
              <a:rPr kumimoji="1" lang="en-US" altLang="zh-TW" dirty="0" smtClean="0"/>
              <a:t> format</a:t>
            </a:r>
            <a:endParaRPr kumimoji="1" lang="zh-TW" altLang="en-US" dirty="0"/>
          </a:p>
        </p:txBody>
      </p:sp>
      <p:pic>
        <p:nvPicPr>
          <p:cNvPr id="4" name="內容版面配置區 3" descr="Screen Shot 2015-04-06 at 4.23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1" r="-3371"/>
          <a:stretch>
            <a:fillRect/>
          </a:stretch>
        </p:blipFill>
        <p:spPr>
          <a:xfrm>
            <a:off x="519963" y="1990392"/>
            <a:ext cx="8091882" cy="4331877"/>
          </a:xfrm>
        </p:spPr>
      </p:pic>
      <p:grpSp>
        <p:nvGrpSpPr>
          <p:cNvPr id="3" name="群組 2"/>
          <p:cNvGrpSpPr/>
          <p:nvPr/>
        </p:nvGrpSpPr>
        <p:grpSpPr>
          <a:xfrm>
            <a:off x="654295" y="1990392"/>
            <a:ext cx="7927953" cy="4022597"/>
            <a:chOff x="654295" y="1990392"/>
            <a:chExt cx="7927953" cy="4022597"/>
          </a:xfrm>
        </p:grpSpPr>
        <p:sp>
          <p:nvSpPr>
            <p:cNvPr id="5" name="圓角矩形 4"/>
            <p:cNvSpPr/>
            <p:nvPr/>
          </p:nvSpPr>
          <p:spPr>
            <a:xfrm>
              <a:off x="654295" y="1990392"/>
              <a:ext cx="7927953" cy="221019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54296" y="4431427"/>
              <a:ext cx="4963388" cy="1581562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955389" y="5343237"/>
              <a:ext cx="2331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 smtClean="0">
                  <a:solidFill>
                    <a:srgbClr val="0000FF"/>
                  </a:solidFill>
                </a:rPr>
                <a:t>Pipeline</a:t>
              </a:r>
              <a:r>
                <a:rPr kumimoji="1" lang="zh-TW" altLang="en-US" sz="2800" dirty="0" smtClean="0">
                  <a:solidFill>
                    <a:srgbClr val="0000FF"/>
                  </a:solidFill>
                </a:rPr>
                <a:t> </a:t>
              </a:r>
              <a:r>
                <a:rPr kumimoji="1" lang="en-US" altLang="zh-TW" sz="2800" dirty="0" smtClean="0">
                  <a:solidFill>
                    <a:srgbClr val="0000FF"/>
                  </a:solidFill>
                </a:rPr>
                <a:t>Stage</a:t>
              </a:r>
              <a:endParaRPr kumimoji="1" lang="zh-TW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054918" y="3439011"/>
              <a:ext cx="33221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 smtClean="0">
                  <a:solidFill>
                    <a:srgbClr val="FF0000"/>
                  </a:solidFill>
                </a:rPr>
                <a:t>Contents of registers</a:t>
              </a:r>
              <a:endParaRPr kumimoji="1"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2172984"/>
            <a:ext cx="7345362" cy="1676400"/>
          </a:xfrm>
        </p:spPr>
        <p:txBody>
          <a:bodyPr/>
          <a:lstStyle/>
          <a:p>
            <a:r>
              <a:rPr kumimoji="1" lang="en-US" altLang="zh-TW" sz="4000" dirty="0" smtClean="0"/>
              <a:t>D</a:t>
            </a:r>
            <a:r>
              <a:rPr kumimoji="1" lang="en-US" altLang="zh-TW" sz="4000" dirty="0" smtClean="0"/>
              <a:t>ownload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/>
              <a:t>the</a:t>
            </a:r>
            <a:r>
              <a:rPr kumimoji="1" lang="zh-TW" altLang="en-US" sz="4000" dirty="0"/>
              <a:t> </a:t>
            </a:r>
            <a:r>
              <a:rPr kumimoji="1" lang="en-US" altLang="zh-TW" sz="4000" b="1" dirty="0" smtClean="0">
                <a:solidFill>
                  <a:srgbClr val="FF0000"/>
                </a:solidFill>
              </a:rPr>
              <a:t>New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 smtClean="0">
                <a:solidFill>
                  <a:srgbClr val="FF0000"/>
                </a:solidFill>
              </a:rPr>
              <a:t>Appendix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-</a:t>
            </a:r>
            <a:r>
              <a:rPr kumimoji="1" lang="en-US" altLang="zh-TW" sz="4000" b="1" dirty="0" smtClean="0">
                <a:solidFill>
                  <a:srgbClr val="FF0000"/>
                </a:solidFill>
              </a:rPr>
              <a:t>B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dirty="0"/>
              <a:t>from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Project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2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on</a:t>
            </a:r>
            <a:r>
              <a:rPr kumimoji="1" lang="zh-TW" altLang="en-US" sz="4000" dirty="0"/>
              <a:t> </a:t>
            </a:r>
            <a:r>
              <a:rPr kumimoji="1" lang="en-US" altLang="zh-TW" sz="4000" dirty="0" err="1" smtClean="0"/>
              <a:t>iLMS</a:t>
            </a:r>
            <a:endParaRPr kumimoji="1"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-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Issues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Sll</a:t>
            </a:r>
            <a:r>
              <a:rPr kumimoji="1" lang="en-US" altLang="zh-TW" dirty="0" smtClean="0"/>
              <a:t> $0 $0 C, if C != 0</a:t>
            </a:r>
            <a:r>
              <a:rPr kumimoji="1" lang="zh-TW" altLang="zh-TW" dirty="0"/>
              <a:t> </a:t>
            </a:r>
            <a:r>
              <a:rPr kumimoji="1" lang="en-US" altLang="zh-TW" dirty="0" smtClean="0"/>
              <a:t>then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write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error Else NOP</a:t>
            </a:r>
          </a:p>
          <a:p>
            <a:r>
              <a:rPr kumimoji="1" lang="en-US" altLang="zh-TW" dirty="0" smtClean="0"/>
              <a:t>Valid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testcase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number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overflow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</a:t>
            </a:r>
            <a:r>
              <a:rPr kumimoji="1" lang="en-US" altLang="zh-TW" dirty="0" smtClean="0"/>
              <a:t>y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beq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bne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err="1" smtClean="0"/>
              <a:t>beq</a:t>
            </a: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bne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slt</a:t>
            </a:r>
            <a:r>
              <a:rPr kumimoji="1" lang="en-US" altLang="zh-TW" dirty="0" smtClean="0"/>
              <a:t> use C operation ( &gt;,&lt;,=…</a:t>
            </a:r>
            <a:r>
              <a:rPr kumimoji="1" lang="en-US" altLang="zh-TW" dirty="0" err="1" smtClean="0"/>
              <a:t>etc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Testing Script &amp; Tool 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Run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Golden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imulator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Type </a:t>
            </a:r>
            <a:r>
              <a:rPr lang="en-US" altLang="zh-TW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/home/</a:t>
            </a:r>
            <a:r>
              <a:rPr lang="en-US" altLang="zh-TW" dirty="0" err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archi</a:t>
            </a:r>
            <a:r>
              <a:rPr lang="en-US" altLang="zh-TW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</a:t>
            </a:r>
            <a:r>
              <a:rPr lang="en-US" altLang="zh-TW" dirty="0" err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single_cycle</a:t>
            </a:r>
            <a:endParaRPr lang="en-US" altLang="zh-TW" dirty="0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 to the </a:t>
            </a:r>
            <a:r>
              <a:rPr lang="en-US" altLang="zh-TW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  <a:r>
              <a:rPr lang="en-US" altLang="zh-TW" dirty="0" err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rpt</a:t>
            </a:r>
            <a:r>
              <a:rPr lang="en-US" altLang="zh-TW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file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23" y="3447231"/>
            <a:ext cx="7699074" cy="157148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10" y="3661679"/>
            <a:ext cx="5407538" cy="2971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 your folder structure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290" y="1718427"/>
            <a:ext cx="7345363" cy="393192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Execute the “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test_script.py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”</a:t>
            </a: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Type </a:t>
            </a:r>
            <a:r>
              <a:rPr lang="en-US" altLang="zh-TW" sz="1800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python </a:t>
            </a:r>
            <a:r>
              <a:rPr lang="en-US" altLang="zh-TW" sz="1800" dirty="0" err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test_script.py</a:t>
            </a:r>
            <a:endParaRPr lang="en-US" altLang="zh-TW" sz="1800" dirty="0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Enter your student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Enter the project 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/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You should check whether you get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 “OK”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conditions </a:t>
            </a:r>
            <a:endParaRPr lang="zh-TW" altLang="en-US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Pipeline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b="1" i="1" dirty="0" smtClean="0"/>
              <a:t>Improve </a:t>
            </a:r>
            <a:r>
              <a:rPr kumimoji="1" lang="en-US" altLang="zh-TW" sz="2400" b="1" i="1" dirty="0"/>
              <a:t>instruction-level </a:t>
            </a:r>
            <a:r>
              <a:rPr kumimoji="1" lang="en-US" altLang="zh-TW" sz="2400" b="1" i="1" dirty="0" smtClean="0"/>
              <a:t>parallelism(ILP) </a:t>
            </a:r>
            <a:endParaRPr kumimoji="1" lang="zh-TW" altLang="en-US" sz="2400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Single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Cycle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 Path</a:t>
            </a:r>
            <a:r>
              <a:rPr kumimoji="1" lang="zh-TW" altLang="en-US" dirty="0" smtClean="0"/>
              <a:t> </a:t>
            </a:r>
            <a:r>
              <a:rPr kumimoji="1" lang="zh-TW" altLang="en-US" sz="4000" dirty="0" smtClean="0"/>
              <a:t> </a:t>
            </a:r>
            <a:endParaRPr kumimoji="1" lang="zh-TW" altLang="en-US" sz="400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72" y="1584008"/>
            <a:ext cx="6440825" cy="419066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584" y="5318091"/>
            <a:ext cx="8511468" cy="1520780"/>
          </a:xfrm>
        </p:spPr>
        <p:txBody>
          <a:bodyPr>
            <a:normAutofit/>
          </a:bodyPr>
          <a:lstStyle/>
          <a:p>
            <a:r>
              <a:rPr kumimoji="1" lang="en-US" altLang="zh-TW" b="1" dirty="0" smtClean="0">
                <a:solidFill>
                  <a:srgbClr val="008000"/>
                </a:solidFill>
              </a:rPr>
              <a:t>Low</a:t>
            </a:r>
            <a:r>
              <a:rPr kumimoji="1" lang="en-US" altLang="zh-TW" b="1" dirty="0" smtClean="0"/>
              <a:t> design complexity, </a:t>
            </a:r>
          </a:p>
          <a:p>
            <a:r>
              <a:rPr kumimoji="1" lang="en-US" altLang="zh-TW" b="1" dirty="0" smtClean="0">
                <a:solidFill>
                  <a:srgbClr val="FF6600"/>
                </a:solidFill>
              </a:rPr>
              <a:t>Low</a:t>
            </a:r>
            <a:r>
              <a:rPr kumimoji="1" lang="en-US" altLang="zh-TW" b="1" dirty="0" smtClean="0"/>
              <a:t> ILP ( instruction-level parallelism ),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 How to improve?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資本">
  <a:themeElements>
    <a:clrScheme name="資本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資本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資本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資本.thmx</Template>
  <TotalTime>2051</TotalTime>
  <Words>911</Words>
  <Application>Microsoft Macintosh PowerPoint</Application>
  <PresentationFormat>如螢幕大小 (4:3)</PresentationFormat>
  <Paragraphs>189</Paragraphs>
  <Slides>25</Slides>
  <Notes>3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資本</vt:lpstr>
      <vt:lpstr>Computer Architecture Tutorial 2</vt:lpstr>
      <vt:lpstr>Outline</vt:lpstr>
      <vt:lpstr>Download the New Appendix-B from Project 2 on iLMS</vt:lpstr>
      <vt:lpstr>Project 1 - Issues</vt:lpstr>
      <vt:lpstr>Testing Script &amp; Tool </vt:lpstr>
      <vt:lpstr>Run Golden Simulator</vt:lpstr>
      <vt:lpstr>Test your folder structure </vt:lpstr>
      <vt:lpstr>Project 2 - Pipeline</vt:lpstr>
      <vt:lpstr>Single Cycle Data Path  </vt:lpstr>
      <vt:lpstr>Pipeline Stage</vt:lpstr>
      <vt:lpstr>Pipeline Datapath &amp; Control  ( Project 2 Objective)</vt:lpstr>
      <vt:lpstr>Pipeline 5 Stages</vt:lpstr>
      <vt:lpstr>Project 2 Objective  Solving Pipeline Hazard</vt:lpstr>
      <vt:lpstr>Input &amp; Output</vt:lpstr>
      <vt:lpstr>snapshot trace</vt:lpstr>
      <vt:lpstr>Test Case Design</vt:lpstr>
      <vt:lpstr>Implementation Notes</vt:lpstr>
      <vt:lpstr>Submission</vt:lpstr>
      <vt:lpstr>Submission (2)</vt:lpstr>
      <vt:lpstr>Submission (3)</vt:lpstr>
      <vt:lpstr>tar 指令</vt:lpstr>
      <vt:lpstr>tar 指令</vt:lpstr>
      <vt:lpstr>Evaluation</vt:lpstr>
      <vt:lpstr>Test Environment</vt:lpstr>
      <vt:lpstr>snapshot.rpt format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宇娟 胡</dc:creator>
  <cp:lastModifiedBy>宇娟 胡</cp:lastModifiedBy>
  <cp:revision>137</cp:revision>
  <dcterms:created xsi:type="dcterms:W3CDTF">2015-04-05T15:16:13Z</dcterms:created>
  <dcterms:modified xsi:type="dcterms:W3CDTF">2015-04-07T01:32:08Z</dcterms:modified>
</cp:coreProperties>
</file>