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ng&amp;ehk=UW0w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7" r:id="rId15"/>
    <p:sldId id="278" r:id="rId16"/>
    <p:sldId id="268" r:id="rId17"/>
    <p:sldId id="272" r:id="rId18"/>
    <p:sldId id="270" r:id="rId19"/>
    <p:sldId id="271" r:id="rId20"/>
    <p:sldId id="273" r:id="rId21"/>
    <p:sldId id="275" r:id="rId22"/>
    <p:sldId id="274" r:id="rId23"/>
    <p:sldId id="276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 murugaiiyan" initials="km" lastIdx="1" clrIdx="0">
    <p:extLst>
      <p:ext uri="{19B8F6BF-5375-455C-9EA6-DF929625EA0E}">
        <p15:presenceInfo xmlns:p15="http://schemas.microsoft.com/office/powerpoint/2012/main" userId="8963d6ee729d5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B1DE0-968A-483C-BB30-0CA2C744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8097AF-9E48-499F-A839-A346B147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FC9DBE-2155-41D0-B97A-612B865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5B0228-690A-47EF-8107-F29F7D5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8ADB5-FA83-45BF-A14E-3621729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3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AF374-B0C5-447F-802E-0311347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734FDF-D302-4182-A9F8-A167CAF2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66EA17-948F-42F1-A210-6AF4AB59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DAE783-73EC-4C5E-9FD6-F4D57541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45B696-E793-4334-A411-70429C40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77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849AC8-D993-4E9C-AC54-BF8DB6C1A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74267F-AAED-42F4-89AF-758CC5C4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68422A-BB29-4267-9B43-F07F5382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F4D823-EEA5-431B-A646-0B69DBD1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186FBA-8490-4490-9E65-347BC9C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50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3153E-B490-4AA3-86C9-D8B149B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9312A2-42F3-4915-8D65-1CA824ED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31CE85-0B8B-4160-81D4-4A8142DC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0BA3B4-FC62-4570-87EF-DEE7FC8B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EB078-8028-4FDB-9957-028A8C3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DCEB18-1CAD-4DC5-AA8A-C4DD7845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E8B79-A6CE-4E73-8E6F-2212228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9CC5CC-C19B-44CE-A7AC-56F9747B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0669F7-6556-4149-8C1B-E27390EA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4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88F35-0F2C-4C6B-A0CE-9F1176E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6411F-2B44-42D1-A482-1C20A5D4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0104B3-5B52-4EF8-9AD8-BA982750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84C2A-2318-4460-B19C-D1FE4A8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B5D1FA-1638-4E15-87A1-1A5A5AE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6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EAF6C-80E8-4EF7-AF15-96F15FB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10939-4357-4EA7-9523-CCF7E639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4B6A4C-3DE7-4979-B3E9-4D3CB82C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E1CD34-DC1A-4390-8166-7289453E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0936EF-824C-4B99-AF2E-D99FF7E9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2393B4-1DAE-426F-8E25-03D00F6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3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8B8C6E-9D09-4852-AB86-C380C27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92B22B-CC7D-40F5-865C-2D030A07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1B7026-4BAB-4DE8-BE9F-F349A5B3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1465E6-F6F6-4CE0-8A95-C2B60567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07C85B-9910-4017-AD07-7FA107566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4E834F-7858-4ABA-9788-4D7AC4AD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DB07F6-E5D8-4B9B-BE60-B8257BE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219303E-273B-449B-BF37-1B4FB3DB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6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AD233-9BBD-4126-A2A2-6AD97E5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ACDE28-3D43-4B39-9D6D-49F84C4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1C994-D8A7-43B6-97E5-FC2538B7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181243-93D0-4AFF-B239-29757FF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1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E40FC1-DB67-47F8-B5D1-E7FE1E77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9D785B-36CE-4C32-9930-6ECD0E12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8D3300-52EB-43E3-99B4-5C84518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34C95-6F87-441A-9C72-F632BE89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895E6-B602-44BD-89C9-C33A57BA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E43574-3ED8-4EAD-BCBF-01BFC592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BB7664-8DAF-4BBC-B234-3EB94CC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4A3F9B-CFF0-438D-884C-A4B735DE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8442A9-3893-48C8-B5A3-6C494F0A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4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4E286-F74B-410D-9FAB-9AC1FF93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5116AF-4BDE-4508-A1E1-7A065C84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F939A5-5840-47DC-834E-2316D336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368C2-3972-4433-ADC3-C708850C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F3BCFF-4BB9-4421-AACA-384D01F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0E54D6-A6BA-46A0-B1A0-906C8D3A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6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pedia.org/wiki/File:Python-logo-notext.sv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&amp;ehk=UW0w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837473B0-CC2E-450A-ABE3-18F120FF3D39}">
                <a1611:picAttrSrcUrl xmlns:a1611="http://schemas.microsoft.com/office/drawing/2016/11/main" xmlns="" r:id="rId15"/>
              </a:ext>
            </a:extLst>
          </a:blip>
          <a:srcRect/>
          <a:stretch>
            <a:fillRect l="89000" t="1000" b="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D1660C-E04A-4767-B511-C68A1CF6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C18F40-272A-458B-86AE-E38AE27E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F60E3-8877-4309-894E-20D9563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05AD-6D91-43E8-AB75-624796A95E41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7A5D19-60F8-45CC-94AF-FCEE9446D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896D7F-1259-4E73-916B-8A09D8A86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1C1A-A5D5-482E-93B1-DC494C48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ontrol_Statements.pptx#-1,15,Check if a Number is Odd or Even" TargetMode="External"/><Relationship Id="rId2" Type="http://schemas.openxmlformats.org/officeDocument/2006/relationships/hyperlink" Target="Control_Statements.pptx#-1,14,Check if a Number is Positive, Negative or 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Control_Statements.pptx#-1,27,Find the Factorial of a Number" TargetMode="External"/><Relationship Id="rId2" Type="http://schemas.openxmlformats.org/officeDocument/2006/relationships/hyperlink" Target="Control_Statements.pptx#-1,25,Check Prime Numb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Control_Statements.pptx#-1,33,Check Armstrong Number" TargetMode="External"/><Relationship Id="rId2" Type="http://schemas.openxmlformats.org/officeDocument/2006/relationships/hyperlink" Target="Control_Statements.pptx#-1,32,Print the Fibonacci sequ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ontrol_Statements.pptx#-1,34,Find Armstrong Number in an Interv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D561C-3EDA-4220-89B4-5E8DDED6E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79384F-924B-4728-93B2-41328E1A7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7576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DCA3CEB-AD58-46A7-91A0-1BD2440C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Nested if statements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62ABC29-EFF1-4C3D-BBF8-79AE676B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6537"/>
            <a:ext cx="4973515" cy="14714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In a nested </a:t>
            </a:r>
            <a:r>
              <a:rPr lang="en-US" sz="2000" b="1" dirty="0">
                <a:latin typeface="+mj-lt"/>
              </a:rPr>
              <a:t>if</a:t>
            </a:r>
            <a:r>
              <a:rPr lang="en-US" sz="2000" dirty="0">
                <a:latin typeface="+mj-lt"/>
              </a:rPr>
              <a:t> construct, you can have an </a:t>
            </a:r>
            <a:r>
              <a:rPr lang="en-US" sz="2000" b="1" dirty="0">
                <a:latin typeface="+mj-lt"/>
              </a:rPr>
              <a:t>if...</a:t>
            </a:r>
            <a:r>
              <a:rPr lang="en-US" sz="2000" b="1" dirty="0" err="1">
                <a:latin typeface="+mj-lt"/>
              </a:rPr>
              <a:t>elif</a:t>
            </a:r>
            <a:r>
              <a:rPr lang="en-US" sz="2000" b="1" dirty="0">
                <a:latin typeface="+mj-lt"/>
              </a:rPr>
              <a:t>...else</a:t>
            </a:r>
            <a:r>
              <a:rPr lang="en-US" sz="2000" dirty="0">
                <a:latin typeface="+mj-lt"/>
              </a:rPr>
              <a:t> construct inside another </a:t>
            </a:r>
            <a:r>
              <a:rPr lang="en-US" sz="2000" b="1" dirty="0">
                <a:latin typeface="+mj-lt"/>
              </a:rPr>
              <a:t>if...</a:t>
            </a:r>
            <a:r>
              <a:rPr lang="en-US" sz="2000" b="1" dirty="0" err="1">
                <a:latin typeface="+mj-lt"/>
              </a:rPr>
              <a:t>elif</a:t>
            </a:r>
            <a:r>
              <a:rPr lang="en-US" sz="2000" b="1" dirty="0">
                <a:latin typeface="+mj-lt"/>
              </a:rPr>
              <a:t>...else</a:t>
            </a:r>
            <a:r>
              <a:rPr lang="en-US" sz="2000" dirty="0">
                <a:latin typeface="+mj-lt"/>
              </a:rPr>
              <a:t> construct.</a:t>
            </a:r>
          </a:p>
          <a:p>
            <a:pPr lvl="1" algn="just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75E1AEB-000A-495A-A7FE-B9CB8D197896}"/>
              </a:ext>
            </a:extLst>
          </p:cNvPr>
          <p:cNvSpPr txBox="1"/>
          <p:nvPr/>
        </p:nvSpPr>
        <p:spPr>
          <a:xfrm>
            <a:off x="6462345" y="1303748"/>
            <a:ext cx="3261947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if expression1: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  statement(s)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  if expression2: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     statement(s)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expression3: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     statement(s)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  else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     statement(s)</a:t>
            </a:r>
          </a:p>
          <a:p>
            <a:pPr lvl="1" algn="just">
              <a:lnSpc>
                <a:spcPct val="150000"/>
              </a:lnSpc>
            </a:pPr>
            <a:r>
              <a:rPr lang="en-US" dirty="0" err="1"/>
              <a:t>elif</a:t>
            </a:r>
            <a:r>
              <a:rPr lang="en-US" dirty="0"/>
              <a:t> expression4: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  statement(s)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else: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  statement(s)</a:t>
            </a:r>
          </a:p>
        </p:txBody>
      </p:sp>
    </p:spTree>
    <p:extLst>
      <p:ext uri="{BB962C8B-B14F-4D97-AF65-F5344CB8AC3E}">
        <p14:creationId xmlns:p14="http://schemas.microsoft.com/office/powerpoint/2010/main" val="165975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04D11-0B6B-45B6-9191-F9AE04EC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Nested if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00C7E3-16BC-4D63-BB9B-6E12D877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293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if x == y: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print ('x and y are equal')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else: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if x &lt; y: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print ('x is less than y')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else: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print ('x is greater than y')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7170" name="Picture 2" descr="cfbook008">
            <a:extLst>
              <a:ext uri="{FF2B5EF4-FFF2-40B4-BE49-F238E27FC236}">
                <a16:creationId xmlns:a16="http://schemas.microsoft.com/office/drawing/2014/main" xmlns="" id="{F4FE7E35-DEA1-4646-9EF6-33CF1772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95" y="1991824"/>
            <a:ext cx="5029200" cy="263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82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D6674-9E41-4065-962D-9869CD9C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Nested if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2F38-BEDC-4890-A56F-38556311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Code: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num = int(input("enter number"))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if num%2 == 0: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if num%3 == 0: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print ("Divisible by 3 and 2")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else: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print ("divisible by 2 not divisible by 3")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if num%3 == 0: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print ("divisible by 3 not divisible by 2")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else: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print  ("not Divisible by 2 not divisible by 3")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1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427F2-5401-4006-8A1C-19331C96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out these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72189-2A93-4892-B8D2-2B916535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hlinkClick r:id="rId2" action="ppaction://hlinkpres?slideindex=14&amp;slidetitle=Check if a Number is Positive, Negative or 0"/>
              </a:rPr>
              <a:t>Check if a Number is Positive, Negative or 0</a:t>
            </a: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hlinkClick r:id="rId3" action="ppaction://hlinkpres?slideindex=15&amp;slidetitle=Check if a Number is Odd or Even"/>
              </a:rPr>
              <a:t>Check if a Number is Odd or Even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425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D39AF-2618-45B8-9764-952BD6DB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Check if a Number is Positive, Negative or 0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D387FB-D6FF-4E43-A4C9-DB857B82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715" cy="2447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dirty="0"/>
              <a:t>Code:</a:t>
            </a:r>
          </a:p>
          <a:p>
            <a:pPr marL="0" indent="0">
              <a:buNone/>
            </a:pPr>
            <a:r>
              <a:rPr lang="en-IN" sz="1800" dirty="0"/>
              <a:t>&gt;&gt;&gt; </a:t>
            </a:r>
            <a:r>
              <a:rPr lang="en-IN" sz="1800" dirty="0" err="1"/>
              <a:t>num</a:t>
            </a:r>
            <a:r>
              <a:rPr lang="en-IN" sz="1800" dirty="0"/>
              <a:t> = float(input("Enter a number: "))</a:t>
            </a:r>
          </a:p>
          <a:p>
            <a:pPr marL="0" indent="0">
              <a:buNone/>
            </a:pPr>
            <a:r>
              <a:rPr lang="en-IN" sz="1800" dirty="0"/>
              <a:t>&gt;&gt;&gt; if </a:t>
            </a:r>
            <a:r>
              <a:rPr lang="en-IN" sz="1800" dirty="0" err="1"/>
              <a:t>num</a:t>
            </a:r>
            <a:r>
              <a:rPr lang="en-IN" sz="1800" dirty="0"/>
              <a:t> &gt; 0:</a:t>
            </a:r>
          </a:p>
          <a:p>
            <a:pPr marL="0" indent="0">
              <a:buNone/>
            </a:pPr>
            <a:r>
              <a:rPr lang="en-IN" sz="1800" dirty="0"/>
              <a:t>   	print("Positive number")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elif</a:t>
            </a:r>
            <a:r>
              <a:rPr lang="en-IN" sz="1800" dirty="0"/>
              <a:t> </a:t>
            </a:r>
            <a:r>
              <a:rPr lang="en-IN" sz="1800" dirty="0" err="1"/>
              <a:t>num</a:t>
            </a:r>
            <a:r>
              <a:rPr lang="en-IN" sz="1800" dirty="0"/>
              <a:t> == 0:</a:t>
            </a:r>
          </a:p>
          <a:p>
            <a:pPr marL="0" indent="0">
              <a:buNone/>
            </a:pPr>
            <a:r>
              <a:rPr lang="en-IN" sz="1800" dirty="0"/>
              <a:t>   	print("Zero")</a:t>
            </a:r>
          </a:p>
          <a:p>
            <a:pPr marL="0" indent="0">
              <a:buNone/>
            </a:pPr>
            <a:r>
              <a:rPr lang="en-IN" sz="1800" dirty="0"/>
              <a:t>        else:</a:t>
            </a:r>
          </a:p>
          <a:p>
            <a:pPr marL="0" indent="0">
              <a:buNone/>
            </a:pPr>
            <a:r>
              <a:rPr lang="en-IN" sz="1800" dirty="0"/>
              <a:t>   	print("Negative number")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20EE94-84FD-4AF1-8DAD-1490AC93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9" y="4787900"/>
            <a:ext cx="2743200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B450CC-86CD-4DBE-8AE6-3DDCFB4ABEF2}"/>
              </a:ext>
            </a:extLst>
          </p:cNvPr>
          <p:cNvSpPr txBox="1"/>
          <p:nvPr/>
        </p:nvSpPr>
        <p:spPr>
          <a:xfrm>
            <a:off x="6523892" y="1825625"/>
            <a:ext cx="4528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Code:</a:t>
            </a:r>
          </a:p>
          <a:p>
            <a:r>
              <a:rPr lang="en-US" dirty="0"/>
              <a:t>&gt;&gt;&gt; num = float(input("Enter a number: "))</a:t>
            </a:r>
          </a:p>
          <a:p>
            <a:r>
              <a:rPr lang="en-US" dirty="0"/>
              <a:t>&gt;&gt;&gt; if num &gt;= 0:</a:t>
            </a:r>
          </a:p>
          <a:p>
            <a:r>
              <a:rPr lang="en-US" dirty="0"/>
              <a:t>          if num == 0:</a:t>
            </a:r>
          </a:p>
          <a:p>
            <a:r>
              <a:rPr lang="en-US" dirty="0"/>
              <a:t>       	print("Zero")</a:t>
            </a:r>
          </a:p>
          <a:p>
            <a:r>
              <a:rPr lang="en-US" dirty="0"/>
              <a:t>           else:</a:t>
            </a:r>
          </a:p>
          <a:p>
            <a:r>
              <a:rPr lang="en-US" dirty="0"/>
              <a:t>       	print("Positive number")</a:t>
            </a:r>
          </a:p>
          <a:p>
            <a:pPr lvl="1"/>
            <a:r>
              <a:rPr lang="en-US" dirty="0"/>
              <a:t>else:</a:t>
            </a:r>
          </a:p>
          <a:p>
            <a:r>
              <a:rPr lang="en-US" dirty="0"/>
              <a:t>   	print("Negative number")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9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24794-BE9B-4B32-A6CC-660346ED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a Number is Odd or Even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E573B-2D7B-4C30-A5D4-D132FF9F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2023" cy="4337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Code:</a:t>
            </a:r>
          </a:p>
          <a:p>
            <a:pPr marL="0" indent="0">
              <a:buNone/>
            </a:pPr>
            <a:r>
              <a:rPr lang="en-IN" sz="2400" dirty="0" err="1"/>
              <a:t>num</a:t>
            </a:r>
            <a:r>
              <a:rPr lang="en-IN" sz="2400" dirty="0"/>
              <a:t> = int(input("Enter a number: "))</a:t>
            </a:r>
          </a:p>
          <a:p>
            <a:pPr marL="0" indent="0">
              <a:buNone/>
            </a:pPr>
            <a:r>
              <a:rPr lang="en-IN" sz="2400" dirty="0"/>
              <a:t>if (</a:t>
            </a:r>
            <a:r>
              <a:rPr lang="en-IN" sz="2400" dirty="0" err="1"/>
              <a:t>num</a:t>
            </a:r>
            <a:r>
              <a:rPr lang="en-IN" sz="2400" dirty="0"/>
              <a:t> % 2) == 0:</a:t>
            </a:r>
          </a:p>
          <a:p>
            <a:pPr marL="0" indent="0">
              <a:buNone/>
            </a:pPr>
            <a:r>
              <a:rPr lang="en-IN" sz="2400" dirty="0"/>
              <a:t>   print("{0} is </a:t>
            </a:r>
            <a:r>
              <a:rPr lang="en-IN" sz="2400" dirty="0" err="1"/>
              <a:t>Even".format</a:t>
            </a:r>
            <a:r>
              <a:rPr lang="en-IN" sz="2400" dirty="0"/>
              <a:t>(</a:t>
            </a:r>
            <a:r>
              <a:rPr lang="en-IN" sz="2400" dirty="0" err="1"/>
              <a:t>num</a:t>
            </a:r>
            <a:r>
              <a:rPr lang="en-IN" sz="2400" dirty="0"/>
              <a:t>))</a:t>
            </a:r>
          </a:p>
          <a:p>
            <a:pPr marL="0" indent="0">
              <a:buNone/>
            </a:pPr>
            <a:r>
              <a:rPr lang="en-IN" sz="2400" dirty="0"/>
              <a:t>else:</a:t>
            </a:r>
          </a:p>
          <a:p>
            <a:pPr marL="0" indent="0">
              <a:buNone/>
            </a:pPr>
            <a:r>
              <a:rPr lang="en-IN" sz="2400" dirty="0"/>
              <a:t>   print("{0} is </a:t>
            </a:r>
            <a:r>
              <a:rPr lang="en-IN" sz="2400" dirty="0" err="1"/>
              <a:t>Odd".format</a:t>
            </a:r>
            <a:r>
              <a:rPr lang="en-IN" sz="2400" dirty="0"/>
              <a:t>(</a:t>
            </a:r>
            <a:r>
              <a:rPr lang="en-IN" sz="2400" dirty="0" err="1"/>
              <a:t>num</a:t>
            </a:r>
            <a:r>
              <a:rPr lang="en-IN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7B5FAC-08D1-427D-9AA3-5B3F2F67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223" y="2441330"/>
            <a:ext cx="2771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1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D37FB-B623-439D-8F94-D23B582E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31A553-1D9D-423D-9C8D-985C52A8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977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It has the ability to iterate over the items of any sequence, such as a list or a string.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Syntax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for </a:t>
            </a:r>
            <a:r>
              <a:rPr lang="en-US" dirty="0" err="1">
                <a:latin typeface="+mj-lt"/>
              </a:rPr>
              <a:t>iterating_var</a:t>
            </a:r>
            <a:r>
              <a:rPr lang="en-US" dirty="0">
                <a:latin typeface="+mj-lt"/>
              </a:rPr>
              <a:t> in sequence:</a:t>
            </a:r>
          </a:p>
          <a:p>
            <a:pPr marL="914400" lvl="2" indent="0">
              <a:buNone/>
            </a:pPr>
            <a:r>
              <a:rPr lang="en-US" dirty="0">
                <a:latin typeface="+mj-lt"/>
              </a:rPr>
              <a:t>statements(s)</a:t>
            </a:r>
            <a:endParaRPr lang="en-IN" dirty="0">
              <a:latin typeface="+mj-lt"/>
            </a:endParaRPr>
          </a:p>
          <a:p>
            <a:pPr lvl="1"/>
            <a:endParaRPr lang="en-IN" dirty="0">
              <a:latin typeface="+mj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2E173B37-C4C8-4FFB-985F-E8AD7346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87" y="1690688"/>
            <a:ext cx="3723175" cy="443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35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FBE0A-377D-47B8-8117-04D0574A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For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D58FFB-F1D0-4C88-ACD4-E4E58A03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531" y="2141537"/>
            <a:ext cx="5035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Code:</a:t>
            </a:r>
          </a:p>
          <a:p>
            <a:pPr marL="0" indent="0">
              <a:buNone/>
            </a:pPr>
            <a:r>
              <a:rPr lang="en-US" sz="1800" dirty="0"/>
              <a:t>&gt;&gt;&gt; for letter in 'Python':           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 	print ('Current Letter :', letter)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&gt;&gt;&gt; fruits = ['banana', 'apple', 'mango’]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&gt;&gt;&gt; for fruit in fruits: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	print ('Current fruit :', fruit)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&gt;&gt;&gt; print ("Good bye!")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DA8F5A40-A3FB-485D-8DA5-8D29FABA9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749"/>
          <a:stretch/>
        </p:blipFill>
        <p:spPr bwMode="auto">
          <a:xfrm>
            <a:off x="776654" y="2069001"/>
            <a:ext cx="4229100" cy="271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8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8AE61-A07C-4B0E-8EF8-7A2956A4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466556-FB6D-4AD3-B1A0-1940A481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2338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It is used to iterate over the specific number of times within the given range in steps/intervals.</a:t>
            </a:r>
          </a:p>
          <a:p>
            <a:r>
              <a:rPr lang="en-US" sz="2400" dirty="0">
                <a:latin typeface="+mj-lt"/>
              </a:rPr>
              <a:t>Syntax</a:t>
            </a:r>
          </a:p>
          <a:p>
            <a:pPr lvl="1"/>
            <a:r>
              <a:rPr lang="en-US" dirty="0">
                <a:latin typeface="+mj-lt"/>
              </a:rPr>
              <a:t>range(</a:t>
            </a:r>
            <a:r>
              <a:rPr lang="en-US" dirty="0" err="1">
                <a:latin typeface="+mj-lt"/>
              </a:rPr>
              <a:t>lowerlimit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upperlimit</a:t>
            </a:r>
            <a:r>
              <a:rPr lang="en-US" dirty="0" smtClean="0">
                <a:latin typeface="+mj-lt"/>
              </a:rPr>
              <a:t>, increment/decrement</a:t>
            </a:r>
            <a:r>
              <a:rPr lang="en-US" dirty="0">
                <a:latin typeface="+mj-lt"/>
              </a:rPr>
              <a:t>)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7C700A3C-58B8-4EE5-B667-584CBCEDD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3"/>
          <a:stretch/>
        </p:blipFill>
        <p:spPr bwMode="auto">
          <a:xfrm>
            <a:off x="901579" y="2049463"/>
            <a:ext cx="4229100" cy="218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731C0-FBAE-4596-B626-9D6F2739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range()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xmlns="" id="{1128A480-33D9-48F1-BDF6-83B5A35F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56" y="2049463"/>
            <a:ext cx="42291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17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62D89-B570-4962-8BCC-8A163DEE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Making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412FFC-1B6C-462D-BD97-EA22AE18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Python if...else</a:t>
            </a:r>
          </a:p>
          <a:p>
            <a:r>
              <a:rPr lang="en-US" dirty="0">
                <a:latin typeface="+mj-lt"/>
              </a:rPr>
              <a:t>Python for Loop</a:t>
            </a:r>
          </a:p>
          <a:p>
            <a:r>
              <a:rPr lang="en-US" dirty="0">
                <a:latin typeface="+mj-lt"/>
              </a:rPr>
              <a:t>Python while Loop</a:t>
            </a:r>
          </a:p>
          <a:p>
            <a:r>
              <a:rPr lang="en-US" dirty="0">
                <a:latin typeface="+mj-lt"/>
              </a:rPr>
              <a:t>Python break and continue</a:t>
            </a:r>
          </a:p>
          <a:p>
            <a:r>
              <a:rPr lang="en-US" dirty="0">
                <a:latin typeface="+mj-lt"/>
              </a:rPr>
              <a:t>Python </a:t>
            </a:r>
            <a:r>
              <a:rPr lang="en-US" dirty="0" smtClean="0">
                <a:latin typeface="+mj-lt"/>
              </a:rPr>
              <a:t>pass</a:t>
            </a:r>
            <a:endParaRPr lang="en-US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31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8132260-5855-4B50-833E-C1799FF7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Iterating by Sequence Index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D31C94-819B-4356-8AAA-158BA852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57327" cy="4351338"/>
          </a:xfrm>
        </p:spPr>
        <p:txBody>
          <a:bodyPr/>
          <a:lstStyle/>
          <a:p>
            <a:r>
              <a:rPr lang="en-US" dirty="0"/>
              <a:t>An alternative way of iterating through each item </a:t>
            </a:r>
            <a:r>
              <a:rPr lang="en-US" dirty="0" smtClean="0"/>
              <a:t>is by </a:t>
            </a:r>
            <a:r>
              <a:rPr lang="en-US" dirty="0"/>
              <a:t>index offset into the sequence itself.</a:t>
            </a:r>
          </a:p>
          <a:p>
            <a:r>
              <a:rPr lang="en-US" b="1" dirty="0"/>
              <a:t>Example 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&gt;&gt;&gt; fruits = ['banana', 'apple', 'mango’]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&gt;&gt;&gt; for index in range(</a:t>
            </a:r>
            <a:r>
              <a:rPr lang="en-US" dirty="0" err="1"/>
              <a:t>len</a:t>
            </a:r>
            <a:r>
              <a:rPr lang="en-US" dirty="0"/>
              <a:t>(fruits)):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     		print( 'Current fruit :', fruits[index])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&gt;&gt;&gt; print("Good bye!")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39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193B6-04D8-4A3B-AA00-4115585E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 for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FE6E8D-EAFE-4242-A86D-64D9E4B1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Loops defined  within another Loop is called Nested Loop.</a:t>
            </a:r>
          </a:p>
          <a:p>
            <a:r>
              <a:rPr lang="en-US" sz="2000" b="1" dirty="0"/>
              <a:t>Syntax for nested for loop: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	for </a:t>
            </a:r>
            <a:r>
              <a:rPr lang="en-US" sz="2000" dirty="0" err="1"/>
              <a:t>iterating_var</a:t>
            </a:r>
            <a:r>
              <a:rPr lang="en-US" sz="2000" dirty="0"/>
              <a:t> in sequence:</a:t>
            </a:r>
            <a:br>
              <a:rPr lang="en-US" sz="2000" dirty="0"/>
            </a:br>
            <a:r>
              <a:rPr lang="en-US" sz="2000" dirty="0"/>
              <a:t>                     for </a:t>
            </a:r>
            <a:r>
              <a:rPr lang="en-US" sz="2000" dirty="0" err="1"/>
              <a:t>iterating_var</a:t>
            </a:r>
            <a:r>
              <a:rPr lang="en-US" sz="2000" dirty="0"/>
              <a:t> in sequence:</a:t>
            </a:r>
            <a:br>
              <a:rPr lang="en-US" sz="2000" dirty="0"/>
            </a:br>
            <a:r>
              <a:rPr lang="en-US" sz="2000" dirty="0"/>
              <a:t>                        statements(s)</a:t>
            </a:r>
            <a:br>
              <a:rPr lang="en-US" sz="2000" dirty="0"/>
            </a:br>
            <a:r>
              <a:rPr lang="en-US" sz="2000" dirty="0"/>
              <a:t>                     statements(s)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309D2B-5BE5-4773-B449-37762C32ED67}"/>
              </a:ext>
            </a:extLst>
          </p:cNvPr>
          <p:cNvSpPr txBox="1"/>
          <p:nvPr/>
        </p:nvSpPr>
        <p:spPr>
          <a:xfrm>
            <a:off x="6787662" y="1899138"/>
            <a:ext cx="4879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  <a:endParaRPr lang="en-IN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range(1,6):  </a:t>
            </a:r>
            <a:endParaRPr lang="en-IN" dirty="0"/>
          </a:p>
          <a:p>
            <a:r>
              <a:rPr lang="en-US" dirty="0"/>
              <a:t>    for j in range (1,i+1):  </a:t>
            </a:r>
            <a:endParaRPr lang="en-IN" dirty="0"/>
          </a:p>
          <a:p>
            <a:r>
              <a:rPr lang="en-US" dirty="0"/>
              <a:t>        print( </a:t>
            </a:r>
            <a:r>
              <a:rPr lang="en-US" dirty="0" err="1"/>
              <a:t>i</a:t>
            </a:r>
            <a:r>
              <a:rPr lang="en-US" dirty="0"/>
              <a:t>)  </a:t>
            </a:r>
            <a:endParaRPr lang="en-IN" dirty="0"/>
          </a:p>
          <a:p>
            <a:r>
              <a:rPr lang="en-US" dirty="0"/>
              <a:t>    print ()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97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C05B3-C092-4DEC-92DB-4E12120D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else Statement with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5049E-6FE0-4462-83B3-BB7E8A8B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469" cy="4351338"/>
          </a:xfrm>
        </p:spPr>
        <p:txBody>
          <a:bodyPr>
            <a:normAutofit/>
          </a:bodyPr>
          <a:lstStyle/>
          <a:p>
            <a:r>
              <a:rPr lang="en-US" b="1" dirty="0"/>
              <a:t>Example </a:t>
            </a:r>
            <a:endParaRPr lang="en-IN" dirty="0"/>
          </a:p>
          <a:p>
            <a:pPr marL="457200" lvl="1" indent="0">
              <a:buNone/>
            </a:pPr>
            <a:r>
              <a:rPr lang="en-US" sz="2000" dirty="0"/>
              <a:t>for num in range(10,20):                                     #to iterate between 10 to 20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      for </a:t>
            </a:r>
            <a:r>
              <a:rPr lang="en-US" sz="2000" dirty="0" err="1"/>
              <a:t>i</a:t>
            </a:r>
            <a:r>
              <a:rPr lang="en-US" sz="2000" dirty="0"/>
              <a:t> in range(2,num):                                    #to iterate on the factors of the number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         if </a:t>
            </a:r>
            <a:r>
              <a:rPr lang="en-US" sz="2000" dirty="0" err="1"/>
              <a:t>num%i</a:t>
            </a:r>
            <a:r>
              <a:rPr lang="en-US" sz="2000" dirty="0"/>
              <a:t> == 0:                                            #to determine the first factor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         j=num/</a:t>
            </a:r>
            <a:r>
              <a:rPr lang="en-US" sz="2000" dirty="0" err="1"/>
              <a:t>i</a:t>
            </a:r>
            <a:r>
              <a:rPr lang="en-US" sz="2000" dirty="0"/>
              <a:t>                                                       #to calculate the second factor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        print ('%d equals %d * %d' % (</a:t>
            </a:r>
            <a:r>
              <a:rPr lang="en-US" sz="2000" dirty="0" err="1"/>
              <a:t>num,i,j</a:t>
            </a:r>
            <a:r>
              <a:rPr lang="en-US" sz="2000" dirty="0"/>
              <a:t>))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        break                                                          #to move to the next number, the #first FOR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else:                                                                   # else part of the loop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       print( num, 'is a prime number')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5363F-C41E-4291-9865-07542BCE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out these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D044E-7301-41EC-B85B-4FF6DB7A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pres?slideindex=25&amp;slidetitle=Check Prime Number"/>
              </a:rPr>
              <a:t>Check Prime Number</a:t>
            </a:r>
            <a:endParaRPr lang="en-US" dirty="0"/>
          </a:p>
          <a:p>
            <a:r>
              <a:rPr lang="en-US" dirty="0" smtClean="0">
                <a:hlinkClick r:id="rId3" action="ppaction://hlinkpres?slideindex=27&amp;slidetitle=Find the Factorial of a Number"/>
              </a:rPr>
              <a:t>Find </a:t>
            </a:r>
            <a:r>
              <a:rPr lang="en-US" dirty="0">
                <a:hlinkClick r:id="rId3" action="ppaction://hlinkpres?slideindex=27&amp;slidetitle=Find the Factorial of a Number"/>
              </a:rPr>
              <a:t>the Factorial of a Number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97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6E0A1-5821-4CDC-B02D-0142A833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Prime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87C27-653B-4FB5-AFE3-B3AB80A8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Code:</a:t>
            </a:r>
          </a:p>
          <a:p>
            <a:pPr marL="0" indent="0">
              <a:buNone/>
            </a:pPr>
            <a:r>
              <a:rPr lang="en-US" dirty="0"/>
              <a:t>num = 407</a:t>
            </a:r>
          </a:p>
          <a:p>
            <a:pPr marL="0" indent="0">
              <a:buNone/>
            </a:pPr>
            <a:r>
              <a:rPr lang="en-US" dirty="0"/>
              <a:t>if num &gt; 1:</a:t>
            </a:r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range(2,num):</a:t>
            </a:r>
          </a:p>
          <a:p>
            <a:pPr marL="0" indent="0">
              <a:buNone/>
            </a:pPr>
            <a:r>
              <a:rPr lang="en-US" dirty="0"/>
              <a:t>       if (num % </a:t>
            </a:r>
            <a:r>
              <a:rPr lang="en-US" dirty="0" err="1"/>
              <a:t>i</a:t>
            </a:r>
            <a:r>
              <a:rPr lang="en-US" dirty="0"/>
              <a:t>) == 0:</a:t>
            </a:r>
          </a:p>
          <a:p>
            <a:pPr marL="0" indent="0">
              <a:buNone/>
            </a:pPr>
            <a:r>
              <a:rPr lang="en-US" dirty="0"/>
              <a:t>           print(</a:t>
            </a:r>
            <a:r>
              <a:rPr lang="en-US" dirty="0" err="1"/>
              <a:t>num,"is</a:t>
            </a:r>
            <a:r>
              <a:rPr lang="en-US" dirty="0"/>
              <a:t> not a prime number")</a:t>
            </a:r>
          </a:p>
          <a:p>
            <a:pPr marL="0" indent="0">
              <a:buNone/>
            </a:pPr>
            <a:r>
              <a:rPr lang="en-US" dirty="0"/>
              <a:t>           print(</a:t>
            </a:r>
            <a:r>
              <a:rPr lang="en-US" dirty="0" err="1"/>
              <a:t>i</a:t>
            </a:r>
            <a:r>
              <a:rPr lang="en-US" dirty="0"/>
              <a:t>,"</a:t>
            </a:r>
            <a:r>
              <a:rPr lang="en-US" dirty="0" err="1"/>
              <a:t>times",num</a:t>
            </a:r>
            <a:r>
              <a:rPr lang="en-US" dirty="0"/>
              <a:t>//</a:t>
            </a:r>
            <a:r>
              <a:rPr lang="en-US" dirty="0" err="1"/>
              <a:t>i</a:t>
            </a:r>
            <a:r>
              <a:rPr lang="en-US" dirty="0"/>
              <a:t>,"</a:t>
            </a:r>
            <a:r>
              <a:rPr lang="en-US" dirty="0" err="1"/>
              <a:t>is",num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break</a:t>
            </a:r>
          </a:p>
          <a:p>
            <a:pPr marL="0" indent="0">
              <a:buNone/>
            </a:pPr>
            <a:r>
              <a:rPr lang="en-US" dirty="0"/>
              <a:t>   else:</a:t>
            </a:r>
          </a:p>
          <a:p>
            <a:pPr marL="0" indent="0">
              <a:buNone/>
            </a:pPr>
            <a:r>
              <a:rPr lang="en-US" dirty="0"/>
              <a:t>       print(</a:t>
            </a:r>
            <a:r>
              <a:rPr lang="en-US" dirty="0" err="1"/>
              <a:t>num,"is</a:t>
            </a:r>
            <a:r>
              <a:rPr lang="en-US" dirty="0"/>
              <a:t> a prime number")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print(</a:t>
            </a:r>
            <a:r>
              <a:rPr lang="en-US" dirty="0" err="1"/>
              <a:t>num,"is</a:t>
            </a:r>
            <a:r>
              <a:rPr lang="en-US" dirty="0"/>
              <a:t> not a prime number")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7E4E60-7F9A-45D7-8FBF-58251282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89" y="2802182"/>
            <a:ext cx="3228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2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9264E-9D57-4859-8FA0-EB825344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Factorial of a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5EDF8-CE5D-4DAB-82A6-374446D4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24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Code:</a:t>
            </a:r>
          </a:p>
          <a:p>
            <a:pPr marL="0" indent="0">
              <a:buNone/>
            </a:pPr>
            <a:r>
              <a:rPr lang="en-US" sz="2000" dirty="0"/>
              <a:t>num = 7</a:t>
            </a:r>
          </a:p>
          <a:p>
            <a:pPr marL="0" indent="0">
              <a:buNone/>
            </a:pPr>
            <a:r>
              <a:rPr lang="en-US" sz="2000" dirty="0"/>
              <a:t>factorial = 1</a:t>
            </a:r>
          </a:p>
          <a:p>
            <a:pPr marL="0" indent="0">
              <a:buNone/>
            </a:pPr>
            <a:r>
              <a:rPr lang="en-US" sz="2000" dirty="0"/>
              <a:t>if num &lt; 0:</a:t>
            </a:r>
          </a:p>
          <a:p>
            <a:pPr marL="0" indent="0">
              <a:buNone/>
            </a:pPr>
            <a:r>
              <a:rPr lang="en-US" sz="2000" dirty="0"/>
              <a:t>   print("Sorry, factorial does not exist for negative numbers")</a:t>
            </a:r>
          </a:p>
          <a:p>
            <a:pPr marL="0" indent="0">
              <a:buNone/>
            </a:pPr>
            <a:r>
              <a:rPr lang="en-US" sz="2000" dirty="0" err="1"/>
              <a:t>elif</a:t>
            </a:r>
            <a:r>
              <a:rPr lang="en-US" sz="2000" dirty="0"/>
              <a:t> num == 0:</a:t>
            </a:r>
          </a:p>
          <a:p>
            <a:pPr marL="0" indent="0">
              <a:buNone/>
            </a:pPr>
            <a:r>
              <a:rPr lang="en-US" sz="2000" dirty="0"/>
              <a:t>   print("The factorial of 0 is 1")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for </a:t>
            </a:r>
            <a:r>
              <a:rPr lang="en-US" sz="2000" dirty="0" err="1"/>
              <a:t>i</a:t>
            </a:r>
            <a:r>
              <a:rPr lang="en-US" sz="2000" dirty="0"/>
              <a:t> in range(1,num + 1):</a:t>
            </a:r>
          </a:p>
          <a:p>
            <a:pPr marL="0" indent="0">
              <a:buNone/>
            </a:pPr>
            <a:r>
              <a:rPr lang="en-US" sz="2000" dirty="0"/>
              <a:t>       factorial = factorial*</a:t>
            </a:r>
            <a:r>
              <a:rPr lang="en-US" sz="2000" dirty="0" err="1"/>
              <a:t>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print("The factorial </a:t>
            </a:r>
            <a:r>
              <a:rPr lang="en-US" sz="2000" dirty="0" err="1"/>
              <a:t>of",num,"is",factorial</a:t>
            </a:r>
            <a:r>
              <a:rPr lang="en-US" sz="2000" dirty="0"/>
              <a:t>)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1A7704-BD12-4DDF-8CD4-518131FC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803" y="2820194"/>
            <a:ext cx="36290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4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22479-AB64-4252-87DE-BE507E42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58898-B050-4D19-9F8D-D3C09DC3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023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 Repeats a statement  or   group of statements while the given condition is TRUE.</a:t>
            </a:r>
          </a:p>
          <a:p>
            <a:r>
              <a:rPr lang="en-US" sz="2000" b="1" dirty="0"/>
              <a:t>Syntax: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      while (condition):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         statements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13314" name="Picture 2" descr="Python while loop">
            <a:extLst>
              <a:ext uri="{FF2B5EF4-FFF2-40B4-BE49-F238E27FC236}">
                <a16:creationId xmlns:a16="http://schemas.microsoft.com/office/drawing/2014/main" xmlns="" id="{1819E079-CC70-40FB-B8DF-DFE3889E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09" y="1690688"/>
            <a:ext cx="3570776" cy="45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78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A29491-9047-4DE2-814D-16FAC7DA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Example: Python while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5B54EF-35E2-4F59-ABFB-021C672F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9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Code:</a:t>
            </a:r>
          </a:p>
          <a:p>
            <a:pPr marL="0" indent="0">
              <a:buNone/>
            </a:pPr>
            <a:r>
              <a:rPr lang="en-US" sz="2000" dirty="0"/>
              <a:t>count = 0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while (count &lt; 9):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    print ('The count is:', count)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     count = count + 1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print ("Good bye!")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5CA9F1-7C44-4DD5-97E2-861048DF4CCD}"/>
              </a:ext>
            </a:extLst>
          </p:cNvPr>
          <p:cNvSpPr txBox="1"/>
          <p:nvPr/>
        </p:nvSpPr>
        <p:spPr>
          <a:xfrm>
            <a:off x="7016262" y="2215662"/>
            <a:ext cx="4337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Output:</a:t>
            </a:r>
            <a:endParaRPr lang="en-IN"/>
          </a:p>
          <a:p>
            <a:r>
              <a:rPr lang="en-US"/>
              <a:t>The count is: 0</a:t>
            </a:r>
            <a:endParaRPr lang="en-IN"/>
          </a:p>
          <a:p>
            <a:r>
              <a:rPr lang="en-US"/>
              <a:t>The count is: 1</a:t>
            </a:r>
            <a:endParaRPr lang="en-IN"/>
          </a:p>
          <a:p>
            <a:r>
              <a:rPr lang="en-US"/>
              <a:t>The count is: 2</a:t>
            </a:r>
            <a:endParaRPr lang="en-IN"/>
          </a:p>
          <a:p>
            <a:r>
              <a:rPr lang="en-US"/>
              <a:t>The count is: 3</a:t>
            </a:r>
            <a:endParaRPr lang="en-IN"/>
          </a:p>
          <a:p>
            <a:r>
              <a:rPr lang="en-US"/>
              <a:t>The count is: 4</a:t>
            </a:r>
            <a:endParaRPr lang="en-IN"/>
          </a:p>
          <a:p>
            <a:r>
              <a:rPr lang="en-US"/>
              <a:t>The count is: 5</a:t>
            </a:r>
            <a:endParaRPr lang="en-IN"/>
          </a:p>
          <a:p>
            <a:r>
              <a:rPr lang="en-US"/>
              <a:t>The count is: 6</a:t>
            </a:r>
            <a:endParaRPr lang="en-IN"/>
          </a:p>
          <a:p>
            <a:r>
              <a:rPr lang="en-US"/>
              <a:t>The count is: 7</a:t>
            </a:r>
            <a:endParaRPr lang="en-IN"/>
          </a:p>
          <a:p>
            <a:r>
              <a:rPr lang="en-US"/>
              <a:t>The count is: 8</a:t>
            </a:r>
            <a:endParaRPr lang="en-IN"/>
          </a:p>
          <a:p>
            <a:r>
              <a:rPr lang="en-US"/>
              <a:t>Good bye!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4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90D49-4209-46F5-9463-558E33D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else Statement with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68C06E-9B5D-4579-B28F-05623477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If the </a:t>
            </a:r>
            <a:r>
              <a:rPr lang="en-US" sz="2000" b="1" dirty="0"/>
              <a:t>else </a:t>
            </a:r>
            <a:r>
              <a:rPr lang="en-US" sz="2000" dirty="0"/>
              <a:t>statement is used with a  </a:t>
            </a:r>
            <a:r>
              <a:rPr lang="en-US" sz="2000" b="1" dirty="0"/>
              <a:t>for </a:t>
            </a:r>
            <a:r>
              <a:rPr lang="en-US" sz="2000" dirty="0"/>
              <a:t>loop, the </a:t>
            </a:r>
            <a:r>
              <a:rPr lang="en-US" sz="2000" b="1" dirty="0"/>
              <a:t>else </a:t>
            </a:r>
            <a:r>
              <a:rPr lang="en-US" sz="2000" dirty="0"/>
              <a:t>statement is executed when the loop has exhausted iterating the list.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2. If the </a:t>
            </a:r>
            <a:r>
              <a:rPr lang="en-US" sz="2000" b="1" dirty="0"/>
              <a:t>else </a:t>
            </a:r>
            <a:r>
              <a:rPr lang="en-US" sz="2000" dirty="0"/>
              <a:t>statement is used with a </a:t>
            </a:r>
            <a:r>
              <a:rPr lang="en-US" sz="2000" b="1" dirty="0"/>
              <a:t>while </a:t>
            </a:r>
            <a:r>
              <a:rPr lang="en-US" sz="2000" dirty="0"/>
              <a:t>loop, the </a:t>
            </a:r>
            <a:r>
              <a:rPr lang="en-US" sz="2000" b="1" dirty="0"/>
              <a:t>else </a:t>
            </a:r>
            <a:r>
              <a:rPr lang="en-US" sz="2000" dirty="0"/>
              <a:t>statement is executed when the condition becomes false.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043B59-B2AD-4FB9-B791-9B48A43D413D}"/>
              </a:ext>
            </a:extLst>
          </p:cNvPr>
          <p:cNvSpPr txBox="1"/>
          <p:nvPr/>
        </p:nvSpPr>
        <p:spPr>
          <a:xfrm>
            <a:off x="1169376" y="3613638"/>
            <a:ext cx="3631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Code:</a:t>
            </a:r>
          </a:p>
          <a:p>
            <a:r>
              <a:rPr lang="en-US" dirty="0"/>
              <a:t>count = 0</a:t>
            </a:r>
            <a:endParaRPr lang="en-IN" dirty="0"/>
          </a:p>
          <a:p>
            <a:r>
              <a:rPr lang="en-US" dirty="0"/>
              <a:t>while count &lt; 5:</a:t>
            </a:r>
            <a:endParaRPr lang="en-IN" dirty="0"/>
          </a:p>
          <a:p>
            <a:r>
              <a:rPr lang="en-US" dirty="0"/>
              <a:t>    print(count, " is less than 5")</a:t>
            </a:r>
            <a:endParaRPr lang="en-IN" dirty="0"/>
          </a:p>
          <a:p>
            <a:r>
              <a:rPr lang="en-US" dirty="0"/>
              <a:t>    count = count + 1</a:t>
            </a:r>
            <a:endParaRPr lang="en-IN" dirty="0"/>
          </a:p>
          <a:p>
            <a:r>
              <a:rPr lang="en-US" dirty="0"/>
              <a:t>else:</a:t>
            </a:r>
            <a:endParaRPr lang="en-IN" dirty="0"/>
          </a:p>
          <a:p>
            <a:r>
              <a:rPr lang="en-US" dirty="0"/>
              <a:t>   print(count, " is not less than 5")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9D3D2-78D4-4AAD-8037-0B7301B00B28}"/>
              </a:ext>
            </a:extLst>
          </p:cNvPr>
          <p:cNvSpPr txBox="1"/>
          <p:nvPr/>
        </p:nvSpPr>
        <p:spPr>
          <a:xfrm>
            <a:off x="6506308" y="3429000"/>
            <a:ext cx="3631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  <a:endParaRPr lang="en-IN" dirty="0"/>
          </a:p>
          <a:p>
            <a:r>
              <a:rPr lang="en-US" dirty="0"/>
              <a:t>0 is less than 5</a:t>
            </a:r>
            <a:endParaRPr lang="en-IN" dirty="0"/>
          </a:p>
          <a:p>
            <a:r>
              <a:rPr lang="en-US" dirty="0"/>
              <a:t>1 is less than 5</a:t>
            </a:r>
            <a:endParaRPr lang="en-IN" dirty="0"/>
          </a:p>
          <a:p>
            <a:r>
              <a:rPr lang="en-US" dirty="0"/>
              <a:t>2 is less than 5</a:t>
            </a:r>
            <a:endParaRPr lang="en-IN" dirty="0"/>
          </a:p>
          <a:p>
            <a:r>
              <a:rPr lang="en-US" dirty="0"/>
              <a:t>3 is less than 5</a:t>
            </a:r>
            <a:endParaRPr lang="en-IN" dirty="0"/>
          </a:p>
          <a:p>
            <a:r>
              <a:rPr lang="en-US" dirty="0"/>
              <a:t>4 is less than 5</a:t>
            </a:r>
            <a:endParaRPr lang="en-IN" dirty="0"/>
          </a:p>
          <a:p>
            <a:r>
              <a:rPr lang="en-US" dirty="0"/>
              <a:t>5 is not less than 5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75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1C57E-31BC-48E1-A8B7-6E3C5C00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out these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BD78C-B2D2-4FF3-96D9-52BFBC26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38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 action="ppaction://hlinkpres?slideindex=32&amp;slidetitle=Print the Fibonacci sequence"/>
              </a:rPr>
              <a:t>Print the Fibonacci sequence</a:t>
            </a:r>
            <a:endParaRPr lang="en-US" dirty="0"/>
          </a:p>
          <a:p>
            <a:r>
              <a:rPr lang="en-US" dirty="0">
                <a:hlinkClick r:id="rId3" action="ppaction://hlinkpres?slideindex=33&amp;slidetitle=Check Armstrong Number"/>
              </a:rPr>
              <a:t>Check Armstrong Number</a:t>
            </a:r>
            <a:endParaRPr lang="en-US" dirty="0"/>
          </a:p>
          <a:p>
            <a:r>
              <a:rPr lang="en-US" dirty="0">
                <a:hlinkClick r:id="rId4" action="ppaction://hlinkpres?slideindex=34&amp;slidetitle=Find Armstrong Number in an Interval"/>
              </a:rPr>
              <a:t>Find Armstrong Number in an Interval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5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3F824-02DC-4D71-8526-E28886C9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63DEDA-4420-49F5-A127-84D19681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8446" cy="4351338"/>
          </a:xfrm>
        </p:spPr>
        <p:txBody>
          <a:bodyPr/>
          <a:lstStyle/>
          <a:p>
            <a:pPr algn="just"/>
            <a:r>
              <a:rPr lang="en-US" sz="2400" b="1" dirty="0"/>
              <a:t>if</a:t>
            </a:r>
            <a:r>
              <a:rPr lang="en-US" sz="2400" dirty="0"/>
              <a:t> statement contains a logical expression using which data is compared and a decision is made based on the result of the comparison.</a:t>
            </a:r>
          </a:p>
          <a:p>
            <a:r>
              <a:rPr lang="en-IN" dirty="0"/>
              <a:t>Syntax</a:t>
            </a:r>
          </a:p>
          <a:p>
            <a:pPr marL="914400" lvl="2" indent="0">
              <a:buNone/>
            </a:pPr>
            <a:r>
              <a:rPr lang="en-IN" dirty="0"/>
              <a:t>if expression:</a:t>
            </a:r>
          </a:p>
          <a:p>
            <a:pPr marL="914400" lvl="2" indent="0">
              <a:buNone/>
            </a:pPr>
            <a:r>
              <a:rPr lang="en-IN" dirty="0"/>
              <a:t>	statement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B61DE3-B314-44A1-8F73-7AE453B45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4" y="1629142"/>
            <a:ext cx="3114675" cy="39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8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63931-B8A9-46A3-AB53-9A3AFA79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Print the Fibonacci sequence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EDABC4-B0E3-419D-AA61-A665AA74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1456347"/>
            <a:ext cx="5668109" cy="4909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400" b="1" dirty="0">
                <a:latin typeface="+mj-lt"/>
              </a:rPr>
              <a:t>Code:</a:t>
            </a:r>
          </a:p>
          <a:p>
            <a:pPr marL="0" indent="0">
              <a:buNone/>
            </a:pPr>
            <a:r>
              <a:rPr lang="en-IN" sz="1400" dirty="0" err="1">
                <a:latin typeface="+mj-lt"/>
              </a:rPr>
              <a:t>nterms</a:t>
            </a:r>
            <a:r>
              <a:rPr lang="en-IN" sz="1400" dirty="0">
                <a:latin typeface="+mj-lt"/>
              </a:rPr>
              <a:t> = 10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n1 = 0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n2 = 1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count = 0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if </a:t>
            </a:r>
            <a:r>
              <a:rPr lang="en-IN" sz="1400" dirty="0" err="1">
                <a:latin typeface="+mj-lt"/>
              </a:rPr>
              <a:t>nterms</a:t>
            </a:r>
            <a:r>
              <a:rPr lang="en-IN" sz="1400" dirty="0">
                <a:latin typeface="+mj-lt"/>
              </a:rPr>
              <a:t> &lt;= 0: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print("Please enter a positive integer")</a:t>
            </a:r>
          </a:p>
          <a:p>
            <a:pPr marL="0" indent="0">
              <a:buNone/>
            </a:pPr>
            <a:r>
              <a:rPr lang="en-IN" sz="1400" dirty="0" err="1">
                <a:latin typeface="+mj-lt"/>
              </a:rPr>
              <a:t>elif</a:t>
            </a:r>
            <a:r>
              <a:rPr lang="en-IN" sz="1400" dirty="0">
                <a:latin typeface="+mj-lt"/>
              </a:rPr>
              <a:t> </a:t>
            </a:r>
            <a:r>
              <a:rPr lang="en-IN" sz="1400" dirty="0" err="1">
                <a:latin typeface="+mj-lt"/>
              </a:rPr>
              <a:t>nterms</a:t>
            </a:r>
            <a:r>
              <a:rPr lang="en-IN" sz="1400" dirty="0">
                <a:latin typeface="+mj-lt"/>
              </a:rPr>
              <a:t> == 1: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print("Fibonacci sequence </a:t>
            </a:r>
            <a:r>
              <a:rPr lang="en-IN" sz="1400" dirty="0" err="1">
                <a:latin typeface="+mj-lt"/>
              </a:rPr>
              <a:t>upto</a:t>
            </a:r>
            <a:r>
              <a:rPr lang="en-IN" sz="1400" dirty="0">
                <a:latin typeface="+mj-lt"/>
              </a:rPr>
              <a:t>",</a:t>
            </a:r>
            <a:r>
              <a:rPr lang="en-IN" sz="1400" dirty="0" err="1">
                <a:latin typeface="+mj-lt"/>
              </a:rPr>
              <a:t>nterms</a:t>
            </a:r>
            <a:r>
              <a:rPr lang="en-IN" sz="1400" dirty="0">
                <a:latin typeface="+mj-lt"/>
              </a:rPr>
              <a:t>,":")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print(n1)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else: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print("Fibonacci sequence </a:t>
            </a:r>
            <a:r>
              <a:rPr lang="en-IN" sz="1400" dirty="0" err="1">
                <a:latin typeface="+mj-lt"/>
              </a:rPr>
              <a:t>upto</a:t>
            </a:r>
            <a:r>
              <a:rPr lang="en-IN" sz="1400" dirty="0">
                <a:latin typeface="+mj-lt"/>
              </a:rPr>
              <a:t>",</a:t>
            </a:r>
            <a:r>
              <a:rPr lang="en-IN" sz="1400" dirty="0" err="1">
                <a:latin typeface="+mj-lt"/>
              </a:rPr>
              <a:t>nterms</a:t>
            </a:r>
            <a:r>
              <a:rPr lang="en-IN" sz="1400" dirty="0">
                <a:latin typeface="+mj-lt"/>
              </a:rPr>
              <a:t>,":")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while count &lt; </a:t>
            </a:r>
            <a:r>
              <a:rPr lang="en-IN" sz="1400" dirty="0" err="1">
                <a:latin typeface="+mj-lt"/>
              </a:rPr>
              <a:t>nterms</a:t>
            </a:r>
            <a:r>
              <a:rPr lang="en-IN" sz="14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    print(n1,end=' , ')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    nth = n1 + n2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    n1 = n2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    n2 = nth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    count +=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511E93-D944-4A48-BB10-D2D7360C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018" y="2861896"/>
            <a:ext cx="4324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9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33FCF-2EB7-4AB7-948E-1E39654D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Armstrong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6B51C3-EBFC-4B47-931C-F1D15D1C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7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Code:</a:t>
            </a:r>
          </a:p>
          <a:p>
            <a:pPr marL="0" indent="0">
              <a:buNone/>
            </a:pPr>
            <a:r>
              <a:rPr lang="en-US" sz="1600" dirty="0"/>
              <a:t>sum = 0</a:t>
            </a:r>
          </a:p>
          <a:p>
            <a:pPr marL="0" indent="0">
              <a:buNone/>
            </a:pPr>
            <a:r>
              <a:rPr lang="en-US" sz="1600" dirty="0"/>
              <a:t>temp = num</a:t>
            </a:r>
          </a:p>
          <a:p>
            <a:pPr marL="0" indent="0">
              <a:buNone/>
            </a:pPr>
            <a:r>
              <a:rPr lang="en-US" sz="1600" dirty="0"/>
              <a:t>while temp &gt; 0:</a:t>
            </a:r>
          </a:p>
          <a:p>
            <a:pPr marL="0" indent="0">
              <a:buNone/>
            </a:pPr>
            <a:r>
              <a:rPr lang="en-US" sz="1600" dirty="0"/>
              <a:t>   digit = temp % 10</a:t>
            </a:r>
          </a:p>
          <a:p>
            <a:pPr marL="0" indent="0">
              <a:buNone/>
            </a:pPr>
            <a:r>
              <a:rPr lang="en-US" sz="1600" dirty="0"/>
              <a:t>   sum += digit ** 3</a:t>
            </a:r>
          </a:p>
          <a:p>
            <a:pPr marL="0" indent="0">
              <a:buNone/>
            </a:pPr>
            <a:r>
              <a:rPr lang="en-US" sz="1600" dirty="0"/>
              <a:t>   temp //= 10</a:t>
            </a:r>
          </a:p>
          <a:p>
            <a:pPr marL="0" indent="0">
              <a:buNone/>
            </a:pPr>
            <a:r>
              <a:rPr lang="en-US" sz="1600" dirty="0"/>
              <a:t>if num == sum:</a:t>
            </a:r>
          </a:p>
          <a:p>
            <a:pPr marL="0" indent="0">
              <a:buNone/>
            </a:pPr>
            <a:r>
              <a:rPr lang="en-US" sz="1600" dirty="0"/>
              <a:t>   print(</a:t>
            </a:r>
            <a:r>
              <a:rPr lang="en-US" sz="1600" dirty="0" err="1"/>
              <a:t>num,"is</a:t>
            </a:r>
            <a:r>
              <a:rPr lang="en-US" sz="1600" dirty="0"/>
              <a:t> an Armstrong number")</a:t>
            </a:r>
          </a:p>
          <a:p>
            <a:pPr marL="0" indent="0">
              <a:buNone/>
            </a:pPr>
            <a:r>
              <a:rPr lang="en-US" sz="1600" dirty="0"/>
              <a:t>else:</a:t>
            </a:r>
          </a:p>
          <a:p>
            <a:pPr marL="0" indent="0">
              <a:buNone/>
            </a:pPr>
            <a:r>
              <a:rPr lang="en-US" sz="1600" dirty="0"/>
              <a:t>   print(</a:t>
            </a:r>
            <a:r>
              <a:rPr lang="en-US" sz="1600" dirty="0" err="1"/>
              <a:t>num,"is</a:t>
            </a:r>
            <a:r>
              <a:rPr lang="en-US" sz="1600" dirty="0"/>
              <a:t> not an Armstrong number")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FD5D842-40DF-469E-A656-E42F1D76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21" y="1825625"/>
            <a:ext cx="4514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2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486BE-C468-478B-B690-8F5EE140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Armstrong Number in an Interval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9DAB35-E888-4A67-A7A0-E8DCC4FC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636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Code:</a:t>
            </a:r>
          </a:p>
          <a:p>
            <a:pPr marL="0" indent="0">
              <a:buNone/>
            </a:pPr>
            <a:r>
              <a:rPr lang="en-IN" dirty="0"/>
              <a:t>lower = 100</a:t>
            </a:r>
          </a:p>
          <a:p>
            <a:pPr marL="0" indent="0">
              <a:buNone/>
            </a:pPr>
            <a:r>
              <a:rPr lang="en-IN" dirty="0"/>
              <a:t>upper = 2000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num</a:t>
            </a:r>
            <a:r>
              <a:rPr lang="en-IN" dirty="0"/>
              <a:t> in range(lower, upper + 1):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order = </a:t>
            </a:r>
            <a:r>
              <a:rPr lang="en-IN" dirty="0" err="1"/>
              <a:t>len</a:t>
            </a:r>
            <a:r>
              <a:rPr lang="en-IN" dirty="0"/>
              <a:t>(str(</a:t>
            </a:r>
            <a:r>
              <a:rPr lang="en-IN" dirty="0" err="1"/>
              <a:t>num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   sum = 0</a:t>
            </a:r>
          </a:p>
          <a:p>
            <a:pPr marL="0" indent="0">
              <a:buNone/>
            </a:pPr>
            <a:r>
              <a:rPr lang="en-IN" dirty="0"/>
              <a:t>   temp = </a:t>
            </a:r>
            <a:r>
              <a:rPr lang="en-IN" dirty="0" err="1"/>
              <a:t>num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while temp &gt; 0:</a:t>
            </a:r>
          </a:p>
          <a:p>
            <a:pPr marL="0" indent="0">
              <a:buNone/>
            </a:pPr>
            <a:r>
              <a:rPr lang="en-IN" dirty="0"/>
              <a:t>       digit = temp % 10</a:t>
            </a:r>
          </a:p>
          <a:p>
            <a:pPr marL="0" indent="0">
              <a:buNone/>
            </a:pPr>
            <a:r>
              <a:rPr lang="en-IN" dirty="0"/>
              <a:t>       sum += digit ** order</a:t>
            </a:r>
          </a:p>
          <a:p>
            <a:pPr marL="0" indent="0">
              <a:buNone/>
            </a:pPr>
            <a:r>
              <a:rPr lang="en-IN" dirty="0"/>
              <a:t>       temp //= 10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if </a:t>
            </a:r>
            <a:r>
              <a:rPr lang="en-IN" dirty="0" err="1"/>
              <a:t>num</a:t>
            </a:r>
            <a:r>
              <a:rPr lang="en-IN" dirty="0"/>
              <a:t> == sum:</a:t>
            </a:r>
          </a:p>
          <a:p>
            <a:pPr marL="0" indent="0">
              <a:buNone/>
            </a:pPr>
            <a:r>
              <a:rPr lang="en-IN" dirty="0"/>
              <a:t>       print(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E47059-CE8E-4138-9567-D9F42B75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77" y="2257425"/>
            <a:ext cx="2286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A230C-AE71-4AFB-AC29-50EC3E73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 Control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6C7948-E3A6-46A2-945A-BCCE0291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break statement</a:t>
            </a:r>
          </a:p>
          <a:p>
            <a:r>
              <a:rPr lang="en-IN" dirty="0"/>
              <a:t>Python continue statement</a:t>
            </a:r>
          </a:p>
          <a:p>
            <a:r>
              <a:rPr lang="en-IN" dirty="0"/>
              <a:t>Python pass statement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083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91646-B1C7-456F-A55A-BA6F27F9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1325563"/>
          </a:xfrm>
        </p:spPr>
        <p:txBody>
          <a:bodyPr/>
          <a:lstStyle/>
          <a:p>
            <a:r>
              <a:rPr lang="en-IN" b="1" dirty="0"/>
              <a:t>Python break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193F2F-E651-49D3-86B0-F63AE2FA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7" y="2405917"/>
            <a:ext cx="5940669" cy="445208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The break statement terminates the loop containing it. Control of the program flows to the statement immediately after the body of the loop.</a:t>
            </a:r>
          </a:p>
          <a:p>
            <a:r>
              <a:rPr lang="en-US" sz="2000" dirty="0">
                <a:latin typeface="+mj-lt"/>
              </a:rPr>
              <a:t>If break statement is inside a nested loop (loop inside another loop), break will terminate the innermost loop.</a:t>
            </a:r>
          </a:p>
          <a:p>
            <a:pPr marL="0" indent="0">
              <a:buNone/>
            </a:pPr>
            <a:r>
              <a:rPr lang="en-US" b="1" dirty="0"/>
              <a:t> 	 </a:t>
            </a:r>
            <a:r>
              <a:rPr lang="en-US" sz="1400" b="1" dirty="0"/>
              <a:t>Syntax:</a:t>
            </a:r>
            <a:r>
              <a:rPr lang="en-US" sz="1400" dirty="0"/>
              <a:t>     break</a:t>
            </a:r>
            <a:endParaRPr lang="en-US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8B4082-ECEA-47D4-BD9C-CE7536CE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16" y="1398282"/>
            <a:ext cx="4666426" cy="54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3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0F035-4F31-46C9-BC8A-F0EBFD48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EB0507-0B33-4269-B18C-DA6AE004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 of break statement in for loop and while loop is shown below.</a:t>
            </a:r>
          </a:p>
          <a:p>
            <a:endParaRPr lang="en-IN" dirty="0"/>
          </a:p>
        </p:txBody>
      </p:sp>
      <p:pic>
        <p:nvPicPr>
          <p:cNvPr id="14338" name="Picture 2" descr="How break statement works in Python?">
            <a:extLst>
              <a:ext uri="{FF2B5EF4-FFF2-40B4-BE49-F238E27FC236}">
                <a16:creationId xmlns:a16="http://schemas.microsoft.com/office/drawing/2014/main" xmlns="" id="{F11B92C1-2A2D-4EE0-9310-90DCA848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353" y="2813538"/>
            <a:ext cx="4897316" cy="367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023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DB8DF-CB9C-4725-836C-A723498B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Example: Python break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A70C1-A9C0-4DF7-8F24-3ED750B1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7423" cy="3309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Code:</a:t>
            </a:r>
          </a:p>
          <a:p>
            <a:pPr marL="0" indent="0">
              <a:buNone/>
            </a:pPr>
            <a:r>
              <a:rPr lang="en-IN" sz="2400" dirty="0"/>
              <a:t>for </a:t>
            </a:r>
            <a:r>
              <a:rPr lang="en-IN" sz="2400" dirty="0" err="1"/>
              <a:t>val</a:t>
            </a:r>
            <a:r>
              <a:rPr lang="en-IN" sz="2400" dirty="0"/>
              <a:t> in "string":</a:t>
            </a:r>
          </a:p>
          <a:p>
            <a:pPr marL="0" indent="0">
              <a:buNone/>
            </a:pPr>
            <a:r>
              <a:rPr lang="en-IN" sz="2400" dirty="0"/>
              <a:t>    if </a:t>
            </a:r>
            <a:r>
              <a:rPr lang="en-IN" sz="2400" dirty="0" err="1"/>
              <a:t>val</a:t>
            </a:r>
            <a:r>
              <a:rPr lang="en-IN" sz="2400" dirty="0"/>
              <a:t> == "</a:t>
            </a:r>
            <a:r>
              <a:rPr lang="en-IN" sz="2400" dirty="0" err="1"/>
              <a:t>i</a:t>
            </a:r>
            <a:r>
              <a:rPr lang="en-IN" sz="2400" dirty="0"/>
              <a:t>":</a:t>
            </a:r>
          </a:p>
          <a:p>
            <a:pPr marL="0" indent="0">
              <a:buNone/>
            </a:pPr>
            <a:r>
              <a:rPr lang="en-IN" sz="2400" dirty="0"/>
              <a:t>        break</a:t>
            </a:r>
          </a:p>
          <a:p>
            <a:pPr marL="0" indent="0">
              <a:buNone/>
            </a:pPr>
            <a:r>
              <a:rPr lang="en-IN" sz="2400" dirty="0"/>
              <a:t>    print(</a:t>
            </a:r>
            <a:r>
              <a:rPr lang="en-IN" sz="2400" dirty="0" err="1"/>
              <a:t>val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print("The end")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1A244C-7312-4CBF-AD7D-2CFCBA38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404" y="2103437"/>
            <a:ext cx="2647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60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FFEA69-CB60-4825-853C-DD01D320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continue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951923-4B02-4756-B8E8-F1C6D298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91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continue statement is used to skip the rest of the code inside a loop for the </a:t>
            </a:r>
            <a:r>
              <a:rPr lang="en-US" sz="2000" dirty="0">
                <a:latin typeface="+mj-lt"/>
              </a:rPr>
              <a:t>current</a:t>
            </a:r>
            <a:r>
              <a:rPr lang="en-US" sz="2000" dirty="0"/>
              <a:t> iteration only. </a:t>
            </a:r>
          </a:p>
          <a:p>
            <a:r>
              <a:rPr lang="en-US" sz="2000" dirty="0"/>
              <a:t>Loop does not terminate but continues on with the next iteration.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800" b="1" dirty="0"/>
              <a:t>Syntax: continue</a:t>
            </a:r>
            <a:endParaRPr lang="en-IN" sz="18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5362" name="Picture 2" descr="Flowchart of continue statement in Python">
            <a:extLst>
              <a:ext uri="{FF2B5EF4-FFF2-40B4-BE49-F238E27FC236}">
                <a16:creationId xmlns:a16="http://schemas.microsoft.com/office/drawing/2014/main" xmlns="" id="{5CA11C52-42A0-42F0-B598-D6A6928D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161" y="1690688"/>
            <a:ext cx="3810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44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1D79E-7665-44BB-814B-CE1D7815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E4A53-29F1-4C9F-A17E-ADD0BE58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 of continue statement in for and while loop is shown below.</a:t>
            </a:r>
            <a:endParaRPr lang="en-IN" dirty="0"/>
          </a:p>
        </p:txBody>
      </p:sp>
      <p:pic>
        <p:nvPicPr>
          <p:cNvPr id="16386" name="Picture 2" descr="How continue statement works in python">
            <a:extLst>
              <a:ext uri="{FF2B5EF4-FFF2-40B4-BE49-F238E27FC236}">
                <a16:creationId xmlns:a16="http://schemas.microsoft.com/office/drawing/2014/main" xmlns="" id="{E86D6564-3F54-4F06-98E9-BD969919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745" y="2779469"/>
            <a:ext cx="5117123" cy="338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0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589EC-C50B-476D-B33A-4A9A121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Example: Python continue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63893B-319B-4AE1-AFC7-1EA82C7D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3315" cy="2667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Code: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val</a:t>
            </a:r>
            <a:r>
              <a:rPr lang="en-US" sz="2000" dirty="0"/>
              <a:t> in "string":</a:t>
            </a:r>
          </a:p>
          <a:p>
            <a:pPr marL="0" indent="0">
              <a:buNone/>
            </a:pPr>
            <a:r>
              <a:rPr lang="en-US" sz="2000" dirty="0"/>
              <a:t>    if </a:t>
            </a:r>
            <a:r>
              <a:rPr lang="en-US" sz="2000" dirty="0" err="1"/>
              <a:t>val</a:t>
            </a:r>
            <a:r>
              <a:rPr lang="en-US" sz="2000" dirty="0"/>
              <a:t> == "</a:t>
            </a:r>
            <a:r>
              <a:rPr lang="en-US" sz="2000" dirty="0" err="1"/>
              <a:t>i</a:t>
            </a:r>
            <a:r>
              <a:rPr lang="en-US" sz="2000" dirty="0"/>
              <a:t>":</a:t>
            </a:r>
          </a:p>
          <a:p>
            <a:pPr marL="0" indent="0">
              <a:buNone/>
            </a:pPr>
            <a:r>
              <a:rPr lang="en-US" sz="2000" dirty="0"/>
              <a:t>        continue</a:t>
            </a:r>
          </a:p>
          <a:p>
            <a:pPr marL="0" indent="0">
              <a:buNone/>
            </a:pPr>
            <a:r>
              <a:rPr lang="en-US" sz="2000" dirty="0"/>
              <a:t>    print(</a:t>
            </a:r>
            <a:r>
              <a:rPr lang="en-US" sz="2000" dirty="0" err="1"/>
              <a:t>val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print("The end")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04A715-C5D5-4EBA-B1A7-627E20B9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690688"/>
            <a:ext cx="2857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3025A-537F-43F0-BFC8-075C3393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Example: Python if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9BC42-7E91-42AA-8C57-CA303815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87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x &gt; 0 : </a:t>
            </a:r>
          </a:p>
          <a:p>
            <a:pPr marL="0" indent="0">
              <a:buNone/>
            </a:pPr>
            <a:r>
              <a:rPr lang="en-US" dirty="0"/>
              <a:t>	print( 'x is positive')</a:t>
            </a:r>
            <a:endParaRPr lang="en-IN" dirty="0">
              <a:latin typeface="+mj-lt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xmlns="" id="{B76FA375-5479-4B55-9E76-8D9E4B6A4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32" y="2114917"/>
            <a:ext cx="3886200" cy="2257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DCC688-9B47-4F1A-AA00-68DCDC9EC875}"/>
              </a:ext>
            </a:extLst>
          </p:cNvPr>
          <p:cNvSpPr txBox="1"/>
          <p:nvPr/>
        </p:nvSpPr>
        <p:spPr>
          <a:xfrm>
            <a:off x="501162" y="5583115"/>
            <a:ext cx="11306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The Boolean expression after the if statement is called the condition. We end the if statement with a colon character (:) and the line(s) after the if statement are indented.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65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C70AC-F537-4CFC-86E6-7E5AD842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pass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51BFF5-7D4E-4060-94D5-93F424CF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used when a statement is required syntactically but you do not want any command or code to execute.</a:t>
            </a:r>
          </a:p>
          <a:p>
            <a:r>
              <a:rPr lang="en-US" sz="2000" dirty="0"/>
              <a:t>The </a:t>
            </a:r>
            <a:r>
              <a:rPr lang="en-US" sz="2000" b="1" dirty="0"/>
              <a:t>pass</a:t>
            </a:r>
            <a:r>
              <a:rPr lang="en-US" sz="2000" dirty="0"/>
              <a:t> statement is a </a:t>
            </a:r>
            <a:r>
              <a:rPr lang="en-US" sz="2000" i="1" dirty="0"/>
              <a:t>null</a:t>
            </a:r>
            <a:r>
              <a:rPr lang="en-US" sz="2000" dirty="0"/>
              <a:t> operation; nothing happens when it executes.</a:t>
            </a:r>
          </a:p>
          <a:p>
            <a:pPr algn="just"/>
            <a:r>
              <a:rPr lang="en-IN" sz="2000" dirty="0" smtClean="0"/>
              <a:t>Another </a:t>
            </a:r>
            <a:r>
              <a:rPr lang="en-IN" sz="2000" dirty="0"/>
              <a:t>place </a:t>
            </a:r>
            <a:r>
              <a:rPr lang="en-IN" sz="2000" b="1" dirty="0"/>
              <a:t>pass</a:t>
            </a:r>
            <a:r>
              <a:rPr lang="en-IN" sz="2000" dirty="0"/>
              <a:t> can be used is as a place-holder for a function or conditional body when you are working on new code, allowing you to keep thinking at a more abstract level. </a:t>
            </a:r>
            <a:endParaRPr lang="en-IN" sz="2000" dirty="0" smtClean="0"/>
          </a:p>
          <a:p>
            <a:pPr algn="just"/>
            <a:endParaRPr lang="en-IN" sz="2000" dirty="0"/>
          </a:p>
          <a:p>
            <a:r>
              <a:rPr lang="en-IN" sz="2000" dirty="0"/>
              <a:t>&gt;&gt;&gt; </a:t>
            </a: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initlog</a:t>
            </a:r>
            <a:r>
              <a:rPr lang="en-IN" sz="2000" dirty="0"/>
              <a:t>(*</a:t>
            </a:r>
            <a:r>
              <a:rPr lang="en-IN" sz="2000" dirty="0" err="1"/>
              <a:t>args</a:t>
            </a:r>
            <a:r>
              <a:rPr lang="en-IN" sz="2000" dirty="0"/>
              <a:t>):</a:t>
            </a:r>
          </a:p>
          <a:p>
            <a:r>
              <a:rPr lang="en-IN" sz="2000" dirty="0"/>
              <a:t>...     pass   # Remember to implement this!</a:t>
            </a:r>
          </a:p>
          <a:p>
            <a:r>
              <a:rPr lang="en-IN" sz="2000" dirty="0"/>
              <a:t>...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47703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5E379-9421-4765-B4DA-F2F2BE0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0E0441-4FF3-4280-9EFF-45899620D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BB77724-6A29-4DC6-AFAE-BA69F453CAC9}"/>
              </a:ext>
            </a:extLst>
          </p:cNvPr>
          <p:cNvGrpSpPr/>
          <p:nvPr/>
        </p:nvGrpSpPr>
        <p:grpSpPr>
          <a:xfrm>
            <a:off x="3638550" y="1635125"/>
            <a:ext cx="4914899" cy="4656628"/>
            <a:chOff x="3638550" y="1635125"/>
            <a:chExt cx="4914899" cy="46566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1665650A-EE69-4836-B735-9770070BB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60" t="51" b="-1"/>
            <a:stretch/>
          </p:blipFill>
          <p:spPr>
            <a:xfrm>
              <a:off x="3638550" y="1635859"/>
              <a:ext cx="4914899" cy="46558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F14AC66-ABB7-4A83-9B87-491AD8DFADAD}"/>
                </a:ext>
              </a:extLst>
            </p:cNvPr>
            <p:cNvSpPr/>
            <p:nvPr/>
          </p:nvSpPr>
          <p:spPr>
            <a:xfrm>
              <a:off x="3638550" y="1635125"/>
              <a:ext cx="291612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32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CDED7-789F-4300-AFF6-9E47F86E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1C98D51-D855-4CDB-A234-F4D0CAC3F097}"/>
              </a:ext>
            </a:extLst>
          </p:cNvPr>
          <p:cNvGrpSpPr/>
          <p:nvPr/>
        </p:nvGrpSpPr>
        <p:grpSpPr>
          <a:xfrm>
            <a:off x="3770434" y="1836247"/>
            <a:ext cx="4914899" cy="4656628"/>
            <a:chOff x="3638550" y="1635125"/>
            <a:chExt cx="4914899" cy="46566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4FF399FA-4CC6-4A9C-82E3-CF59D09AE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60" t="51" b="-1"/>
            <a:stretch/>
          </p:blipFill>
          <p:spPr>
            <a:xfrm>
              <a:off x="3638550" y="1635859"/>
              <a:ext cx="4914899" cy="46558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6B252B2-9A33-4D66-9FDC-2D6A8412AA4B}"/>
                </a:ext>
              </a:extLst>
            </p:cNvPr>
            <p:cNvSpPr/>
            <p:nvPr/>
          </p:nvSpPr>
          <p:spPr>
            <a:xfrm>
              <a:off x="3638550" y="1635125"/>
              <a:ext cx="291612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9" name="Content Placeholder 8" descr="Checkmark">
            <a:extLst>
              <a:ext uri="{FF2B5EF4-FFF2-40B4-BE49-F238E27FC236}">
                <a16:creationId xmlns:a16="http://schemas.microsoft.com/office/drawing/2014/main" xmlns="" id="{572094BB-2F72-4CA9-B525-F2E525A97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06816" y="5521569"/>
            <a:ext cx="383930" cy="341620"/>
          </a:xfrm>
        </p:spPr>
      </p:pic>
    </p:spTree>
    <p:extLst>
      <p:ext uri="{BB962C8B-B14F-4D97-AF65-F5344CB8AC3E}">
        <p14:creationId xmlns:p14="http://schemas.microsoft.com/office/powerpoint/2010/main" val="2434612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BFCE9-41C0-4724-99A6-CDD65F3D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96A05-DBCB-44F4-9B46-A8C0366C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655E55-B9F6-4963-8418-2FF8BD94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128837"/>
            <a:ext cx="3924300" cy="2600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E42225-E301-4956-ACC6-1BC9A85E1456}"/>
              </a:ext>
            </a:extLst>
          </p:cNvPr>
          <p:cNvSpPr/>
          <p:nvPr/>
        </p:nvSpPr>
        <p:spPr>
          <a:xfrm>
            <a:off x="4133850" y="2128837"/>
            <a:ext cx="235927" cy="29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207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6A1031-7E79-4661-AF48-5BD2D337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216F8-9252-446F-8F1E-5F0E0AD9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780FAC-F205-45AF-8723-140CA856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128837"/>
            <a:ext cx="4642484" cy="30762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FCEE6C3-401D-4B85-BC25-4A98EC274722}"/>
              </a:ext>
            </a:extLst>
          </p:cNvPr>
          <p:cNvSpPr/>
          <p:nvPr/>
        </p:nvSpPr>
        <p:spPr>
          <a:xfrm>
            <a:off x="4123592" y="2145323"/>
            <a:ext cx="246185" cy="272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76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8CD0A-6BCA-4EBD-82A2-C53F25CF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FCA058-9F26-496E-92CA-1B37BFED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D5F6CC-0C91-4E22-9EF4-9D199969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70" y="1825624"/>
            <a:ext cx="3630491" cy="42698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6A5CF8B-CCCE-4D9C-956E-9AB4975F413C}"/>
              </a:ext>
            </a:extLst>
          </p:cNvPr>
          <p:cNvSpPr/>
          <p:nvPr/>
        </p:nvSpPr>
        <p:spPr>
          <a:xfrm>
            <a:off x="3728670" y="1825624"/>
            <a:ext cx="306999" cy="37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5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B4964-E732-484B-8A6F-876365B4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87"/>
            <a:ext cx="10515600" cy="1325563"/>
          </a:xfrm>
        </p:spPr>
        <p:txBody>
          <a:bodyPr/>
          <a:lstStyle/>
          <a:p>
            <a:r>
              <a:rPr lang="en-US" dirty="0"/>
              <a:t>Python if...else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C02059-6A55-4262-9357-FB13A7DE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3231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An </a:t>
            </a:r>
            <a:r>
              <a:rPr lang="en-US" sz="2400" b="1" dirty="0">
                <a:latin typeface="+mj-lt"/>
              </a:rPr>
              <a:t>else</a:t>
            </a:r>
            <a:r>
              <a:rPr lang="en-US" sz="2400" dirty="0">
                <a:latin typeface="+mj-lt"/>
              </a:rPr>
              <a:t> statement contains the block of code that executes if the conditional expression in the if statement resolves to 0 or a FALSE value.</a:t>
            </a:r>
            <a:endParaRPr lang="en-IN" sz="2400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r>
              <a:rPr lang="en-IN" sz="2400" dirty="0">
                <a:latin typeface="+mj-lt"/>
              </a:rPr>
              <a:t>Syntax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if expression: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  statement(s)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  statement(s)</a:t>
            </a:r>
            <a:endParaRPr lang="en-IN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D365C0-E0DA-4A1C-AAA3-1AE391E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196" y="1825625"/>
            <a:ext cx="3188312" cy="40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1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FA6AC-3B49-4628-8902-DC4982ED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of if...else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F6588-3BE1-4E73-9C66-C9EDB021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19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x%2 == 0 :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    print( 'x is even')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else :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    print ('x is odd')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3074" name="Picture 2" descr="cfbook006">
            <a:extLst>
              <a:ext uri="{FF2B5EF4-FFF2-40B4-BE49-F238E27FC236}">
                <a16:creationId xmlns:a16="http://schemas.microsoft.com/office/drawing/2014/main" xmlns="" id="{F0439C27-F0D4-4932-9FBD-2A8D6E36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25" y="1690688"/>
            <a:ext cx="4427537" cy="227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53D49-0F59-4097-B5B4-3698DE7B23F4}"/>
              </a:ext>
            </a:extLst>
          </p:cNvPr>
          <p:cNvSpPr txBox="1"/>
          <p:nvPr/>
        </p:nvSpPr>
        <p:spPr>
          <a:xfrm>
            <a:off x="483577" y="5460023"/>
            <a:ext cx="1131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</a:t>
            </a:r>
          </a:p>
          <a:p>
            <a:r>
              <a:rPr lang="en-IN" dirty="0"/>
              <a:t> </a:t>
            </a:r>
            <a:r>
              <a:rPr lang="en-US" dirty="0"/>
              <a:t>If the remainder when x is divided by 2 is 0, then we know that x is even, and the program displays a message to that effect. If the condition is false, the second set of statements is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23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F0186-8FFC-4F2D-B843-881F55AA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Python if...</a:t>
            </a:r>
            <a:r>
              <a:rPr lang="en-IN" b="1" dirty="0" err="1"/>
              <a:t>elif</a:t>
            </a:r>
            <a:r>
              <a:rPr lang="en-IN" b="1" dirty="0"/>
              <a:t>...else Statemen</a:t>
            </a:r>
            <a:br>
              <a:rPr lang="en-IN" b="1" dirty="0"/>
            </a:br>
            <a:r>
              <a:rPr lang="en-IN" sz="2800" b="1" dirty="0"/>
              <a:t>(</a:t>
            </a:r>
            <a:r>
              <a:rPr lang="en-US" sz="2800" b="1" dirty="0"/>
              <a:t>Chained Conditionals)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3AC063-2402-4922-BB00-BCDC7190D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23" y="1903901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Sometimes there are more than two possibilities and we need more than two branches. One way to express a computation like that is a </a:t>
            </a:r>
            <a:r>
              <a:rPr lang="en-US" b="1" dirty="0">
                <a:latin typeface="+mj-lt"/>
              </a:rPr>
              <a:t>chained conditional</a:t>
            </a:r>
            <a:endParaRPr lang="en-US" sz="1800" dirty="0">
              <a:latin typeface="+mj-lt"/>
            </a:endParaRPr>
          </a:p>
          <a:p>
            <a:r>
              <a:rPr lang="en-US" sz="1800" dirty="0"/>
              <a:t>Syntax:</a:t>
            </a:r>
          </a:p>
          <a:p>
            <a:pPr marL="457200" lvl="1" indent="0">
              <a:buNone/>
            </a:pPr>
            <a:r>
              <a:rPr lang="en-US" sz="1400" dirty="0"/>
              <a:t>If statement:  </a:t>
            </a:r>
            <a:endParaRPr lang="en-IN" sz="1400" dirty="0"/>
          </a:p>
          <a:p>
            <a:pPr marL="457200" lvl="1" indent="0">
              <a:buNone/>
            </a:pPr>
            <a:r>
              <a:rPr lang="en-US" sz="1400" dirty="0"/>
              <a:t>    Body  </a:t>
            </a:r>
            <a:endParaRPr lang="en-IN" sz="1400" dirty="0"/>
          </a:p>
          <a:p>
            <a:pPr marL="457200" lvl="1" indent="0">
              <a:buNone/>
            </a:pPr>
            <a:r>
              <a:rPr lang="en-US" sz="1400" dirty="0" err="1"/>
              <a:t>elif</a:t>
            </a:r>
            <a:r>
              <a:rPr lang="en-US" sz="1400" dirty="0"/>
              <a:t> statement:  </a:t>
            </a:r>
            <a:endParaRPr lang="en-IN" sz="1400" dirty="0"/>
          </a:p>
          <a:p>
            <a:pPr marL="457200" lvl="1" indent="0">
              <a:buNone/>
            </a:pPr>
            <a:r>
              <a:rPr lang="en-US" sz="1400" dirty="0"/>
              <a:t>    Body  </a:t>
            </a:r>
            <a:endParaRPr lang="en-IN" sz="1400" dirty="0"/>
          </a:p>
          <a:p>
            <a:pPr marL="457200" lvl="1" indent="0">
              <a:buNone/>
            </a:pPr>
            <a:r>
              <a:rPr lang="en-US" sz="1400" dirty="0"/>
              <a:t>else:  </a:t>
            </a:r>
            <a:endParaRPr lang="en-IN" sz="1400" dirty="0"/>
          </a:p>
          <a:p>
            <a:pPr marL="457200" lvl="1" indent="0">
              <a:buNone/>
            </a:pPr>
            <a:r>
              <a:rPr lang="en-US" sz="1400" dirty="0"/>
              <a:t>    Body</a:t>
            </a:r>
            <a:r>
              <a:rPr lang="en-US" sz="1400" b="1" dirty="0"/>
              <a:t>    </a:t>
            </a:r>
            <a:endParaRPr lang="en-IN" sz="14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24B141-9AC3-4854-BE80-8EA6EC65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96" y="1903901"/>
            <a:ext cx="4104542" cy="40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EA851-FFE7-4141-99EA-84AB1233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if...</a:t>
            </a:r>
            <a:r>
              <a:rPr lang="en-US" dirty="0" err="1"/>
              <a:t>elif</a:t>
            </a:r>
            <a:r>
              <a:rPr lang="en-US" dirty="0"/>
              <a:t>...else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BAF069-FF4C-46A7-B987-DAD10432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 x &lt; y:</a:t>
            </a:r>
          </a:p>
          <a:p>
            <a:pPr marL="0" indent="0">
              <a:buNone/>
            </a:pPr>
            <a:r>
              <a:rPr lang="en-US" sz="2400" dirty="0"/>
              <a:t>    print( 'x is less than y')</a:t>
            </a:r>
          </a:p>
          <a:p>
            <a:pPr marL="0" indent="0">
              <a:buNone/>
            </a:pPr>
            <a:r>
              <a:rPr lang="en-US" sz="2400" dirty="0" err="1"/>
              <a:t>elif</a:t>
            </a:r>
            <a:r>
              <a:rPr lang="en-US" sz="2400" dirty="0"/>
              <a:t> x &gt; y:</a:t>
            </a:r>
          </a:p>
          <a:p>
            <a:pPr marL="0" indent="0">
              <a:buNone/>
            </a:pPr>
            <a:r>
              <a:rPr lang="en-US" sz="2400" dirty="0"/>
              <a:t>    print( 'x is greater than y')</a:t>
            </a:r>
          </a:p>
          <a:p>
            <a:pPr marL="0" indent="0">
              <a:buNone/>
            </a:pPr>
            <a:r>
              <a:rPr lang="en-US" sz="2400" dirty="0"/>
              <a:t>else:</a:t>
            </a:r>
          </a:p>
          <a:p>
            <a:pPr marL="0" indent="0">
              <a:buNone/>
            </a:pPr>
            <a:r>
              <a:rPr lang="en-US" sz="2400" dirty="0"/>
              <a:t>    print( 'x and y are equal')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0CF69977-A0A3-446D-97F4-6864D81D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40" y="1825625"/>
            <a:ext cx="3784722" cy="28100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5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5BAC3-4344-4774-84C3-E249EC06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if...</a:t>
            </a:r>
            <a:r>
              <a:rPr lang="en-US" dirty="0" err="1"/>
              <a:t>elif</a:t>
            </a:r>
            <a:r>
              <a:rPr lang="en-US" dirty="0"/>
              <a:t>...else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FAB02-727F-4F9B-B069-62E232BE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Code:</a:t>
            </a:r>
          </a:p>
          <a:p>
            <a:pPr marL="0" indent="0">
              <a:buNone/>
            </a:pPr>
            <a:r>
              <a:rPr lang="en-US" sz="2400" dirty="0"/>
              <a:t>if choice == 'a':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    print ('Bad guess')</a:t>
            </a:r>
            <a:endParaRPr lang="en-IN" sz="2400" dirty="0"/>
          </a:p>
          <a:p>
            <a:pPr marL="0" indent="0">
              <a:buNone/>
            </a:pPr>
            <a:r>
              <a:rPr lang="en-US" sz="2400" dirty="0" err="1"/>
              <a:t>elif</a:t>
            </a:r>
            <a:r>
              <a:rPr lang="en-US" sz="2400" dirty="0"/>
              <a:t> choice == 'b':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    print ('Good guess')</a:t>
            </a:r>
            <a:endParaRPr lang="en-IN" sz="2400" dirty="0"/>
          </a:p>
          <a:p>
            <a:pPr marL="0" indent="0">
              <a:buNone/>
            </a:pPr>
            <a:r>
              <a:rPr lang="en-US" sz="2400" dirty="0" err="1"/>
              <a:t>elif</a:t>
            </a:r>
            <a:r>
              <a:rPr lang="en-US" sz="2400" dirty="0"/>
              <a:t> choice == 'c':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    print('Close, but not correct')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6032110"/>
      </p:ext>
    </p:extLst>
  </p:cSld>
  <p:clrMapOvr>
    <a:masterClrMapping/>
  </p:clrMapOvr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10</TotalTime>
  <Words>1686</Words>
  <Application>Microsoft Office PowerPoint</Application>
  <PresentationFormat>Widescreen</PresentationFormat>
  <Paragraphs>330</Paragraphs>
  <Slides>45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Times New Roman</vt:lpstr>
      <vt:lpstr>python_template</vt:lpstr>
      <vt:lpstr>Python Programming </vt:lpstr>
      <vt:lpstr>Decision Making Statements</vt:lpstr>
      <vt:lpstr>Python if Statements</vt:lpstr>
      <vt:lpstr>Example: Python if Statement</vt:lpstr>
      <vt:lpstr>Python if...else</vt:lpstr>
      <vt:lpstr>Example of if...else</vt:lpstr>
      <vt:lpstr>Python if...elif...else Statemen (Chained Conditionals)</vt:lpstr>
      <vt:lpstr>Example of if...elif...else</vt:lpstr>
      <vt:lpstr>Example of if...elif...else</vt:lpstr>
      <vt:lpstr>Python Nested if statements</vt:lpstr>
      <vt:lpstr>Python Nested if Example</vt:lpstr>
      <vt:lpstr>Python Nested if Example</vt:lpstr>
      <vt:lpstr>Check out these examples</vt:lpstr>
      <vt:lpstr>Check if a Number is Positive, Negative or 0</vt:lpstr>
      <vt:lpstr>Check if a Number is Odd or Even</vt:lpstr>
      <vt:lpstr>Python for Loop</vt:lpstr>
      <vt:lpstr>Python For Examples</vt:lpstr>
      <vt:lpstr>The range() function</vt:lpstr>
      <vt:lpstr>Examples of range()</vt:lpstr>
      <vt:lpstr>Iterating by Sequence Index</vt:lpstr>
      <vt:lpstr>Nested  for Loops</vt:lpstr>
      <vt:lpstr>Using else Statement with Loops</vt:lpstr>
      <vt:lpstr>Check out these examples</vt:lpstr>
      <vt:lpstr>Check Prime Number</vt:lpstr>
      <vt:lpstr>Find the Factorial of a Number</vt:lpstr>
      <vt:lpstr>While Loop Statements</vt:lpstr>
      <vt:lpstr>Example: Python while Loop</vt:lpstr>
      <vt:lpstr>Using else Statement with Loops</vt:lpstr>
      <vt:lpstr>Check out these examples</vt:lpstr>
      <vt:lpstr>Print the Fibonacci sequence</vt:lpstr>
      <vt:lpstr>Check Armstrong Number</vt:lpstr>
      <vt:lpstr>Find Armstrong Number in an Interval</vt:lpstr>
      <vt:lpstr>Loop Control Statements</vt:lpstr>
      <vt:lpstr>Python break statement</vt:lpstr>
      <vt:lpstr>Cont.….</vt:lpstr>
      <vt:lpstr>Example: Python break</vt:lpstr>
      <vt:lpstr>Python continue statement</vt:lpstr>
      <vt:lpstr>PowerPoint Presentation</vt:lpstr>
      <vt:lpstr>Example: Python continue</vt:lpstr>
      <vt:lpstr>Python pass statement</vt:lpstr>
      <vt:lpstr>Take Quiz</vt:lpstr>
      <vt:lpstr>Answer</vt:lpstr>
      <vt:lpstr>Take Quiz</vt:lpstr>
      <vt:lpstr>Answer</vt:lpstr>
      <vt:lpstr>Take Quiz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karthi murugaiiyan</dc:creator>
  <cp:lastModifiedBy>JOE</cp:lastModifiedBy>
  <cp:revision>54</cp:revision>
  <dcterms:created xsi:type="dcterms:W3CDTF">2018-06-11T04:34:10Z</dcterms:created>
  <dcterms:modified xsi:type="dcterms:W3CDTF">2018-06-15T13:04:52Z</dcterms:modified>
</cp:coreProperties>
</file>