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UW0w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2" r:id="rId5"/>
    <p:sldId id="273" r:id="rId6"/>
    <p:sldId id="274" r:id="rId7"/>
    <p:sldId id="280" r:id="rId8"/>
    <p:sldId id="275" r:id="rId9"/>
    <p:sldId id="276" r:id="rId10"/>
    <p:sldId id="278" r:id="rId11"/>
    <p:sldId id="277" r:id="rId12"/>
    <p:sldId id="279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8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B1DE0-968A-483C-BB30-0CA2C74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8097AF-9E48-499F-A839-A346B147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FC9DBE-2155-41D0-B97A-612B865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5B0228-690A-47EF-8107-F29F7D5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8ADB5-FA83-45BF-A14E-362172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AF374-B0C5-447F-802E-0311347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734FDF-D302-4182-A9F8-A167CAF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6EA17-948F-42F1-A210-6AF4AB5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AE783-73EC-4C5E-9FD6-F4D5754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5B696-E793-4334-A411-70429C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849AC8-D993-4E9C-AC54-BF8DB6C1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74267F-AAED-42F4-89AF-758CC5C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8422A-BB29-4267-9B43-F07F53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F4D823-EEA5-431B-A646-0B69DBD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86FBA-8490-4490-9E65-347BC9C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9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3153E-B490-4AA3-86C9-D8B149B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9312A2-42F3-4915-8D65-1CA824E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31CE85-0B8B-4160-81D4-4A8142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0BA3B4-FC62-4570-87EF-DEE7FC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7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EB078-8028-4FDB-9957-028A8C3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CEB18-1CAD-4DC5-AA8A-C4DD7845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E8B79-A6CE-4E73-8E6F-2212228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CC5CC-C19B-44CE-A7AC-56F9747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669F7-6556-4149-8C1B-E2739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7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88F35-0F2C-4C6B-A0CE-9F1176E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6411F-2B44-42D1-A482-1C20A5D4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104B3-5B52-4EF8-9AD8-BA98275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84C2A-2318-4460-B19C-D1FE4A8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5D1FA-1638-4E15-87A1-1A5A5AE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7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EAF6C-80E8-4EF7-AF15-96F15FB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10939-4357-4EA7-9523-CCF7E63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4B6A4C-3DE7-4979-B3E9-4D3CB82C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E1CD34-DC1A-4390-8166-728945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0936EF-824C-4B99-AF2E-D99FF7E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2393B4-1DAE-426F-8E25-03D00F6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6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B8C6E-9D09-4852-AB86-C380C27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92B22B-CC7D-40F5-865C-2D030A07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1B7026-4BAB-4DE8-BE9F-F349A5B3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1465E6-F6F6-4CE0-8A95-C2B6056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07C85B-9910-4017-AD07-7FA10756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4E834F-7858-4ABA-9788-4D7AC4A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DB07F6-E5D8-4B9B-BE60-B8257BE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19303E-273B-449B-BF37-1B4FB3D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AD233-9BBD-4126-A2A2-6AD97E5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ACDE28-3D43-4B39-9D6D-49F84C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1C994-D8A7-43B6-97E5-FC2538B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181243-93D0-4AFF-B239-29757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E40FC1-DB67-47F8-B5D1-E7FE1E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9D785B-36CE-4C32-9930-6ECD0E1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8D3300-52EB-43E3-99B4-5C84518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34C95-6F87-441A-9C72-F632BE8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895E6-B602-44BD-89C9-C33A57BA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E43574-3ED8-4EAD-BCBF-01BFC592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B7664-8DAF-4BBC-B234-3EB94CC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4A3F9B-CFF0-438D-884C-A4B735D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8442A9-3893-48C8-B5A3-6C494F0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3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E286-F74B-410D-9FAB-9AC1FF93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5116AF-4BDE-4508-A1E1-7A065C84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F939A5-5840-47DC-834E-2316D336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368C2-3972-4433-ADC3-C708850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F3BCFF-4BB9-4421-AACA-384D01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0E54D6-A6BA-46A0-B1A0-906C8D3A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File:Python-logo-notext.sv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&amp;ehk=UW0w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rcRect/>
          <a:stretch>
            <a:fillRect l="89000" t="1000" b="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D1660C-E04A-4767-B511-C68A1C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C18F40-272A-458B-86AE-E38AE27E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F60E3-8877-4309-894E-20D9563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81C8-9216-4B0B-8140-1004798C1287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7A5D19-60F8-45CC-94AF-FCEE9446D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896D7F-1259-4E73-916B-8A09D8A8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748D-FD16-4635-B7FB-1851930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6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+mj-lt"/>
              </a:rPr>
              <a:t>DATABASE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4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3" y="82872"/>
            <a:ext cx="10515600" cy="1325563"/>
          </a:xfrm>
        </p:spPr>
        <p:txBody>
          <a:bodyPr/>
          <a:lstStyle/>
          <a:p>
            <a:r>
              <a:rPr lang="en-IN" dirty="0" smtClean="0"/>
              <a:t>Update Statement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37606" y="1319402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692" y="2839619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1521" y="1994872"/>
            <a:ext cx="85144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UPDATE &lt;table name&gt; SET &lt;attribute&gt; = &lt;expression&gt; WHERE &lt;condition&gt;;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62553" y="3740508"/>
            <a:ext cx="6113930" cy="468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UPDATE student SET age=18 WHERE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student_id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=102;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74580"/>
              </p:ext>
            </p:extLst>
          </p:nvPr>
        </p:nvGraphicFramePr>
        <p:xfrm>
          <a:off x="669254" y="4872152"/>
          <a:ext cx="5175504" cy="15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5168">
                  <a:extLst>
                    <a:ext uri="{9D8B030D-6E8A-4147-A177-3AD203B41FA5}">
                      <a16:colId xmlns:a16="http://schemas.microsoft.com/office/drawing/2014/main" xmlns="" val="682779081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720816164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2599529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student_id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age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41815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506523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Alex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42435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chris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331612375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844758" y="5425440"/>
            <a:ext cx="695379" cy="426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24987"/>
              </p:ext>
            </p:extLst>
          </p:nvPr>
        </p:nvGraphicFramePr>
        <p:xfrm>
          <a:off x="6540137" y="4846320"/>
          <a:ext cx="5175504" cy="15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5168">
                  <a:extLst>
                    <a:ext uri="{9D8B030D-6E8A-4147-A177-3AD203B41FA5}">
                      <a16:colId xmlns:a16="http://schemas.microsoft.com/office/drawing/2014/main" xmlns="" val="647683366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2381715791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1654104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S_id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S_Name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age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131678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90359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Alex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93022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chris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90178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97" y="-157522"/>
            <a:ext cx="10515600" cy="1325563"/>
          </a:xfrm>
        </p:spPr>
        <p:txBody>
          <a:bodyPr/>
          <a:lstStyle/>
          <a:p>
            <a:r>
              <a:rPr lang="en-IN" dirty="0" smtClean="0"/>
              <a:t>Select Statement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13472" y="1683193"/>
            <a:ext cx="4942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SELECT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column_name</a:t>
            </a:r>
            <a:r>
              <a:rPr lang="en-IN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IN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FROM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table_name</a:t>
            </a:r>
            <a:endParaRPr lang="en-IN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771" y="894676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770" y="2223540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9200" y="3014566"/>
            <a:ext cx="3152502" cy="468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SELECT * FROM student;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790" y="5255135"/>
            <a:ext cx="52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SELECT * FROM student WHERE name = '</a:t>
            </a:r>
            <a:r>
              <a:rPr lang="en-IN" dirty="0" err="1"/>
              <a:t>Abhi</a:t>
            </a:r>
            <a:r>
              <a:rPr lang="en-IN" dirty="0"/>
              <a:t>';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40173"/>
              </p:ext>
            </p:extLst>
          </p:nvPr>
        </p:nvGraphicFramePr>
        <p:xfrm>
          <a:off x="6765252" y="2550530"/>
          <a:ext cx="5175504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3876">
                  <a:extLst>
                    <a:ext uri="{9D8B030D-6E8A-4147-A177-3AD203B41FA5}">
                      <a16:colId xmlns:a16="http://schemas.microsoft.com/office/drawing/2014/main" xmlns="" val="4080529111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473771874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2270331042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4171525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s_id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age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address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76795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5886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Alex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30480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Banglore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24012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104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Ankit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Mumbai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225684655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389120" y="3138802"/>
            <a:ext cx="2376132" cy="144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75061"/>
              </p:ext>
            </p:extLst>
          </p:nvPr>
        </p:nvGraphicFramePr>
        <p:xfrm>
          <a:off x="6887174" y="5274582"/>
          <a:ext cx="5175504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3876">
                  <a:extLst>
                    <a:ext uri="{9D8B030D-6E8A-4147-A177-3AD203B41FA5}">
                      <a16:colId xmlns:a16="http://schemas.microsoft.com/office/drawing/2014/main" xmlns="" val="3392914111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578430360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2932841937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863720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Rohtak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755382796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860869" y="5400537"/>
            <a:ext cx="1026305" cy="1866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5" y="-35052"/>
            <a:ext cx="10515600" cy="1325563"/>
          </a:xfrm>
        </p:spPr>
        <p:txBody>
          <a:bodyPr/>
          <a:lstStyle/>
          <a:p>
            <a:r>
              <a:rPr lang="en-IN" dirty="0" smtClean="0"/>
              <a:t>Delete Statement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0616" y="1576615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616" y="3194045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3289" y="2411039"/>
            <a:ext cx="608345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DELETE FROM &lt;table name&gt; WHERE &lt;condition&gt;;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3560" y="3966914"/>
            <a:ext cx="4559065" cy="468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DELETE FROM student;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560" y="5068876"/>
            <a:ext cx="4349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+mj-lt"/>
              </a:rPr>
              <a:t>DELETE FROM student WHERE </a:t>
            </a:r>
            <a:r>
              <a:rPr lang="en-IN" dirty="0" err="1">
                <a:latin typeface="+mj-lt"/>
              </a:rPr>
              <a:t>s_id</a:t>
            </a:r>
            <a:r>
              <a:rPr lang="en-IN" dirty="0">
                <a:latin typeface="+mj-lt"/>
              </a:rPr>
              <a:t>=103;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70929"/>
              </p:ext>
            </p:extLst>
          </p:nvPr>
        </p:nvGraphicFramePr>
        <p:xfrm>
          <a:off x="6739128" y="4843848"/>
          <a:ext cx="5175504" cy="1188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5168">
                  <a:extLst>
                    <a:ext uri="{9D8B030D-6E8A-4147-A177-3AD203B41FA5}">
                      <a16:colId xmlns:a16="http://schemas.microsoft.com/office/drawing/2014/main" xmlns="" val="2667905235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1526025470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1379567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S_id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S_Name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age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81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68850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Alex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18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42443514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63589" y="5194855"/>
            <a:ext cx="1975539" cy="184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Python </a:t>
            </a:r>
            <a:r>
              <a:rPr lang="en-IN" smtClean="0"/>
              <a:t>Database 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DB API provides a minimal standard for working with databases using Python structures and syntax wherever possible.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This </a:t>
            </a:r>
            <a:r>
              <a:rPr lang="en-US" sz="2000" dirty="0">
                <a:latin typeface="+mj-lt"/>
              </a:rPr>
              <a:t>API includes the following −</a:t>
            </a:r>
          </a:p>
          <a:p>
            <a:pPr lvl="1"/>
            <a:r>
              <a:rPr lang="en-US" sz="2000" dirty="0">
                <a:latin typeface="+mj-lt"/>
              </a:rPr>
              <a:t>Importing the API module.</a:t>
            </a:r>
          </a:p>
          <a:p>
            <a:pPr lvl="1"/>
            <a:r>
              <a:rPr lang="en-US" sz="2000" dirty="0">
                <a:latin typeface="+mj-lt"/>
              </a:rPr>
              <a:t>Acquiring a connection with the database.</a:t>
            </a:r>
          </a:p>
          <a:p>
            <a:pPr lvl="1"/>
            <a:r>
              <a:rPr lang="en-US" sz="2000" dirty="0">
                <a:latin typeface="+mj-lt"/>
              </a:rPr>
              <a:t>Issuing SQL statements and stored procedures.</a:t>
            </a:r>
          </a:p>
          <a:p>
            <a:pPr lvl="1"/>
            <a:r>
              <a:rPr lang="en-US" sz="2000" dirty="0">
                <a:latin typeface="+mj-lt"/>
              </a:rPr>
              <a:t>Closing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6378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Connecting to </a:t>
            </a:r>
            <a:r>
              <a:rPr lang="en-IN" b="1" dirty="0" smtClean="0"/>
              <a:t>Oracle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+mj-lt"/>
              </a:rPr>
              <a:t>import </a:t>
            </a:r>
            <a:r>
              <a:rPr lang="fr-FR" sz="2400" dirty="0" err="1">
                <a:latin typeface="+mj-lt"/>
              </a:rPr>
              <a:t>cx_Oracle</a:t>
            </a:r>
            <a:endParaRPr lang="fr-FR" sz="2400" dirty="0">
              <a:latin typeface="+mj-lt"/>
            </a:endParaRPr>
          </a:p>
          <a:p>
            <a:pPr marL="0" indent="0">
              <a:buNone/>
            </a:pPr>
            <a:r>
              <a:rPr lang="fr-FR" sz="2400" dirty="0" err="1">
                <a:latin typeface="+mj-lt"/>
              </a:rPr>
              <a:t>db</a:t>
            </a:r>
            <a:r>
              <a:rPr lang="fr-FR" sz="2400" dirty="0">
                <a:latin typeface="+mj-lt"/>
              </a:rPr>
              <a:t> = </a:t>
            </a:r>
            <a:r>
              <a:rPr lang="fr-FR" sz="2400" dirty="0" err="1">
                <a:latin typeface="+mj-lt"/>
              </a:rPr>
              <a:t>cx_Oracle.connect</a:t>
            </a:r>
            <a:r>
              <a:rPr lang="fr-FR" sz="2400" dirty="0">
                <a:latin typeface="+mj-lt"/>
              </a:rPr>
              <a:t>('</a:t>
            </a:r>
            <a:r>
              <a:rPr lang="fr-FR" sz="2400" dirty="0" err="1">
                <a:latin typeface="+mj-lt"/>
              </a:rPr>
              <a:t>karthi</a:t>
            </a:r>
            <a:r>
              <a:rPr lang="fr-FR" sz="2400" dirty="0">
                <a:latin typeface="+mj-lt"/>
              </a:rPr>
              <a:t>/root@127.0.0.1/XE')</a:t>
            </a:r>
          </a:p>
          <a:p>
            <a:pPr marL="0" indent="0">
              <a:buNone/>
            </a:pPr>
            <a:r>
              <a:rPr lang="fr-FR" sz="2400" dirty="0" err="1">
                <a:latin typeface="+mj-lt"/>
              </a:rPr>
              <a:t>print</a:t>
            </a:r>
            <a:r>
              <a:rPr lang="fr-FR" sz="2400" dirty="0">
                <a:latin typeface="+mj-lt"/>
              </a:rPr>
              <a:t> (</a:t>
            </a:r>
            <a:r>
              <a:rPr lang="fr-FR" sz="2400" dirty="0" err="1">
                <a:latin typeface="+mj-lt"/>
              </a:rPr>
              <a:t>db.version</a:t>
            </a:r>
            <a:r>
              <a:rPr lang="fr-FR" sz="24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fr-FR" sz="2400" dirty="0" err="1" smtClean="0">
                <a:latin typeface="+mj-lt"/>
              </a:rPr>
              <a:t>cursor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= </a:t>
            </a:r>
            <a:r>
              <a:rPr lang="fr-FR" sz="2400" dirty="0" err="1">
                <a:latin typeface="+mj-lt"/>
              </a:rPr>
              <a:t>db.cursor</a:t>
            </a:r>
            <a:r>
              <a:rPr lang="fr-FR" sz="2400" dirty="0">
                <a:latin typeface="+mj-lt"/>
              </a:rPr>
              <a:t>()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0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Table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28503" y="169191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cx_Oracle</a:t>
            </a:r>
            <a:endParaRPr lang="en-IN" dirty="0"/>
          </a:p>
          <a:p>
            <a:r>
              <a:rPr lang="en-IN" dirty="0"/>
              <a:t>con=</a:t>
            </a:r>
            <a:r>
              <a:rPr lang="en-IN" dirty="0" err="1"/>
              <a:t>cx_Oracle.connect</a:t>
            </a:r>
            <a:r>
              <a:rPr lang="en-IN" dirty="0"/>
              <a:t>("</a:t>
            </a:r>
            <a:r>
              <a:rPr lang="en-IN" dirty="0" err="1"/>
              <a:t>karthi</a:t>
            </a:r>
            <a:r>
              <a:rPr lang="en-IN" dirty="0"/>
              <a:t>/root@127.0.0.1/XE")</a:t>
            </a:r>
          </a:p>
          <a:p>
            <a:endParaRPr lang="en-IN" dirty="0"/>
          </a:p>
          <a:p>
            <a:r>
              <a:rPr lang="en-IN" dirty="0"/>
              <a:t>cur=</a:t>
            </a:r>
            <a:r>
              <a:rPr lang="en-IN" dirty="0" err="1"/>
              <a:t>con.cursor</a:t>
            </a:r>
            <a:r>
              <a:rPr lang="en-IN" dirty="0"/>
              <a:t>()</a:t>
            </a:r>
          </a:p>
          <a:p>
            <a:r>
              <a:rPr lang="en-IN" dirty="0" err="1"/>
              <a:t>cur.execute</a:t>
            </a:r>
            <a:r>
              <a:rPr lang="en-IN" dirty="0"/>
              <a:t>("""create table </a:t>
            </a:r>
            <a:r>
              <a:rPr lang="en-IN" dirty="0" err="1"/>
              <a:t>myemployee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empid</a:t>
            </a:r>
            <a:r>
              <a:rPr lang="en-IN" dirty="0"/>
              <a:t> number,</a:t>
            </a:r>
          </a:p>
          <a:p>
            <a:r>
              <a:rPr lang="en-IN" dirty="0"/>
              <a:t>    </a:t>
            </a:r>
            <a:r>
              <a:rPr lang="en-IN" dirty="0" err="1"/>
              <a:t>empname</a:t>
            </a:r>
            <a:r>
              <a:rPr lang="en-IN" dirty="0"/>
              <a:t> varchar2(20),</a:t>
            </a:r>
          </a:p>
          <a:p>
            <a:r>
              <a:rPr lang="en-IN" dirty="0"/>
              <a:t>    </a:t>
            </a:r>
            <a:r>
              <a:rPr lang="en-IN" dirty="0" err="1"/>
              <a:t>dept</a:t>
            </a:r>
            <a:r>
              <a:rPr lang="en-IN" dirty="0"/>
              <a:t> varchar2(20),</a:t>
            </a:r>
          </a:p>
          <a:p>
            <a:r>
              <a:rPr lang="en-IN" dirty="0"/>
              <a:t>    designation varchar2(20),</a:t>
            </a:r>
          </a:p>
          <a:p>
            <a:r>
              <a:rPr lang="en-IN" dirty="0"/>
              <a:t>    salary Number(7,2))""")</a:t>
            </a:r>
          </a:p>
          <a:p>
            <a:endParaRPr lang="en-IN" dirty="0"/>
          </a:p>
          <a:p>
            <a:r>
              <a:rPr lang="en-IN" dirty="0" err="1"/>
              <a:t>con.close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18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Data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97279" y="1825625"/>
            <a:ext cx="897853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import </a:t>
            </a:r>
            <a:r>
              <a:rPr lang="en-IN" dirty="0" err="1"/>
              <a:t>cx_Oracle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con=</a:t>
            </a:r>
            <a:r>
              <a:rPr lang="en-IN" dirty="0" err="1"/>
              <a:t>cx_Oracle.connect</a:t>
            </a:r>
            <a:r>
              <a:rPr lang="en-IN" dirty="0"/>
              <a:t>("</a:t>
            </a:r>
            <a:r>
              <a:rPr lang="en-IN" dirty="0" err="1"/>
              <a:t>karthi</a:t>
            </a:r>
            <a:r>
              <a:rPr lang="en-IN" dirty="0"/>
              <a:t>/root@127.0.0.1/XE")</a:t>
            </a:r>
          </a:p>
          <a:p>
            <a:pPr>
              <a:lnSpc>
                <a:spcPct val="150000"/>
              </a:lnSpc>
            </a:pPr>
            <a:r>
              <a:rPr lang="en-IN" dirty="0"/>
              <a:t>cur=</a:t>
            </a:r>
            <a:r>
              <a:rPr lang="en-IN" dirty="0" err="1"/>
              <a:t>con.cursor</a:t>
            </a:r>
            <a:r>
              <a:rPr lang="en-IN" dirty="0"/>
              <a:t>()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cur.execute</a:t>
            </a:r>
            <a:r>
              <a:rPr lang="en-IN" dirty="0"/>
              <a:t>("""insert into </a:t>
            </a:r>
            <a:r>
              <a:rPr lang="en-IN" dirty="0" err="1"/>
              <a:t>myemployee</a:t>
            </a:r>
            <a:r>
              <a:rPr lang="en-IN" dirty="0"/>
              <a:t> </a:t>
            </a:r>
            <a:r>
              <a:rPr lang="en-IN" dirty="0" smtClean="0"/>
              <a:t>values(1001</a:t>
            </a:r>
            <a:r>
              <a:rPr lang="en-IN" dirty="0"/>
              <a:t>,'Ramesh','Accounts','Manager',50250.00)""")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con.commit</a:t>
            </a:r>
            <a:r>
              <a:rPr lang="en-IN" dirty="0"/>
              <a:t>()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con.close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25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Many Values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97577" y="169068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cx_Oracle</a:t>
            </a:r>
            <a:endParaRPr lang="en-IN" dirty="0"/>
          </a:p>
          <a:p>
            <a:r>
              <a:rPr lang="en-IN" dirty="0"/>
              <a:t>con=</a:t>
            </a:r>
            <a:r>
              <a:rPr lang="en-IN" dirty="0" err="1"/>
              <a:t>cx_Oracle.connect</a:t>
            </a:r>
            <a:r>
              <a:rPr lang="en-IN" dirty="0"/>
              <a:t>("admin/</a:t>
            </a:r>
            <a:r>
              <a:rPr lang="en-IN" dirty="0" err="1"/>
              <a:t>admin@XE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cur=</a:t>
            </a:r>
            <a:r>
              <a:rPr lang="en-IN" dirty="0" err="1"/>
              <a:t>con.cursor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employees=[ (1002,"Gopi","Accounts","Assistant",12500.00),(1003,"James","Finance","Manager",45275.00),(1004,"Hitler","Finance","Cashier",30500.00),(1005,"Lenin","Accounts","Assistant",12500.00)]</a:t>
            </a:r>
          </a:p>
          <a:p>
            <a:endParaRPr lang="en-IN" dirty="0"/>
          </a:p>
          <a:p>
            <a:r>
              <a:rPr lang="en-IN" dirty="0" err="1"/>
              <a:t>cur.executemany</a:t>
            </a:r>
            <a:r>
              <a:rPr lang="en-IN" dirty="0"/>
              <a:t>("""insert into </a:t>
            </a:r>
            <a:r>
              <a:rPr lang="en-IN" dirty="0" err="1"/>
              <a:t>myemployee</a:t>
            </a:r>
            <a:r>
              <a:rPr lang="en-IN" dirty="0"/>
              <a:t> values(:1,:2,:3,:4,:5)""",employees)</a:t>
            </a:r>
          </a:p>
          <a:p>
            <a:endParaRPr lang="en-IN" dirty="0"/>
          </a:p>
          <a:p>
            <a:r>
              <a:rPr lang="en-IN" dirty="0" err="1"/>
              <a:t>con.commit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con.close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410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IN" dirty="0" smtClean="0"/>
              <a:t>Fetching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668870"/>
            <a:ext cx="5780313" cy="2972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+mj-lt"/>
              </a:rPr>
              <a:t>import </a:t>
            </a:r>
            <a:r>
              <a:rPr lang="en-IN" sz="1800" dirty="0" err="1">
                <a:latin typeface="+mj-lt"/>
              </a:rPr>
              <a:t>cx_Oracle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 smtClean="0">
                <a:latin typeface="+mj-lt"/>
              </a:rPr>
              <a:t>con=</a:t>
            </a:r>
            <a:r>
              <a:rPr lang="en-IN" sz="1800" dirty="0" err="1" smtClean="0">
                <a:latin typeface="+mj-lt"/>
              </a:rPr>
              <a:t>cx_Oracle.connect</a:t>
            </a:r>
            <a:r>
              <a:rPr lang="en-IN" sz="1800" dirty="0">
                <a:latin typeface="+mj-lt"/>
              </a:rPr>
              <a:t>("</a:t>
            </a:r>
            <a:r>
              <a:rPr lang="en-IN" sz="1800" dirty="0" err="1">
                <a:latin typeface="+mj-lt"/>
              </a:rPr>
              <a:t>karthi</a:t>
            </a:r>
            <a:r>
              <a:rPr lang="en-IN" sz="1800" dirty="0">
                <a:latin typeface="+mj-lt"/>
              </a:rPr>
              <a:t>/root@127.0.0.1/XE")</a:t>
            </a:r>
          </a:p>
          <a:p>
            <a:pPr marL="0" indent="0">
              <a:buNone/>
            </a:pPr>
            <a:r>
              <a:rPr lang="en-IN" sz="1800" dirty="0" smtClean="0">
                <a:latin typeface="+mj-lt"/>
              </a:rPr>
              <a:t>cur=</a:t>
            </a:r>
            <a:r>
              <a:rPr lang="en-IN" sz="1800" dirty="0" err="1" smtClean="0">
                <a:latin typeface="+mj-lt"/>
              </a:rPr>
              <a:t>con.cursor</a:t>
            </a:r>
            <a:r>
              <a:rPr lang="en-IN" sz="1800" dirty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IN" sz="1800" dirty="0" err="1" smtClean="0">
                <a:latin typeface="+mj-lt"/>
              </a:rPr>
              <a:t>cur.execute</a:t>
            </a:r>
            <a:r>
              <a:rPr lang="en-IN" sz="1800" dirty="0">
                <a:latin typeface="+mj-lt"/>
              </a:rPr>
              <a:t>("select * from </a:t>
            </a:r>
            <a:r>
              <a:rPr lang="en-IN" sz="1800" dirty="0" err="1">
                <a:latin typeface="+mj-lt"/>
              </a:rPr>
              <a:t>myemployee</a:t>
            </a:r>
            <a:r>
              <a:rPr lang="en-IN" sz="1800" dirty="0">
                <a:latin typeface="+mj-lt"/>
              </a:rPr>
              <a:t> order by </a:t>
            </a:r>
            <a:r>
              <a:rPr lang="en-IN" sz="1800" dirty="0" err="1">
                <a:latin typeface="+mj-lt"/>
              </a:rPr>
              <a:t>empid</a:t>
            </a:r>
            <a:r>
              <a:rPr lang="en-IN" sz="1800" dirty="0">
                <a:latin typeface="+mj-lt"/>
              </a:rPr>
              <a:t>")</a:t>
            </a:r>
          </a:p>
          <a:p>
            <a:pPr marL="0" indent="0">
              <a:buNone/>
            </a:pPr>
            <a:r>
              <a:rPr lang="en-IN" sz="1800" dirty="0" smtClean="0">
                <a:latin typeface="+mj-lt"/>
              </a:rPr>
              <a:t># </a:t>
            </a:r>
            <a:r>
              <a:rPr lang="en-IN" sz="1800" dirty="0">
                <a:latin typeface="+mj-lt"/>
              </a:rPr>
              <a:t>row count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print(</a:t>
            </a:r>
            <a:r>
              <a:rPr lang="en-IN" sz="1800" dirty="0" err="1">
                <a:latin typeface="+mj-lt"/>
              </a:rPr>
              <a:t>cur.rowcount</a:t>
            </a:r>
            <a:r>
              <a:rPr lang="en-IN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sz="1800" dirty="0" smtClean="0">
                <a:latin typeface="+mj-lt"/>
              </a:rPr>
              <a:t># </a:t>
            </a:r>
            <a:r>
              <a:rPr lang="en-IN" sz="1800" dirty="0">
                <a:latin typeface="+mj-lt"/>
              </a:rPr>
              <a:t>fetch all the records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print(</a:t>
            </a:r>
            <a:r>
              <a:rPr lang="en-IN" sz="1800" dirty="0" err="1">
                <a:latin typeface="+mj-lt"/>
              </a:rPr>
              <a:t>cur.fetchall</a:t>
            </a:r>
            <a:r>
              <a:rPr lang="en-IN" sz="1800" dirty="0">
                <a:latin typeface="+mj-lt"/>
              </a:rPr>
              <a:t>())</a:t>
            </a:r>
          </a:p>
          <a:p>
            <a:pPr marL="0" indent="0">
              <a:buNone/>
            </a:pPr>
            <a:r>
              <a:rPr lang="en-IN" sz="1800" dirty="0" smtClean="0">
                <a:latin typeface="+mj-lt"/>
              </a:rPr>
              <a:t>print(</a:t>
            </a:r>
            <a:r>
              <a:rPr lang="en-IN" sz="1800" dirty="0" err="1" smtClean="0">
                <a:latin typeface="+mj-lt"/>
              </a:rPr>
              <a:t>cur.rowcount</a:t>
            </a:r>
            <a:r>
              <a:rPr lang="en-IN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sz="1800" dirty="0" err="1" smtClean="0">
                <a:latin typeface="+mj-lt"/>
              </a:rPr>
              <a:t>cur.execute</a:t>
            </a:r>
            <a:r>
              <a:rPr lang="en-IN" sz="1800" dirty="0">
                <a:latin typeface="+mj-lt"/>
              </a:rPr>
              <a:t>("select * from </a:t>
            </a:r>
            <a:r>
              <a:rPr lang="en-IN" sz="1800" dirty="0" err="1">
                <a:latin typeface="+mj-lt"/>
              </a:rPr>
              <a:t>customerdetails</a:t>
            </a:r>
            <a:r>
              <a:rPr lang="en-IN" sz="1800" dirty="0">
                <a:latin typeface="+mj-lt"/>
              </a:rPr>
              <a:t> order by </a:t>
            </a:r>
            <a:r>
              <a:rPr lang="en-IN" sz="1800" dirty="0" err="1">
                <a:latin typeface="+mj-lt"/>
              </a:rPr>
              <a:t>custid</a:t>
            </a:r>
            <a:r>
              <a:rPr lang="en-IN" sz="1800" dirty="0">
                <a:latin typeface="+mj-lt"/>
              </a:rPr>
              <a:t>")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7885" y="166887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+mj-lt"/>
              </a:rPr>
              <a:t># row count</a:t>
            </a:r>
          </a:p>
          <a:p>
            <a:r>
              <a:rPr lang="en-IN" dirty="0">
                <a:latin typeface="+mj-lt"/>
              </a:rPr>
              <a:t>print(</a:t>
            </a:r>
            <a:r>
              <a:rPr lang="en-IN" dirty="0" err="1">
                <a:latin typeface="+mj-lt"/>
              </a:rPr>
              <a:t>cur.arraysize</a:t>
            </a:r>
            <a:r>
              <a:rPr lang="en-IN" dirty="0">
                <a:latin typeface="+mj-lt"/>
              </a:rPr>
              <a:t>)</a:t>
            </a:r>
          </a:p>
          <a:p>
            <a:r>
              <a:rPr lang="en-IN" dirty="0" err="1">
                <a:latin typeface="+mj-lt"/>
              </a:rPr>
              <a:t>cur.arraysize</a:t>
            </a:r>
            <a:r>
              <a:rPr lang="en-IN" dirty="0">
                <a:latin typeface="+mj-lt"/>
              </a:rPr>
              <a:t>=3</a:t>
            </a:r>
          </a:p>
          <a:p>
            <a:r>
              <a:rPr lang="en-IN" dirty="0">
                <a:latin typeface="+mj-lt"/>
              </a:rPr>
              <a:t># fetch specified no. of records</a:t>
            </a:r>
          </a:p>
          <a:p>
            <a:r>
              <a:rPr lang="en-IN" dirty="0">
                <a:latin typeface="+mj-lt"/>
              </a:rPr>
              <a:t>print(</a:t>
            </a:r>
            <a:r>
              <a:rPr lang="en-IN" dirty="0" err="1">
                <a:latin typeface="+mj-lt"/>
              </a:rPr>
              <a:t>cur.fetchmany</a:t>
            </a:r>
            <a:r>
              <a:rPr lang="en-IN" dirty="0">
                <a:latin typeface="+mj-lt"/>
              </a:rPr>
              <a:t>())</a:t>
            </a:r>
          </a:p>
          <a:p>
            <a:r>
              <a:rPr lang="en-IN" dirty="0" err="1">
                <a:latin typeface="+mj-lt"/>
              </a:rPr>
              <a:t>cur.execute</a:t>
            </a:r>
            <a:r>
              <a:rPr lang="en-IN" dirty="0">
                <a:latin typeface="+mj-lt"/>
              </a:rPr>
              <a:t>("select * from </a:t>
            </a:r>
            <a:r>
              <a:rPr lang="en-IN" dirty="0" err="1">
                <a:latin typeface="+mj-lt"/>
              </a:rPr>
              <a:t>customerdetails</a:t>
            </a:r>
            <a:r>
              <a:rPr lang="en-IN" dirty="0">
                <a:latin typeface="+mj-lt"/>
              </a:rPr>
              <a:t> order by </a:t>
            </a:r>
            <a:r>
              <a:rPr lang="en-IN" dirty="0" err="1">
                <a:latin typeface="+mj-lt"/>
              </a:rPr>
              <a:t>custid</a:t>
            </a:r>
            <a:r>
              <a:rPr lang="en-IN" dirty="0">
                <a:latin typeface="+mj-lt"/>
              </a:rPr>
              <a:t>")</a:t>
            </a:r>
          </a:p>
          <a:p>
            <a:r>
              <a:rPr lang="en-IN" dirty="0">
                <a:latin typeface="+mj-lt"/>
              </a:rPr>
              <a:t># row count</a:t>
            </a:r>
          </a:p>
          <a:p>
            <a:r>
              <a:rPr lang="en-IN" dirty="0">
                <a:latin typeface="+mj-lt"/>
              </a:rPr>
              <a:t>print(</a:t>
            </a:r>
            <a:r>
              <a:rPr lang="en-IN" dirty="0" err="1">
                <a:latin typeface="+mj-lt"/>
              </a:rPr>
              <a:t>cur.fetchone</a:t>
            </a:r>
            <a:r>
              <a:rPr lang="en-IN" dirty="0">
                <a:latin typeface="+mj-lt"/>
              </a:rPr>
              <a:t>())</a:t>
            </a:r>
          </a:p>
          <a:p>
            <a:r>
              <a:rPr lang="en-IN" dirty="0" err="1">
                <a:latin typeface="+mj-lt"/>
              </a:rPr>
              <a:t>con.commit</a:t>
            </a:r>
            <a:r>
              <a:rPr lang="en-IN" dirty="0">
                <a:latin typeface="+mj-lt"/>
              </a:rPr>
              <a:t>()</a:t>
            </a:r>
          </a:p>
          <a:p>
            <a:r>
              <a:rPr lang="en-IN" dirty="0" err="1">
                <a:latin typeface="+mj-lt"/>
              </a:rPr>
              <a:t>con.close</a:t>
            </a:r>
            <a:r>
              <a:rPr lang="en-IN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87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Data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72046" y="16906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cx_Oracle</a:t>
            </a:r>
            <a:endParaRPr lang="en-IN" dirty="0"/>
          </a:p>
          <a:p>
            <a:r>
              <a:rPr lang="en-IN" dirty="0"/>
              <a:t>con=</a:t>
            </a:r>
            <a:r>
              <a:rPr lang="en-IN" dirty="0" err="1"/>
              <a:t>cx_Oracle.connect</a:t>
            </a:r>
            <a:r>
              <a:rPr lang="en-IN" dirty="0"/>
              <a:t>("</a:t>
            </a:r>
            <a:r>
              <a:rPr lang="en-IN" dirty="0" err="1"/>
              <a:t>karthi</a:t>
            </a:r>
            <a:r>
              <a:rPr lang="en-IN" dirty="0"/>
              <a:t>/root@127.0.0.1/XE")</a:t>
            </a:r>
          </a:p>
          <a:p>
            <a:endParaRPr lang="en-IN" dirty="0"/>
          </a:p>
          <a:p>
            <a:r>
              <a:rPr lang="en-IN" dirty="0"/>
              <a:t>cur=</a:t>
            </a:r>
            <a:r>
              <a:rPr lang="en-IN" dirty="0" err="1"/>
              <a:t>con.cursor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cur.execute</a:t>
            </a:r>
            <a:r>
              <a:rPr lang="en-IN" dirty="0"/>
              <a:t>("""update </a:t>
            </a:r>
            <a:r>
              <a:rPr lang="en-IN" dirty="0" err="1"/>
              <a:t>myemployee</a:t>
            </a:r>
            <a:r>
              <a:rPr lang="en-IN" dirty="0"/>
              <a:t> set </a:t>
            </a:r>
            <a:r>
              <a:rPr lang="en-IN" dirty="0" err="1"/>
              <a:t>dept</a:t>
            </a:r>
            <a:r>
              <a:rPr lang="en-IN" dirty="0"/>
              <a:t>='{}' where </a:t>
            </a:r>
            <a:r>
              <a:rPr lang="en-IN" dirty="0" err="1"/>
              <a:t>empid</a:t>
            </a:r>
            <a:r>
              <a:rPr lang="en-IN" dirty="0"/>
              <a:t>={}""".format("Income Tax",1003))</a:t>
            </a:r>
          </a:p>
          <a:p>
            <a:endParaRPr lang="en-IN" dirty="0"/>
          </a:p>
          <a:p>
            <a:r>
              <a:rPr lang="en-IN" dirty="0" err="1"/>
              <a:t>con.commit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con.close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45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Database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database is a separate application that stores a collection of data.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Each </a:t>
            </a:r>
            <a:r>
              <a:rPr lang="en-US" sz="2400" dirty="0">
                <a:latin typeface="+mj-lt"/>
              </a:rPr>
              <a:t>database has one or more distinct APIs for creating, accessing, managing, searching and replicating the data it holds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Relational </a:t>
            </a:r>
            <a:r>
              <a:rPr lang="en-US" sz="2400" dirty="0">
                <a:latin typeface="+mj-lt"/>
              </a:rPr>
              <a:t>database management systems (RDBMS) to store and manage huge volume of data.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1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Data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5257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cx_Oracle</a:t>
            </a:r>
            <a:endParaRPr lang="en-IN" dirty="0"/>
          </a:p>
          <a:p>
            <a:r>
              <a:rPr lang="en-IN" dirty="0"/>
              <a:t>con=</a:t>
            </a:r>
            <a:r>
              <a:rPr lang="en-IN" dirty="0" err="1"/>
              <a:t>cx_Oracle.connect</a:t>
            </a:r>
            <a:r>
              <a:rPr lang="en-IN" dirty="0"/>
              <a:t>("</a:t>
            </a:r>
            <a:r>
              <a:rPr lang="en-IN" dirty="0" err="1"/>
              <a:t>karthi</a:t>
            </a:r>
            <a:r>
              <a:rPr lang="en-IN" dirty="0"/>
              <a:t>/root@127.0.0.1/XE")</a:t>
            </a:r>
          </a:p>
          <a:p>
            <a:endParaRPr lang="en-IN" dirty="0"/>
          </a:p>
          <a:p>
            <a:r>
              <a:rPr lang="en-IN" dirty="0"/>
              <a:t>cur=</a:t>
            </a:r>
            <a:r>
              <a:rPr lang="en-IN" dirty="0" err="1"/>
              <a:t>con.cursor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cur.execute</a:t>
            </a:r>
            <a:r>
              <a:rPr lang="en-IN" dirty="0"/>
              <a:t>("""delete from </a:t>
            </a:r>
            <a:r>
              <a:rPr lang="en-IN" dirty="0" err="1"/>
              <a:t>myemployee</a:t>
            </a:r>
            <a:r>
              <a:rPr lang="en-IN" dirty="0"/>
              <a:t> where </a:t>
            </a:r>
            <a:r>
              <a:rPr lang="en-IN" dirty="0" err="1"/>
              <a:t>empid</a:t>
            </a:r>
            <a:r>
              <a:rPr lang="en-IN" dirty="0"/>
              <a:t>=:1""",(1001,))</a:t>
            </a:r>
          </a:p>
          <a:p>
            <a:endParaRPr lang="en-IN" dirty="0"/>
          </a:p>
          <a:p>
            <a:r>
              <a:rPr lang="en-IN" dirty="0" err="1"/>
              <a:t>con.commit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con.close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0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68" y="0"/>
            <a:ext cx="10515600" cy="1325563"/>
          </a:xfrm>
        </p:spPr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82880" y="1325563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cx_Oracle</a:t>
            </a:r>
            <a:endParaRPr lang="en-IN" sz="1600" dirty="0"/>
          </a:p>
          <a:p>
            <a:r>
              <a:rPr lang="en-IN" sz="1600" dirty="0"/>
              <a:t>try:</a:t>
            </a:r>
          </a:p>
          <a:p>
            <a:r>
              <a:rPr lang="en-IN" sz="1600" dirty="0"/>
              <a:t>    con=</a:t>
            </a:r>
            <a:r>
              <a:rPr lang="en-IN" sz="1600" dirty="0" err="1"/>
              <a:t>cx_Oracle.connect</a:t>
            </a:r>
            <a:r>
              <a:rPr lang="en-IN" sz="1600" dirty="0"/>
              <a:t>("karthi/root@127.0.0.1/XE")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con.begin</a:t>
            </a:r>
            <a:r>
              <a:rPr lang="en-IN" sz="1600" dirty="0"/>
              <a:t>()</a:t>
            </a:r>
          </a:p>
          <a:p>
            <a:r>
              <a:rPr lang="en-IN" sz="1600" dirty="0"/>
              <a:t>    cur=</a:t>
            </a:r>
            <a:r>
              <a:rPr lang="en-IN" sz="1600" dirty="0" err="1"/>
              <a:t>con.cursor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    #stored function to retrieve all employees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cur.execute</a:t>
            </a:r>
            <a:r>
              <a:rPr lang="en-IN" sz="1600" dirty="0"/>
              <a:t>("""</a:t>
            </a:r>
          </a:p>
          <a:p>
            <a:r>
              <a:rPr lang="en-IN" sz="1600" dirty="0"/>
              <a:t>    CREATE OR REPLACE FUNCTION </a:t>
            </a:r>
            <a:r>
              <a:rPr lang="en-IN" sz="1600" dirty="0" err="1"/>
              <a:t>fn_list_all</a:t>
            </a:r>
            <a:r>
              <a:rPr lang="en-IN" sz="1600" dirty="0"/>
              <a:t> return SYS_REFCURSOR</a:t>
            </a:r>
          </a:p>
          <a:p>
            <a:r>
              <a:rPr lang="en-IN" sz="1600" dirty="0"/>
              <a:t>    AS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listall</a:t>
            </a:r>
            <a:r>
              <a:rPr lang="en-IN" sz="1600" dirty="0"/>
              <a:t> SYS_REFCURSOR;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    BEGIN</a:t>
            </a:r>
          </a:p>
          <a:p>
            <a:r>
              <a:rPr lang="en-IN" sz="1600" dirty="0"/>
              <a:t>    open </a:t>
            </a:r>
            <a:r>
              <a:rPr lang="en-IN" sz="1600" dirty="0" err="1"/>
              <a:t>listall</a:t>
            </a:r>
            <a:r>
              <a:rPr lang="en-IN" sz="1600" dirty="0"/>
              <a:t> for </a:t>
            </a:r>
          </a:p>
          <a:p>
            <a:r>
              <a:rPr lang="en-IN" sz="1600" dirty="0"/>
              <a:t>        select * from </a:t>
            </a:r>
            <a:r>
              <a:rPr lang="en-IN" sz="1600" dirty="0" err="1"/>
              <a:t>myemployee</a:t>
            </a:r>
            <a:r>
              <a:rPr lang="en-IN" sz="1600" dirty="0"/>
              <a:t>;</a:t>
            </a:r>
          </a:p>
          <a:p>
            <a:r>
              <a:rPr lang="en-IN" sz="1600" dirty="0"/>
              <a:t>    return </a:t>
            </a:r>
            <a:r>
              <a:rPr lang="en-IN" sz="1600" dirty="0" err="1"/>
              <a:t>listall</a:t>
            </a:r>
            <a:r>
              <a:rPr lang="en-IN" sz="1600" dirty="0"/>
              <a:t>;</a:t>
            </a:r>
          </a:p>
          <a:p>
            <a:endParaRPr lang="en-IN" sz="1600" dirty="0"/>
          </a:p>
          <a:p>
            <a:r>
              <a:rPr lang="en-IN" sz="1600" dirty="0"/>
              <a:t>    END </a:t>
            </a:r>
            <a:r>
              <a:rPr lang="en-IN" sz="1600" dirty="0" err="1"/>
              <a:t>fn_list_all</a:t>
            </a:r>
            <a:r>
              <a:rPr lang="en-IN" sz="1600" dirty="0"/>
              <a:t>;</a:t>
            </a:r>
          </a:p>
          <a:p>
            <a:r>
              <a:rPr lang="en-IN" sz="1600" dirty="0"/>
              <a:t>    """)</a:t>
            </a:r>
          </a:p>
          <a:p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6278880" y="1226965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 #invoke the stored procedure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my_cursor</a:t>
            </a:r>
            <a:r>
              <a:rPr lang="en-IN" sz="1600" dirty="0"/>
              <a:t>=</a:t>
            </a:r>
            <a:r>
              <a:rPr lang="en-IN" sz="1600" dirty="0" err="1"/>
              <a:t>cur.callfunc</a:t>
            </a:r>
            <a:r>
              <a:rPr lang="en-IN" sz="1600" dirty="0"/>
              <a:t>('fn_list_all',</a:t>
            </a:r>
            <a:r>
              <a:rPr lang="en-IN" sz="1600" dirty="0" err="1"/>
              <a:t>returnType</a:t>
            </a:r>
            <a:r>
              <a:rPr lang="en-IN" sz="1600" dirty="0"/>
              <a:t>=</a:t>
            </a:r>
            <a:r>
              <a:rPr lang="en-IN" sz="1600" dirty="0" err="1"/>
              <a:t>cx_Oracle.CURSOR</a:t>
            </a:r>
            <a:r>
              <a:rPr lang="en-IN" sz="1600" dirty="0"/>
              <a:t>)</a:t>
            </a:r>
          </a:p>
          <a:p>
            <a:r>
              <a:rPr lang="en-IN" sz="1600" dirty="0"/>
              <a:t>    print("Employee Details")</a:t>
            </a:r>
          </a:p>
          <a:p>
            <a:r>
              <a:rPr lang="en-IN" sz="1600" dirty="0"/>
              <a:t>    print('*'*20)</a:t>
            </a:r>
          </a:p>
          <a:p>
            <a:r>
              <a:rPr lang="en-IN" sz="1600" dirty="0"/>
              <a:t>    for row in </a:t>
            </a:r>
            <a:r>
              <a:rPr lang="en-IN" sz="1600" dirty="0" err="1"/>
              <a:t>my_cursor</a:t>
            </a:r>
            <a:r>
              <a:rPr lang="en-IN" sz="1600" dirty="0"/>
              <a:t>:</a:t>
            </a:r>
          </a:p>
          <a:p>
            <a:r>
              <a:rPr lang="en-IN" sz="1600" dirty="0"/>
              <a:t>        print(row)</a:t>
            </a:r>
          </a:p>
          <a:p>
            <a:endParaRPr lang="en-IN" sz="1600" dirty="0"/>
          </a:p>
          <a:p>
            <a:r>
              <a:rPr lang="en-IN" sz="1600" dirty="0"/>
              <a:t>except </a:t>
            </a:r>
            <a:r>
              <a:rPr lang="en-IN" sz="1600" dirty="0" err="1"/>
              <a:t>cx_Oracle.Error</a:t>
            </a:r>
            <a:r>
              <a:rPr lang="en-IN" sz="1600" dirty="0"/>
              <a:t> as e:</a:t>
            </a:r>
          </a:p>
          <a:p>
            <a:r>
              <a:rPr lang="en-IN" sz="1600" dirty="0"/>
              <a:t>    print(e)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con.rollback</a:t>
            </a:r>
            <a:r>
              <a:rPr lang="en-IN" sz="1600" dirty="0"/>
              <a:t>()</a:t>
            </a:r>
          </a:p>
          <a:p>
            <a:r>
              <a:rPr lang="en-IN" sz="1600" dirty="0"/>
              <a:t>finally: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con.commit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con.close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46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PL/SQL Stored Functions and </a:t>
            </a:r>
            <a:r>
              <a:rPr lang="en-US" b="1" dirty="0" smtClean="0"/>
              <a:t>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PL/SQL is Oracle's procedural language extension to SQL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PL/SQL procedures and functions are stored and run in the database.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Using </a:t>
            </a:r>
            <a:r>
              <a:rPr lang="en-US" sz="2400" dirty="0">
                <a:latin typeface="+mj-lt"/>
              </a:rPr>
              <a:t>PL/SQL lets all database applications reuse logic, no matter how the application accesses the database. 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6" y="-233924"/>
            <a:ext cx="10515600" cy="1325563"/>
          </a:xfrm>
        </p:spPr>
        <p:txBody>
          <a:bodyPr/>
          <a:lstStyle/>
          <a:p>
            <a:r>
              <a:rPr lang="en-IN" dirty="0" smtClean="0"/>
              <a:t>Procedures With </a:t>
            </a:r>
            <a:r>
              <a:rPr lang="en-IN" dirty="0" err="1" smtClean="0"/>
              <a:t>Proc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2846" y="684141"/>
            <a:ext cx="6096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cx_Oracle</a:t>
            </a:r>
            <a:endParaRPr lang="en-IN" sz="1600" dirty="0"/>
          </a:p>
          <a:p>
            <a:r>
              <a:rPr lang="en-IN" sz="1600" dirty="0"/>
              <a:t>try:</a:t>
            </a:r>
          </a:p>
          <a:p>
            <a:r>
              <a:rPr lang="en-IN" sz="1600" dirty="0"/>
              <a:t>    con=</a:t>
            </a:r>
            <a:r>
              <a:rPr lang="en-IN" sz="1600" dirty="0" err="1"/>
              <a:t>cx_Oracle.connect</a:t>
            </a:r>
            <a:r>
              <a:rPr lang="en-IN" sz="1600" dirty="0"/>
              <a:t>("karthi/root@127.0.0.1/XE")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con.begin</a:t>
            </a:r>
            <a:r>
              <a:rPr lang="en-IN" sz="1600" dirty="0"/>
              <a:t>()</a:t>
            </a:r>
          </a:p>
          <a:p>
            <a:r>
              <a:rPr lang="en-IN" sz="1600" dirty="0"/>
              <a:t>    cur=</a:t>
            </a:r>
            <a:r>
              <a:rPr lang="en-IN" sz="1600" dirty="0" err="1"/>
              <a:t>con.cursor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    #stored procedure to retrieve the number of employees </a:t>
            </a:r>
          </a:p>
          <a:p>
            <a:r>
              <a:rPr lang="en-IN" sz="1600" dirty="0"/>
              <a:t>    #belonging to a particular department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cur.execute</a:t>
            </a:r>
            <a:r>
              <a:rPr lang="en-IN" sz="1600" dirty="0"/>
              <a:t>(""" CREATE or REPLACE PROCEDURE </a:t>
            </a:r>
            <a:r>
              <a:rPr lang="en-IN" sz="1600" dirty="0" err="1"/>
              <a:t>sp_checkemplyoee_Dept</a:t>
            </a:r>
            <a:r>
              <a:rPr lang="en-IN" sz="1600" dirty="0"/>
              <a:t> (</a:t>
            </a:r>
            <a:r>
              <a:rPr lang="en-IN" sz="1600" dirty="0" err="1"/>
              <a:t>deptName</a:t>
            </a:r>
            <a:r>
              <a:rPr lang="en-IN" sz="1600" dirty="0"/>
              <a:t> IN </a:t>
            </a:r>
            <a:r>
              <a:rPr lang="en-IN" sz="1600" dirty="0" err="1"/>
              <a:t>myemployee.dept%Type</a:t>
            </a:r>
            <a:r>
              <a:rPr lang="en-IN" sz="1600" dirty="0"/>
              <a:t>, </a:t>
            </a:r>
            <a:r>
              <a:rPr lang="en-IN" sz="1600" dirty="0" err="1"/>
              <a:t>d_out</a:t>
            </a:r>
            <a:r>
              <a:rPr lang="en-IN" sz="1600" dirty="0"/>
              <a:t> OUT NUMBER)</a:t>
            </a:r>
          </a:p>
          <a:p>
            <a:r>
              <a:rPr lang="en-IN" sz="1600" dirty="0"/>
              <a:t>    AS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d_count</a:t>
            </a:r>
            <a:r>
              <a:rPr lang="en-IN" sz="1600" dirty="0"/>
              <a:t> number;</a:t>
            </a:r>
          </a:p>
          <a:p>
            <a:r>
              <a:rPr lang="en-IN" sz="1600" dirty="0"/>
              <a:t>    BEGIN</a:t>
            </a:r>
          </a:p>
          <a:p>
            <a:r>
              <a:rPr lang="en-IN" sz="1600" dirty="0"/>
              <a:t>    select count(*) into </a:t>
            </a:r>
            <a:r>
              <a:rPr lang="en-IN" sz="1600" dirty="0" err="1"/>
              <a:t>d_count</a:t>
            </a:r>
            <a:r>
              <a:rPr lang="en-IN" sz="1600" dirty="0"/>
              <a:t> from </a:t>
            </a:r>
            <a:r>
              <a:rPr lang="en-IN" sz="1600" dirty="0" err="1"/>
              <a:t>myemployee</a:t>
            </a:r>
            <a:r>
              <a:rPr lang="en-IN" sz="1600" dirty="0"/>
              <a:t> where </a:t>
            </a:r>
            <a:r>
              <a:rPr lang="en-IN" sz="1600" dirty="0" err="1"/>
              <a:t>dept</a:t>
            </a:r>
            <a:r>
              <a:rPr lang="en-IN" sz="1600" dirty="0"/>
              <a:t>=</a:t>
            </a:r>
            <a:r>
              <a:rPr lang="en-IN" sz="1600" dirty="0" err="1"/>
              <a:t>deptName</a:t>
            </a:r>
            <a:r>
              <a:rPr lang="en-IN" sz="1600" dirty="0"/>
              <a:t>;</a:t>
            </a:r>
          </a:p>
          <a:p>
            <a:r>
              <a:rPr lang="en-IN" sz="1600" dirty="0"/>
              <a:t>    if(</a:t>
            </a:r>
            <a:r>
              <a:rPr lang="en-IN" sz="1600" dirty="0" err="1"/>
              <a:t>d_count</a:t>
            </a:r>
            <a:r>
              <a:rPr lang="en-IN" sz="1600" dirty="0"/>
              <a:t>=0) then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d_out</a:t>
            </a:r>
            <a:r>
              <a:rPr lang="en-IN" sz="1600" dirty="0"/>
              <a:t>:=0;</a:t>
            </a:r>
          </a:p>
          <a:p>
            <a:r>
              <a:rPr lang="en-IN" sz="1600" dirty="0"/>
              <a:t>        return;</a:t>
            </a:r>
          </a:p>
          <a:p>
            <a:r>
              <a:rPr lang="en-IN" sz="1600" dirty="0"/>
              <a:t>    end if;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d_out</a:t>
            </a:r>
            <a:r>
              <a:rPr lang="en-IN" sz="1600" dirty="0"/>
              <a:t>:=</a:t>
            </a:r>
            <a:r>
              <a:rPr lang="en-IN" sz="1600" dirty="0" err="1"/>
              <a:t>d_count</a:t>
            </a:r>
            <a:r>
              <a:rPr lang="en-IN" sz="1600" dirty="0"/>
              <a:t>;</a:t>
            </a:r>
          </a:p>
          <a:p>
            <a:r>
              <a:rPr lang="en-IN" sz="1600" dirty="0"/>
              <a:t>    return;</a:t>
            </a:r>
          </a:p>
          <a:p>
            <a:r>
              <a:rPr lang="en-IN" sz="1600" dirty="0"/>
              <a:t>    END;</a:t>
            </a:r>
          </a:p>
          <a:p>
            <a:r>
              <a:rPr lang="en-IN" sz="1600" dirty="0"/>
              <a:t>    """)</a:t>
            </a:r>
          </a:p>
          <a:p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6183086" y="684141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 #declare output variable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myResult</a:t>
            </a:r>
            <a:r>
              <a:rPr lang="en-IN" sz="1600" dirty="0"/>
              <a:t>=</a:t>
            </a:r>
            <a:r>
              <a:rPr lang="en-IN" sz="1600" dirty="0" err="1"/>
              <a:t>cur.var</a:t>
            </a:r>
            <a:r>
              <a:rPr lang="en-IN" sz="1600" dirty="0"/>
              <a:t>(</a:t>
            </a:r>
            <a:r>
              <a:rPr lang="en-IN" sz="1600" dirty="0" err="1"/>
              <a:t>cx_Oracle.NUMBER</a:t>
            </a:r>
            <a:r>
              <a:rPr lang="en-IN" sz="1600" dirty="0"/>
              <a:t>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dept</a:t>
            </a:r>
            <a:r>
              <a:rPr lang="en-IN" sz="1600" dirty="0"/>
              <a:t>='Finance'</a:t>
            </a:r>
          </a:p>
          <a:p>
            <a:endParaRPr lang="en-IN" sz="1600" dirty="0"/>
          </a:p>
          <a:p>
            <a:r>
              <a:rPr lang="en-IN" sz="1600" dirty="0"/>
              <a:t>    #invoke the stored procedure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cur.callproc</a:t>
            </a:r>
            <a:r>
              <a:rPr lang="en-IN" sz="1600" dirty="0"/>
              <a:t>('</a:t>
            </a:r>
            <a:r>
              <a:rPr lang="en-IN" sz="1600" dirty="0" err="1"/>
              <a:t>sp_checkemplyoee_Dept</a:t>
            </a:r>
            <a:r>
              <a:rPr lang="en-IN" sz="1600" dirty="0"/>
              <a:t>',[</a:t>
            </a:r>
            <a:r>
              <a:rPr lang="en-IN" sz="1600" dirty="0" err="1"/>
              <a:t>dept,myResult</a:t>
            </a:r>
            <a:r>
              <a:rPr lang="en-IN" sz="1600" dirty="0"/>
              <a:t>])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no_of_employees</a:t>
            </a:r>
            <a:r>
              <a:rPr lang="en-IN" sz="1600" dirty="0"/>
              <a:t>=</a:t>
            </a:r>
            <a:r>
              <a:rPr lang="en-IN" sz="1600" dirty="0" err="1"/>
              <a:t>myResult.getvalue</a:t>
            </a:r>
            <a:r>
              <a:rPr lang="en-IN" sz="1600" dirty="0"/>
              <a:t>()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    if(</a:t>
            </a:r>
            <a:r>
              <a:rPr lang="en-IN" sz="1600" dirty="0" err="1"/>
              <a:t>no_of_employees</a:t>
            </a:r>
            <a:r>
              <a:rPr lang="en-IN" sz="1600" dirty="0"/>
              <a:t>==0):</a:t>
            </a:r>
          </a:p>
          <a:p>
            <a:r>
              <a:rPr lang="en-IN" sz="1600" dirty="0"/>
              <a:t>        print("No employee exist in {</a:t>
            </a:r>
            <a:r>
              <a:rPr lang="en-IN" sz="1600" dirty="0" err="1"/>
              <a:t>dept</a:t>
            </a:r>
            <a:r>
              <a:rPr lang="en-IN" sz="1600" dirty="0"/>
              <a:t>}")</a:t>
            </a:r>
          </a:p>
          <a:p>
            <a:r>
              <a:rPr lang="en-IN" sz="1600" dirty="0"/>
              <a:t>    else:</a:t>
            </a:r>
          </a:p>
          <a:p>
            <a:r>
              <a:rPr lang="en-IN" sz="1600" dirty="0"/>
              <a:t>        print("{</a:t>
            </a:r>
            <a:r>
              <a:rPr lang="en-IN" sz="1600" dirty="0" err="1"/>
              <a:t>no_of_employees</a:t>
            </a:r>
            <a:r>
              <a:rPr lang="en-IN" sz="1600" dirty="0"/>
              <a:t>} employee(s) exist in {</a:t>
            </a:r>
            <a:r>
              <a:rPr lang="en-IN" sz="1600" dirty="0" err="1"/>
              <a:t>dept</a:t>
            </a:r>
            <a:r>
              <a:rPr lang="en-IN" sz="1600" dirty="0"/>
              <a:t>}")</a:t>
            </a:r>
          </a:p>
          <a:p>
            <a:endParaRPr lang="en-IN" sz="1600" dirty="0"/>
          </a:p>
          <a:p>
            <a:r>
              <a:rPr lang="en-IN" sz="1600" dirty="0"/>
              <a:t>except </a:t>
            </a:r>
            <a:r>
              <a:rPr lang="en-IN" sz="1600" dirty="0" err="1"/>
              <a:t>cx_Oracle.Error</a:t>
            </a:r>
            <a:r>
              <a:rPr lang="en-IN" sz="1600" dirty="0"/>
              <a:t> as e:</a:t>
            </a:r>
          </a:p>
          <a:p>
            <a:r>
              <a:rPr lang="en-IN" sz="1600" dirty="0"/>
              <a:t>    print(e)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con.rollback</a:t>
            </a:r>
            <a:r>
              <a:rPr lang="en-IN" sz="1600" dirty="0"/>
              <a:t>()</a:t>
            </a:r>
          </a:p>
          <a:p>
            <a:r>
              <a:rPr lang="en-IN" sz="1600" dirty="0"/>
              <a:t>finally: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con.commit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con.close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93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69033"/>
            <a:ext cx="10515600" cy="1325563"/>
          </a:xfrm>
        </p:spPr>
        <p:txBody>
          <a:bodyPr/>
          <a:lstStyle/>
          <a:p>
            <a:r>
              <a:rPr lang="en-IN" dirty="0"/>
              <a:t>Procedures </a:t>
            </a:r>
            <a:r>
              <a:rPr lang="en-IN" dirty="0" smtClean="0"/>
              <a:t>Without </a:t>
            </a:r>
            <a:r>
              <a:rPr lang="en-IN" dirty="0" err="1"/>
              <a:t>Proc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2880" y="102790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cx_Oracle</a:t>
            </a:r>
            <a:endParaRPr lang="en-IN" sz="1600" dirty="0"/>
          </a:p>
          <a:p>
            <a:r>
              <a:rPr lang="en-IN" sz="1600" dirty="0"/>
              <a:t>try:</a:t>
            </a:r>
          </a:p>
          <a:p>
            <a:r>
              <a:rPr lang="en-IN" sz="1600" dirty="0"/>
              <a:t>    con=</a:t>
            </a:r>
            <a:r>
              <a:rPr lang="en-IN" sz="1600" dirty="0" err="1"/>
              <a:t>cx_Oracle.connect</a:t>
            </a:r>
            <a:r>
              <a:rPr lang="en-IN" sz="1600" dirty="0"/>
              <a:t>("karthi/root@127.0.0.1/XE")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con.begin</a:t>
            </a:r>
            <a:r>
              <a:rPr lang="en-IN" sz="1600" dirty="0"/>
              <a:t>()</a:t>
            </a:r>
          </a:p>
          <a:p>
            <a:r>
              <a:rPr lang="en-IN" sz="1600" dirty="0"/>
              <a:t>    cur=</a:t>
            </a:r>
            <a:r>
              <a:rPr lang="en-IN" sz="1600" dirty="0" err="1"/>
              <a:t>con.cursor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    #stored procedure to retrieve the number of employees </a:t>
            </a:r>
          </a:p>
          <a:p>
            <a:r>
              <a:rPr lang="en-IN" sz="1600" dirty="0"/>
              <a:t>    #belonging to a particular department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cur.execute</a:t>
            </a:r>
            <a:r>
              <a:rPr lang="en-IN" sz="1600" dirty="0"/>
              <a:t>(""" CREATE or REPLACE PROCEDURE </a:t>
            </a:r>
            <a:r>
              <a:rPr lang="en-IN" sz="1600" dirty="0" err="1"/>
              <a:t>myemployee_raise_sal</a:t>
            </a:r>
            <a:r>
              <a:rPr lang="en-IN" sz="1600" dirty="0"/>
              <a:t> (id IN </a:t>
            </a:r>
            <a:r>
              <a:rPr lang="en-IN" sz="1600" dirty="0" err="1"/>
              <a:t>myemployee.empid%Type</a:t>
            </a:r>
            <a:r>
              <a:rPr lang="en-IN" sz="1600" dirty="0"/>
              <a:t>, percent IN NUMBER, </a:t>
            </a:r>
            <a:r>
              <a:rPr lang="en-IN" sz="1600" dirty="0" err="1"/>
              <a:t>s_out</a:t>
            </a:r>
            <a:r>
              <a:rPr lang="en-IN" sz="1600" dirty="0"/>
              <a:t> OUT NUMBER)</a:t>
            </a:r>
          </a:p>
          <a:p>
            <a:r>
              <a:rPr lang="en-IN" sz="1600" dirty="0"/>
              <a:t>    AS</a:t>
            </a:r>
          </a:p>
          <a:p>
            <a:r>
              <a:rPr lang="en-IN" sz="1600" dirty="0"/>
              <a:t>    BEGIN</a:t>
            </a:r>
          </a:p>
          <a:p>
            <a:r>
              <a:rPr lang="en-IN" sz="1600" dirty="0"/>
              <a:t>    update </a:t>
            </a:r>
            <a:r>
              <a:rPr lang="en-IN" sz="1600" dirty="0" err="1"/>
              <a:t>myemployee</a:t>
            </a:r>
            <a:r>
              <a:rPr lang="en-IN" sz="1600" dirty="0"/>
              <a:t> set salary=</a:t>
            </a:r>
            <a:r>
              <a:rPr lang="en-IN" sz="1600" dirty="0" err="1"/>
              <a:t>salary+salary</a:t>
            </a:r>
            <a:r>
              <a:rPr lang="en-IN" sz="1600" dirty="0"/>
              <a:t> *(percent/100) where </a:t>
            </a:r>
            <a:r>
              <a:rPr lang="en-IN" sz="1600" dirty="0" err="1"/>
              <a:t>empid</a:t>
            </a:r>
            <a:r>
              <a:rPr lang="en-IN" sz="1600" dirty="0"/>
              <a:t>=id;</a:t>
            </a:r>
          </a:p>
          <a:p>
            <a:r>
              <a:rPr lang="en-IN" sz="1600" dirty="0"/>
              <a:t>    commit;</a:t>
            </a:r>
          </a:p>
          <a:p>
            <a:r>
              <a:rPr lang="en-IN" sz="1600" dirty="0"/>
              <a:t>    select salary into </a:t>
            </a:r>
            <a:r>
              <a:rPr lang="en-IN" sz="1600" dirty="0" err="1"/>
              <a:t>s_out</a:t>
            </a:r>
            <a:r>
              <a:rPr lang="en-IN" sz="1600" dirty="0"/>
              <a:t> from </a:t>
            </a:r>
            <a:r>
              <a:rPr lang="en-IN" sz="1600" dirty="0" err="1"/>
              <a:t>myemployee</a:t>
            </a:r>
            <a:r>
              <a:rPr lang="en-IN" sz="1600" dirty="0"/>
              <a:t> where </a:t>
            </a:r>
            <a:r>
              <a:rPr lang="en-IN" sz="1600" dirty="0" err="1"/>
              <a:t>empid</a:t>
            </a:r>
            <a:r>
              <a:rPr lang="en-IN" sz="1600" dirty="0"/>
              <a:t>=id;</a:t>
            </a:r>
          </a:p>
          <a:p>
            <a:r>
              <a:rPr lang="en-IN" sz="1600" dirty="0"/>
              <a:t>    return;</a:t>
            </a:r>
          </a:p>
          <a:p>
            <a:r>
              <a:rPr lang="en-IN" sz="1600" dirty="0"/>
              <a:t>    END;</a:t>
            </a:r>
          </a:p>
          <a:p>
            <a:r>
              <a:rPr lang="en-IN" sz="1600" dirty="0"/>
              <a:t>    """)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4377" y="116724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# calling procedure </a:t>
            </a:r>
            <a:r>
              <a:rPr lang="en-IN" sz="1600" dirty="0" err="1"/>
              <a:t>myemployee_raise_sal</a:t>
            </a:r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out_parameter</a:t>
            </a:r>
            <a:r>
              <a:rPr lang="en-IN" sz="1600" dirty="0"/>
              <a:t> = </a:t>
            </a:r>
            <a:r>
              <a:rPr lang="en-IN" sz="1600" dirty="0" err="1"/>
              <a:t>cur.var</a:t>
            </a:r>
            <a:r>
              <a:rPr lang="en-IN" sz="1600" dirty="0"/>
              <a:t>(</a:t>
            </a:r>
            <a:r>
              <a:rPr lang="en-IN" sz="1600" dirty="0" err="1"/>
              <a:t>cx_Oracle.STRING</a:t>
            </a:r>
            <a:r>
              <a:rPr lang="en-IN" sz="1600" dirty="0"/>
              <a:t>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empId</a:t>
            </a:r>
            <a:r>
              <a:rPr lang="en-IN" sz="1600" dirty="0"/>
              <a:t>=1002</a:t>
            </a:r>
          </a:p>
          <a:p>
            <a:r>
              <a:rPr lang="en-IN" sz="1600" dirty="0"/>
              <a:t>    # we can enclose procedure call between BEGIN and END</a:t>
            </a:r>
          </a:p>
          <a:p>
            <a:r>
              <a:rPr lang="en-IN" sz="1600" dirty="0"/>
              <a:t>    # The BEGIN/END is not required but recommended for clarity.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plsql</a:t>
            </a:r>
            <a:r>
              <a:rPr lang="en-IN" sz="1600" dirty="0"/>
              <a:t> = "BEGIN </a:t>
            </a:r>
            <a:r>
              <a:rPr lang="en-IN" sz="1600" dirty="0" err="1"/>
              <a:t>myemployee_raise_sal</a:t>
            </a:r>
            <a:r>
              <a:rPr lang="en-IN" sz="1600" dirty="0"/>
              <a:t>(:</a:t>
            </a:r>
            <a:r>
              <a:rPr lang="en-IN" sz="1600" dirty="0" err="1"/>
              <a:t>empid</a:t>
            </a:r>
            <a:r>
              <a:rPr lang="en-IN" sz="1600" dirty="0"/>
              <a:t>, :percent, :out); END;"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execute_proc</a:t>
            </a:r>
            <a:r>
              <a:rPr lang="en-IN" sz="1600" dirty="0"/>
              <a:t> = </a:t>
            </a:r>
            <a:r>
              <a:rPr lang="en-IN" sz="1600" dirty="0" err="1"/>
              <a:t>cur.execute</a:t>
            </a:r>
            <a:r>
              <a:rPr lang="en-IN" sz="1600" dirty="0"/>
              <a:t>(</a:t>
            </a:r>
            <a:r>
              <a:rPr lang="en-IN" sz="1600" dirty="0" err="1"/>
              <a:t>plsql</a:t>
            </a:r>
            <a:r>
              <a:rPr lang="en-IN" sz="1600" dirty="0"/>
              <a:t>, (</a:t>
            </a:r>
            <a:r>
              <a:rPr lang="en-IN" sz="1600" dirty="0" err="1"/>
              <a:t>empId</a:t>
            </a:r>
            <a:r>
              <a:rPr lang="en-IN" sz="1600" dirty="0"/>
              <a:t>, 10, </a:t>
            </a:r>
            <a:r>
              <a:rPr lang="en-IN" sz="1600" dirty="0" err="1"/>
              <a:t>out_parameter</a:t>
            </a:r>
            <a:r>
              <a:rPr lang="en-IN" sz="1600" dirty="0"/>
              <a:t>))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    print (</a:t>
            </a:r>
            <a:r>
              <a:rPr lang="en-IN" sz="1600" dirty="0" err="1"/>
              <a:t>f"updated</a:t>
            </a:r>
            <a:r>
              <a:rPr lang="en-IN" sz="1600" dirty="0"/>
              <a:t> salary for {</a:t>
            </a:r>
            <a:r>
              <a:rPr lang="en-IN" sz="1600" dirty="0" err="1"/>
              <a:t>empId</a:t>
            </a:r>
            <a:r>
              <a:rPr lang="en-IN" sz="1600" dirty="0"/>
              <a:t>} is </a:t>
            </a:r>
            <a:r>
              <a:rPr lang="en-IN" sz="1600" dirty="0" err="1"/>
              <a:t>Rs</a:t>
            </a:r>
            <a:r>
              <a:rPr lang="en-IN" sz="1600" dirty="0"/>
              <a:t>. {</a:t>
            </a:r>
            <a:r>
              <a:rPr lang="en-IN" sz="1600" dirty="0" err="1"/>
              <a:t>out_parameter.getvalue</a:t>
            </a:r>
            <a:r>
              <a:rPr lang="en-IN" sz="1600" dirty="0"/>
              <a:t>()}")</a:t>
            </a:r>
          </a:p>
          <a:p>
            <a:endParaRPr lang="en-IN" sz="1600" dirty="0"/>
          </a:p>
          <a:p>
            <a:r>
              <a:rPr lang="en-IN" sz="1600" dirty="0"/>
              <a:t>except </a:t>
            </a:r>
            <a:r>
              <a:rPr lang="en-IN" sz="1600" dirty="0" err="1"/>
              <a:t>cx_Oracle.Error</a:t>
            </a:r>
            <a:r>
              <a:rPr lang="en-IN" sz="1600" dirty="0"/>
              <a:t> as e:</a:t>
            </a:r>
          </a:p>
          <a:p>
            <a:r>
              <a:rPr lang="en-IN" sz="1600" dirty="0"/>
              <a:t>    print(e)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con.rollback</a:t>
            </a:r>
            <a:r>
              <a:rPr lang="en-IN" sz="1600" dirty="0"/>
              <a:t>()</a:t>
            </a:r>
          </a:p>
          <a:p>
            <a:r>
              <a:rPr lang="en-IN" sz="1600" dirty="0"/>
              <a:t>finally: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con.commit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con.close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44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DDL Commands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3" y="1829071"/>
            <a:ext cx="10805241" cy="35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DML Commands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6" y="1795190"/>
            <a:ext cx="10824467" cy="36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reate </a:t>
            </a:r>
            <a:r>
              <a:rPr lang="en-IN" dirty="0"/>
              <a:t>table statement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902" y="2055530"/>
            <a:ext cx="821218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CREATE TABLE &lt;table name&gt; ( &lt;attribute name 1&gt; &lt;data type 1&gt;, ... &lt;attribute name n&gt; &lt;data type n&gt;);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8902" y="3837639"/>
            <a:ext cx="8943702" cy="13913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13131"/>
                </a:solidFill>
                <a:latin typeface="+mj-lt"/>
              </a:rPr>
              <a:t>CREATE TABLE Student(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13131"/>
                </a:solidFill>
                <a:latin typeface="+mj-lt"/>
              </a:rPr>
              <a:t>    </a:t>
            </a:r>
            <a:r>
              <a:rPr lang="en-US" altLang="en-US" sz="2000" dirty="0" err="1" smtClean="0">
                <a:solidFill>
                  <a:srgbClr val="313131"/>
                </a:solidFill>
                <a:latin typeface="+mj-lt"/>
              </a:rPr>
              <a:t>s_id</a:t>
            </a:r>
            <a:r>
              <a:rPr lang="en-US" alt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313131"/>
                </a:solidFill>
                <a:latin typeface="+mj-lt"/>
              </a:rPr>
              <a:t>INT,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13131"/>
                </a:solidFill>
                <a:latin typeface="+mj-lt"/>
              </a:rPr>
              <a:t>    name VARCHAR(100),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13131"/>
                </a:solidFill>
                <a:latin typeface="+mj-lt"/>
              </a:rPr>
              <a:t>    age INT);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1497874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109" y="3196671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04698"/>
              </p:ext>
            </p:extLst>
          </p:nvPr>
        </p:nvGraphicFramePr>
        <p:xfrm>
          <a:off x="1087266" y="5719060"/>
          <a:ext cx="5175504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5168">
                  <a:extLst>
                    <a:ext uri="{9D8B030D-6E8A-4147-A177-3AD203B41FA5}">
                      <a16:colId xmlns:a16="http://schemas.microsoft.com/office/drawing/2014/main" xmlns="" val="152438031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3388428170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2891218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s_id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age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06518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 Table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8434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867231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3005" y="24816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ALTER TABLE </a:t>
            </a:r>
            <a:r>
              <a:rPr lang="en-IN" dirty="0" err="1"/>
              <a:t>table_name</a:t>
            </a:r>
            <a:r>
              <a:rPr lang="en-IN" dirty="0"/>
              <a:t> ADD(</a:t>
            </a:r>
          </a:p>
          <a:p>
            <a:r>
              <a:rPr lang="en-IN" dirty="0"/>
              <a:t>    column_name1 datatype1, </a:t>
            </a:r>
          </a:p>
          <a:p>
            <a:r>
              <a:rPr lang="en-IN" dirty="0"/>
              <a:t>    column-name2 datatype2, </a:t>
            </a:r>
          </a:p>
          <a:p>
            <a:r>
              <a:rPr lang="en-IN" dirty="0"/>
              <a:t>    column-name3 datatype3);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733005" y="47500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ALTER TABLE student ADD(</a:t>
            </a:r>
          </a:p>
          <a:p>
            <a:r>
              <a:rPr lang="en-IN" dirty="0"/>
              <a:t>    </a:t>
            </a:r>
            <a:r>
              <a:rPr lang="en-IN" dirty="0" err="1"/>
              <a:t>father_name</a:t>
            </a:r>
            <a:r>
              <a:rPr lang="en-IN" dirty="0"/>
              <a:t> VARCHAR(60), </a:t>
            </a:r>
          </a:p>
          <a:p>
            <a:r>
              <a:rPr lang="en-IN" dirty="0"/>
              <a:t>    </a:t>
            </a:r>
            <a:r>
              <a:rPr lang="en-IN" dirty="0" err="1"/>
              <a:t>mother_name</a:t>
            </a:r>
            <a:r>
              <a:rPr lang="en-IN" dirty="0"/>
              <a:t> VARCHAR(60), </a:t>
            </a:r>
          </a:p>
          <a:p>
            <a:r>
              <a:rPr lang="en-IN" dirty="0"/>
              <a:t>    dob DATE);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05303" y="251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ALTER TABLE </a:t>
            </a:r>
            <a:r>
              <a:rPr lang="en-IN" dirty="0" err="1"/>
              <a:t>table_name</a:t>
            </a:r>
            <a:r>
              <a:rPr lang="en-IN" dirty="0"/>
              <a:t> modify(</a:t>
            </a:r>
          </a:p>
          <a:p>
            <a:r>
              <a:rPr lang="en-IN" dirty="0"/>
              <a:t>    </a:t>
            </a:r>
            <a:r>
              <a:rPr lang="en-IN" dirty="0" err="1"/>
              <a:t>column_name</a:t>
            </a:r>
            <a:r>
              <a:rPr lang="en-IN" dirty="0"/>
              <a:t> </a:t>
            </a:r>
            <a:r>
              <a:rPr lang="en-IN" dirty="0" smtClean="0"/>
              <a:t>datatype);</a:t>
            </a:r>
            <a:endParaRPr lang="en-IN" dirty="0"/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05303" y="4750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ALTER TABLE student MODIFY(</a:t>
            </a:r>
          </a:p>
          <a:p>
            <a:r>
              <a:rPr lang="en-IN" dirty="0"/>
              <a:t>    address varchar(300));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886994" y="2281646"/>
            <a:ext cx="17417" cy="379693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2709" y="2975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ALTER TABLE </a:t>
            </a:r>
            <a:r>
              <a:rPr lang="en-IN" dirty="0" err="1"/>
              <a:t>table_name</a:t>
            </a:r>
            <a:r>
              <a:rPr lang="en-IN" dirty="0"/>
              <a:t> RENAME </a:t>
            </a:r>
          </a:p>
          <a:p>
            <a:r>
              <a:rPr lang="en-IN" dirty="0"/>
              <a:t>    </a:t>
            </a:r>
            <a:r>
              <a:rPr lang="en-IN" dirty="0" err="1"/>
              <a:t>old_column_name</a:t>
            </a:r>
            <a:r>
              <a:rPr lang="en-IN" dirty="0"/>
              <a:t> TO </a:t>
            </a:r>
            <a:r>
              <a:rPr lang="en-IN" dirty="0" err="1"/>
              <a:t>new_column_name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32709" y="4997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mtClean="0"/>
              <a:t>ALTER TABLE student RENAME </a:t>
            </a:r>
          </a:p>
          <a:p>
            <a:r>
              <a:rPr lang="en-IN" smtClean="0"/>
              <a:t>    address TO location; 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Alter Table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168434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867231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27817" y="2909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ALTER TABLE </a:t>
            </a:r>
            <a:r>
              <a:rPr lang="en-IN" dirty="0" err="1"/>
              <a:t>table_name</a:t>
            </a:r>
            <a:r>
              <a:rPr lang="en-IN" dirty="0"/>
              <a:t> DROP(</a:t>
            </a:r>
          </a:p>
          <a:p>
            <a:r>
              <a:rPr lang="en-IN" dirty="0"/>
              <a:t>    </a:t>
            </a:r>
            <a:r>
              <a:rPr lang="en-IN" dirty="0" err="1"/>
              <a:t>column_name</a:t>
            </a:r>
            <a:r>
              <a:rPr lang="en-IN" dirty="0"/>
              <a:t>);</a:t>
            </a: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027817" y="5050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ALTER TABLE student DROP(</a:t>
            </a:r>
          </a:p>
          <a:p>
            <a:r>
              <a:rPr lang="en-IN" dirty="0"/>
              <a:t>    address);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601097" y="2508069"/>
            <a:ext cx="17417" cy="379693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8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 Table</a:t>
            </a: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88868" y="2850876"/>
            <a:ext cx="394498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DROP 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&lt;table name&gt;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5326" y="4605726"/>
            <a:ext cx="7332617" cy="4680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DROP TABLE employee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168434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867231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8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Statement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93669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Query</a:t>
            </a:r>
            <a:endParaRPr lang="en-IN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292466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Example</a:t>
            </a:r>
            <a:endParaRPr lang="en-IN" sz="2400" b="1" dirty="0"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5954" y="2381600"/>
            <a:ext cx="729778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INSERT INTO &lt;table name&gt; VALUES (&lt;value 1&gt;, ... &lt;value n&gt;);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5954" y="3904736"/>
            <a:ext cx="5651863" cy="468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INSERT INTO student VALUES(101, 'Adam', 15);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75954" y="4757250"/>
            <a:ext cx="5721532" cy="468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INSERT INTO student(id, name) values(102, 'Alex');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63434"/>
              </p:ext>
            </p:extLst>
          </p:nvPr>
        </p:nvGraphicFramePr>
        <p:xfrm>
          <a:off x="1375954" y="5609764"/>
          <a:ext cx="5175504" cy="792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5168">
                  <a:extLst>
                    <a:ext uri="{9D8B030D-6E8A-4147-A177-3AD203B41FA5}">
                      <a16:colId xmlns:a16="http://schemas.microsoft.com/office/drawing/2014/main" xmlns="" val="4102121677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1727743053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xmlns="" val="331702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s_id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age</a:t>
                      </a:r>
                      <a:endParaRPr lang="en-IN" b="1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3176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28889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156</TotalTime>
  <Words>1280</Words>
  <Application>Microsoft Office PowerPoint</Application>
  <PresentationFormat>Widescreen</PresentationFormat>
  <Paragraphs>340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Menlo</vt:lpstr>
      <vt:lpstr>Times New Roman</vt:lpstr>
      <vt:lpstr>python_template</vt:lpstr>
      <vt:lpstr>Python Programming</vt:lpstr>
      <vt:lpstr>What is a Database?</vt:lpstr>
      <vt:lpstr>DDL Commands</vt:lpstr>
      <vt:lpstr>DML Commands</vt:lpstr>
      <vt:lpstr>Create table statement</vt:lpstr>
      <vt:lpstr>Alter Table</vt:lpstr>
      <vt:lpstr>PowerPoint Presentation</vt:lpstr>
      <vt:lpstr>Drop Table</vt:lpstr>
      <vt:lpstr>Insert Statement</vt:lpstr>
      <vt:lpstr>Update Statement</vt:lpstr>
      <vt:lpstr>Select Statement</vt:lpstr>
      <vt:lpstr>Delete Statement</vt:lpstr>
      <vt:lpstr>Python Database Connectivity</vt:lpstr>
      <vt:lpstr>Connecting to Oracle</vt:lpstr>
      <vt:lpstr>Create Table</vt:lpstr>
      <vt:lpstr>Insert Data </vt:lpstr>
      <vt:lpstr>Insert Many Values</vt:lpstr>
      <vt:lpstr>Fetching Data</vt:lpstr>
      <vt:lpstr>Update Data</vt:lpstr>
      <vt:lpstr>Delete Data</vt:lpstr>
      <vt:lpstr>Functions</vt:lpstr>
      <vt:lpstr>Using PL/SQL Stored Functions and Procedures</vt:lpstr>
      <vt:lpstr>Procedures With Proc</vt:lpstr>
      <vt:lpstr>Procedures Without Proc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Windows User</dc:creator>
  <cp:lastModifiedBy>JOE</cp:lastModifiedBy>
  <cp:revision>43</cp:revision>
  <dcterms:created xsi:type="dcterms:W3CDTF">2018-06-18T08:38:17Z</dcterms:created>
  <dcterms:modified xsi:type="dcterms:W3CDTF">2018-06-23T08:00:40Z</dcterms:modified>
</cp:coreProperties>
</file>