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UW0w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9B1DE0-968A-483C-BB30-0CA2C744D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B8097AF-9E48-499F-A839-A346B147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FC9DBE-2155-41D0-B97A-612B8657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7D3-89AD-4BD2-8924-663EFDD0EC45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5B0228-690A-47EF-8107-F29F7D5F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F8ADB5-FA83-45BF-A14E-3621729B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6FC2-D569-49AA-823B-AEB5BE14B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96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DAF374-B0C5-447F-802E-0311347B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7734FDF-D302-4182-A9F8-A167CAF2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66EA17-948F-42F1-A210-6AF4AB59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7D3-89AD-4BD2-8924-663EFDD0EC45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DAE783-73EC-4C5E-9FD6-F4D57541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45B696-E793-4334-A411-70429C40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6FC2-D569-49AA-823B-AEB5BE14B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1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B849AC8-D993-4E9C-AC54-BF8DB6C1A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E74267F-AAED-42F4-89AF-758CC5C40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68422A-BB29-4267-9B43-F07F5382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7D3-89AD-4BD2-8924-663EFDD0EC45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F4D823-EEA5-431B-A646-0B69DBD1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186FBA-8490-4490-9E65-347BC9C3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6FC2-D569-49AA-823B-AEB5BE14B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5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63153E-B490-4AA3-86C9-D8B149BB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29312A2-42F3-4915-8D65-1CA824ED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7D3-89AD-4BD2-8924-663EFDD0EC45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231CE85-0B8B-4160-81D4-4A8142DC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E0BA3B4-FC62-4570-87EF-DEE7FC8B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6FC2-D569-49AA-823B-AEB5BE14B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2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9EB078-8028-4FDB-9957-028A8C3D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DCEB18-1CAD-4DC5-AA8A-C4DD7845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3E8B79-A6CE-4E73-8E6F-22122287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7D3-89AD-4BD2-8924-663EFDD0EC45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9CC5CC-C19B-44CE-A7AC-56F9747B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0669F7-6556-4149-8C1B-E27390EA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6FC2-D569-49AA-823B-AEB5BE14B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8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B88F35-0F2C-4C6B-A0CE-9F1176E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D6411F-2B44-42D1-A482-1C20A5D4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0104B3-5B52-4EF8-9AD8-BA982750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7D3-89AD-4BD2-8924-663EFDD0EC45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84C2A-2318-4460-B19C-D1FE4A8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B5D1FA-1638-4E15-87A1-1A5A5AEC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6FC2-D569-49AA-823B-AEB5BE14B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80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4EAF6C-80E8-4EF7-AF15-96F15FBA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810939-4357-4EA7-9523-CCF7E6395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4B6A4C-3DE7-4979-B3E9-4D3CB82CB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8E1CD34-DC1A-4390-8166-7289453E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7D3-89AD-4BD2-8924-663EFDD0EC45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0936EF-824C-4B99-AF2E-D99FF7E9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2393B4-1DAE-426F-8E25-03D00F62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6FC2-D569-49AA-823B-AEB5BE14B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5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8B8C6E-9D09-4852-AB86-C380C270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92B22B-CC7D-40F5-865C-2D030A07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1B7026-4BAB-4DE8-BE9F-F349A5B37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91465E6-F6F6-4CE0-8A95-C2B60567D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307C85B-9910-4017-AD07-7FA107566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D4E834F-7858-4ABA-9788-4D7AC4AD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7D3-89AD-4BD2-8924-663EFDD0EC45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0DB07F6-E5D8-4B9B-BE60-B8257BE5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219303E-273B-449B-BF37-1B4FB3DB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6FC2-D569-49AA-823B-AEB5BE14B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5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2AD233-9BBD-4126-A2A2-6AD97E5B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FACDE28-3D43-4B39-9D6D-49F84C4D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7D3-89AD-4BD2-8924-663EFDD0EC45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81C994-D8A7-43B6-97E5-FC2538B7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181243-93D0-4AFF-B239-29757FF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6FC2-D569-49AA-823B-AEB5BE14B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2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BE40FC1-DB67-47F8-B5D1-E7FE1E77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7D3-89AD-4BD2-8924-663EFDD0EC45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C9D785B-36CE-4C32-9930-6ECD0E12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8D3300-52EB-43E3-99B4-5C84518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6FC2-D569-49AA-823B-AEB5BE14B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40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534C95-6F87-441A-9C72-F632BE89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4895E6-B602-44BD-89C9-C33A57BA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EE43574-3ED8-4EAD-BCBF-01BFC592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BB7664-8DAF-4BBC-B234-3EB94CC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7D3-89AD-4BD2-8924-663EFDD0EC45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4A3F9B-CFF0-438D-884C-A4B735DE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8442A9-3893-48C8-B5A3-6C494F0A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6FC2-D569-49AA-823B-AEB5BE14B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7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A4E286-F74B-410D-9FAB-9AC1FF93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E5116AF-4BDE-4508-A1E1-7A065C841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2F939A5-5840-47DC-834E-2316D336A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F368C2-3972-4433-ADC3-C708850C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7D3-89AD-4BD2-8924-663EFDD0EC45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F3BCFF-4BB9-4421-AACA-384D01F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F0E54D6-A6BA-46A0-B1A0-906C8D3A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6FC2-D569-49AA-823B-AEB5BE14B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70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en.wikipedia.org/wiki/File:Python-logo-notext.sv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&amp;ehk=UW0w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  <a:extLst>
              <a:ext uri="{837473B0-CC2E-450A-ABE3-18F120FF3D39}">
                <a1611:picAttrSrcUrl xmlns="" xmlns:a1611="http://schemas.microsoft.com/office/drawing/2016/11/main" r:id="rId15"/>
              </a:ext>
            </a:extLst>
          </a:blip>
          <a:srcRect/>
          <a:stretch>
            <a:fillRect l="89000" t="1000" b="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8D1660C-E04A-4767-B511-C68A1CF6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C18F40-272A-458B-86AE-E38AE27E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5F60E3-8877-4309-894E-20D9563CE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C07D3-89AD-4BD2-8924-663EFDD0EC45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7A5D19-60F8-45CC-94AF-FCEE9446D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896D7F-1259-4E73-916B-8A09D8A86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6FC2-D569-49AA-823B-AEB5BE14B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00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ictionary.pptx#-1,24,PowerPoint Presentation" TargetMode="External"/><Relationship Id="rId2" Type="http://schemas.openxmlformats.org/officeDocument/2006/relationships/hyperlink" Target="Dictionary.pptx#-1,23,PowerPoint 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ictionary.pptx#-1,25,PowerPoint Presentatio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ictionary.pptx#-1,10,Python Dictionary fromkeys()" TargetMode="External"/><Relationship Id="rId7" Type="http://schemas.openxmlformats.org/officeDocument/2006/relationships/hyperlink" Target="Dictionary.pptx#-1,14,Python Dictionary values()" TargetMode="External"/><Relationship Id="rId2" Type="http://schemas.openxmlformats.org/officeDocument/2006/relationships/hyperlink" Target="Dictionary.pptx#-1,9,Python copy(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ictionary.pptx#-1,13,Python Dictionary update()" TargetMode="External"/><Relationship Id="rId5" Type="http://schemas.openxmlformats.org/officeDocument/2006/relationships/hyperlink" Target="Dictionary.pptx#-1,12,Python Dictionary setdefault()" TargetMode="External"/><Relationship Id="rId4" Type="http://schemas.openxmlformats.org/officeDocument/2006/relationships/hyperlink" Target="Dictionary.pptx#-1,11,Python Dictionary keys()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E146DD-1554-4815-9FB5-8AF782E5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121"/>
            <a:ext cx="9144000" cy="2387600"/>
          </a:xfrm>
        </p:spPr>
        <p:txBody>
          <a:bodyPr/>
          <a:lstStyle/>
          <a:p>
            <a:r>
              <a:rPr lang="en-IN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F147CCF-2CAF-41A2-A017-D201F7698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+mj-lt"/>
              </a:rPr>
              <a:t>DICTIONARY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490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B68BF1-703A-4481-B668-F0246F74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-73601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/>
              <a:t>Python Dictionary </a:t>
            </a:r>
            <a:r>
              <a:rPr lang="en-IN" sz="3600" dirty="0" err="1"/>
              <a:t>fromkeys</a:t>
            </a:r>
            <a:r>
              <a:rPr lang="en-IN" sz="3600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444158A-E86E-4A95-B8E8-7388C137F744}"/>
              </a:ext>
            </a:extLst>
          </p:cNvPr>
          <p:cNvSpPr/>
          <p:nvPr/>
        </p:nvSpPr>
        <p:spPr>
          <a:xfrm>
            <a:off x="654733" y="926470"/>
            <a:ext cx="4491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830"/>
                </a:solidFill>
                <a:latin typeface="+mj-lt"/>
              </a:rPr>
              <a:t>Create a dictionary from a sequence of keys</a:t>
            </a:r>
            <a:endParaRPr lang="en-US" b="1" i="0" dirty="0">
              <a:solidFill>
                <a:srgbClr val="252830"/>
              </a:solidFill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0C6E99D-E817-4C90-9D78-55EE27DDBC07}"/>
              </a:ext>
            </a:extLst>
          </p:cNvPr>
          <p:cNvSpPr/>
          <p:nvPr/>
        </p:nvSpPr>
        <p:spPr>
          <a:xfrm>
            <a:off x="654733" y="136021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latin typeface="+mj-lt"/>
              </a:rPr>
              <a:t># vowels keys</a:t>
            </a:r>
          </a:p>
          <a:p>
            <a:r>
              <a:rPr lang="en-IN" sz="1400" dirty="0">
                <a:latin typeface="+mj-lt"/>
              </a:rPr>
              <a:t>&gt;&gt;&gt; keys = {'a', 'e', '</a:t>
            </a:r>
            <a:r>
              <a:rPr lang="en-IN" sz="1400" dirty="0" err="1">
                <a:latin typeface="+mj-lt"/>
              </a:rPr>
              <a:t>i</a:t>
            </a:r>
            <a:r>
              <a:rPr lang="en-IN" sz="1400" dirty="0">
                <a:latin typeface="+mj-lt"/>
              </a:rPr>
              <a:t>', 'o', 'u' }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&gt;&gt;&gt; vowels = </a:t>
            </a:r>
            <a:r>
              <a:rPr lang="en-IN" sz="1400" dirty="0" err="1">
                <a:latin typeface="+mj-lt"/>
              </a:rPr>
              <a:t>dict.fromkeys</a:t>
            </a:r>
            <a:r>
              <a:rPr lang="en-IN" sz="1400" dirty="0">
                <a:latin typeface="+mj-lt"/>
              </a:rPr>
              <a:t>(keys)</a:t>
            </a:r>
          </a:p>
          <a:p>
            <a:r>
              <a:rPr lang="en-IN" sz="1400" dirty="0">
                <a:latin typeface="+mj-lt"/>
              </a:rPr>
              <a:t>&gt;&gt;&gt; print(vowels)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BC52699-94ED-4FEB-9840-1B54461A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73" y="1590516"/>
            <a:ext cx="5687157" cy="7441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AECA58B-080E-46C2-A0CE-B68003702BF9}"/>
              </a:ext>
            </a:extLst>
          </p:cNvPr>
          <p:cNvSpPr/>
          <p:nvPr/>
        </p:nvSpPr>
        <p:spPr>
          <a:xfrm>
            <a:off x="646626" y="2573173"/>
            <a:ext cx="4976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252830"/>
                </a:solidFill>
                <a:latin typeface="+mj-lt"/>
              </a:rPr>
              <a:t>Create a dictionary from a sequence of keys with value</a:t>
            </a:r>
            <a:endParaRPr lang="en-US" sz="1600" b="1" i="0" dirty="0">
              <a:solidFill>
                <a:srgbClr val="252830"/>
              </a:solidFill>
              <a:effectLst/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62B12D7-AA7C-4DC2-A1C8-D84CB2C32739}"/>
              </a:ext>
            </a:extLst>
          </p:cNvPr>
          <p:cNvSpPr/>
          <p:nvPr/>
        </p:nvSpPr>
        <p:spPr>
          <a:xfrm>
            <a:off x="654733" y="300139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latin typeface="+mj-lt"/>
              </a:rPr>
              <a:t># vowels keys</a:t>
            </a:r>
          </a:p>
          <a:p>
            <a:r>
              <a:rPr lang="en-IN" sz="1400" dirty="0">
                <a:latin typeface="+mj-lt"/>
              </a:rPr>
              <a:t>&gt;&gt;&gt; keys = {'a', 'e', '</a:t>
            </a:r>
            <a:r>
              <a:rPr lang="en-IN" sz="1400" dirty="0" err="1">
                <a:latin typeface="+mj-lt"/>
              </a:rPr>
              <a:t>i</a:t>
            </a:r>
            <a:r>
              <a:rPr lang="en-IN" sz="1400" dirty="0">
                <a:latin typeface="+mj-lt"/>
              </a:rPr>
              <a:t>', 'o', 'u’ }</a:t>
            </a:r>
          </a:p>
          <a:p>
            <a:r>
              <a:rPr lang="en-IN" sz="1400" dirty="0">
                <a:latin typeface="+mj-lt"/>
              </a:rPr>
              <a:t>&gt;&gt;&gt; value = 'vowel’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&gt;&gt;&gt; vowels = </a:t>
            </a:r>
            <a:r>
              <a:rPr lang="en-IN" sz="1400" dirty="0" err="1">
                <a:latin typeface="+mj-lt"/>
              </a:rPr>
              <a:t>dict.fromkeys</a:t>
            </a:r>
            <a:r>
              <a:rPr lang="en-IN" sz="1400" dirty="0">
                <a:latin typeface="+mj-lt"/>
              </a:rPr>
              <a:t>(keys, value)</a:t>
            </a:r>
          </a:p>
          <a:p>
            <a:r>
              <a:rPr lang="en-IN" sz="1400" dirty="0">
                <a:latin typeface="+mj-lt"/>
              </a:rPr>
              <a:t>&gt;&gt;&gt; print(vowels)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446F63B-A541-4DD2-ACD9-02039018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232" y="3278202"/>
            <a:ext cx="5757497" cy="7111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8A13FFF-B33A-4463-A461-4121B7A90042}"/>
              </a:ext>
            </a:extLst>
          </p:cNvPr>
          <p:cNvSpPr/>
          <p:nvPr/>
        </p:nvSpPr>
        <p:spPr>
          <a:xfrm>
            <a:off x="646626" y="4471300"/>
            <a:ext cx="4038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252830"/>
                </a:solidFill>
                <a:latin typeface="+mj-lt"/>
              </a:rPr>
              <a:t>Create a dictionary from mutable object list</a:t>
            </a:r>
            <a:endParaRPr lang="en-US" sz="1600" b="1" i="0" dirty="0">
              <a:solidFill>
                <a:srgbClr val="252830"/>
              </a:solidFill>
              <a:effectLst/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FC67612-0173-437A-8E33-F9F3A9132561}"/>
              </a:ext>
            </a:extLst>
          </p:cNvPr>
          <p:cNvSpPr/>
          <p:nvPr/>
        </p:nvSpPr>
        <p:spPr>
          <a:xfrm>
            <a:off x="646626" y="480985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latin typeface="+mj-lt"/>
              </a:rPr>
              <a:t># vowels keys</a:t>
            </a:r>
          </a:p>
          <a:p>
            <a:r>
              <a:rPr lang="en-IN" sz="1400" dirty="0">
                <a:latin typeface="+mj-lt"/>
              </a:rPr>
              <a:t>&gt;&gt;&gt; keys = {'a', 'e', '</a:t>
            </a:r>
            <a:r>
              <a:rPr lang="en-IN" sz="1400" dirty="0" err="1">
                <a:latin typeface="+mj-lt"/>
              </a:rPr>
              <a:t>i</a:t>
            </a:r>
            <a:r>
              <a:rPr lang="en-IN" sz="1400" dirty="0">
                <a:latin typeface="+mj-lt"/>
              </a:rPr>
              <a:t>', 'o', 'u’ }</a:t>
            </a:r>
          </a:p>
          <a:p>
            <a:r>
              <a:rPr lang="en-IN" sz="1400" dirty="0">
                <a:latin typeface="+mj-lt"/>
              </a:rPr>
              <a:t>&gt;&gt;&gt; value = [1]</a:t>
            </a:r>
          </a:p>
          <a:p>
            <a:r>
              <a:rPr lang="en-IN" sz="1400" dirty="0">
                <a:latin typeface="+mj-lt"/>
              </a:rPr>
              <a:t>&gt;&gt;&gt; vowels = </a:t>
            </a:r>
            <a:r>
              <a:rPr lang="en-IN" sz="1400" dirty="0" err="1">
                <a:latin typeface="+mj-lt"/>
              </a:rPr>
              <a:t>dict.fromkeys</a:t>
            </a:r>
            <a:r>
              <a:rPr lang="en-IN" sz="1400" dirty="0">
                <a:latin typeface="+mj-lt"/>
              </a:rPr>
              <a:t>(keys, value)</a:t>
            </a:r>
          </a:p>
          <a:p>
            <a:r>
              <a:rPr lang="en-IN" sz="1400" dirty="0">
                <a:latin typeface="+mj-lt"/>
              </a:rPr>
              <a:t>&gt;&gt;&gt; print(vowels)</a:t>
            </a:r>
          </a:p>
          <a:p>
            <a:r>
              <a:rPr lang="en-IN" sz="1400" dirty="0">
                <a:latin typeface="+mj-lt"/>
              </a:rPr>
              <a:t># updating the value</a:t>
            </a:r>
          </a:p>
          <a:p>
            <a:r>
              <a:rPr lang="en-IN" sz="1400" dirty="0">
                <a:latin typeface="+mj-lt"/>
              </a:rPr>
              <a:t>&gt;&gt;&gt; </a:t>
            </a:r>
            <a:r>
              <a:rPr lang="en-IN" sz="1400" dirty="0" err="1">
                <a:latin typeface="+mj-lt"/>
              </a:rPr>
              <a:t>value.append</a:t>
            </a:r>
            <a:r>
              <a:rPr lang="en-IN" sz="1400" dirty="0">
                <a:latin typeface="+mj-lt"/>
              </a:rPr>
              <a:t>(2)</a:t>
            </a:r>
          </a:p>
          <a:p>
            <a:r>
              <a:rPr lang="en-IN" sz="1400" dirty="0">
                <a:latin typeface="+mj-lt"/>
              </a:rPr>
              <a:t>&gt;&gt;&gt; print(vowels)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DFDD877-2B6F-4D6E-94EA-8BD92A416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233" y="5448939"/>
            <a:ext cx="5757497" cy="74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1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A69895-C8B4-4DC3-BD09-B91C2216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Python Dictionary keys()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9B0A83B-B99C-4A6D-9DF3-F5BDE0B5DE43}"/>
              </a:ext>
            </a:extLst>
          </p:cNvPr>
          <p:cNvSpPr/>
          <p:nvPr/>
        </p:nvSpPr>
        <p:spPr>
          <a:xfrm>
            <a:off x="838200" y="1690688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252830"/>
                </a:solidFill>
                <a:latin typeface="+mj-lt"/>
              </a:rPr>
              <a:t>How keys() works?</a:t>
            </a:r>
            <a:endParaRPr lang="en-IN" b="1" i="0" dirty="0">
              <a:solidFill>
                <a:srgbClr val="252830"/>
              </a:solidFill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CC01166-13EA-4C59-B72D-6A7FD9A6F74D}"/>
              </a:ext>
            </a:extLst>
          </p:cNvPr>
          <p:cNvSpPr/>
          <p:nvPr/>
        </p:nvSpPr>
        <p:spPr>
          <a:xfrm>
            <a:off x="2010508" y="2180380"/>
            <a:ext cx="42759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</a:rPr>
              <a:t>&gt;&gt;&gt; person = {'name': '</a:t>
            </a:r>
            <a:r>
              <a:rPr lang="en-IN" sz="1400" dirty="0" err="1">
                <a:latin typeface="+mj-lt"/>
              </a:rPr>
              <a:t>Phill</a:t>
            </a:r>
            <a:r>
              <a:rPr lang="en-IN" sz="1400" dirty="0">
                <a:latin typeface="+mj-lt"/>
              </a:rPr>
              <a:t>', 'age': 22, 'salary': 3500.0}</a:t>
            </a:r>
          </a:p>
          <a:p>
            <a:r>
              <a:rPr lang="en-IN" sz="1400" dirty="0">
                <a:latin typeface="+mj-lt"/>
              </a:rPr>
              <a:t>&gt;&gt;&gt; print(</a:t>
            </a:r>
            <a:r>
              <a:rPr lang="en-IN" sz="1400" dirty="0" err="1">
                <a:latin typeface="+mj-lt"/>
              </a:rPr>
              <a:t>person.keys</a:t>
            </a:r>
            <a:r>
              <a:rPr lang="en-IN" sz="1400" dirty="0">
                <a:latin typeface="+mj-lt"/>
              </a:rPr>
              <a:t>())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&gt;&gt;&gt; </a:t>
            </a:r>
            <a:r>
              <a:rPr lang="en-IN" sz="1400" dirty="0" err="1">
                <a:latin typeface="+mj-lt"/>
              </a:rPr>
              <a:t>empty_dict</a:t>
            </a:r>
            <a:r>
              <a:rPr lang="en-IN" sz="1400" dirty="0">
                <a:latin typeface="+mj-lt"/>
              </a:rPr>
              <a:t> = {}</a:t>
            </a:r>
          </a:p>
          <a:p>
            <a:r>
              <a:rPr lang="en-IN" sz="1400" dirty="0">
                <a:latin typeface="+mj-lt"/>
              </a:rPr>
              <a:t>&gt;&gt;&gt; print(</a:t>
            </a:r>
            <a:r>
              <a:rPr lang="en-IN" sz="1400" dirty="0" err="1">
                <a:latin typeface="+mj-lt"/>
              </a:rPr>
              <a:t>empty_dict.keys</a:t>
            </a:r>
            <a:r>
              <a:rPr lang="en-IN" sz="1400" dirty="0">
                <a:latin typeface="+mj-lt"/>
              </a:rPr>
              <a:t>())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9AD64E6-FAEC-41D2-9F0E-4FF1483B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876" y="2426740"/>
            <a:ext cx="3656501" cy="8259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91D4FF-D0A5-4FD5-B7D1-4298C235F00A}"/>
              </a:ext>
            </a:extLst>
          </p:cNvPr>
          <p:cNvSpPr/>
          <p:nvPr/>
        </p:nvSpPr>
        <p:spPr>
          <a:xfrm>
            <a:off x="741485" y="3637375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830"/>
                </a:solidFill>
                <a:latin typeface="+mj-lt"/>
              </a:rPr>
              <a:t>How keys() works when dictionary is updated?</a:t>
            </a:r>
            <a:endParaRPr lang="en-US" b="1" i="0" dirty="0">
              <a:solidFill>
                <a:srgbClr val="252830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C695E5E-6982-49A5-B2B2-C5BE3FE4BE53}"/>
              </a:ext>
            </a:extLst>
          </p:cNvPr>
          <p:cNvSpPr/>
          <p:nvPr/>
        </p:nvSpPr>
        <p:spPr>
          <a:xfrm>
            <a:off x="2010508" y="40446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latin typeface="+mj-lt"/>
              </a:rPr>
              <a:t>&gt;&gt;&gt; person = {'name': '</a:t>
            </a:r>
            <a:r>
              <a:rPr lang="en-IN" sz="1400" dirty="0" err="1">
                <a:latin typeface="+mj-lt"/>
              </a:rPr>
              <a:t>Phill</a:t>
            </a:r>
            <a:r>
              <a:rPr lang="en-IN" sz="1400" dirty="0">
                <a:latin typeface="+mj-lt"/>
              </a:rPr>
              <a:t>', 'age': 22, }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&gt;&gt;&gt; print('Before dictionary is updated’)</a:t>
            </a:r>
          </a:p>
          <a:p>
            <a:r>
              <a:rPr lang="en-IN" sz="1400" dirty="0">
                <a:latin typeface="+mj-lt"/>
              </a:rPr>
              <a:t>&gt;&gt;&gt; keys = </a:t>
            </a:r>
            <a:r>
              <a:rPr lang="en-IN" sz="1400" dirty="0" err="1">
                <a:latin typeface="+mj-lt"/>
              </a:rPr>
              <a:t>person.keys</a:t>
            </a:r>
            <a:r>
              <a:rPr lang="en-IN" sz="1400" dirty="0">
                <a:latin typeface="+mj-lt"/>
              </a:rPr>
              <a:t>()</a:t>
            </a:r>
          </a:p>
          <a:p>
            <a:r>
              <a:rPr lang="en-IN" sz="1400" dirty="0">
                <a:latin typeface="+mj-lt"/>
              </a:rPr>
              <a:t>&gt;&gt;&gt; print(keys)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# adding an element to the dictionary</a:t>
            </a:r>
          </a:p>
          <a:p>
            <a:r>
              <a:rPr lang="en-IN" sz="1400" dirty="0">
                <a:latin typeface="+mj-lt"/>
              </a:rPr>
              <a:t>&gt;&gt;&gt; </a:t>
            </a:r>
            <a:r>
              <a:rPr lang="en-IN" sz="1400" dirty="0" err="1">
                <a:latin typeface="+mj-lt"/>
              </a:rPr>
              <a:t>person.update</a:t>
            </a:r>
            <a:r>
              <a:rPr lang="en-IN" sz="1400" dirty="0">
                <a:latin typeface="+mj-lt"/>
              </a:rPr>
              <a:t>({'salary': 3500.0})</a:t>
            </a:r>
          </a:p>
          <a:p>
            <a:r>
              <a:rPr lang="en-IN" sz="1400" dirty="0">
                <a:latin typeface="+mj-lt"/>
              </a:rPr>
              <a:t>&gt;&gt;&gt; print('\</a:t>
            </a:r>
            <a:r>
              <a:rPr lang="en-IN" sz="1400" dirty="0" err="1">
                <a:latin typeface="+mj-lt"/>
              </a:rPr>
              <a:t>nAfter</a:t>
            </a:r>
            <a:r>
              <a:rPr lang="en-IN" sz="1400" dirty="0">
                <a:latin typeface="+mj-lt"/>
              </a:rPr>
              <a:t> dictionary is updated’)</a:t>
            </a:r>
          </a:p>
          <a:p>
            <a:r>
              <a:rPr lang="en-IN" sz="1400" dirty="0">
                <a:latin typeface="+mj-lt"/>
              </a:rPr>
              <a:t>&gt;&gt;&gt; print(keys)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E15C85A-332F-477A-8E28-15520FD05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76" y="4105777"/>
            <a:ext cx="41624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7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4C28B1-D284-44EA-987D-7EBBF0FE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Python Dictionary </a:t>
            </a:r>
            <a:r>
              <a:rPr lang="en-IN" sz="4000" dirty="0" err="1"/>
              <a:t>setdefault</a:t>
            </a:r>
            <a:r>
              <a:rPr lang="en-IN" sz="4000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F3EA830-C259-485F-8EC0-9DAE292EF4AC}"/>
              </a:ext>
            </a:extLst>
          </p:cNvPr>
          <p:cNvSpPr/>
          <p:nvPr/>
        </p:nvSpPr>
        <p:spPr>
          <a:xfrm>
            <a:off x="838200" y="1690688"/>
            <a:ext cx="548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830"/>
                </a:solidFill>
                <a:latin typeface="+mj-lt"/>
              </a:rPr>
              <a:t>How </a:t>
            </a:r>
            <a:r>
              <a:rPr lang="en-US" b="1" dirty="0" err="1">
                <a:solidFill>
                  <a:srgbClr val="252830"/>
                </a:solidFill>
                <a:latin typeface="+mj-lt"/>
              </a:rPr>
              <a:t>setdefault</a:t>
            </a:r>
            <a:r>
              <a:rPr lang="en-US" b="1" dirty="0">
                <a:solidFill>
                  <a:srgbClr val="252830"/>
                </a:solidFill>
                <a:latin typeface="+mj-lt"/>
              </a:rPr>
              <a:t>() works when key is in the dictionary?</a:t>
            </a:r>
            <a:endParaRPr lang="en-US" b="1" i="0" dirty="0">
              <a:solidFill>
                <a:srgbClr val="252830"/>
              </a:solidFill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8ABAC9E-EE4B-43A5-8A36-12CE1F86E69B}"/>
              </a:ext>
            </a:extLst>
          </p:cNvPr>
          <p:cNvSpPr/>
          <p:nvPr/>
        </p:nvSpPr>
        <p:spPr>
          <a:xfrm>
            <a:off x="1658815" y="2216032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latin typeface="+mj-lt"/>
              </a:rPr>
              <a:t>&gt;&gt;&gt; person = {'name': '</a:t>
            </a:r>
            <a:r>
              <a:rPr lang="en-IN" sz="1400" dirty="0" err="1">
                <a:latin typeface="+mj-lt"/>
              </a:rPr>
              <a:t>Phill</a:t>
            </a:r>
            <a:r>
              <a:rPr lang="en-IN" sz="1400" dirty="0">
                <a:latin typeface="+mj-lt"/>
              </a:rPr>
              <a:t>', 'age': 22}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&gt;&gt;&gt; age = </a:t>
            </a:r>
            <a:r>
              <a:rPr lang="en-IN" sz="1400" dirty="0" err="1">
                <a:latin typeface="+mj-lt"/>
              </a:rPr>
              <a:t>person.setdefault</a:t>
            </a:r>
            <a:r>
              <a:rPr lang="en-IN" sz="1400" dirty="0">
                <a:latin typeface="+mj-lt"/>
              </a:rPr>
              <a:t>('age’)</a:t>
            </a:r>
          </a:p>
          <a:p>
            <a:r>
              <a:rPr lang="en-IN" sz="1400" dirty="0">
                <a:latin typeface="+mj-lt"/>
              </a:rPr>
              <a:t>&gt;&gt;&gt; print('person = ',person)</a:t>
            </a:r>
          </a:p>
          <a:p>
            <a:r>
              <a:rPr lang="en-IN" sz="1400" dirty="0">
                <a:latin typeface="+mj-lt"/>
              </a:rPr>
              <a:t>&gt;&gt;&gt; print('Age = ',age)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BE9D488-BABB-4F28-AFC8-F18E0BC1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338" y="2385458"/>
            <a:ext cx="4495800" cy="1000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858B87F-F234-4A06-B497-C3533723F714}"/>
              </a:ext>
            </a:extLst>
          </p:cNvPr>
          <p:cNvSpPr/>
          <p:nvPr/>
        </p:nvSpPr>
        <p:spPr>
          <a:xfrm>
            <a:off x="838200" y="3711021"/>
            <a:ext cx="654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52830"/>
                </a:solidFill>
                <a:latin typeface="+mj-lt"/>
              </a:rPr>
              <a:t>How </a:t>
            </a:r>
            <a:r>
              <a:rPr lang="en-US" b="1" dirty="0" err="1">
                <a:solidFill>
                  <a:srgbClr val="252830"/>
                </a:solidFill>
                <a:latin typeface="+mj-lt"/>
              </a:rPr>
              <a:t>setdefault</a:t>
            </a:r>
            <a:r>
              <a:rPr lang="en-US" b="1" dirty="0">
                <a:solidFill>
                  <a:srgbClr val="252830"/>
                </a:solidFill>
                <a:latin typeface="+mj-lt"/>
              </a:rPr>
              <a:t>() works when key is not in the dictionary?</a:t>
            </a:r>
            <a:endParaRPr lang="en-US" b="1" i="0" dirty="0">
              <a:solidFill>
                <a:srgbClr val="252830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CFAC001-A2BD-4D78-B08C-43DCFE018CFA}"/>
              </a:ext>
            </a:extLst>
          </p:cNvPr>
          <p:cNvSpPr/>
          <p:nvPr/>
        </p:nvSpPr>
        <p:spPr>
          <a:xfrm>
            <a:off x="1474177" y="405654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latin typeface="+mj-lt"/>
              </a:rPr>
              <a:t>&gt;&gt;&gt; person = {'name': '</a:t>
            </a:r>
            <a:r>
              <a:rPr lang="en-IN" sz="1400" dirty="0" err="1">
                <a:latin typeface="+mj-lt"/>
              </a:rPr>
              <a:t>Phill</a:t>
            </a:r>
            <a:r>
              <a:rPr lang="en-IN" sz="1400" dirty="0">
                <a:latin typeface="+mj-lt"/>
              </a:rPr>
              <a:t>'}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# key is not in the dictionary</a:t>
            </a:r>
          </a:p>
          <a:p>
            <a:r>
              <a:rPr lang="en-IN" sz="1400" dirty="0">
                <a:latin typeface="+mj-lt"/>
              </a:rPr>
              <a:t>&gt;&gt;&gt; salary = </a:t>
            </a:r>
            <a:r>
              <a:rPr lang="en-IN" sz="1400" dirty="0" err="1">
                <a:latin typeface="+mj-lt"/>
              </a:rPr>
              <a:t>person.setdefault</a:t>
            </a:r>
            <a:r>
              <a:rPr lang="en-IN" sz="1400" dirty="0">
                <a:latin typeface="+mj-lt"/>
              </a:rPr>
              <a:t>('salary’)</a:t>
            </a:r>
          </a:p>
          <a:p>
            <a:r>
              <a:rPr lang="en-IN" sz="1400" dirty="0">
                <a:latin typeface="+mj-lt"/>
              </a:rPr>
              <a:t>&gt;&gt;&gt; print('person = ',person)</a:t>
            </a:r>
          </a:p>
          <a:p>
            <a:r>
              <a:rPr lang="en-IN" sz="1400" dirty="0">
                <a:latin typeface="+mj-lt"/>
              </a:rPr>
              <a:t>&gt;&gt;&gt; print('salary = ',salary)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# key is not in the dictionary</a:t>
            </a:r>
          </a:p>
          <a:p>
            <a:r>
              <a:rPr lang="en-IN" sz="1400" dirty="0">
                <a:latin typeface="+mj-lt"/>
              </a:rPr>
              <a:t># </a:t>
            </a:r>
            <a:r>
              <a:rPr lang="en-IN" sz="1400" dirty="0" err="1">
                <a:latin typeface="+mj-lt"/>
              </a:rPr>
              <a:t>default_value</a:t>
            </a:r>
            <a:r>
              <a:rPr lang="en-IN" sz="1400" dirty="0">
                <a:latin typeface="+mj-lt"/>
              </a:rPr>
              <a:t> is provided</a:t>
            </a:r>
          </a:p>
          <a:p>
            <a:r>
              <a:rPr lang="en-IN" sz="1400" dirty="0">
                <a:latin typeface="+mj-lt"/>
              </a:rPr>
              <a:t>&gt;&gt;&gt; age = </a:t>
            </a:r>
            <a:r>
              <a:rPr lang="en-IN" sz="1400" dirty="0" err="1">
                <a:latin typeface="+mj-lt"/>
              </a:rPr>
              <a:t>person.setdefault</a:t>
            </a:r>
            <a:r>
              <a:rPr lang="en-IN" sz="1400" dirty="0">
                <a:latin typeface="+mj-lt"/>
              </a:rPr>
              <a:t>('age', 22)</a:t>
            </a:r>
          </a:p>
          <a:p>
            <a:r>
              <a:rPr lang="en-IN" sz="1400" dirty="0">
                <a:latin typeface="+mj-lt"/>
              </a:rPr>
              <a:t>&gt;&gt;&gt; print('person = ',person)</a:t>
            </a:r>
          </a:p>
          <a:p>
            <a:r>
              <a:rPr lang="en-IN" sz="1400" dirty="0">
                <a:latin typeface="+mj-lt"/>
              </a:rPr>
              <a:t>&gt;&gt;&gt; print('age = ',age)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10B643C-B07A-4971-AC7B-F23DDF48E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38" y="4751311"/>
            <a:ext cx="6324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8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3B0DE7-1BD2-4FBA-9401-E9DD6E83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Python Dictionary update()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0BF93E-2215-4AC4-AEF1-9B95E8C44577}"/>
              </a:ext>
            </a:extLst>
          </p:cNvPr>
          <p:cNvSpPr/>
          <p:nvPr/>
        </p:nvSpPr>
        <p:spPr>
          <a:xfrm>
            <a:off x="901036" y="1690688"/>
            <a:ext cx="360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830"/>
                </a:solidFill>
                <a:latin typeface="Open Sans"/>
              </a:rPr>
              <a:t>How update() works in Python?</a:t>
            </a:r>
            <a:endParaRPr lang="en-US" b="1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5AE337C-CFD4-4B78-AC6E-7B75D26A9ADF}"/>
              </a:ext>
            </a:extLst>
          </p:cNvPr>
          <p:cNvSpPr/>
          <p:nvPr/>
        </p:nvSpPr>
        <p:spPr>
          <a:xfrm>
            <a:off x="1808285" y="212528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&gt;&gt;&gt; d = {1: "one", 2: "three"}</a:t>
            </a:r>
          </a:p>
          <a:p>
            <a:r>
              <a:rPr lang="en-IN" sz="1400" dirty="0"/>
              <a:t>&gt;&gt;&gt; d1 = {2: "two"}</a:t>
            </a:r>
          </a:p>
          <a:p>
            <a:endParaRPr lang="en-IN" sz="1400" dirty="0"/>
          </a:p>
          <a:p>
            <a:r>
              <a:rPr lang="en-IN" sz="1400" dirty="0"/>
              <a:t># updates the value of key 2</a:t>
            </a:r>
          </a:p>
          <a:p>
            <a:r>
              <a:rPr lang="en-IN" sz="1400" dirty="0"/>
              <a:t>&gt;&gt;&gt; </a:t>
            </a:r>
            <a:r>
              <a:rPr lang="en-IN" sz="1400" dirty="0" err="1"/>
              <a:t>d.update</a:t>
            </a:r>
            <a:r>
              <a:rPr lang="en-IN" sz="1400" dirty="0"/>
              <a:t>(d1)</a:t>
            </a:r>
          </a:p>
          <a:p>
            <a:r>
              <a:rPr lang="en-IN" sz="1400" dirty="0"/>
              <a:t>&gt;&gt;&gt; print(d)</a:t>
            </a:r>
          </a:p>
          <a:p>
            <a:endParaRPr lang="en-IN" sz="1400" dirty="0"/>
          </a:p>
          <a:p>
            <a:r>
              <a:rPr lang="en-IN" sz="1400" dirty="0"/>
              <a:t>&gt;&gt;&gt; d1 = {3: "three"}</a:t>
            </a:r>
          </a:p>
          <a:p>
            <a:endParaRPr lang="en-IN" sz="1400" dirty="0"/>
          </a:p>
          <a:p>
            <a:r>
              <a:rPr lang="en-IN" sz="1400" dirty="0"/>
              <a:t># adds element with key 3</a:t>
            </a:r>
          </a:p>
          <a:p>
            <a:r>
              <a:rPr lang="en-IN" sz="1400" dirty="0"/>
              <a:t>&gt;&gt;&gt; </a:t>
            </a:r>
            <a:r>
              <a:rPr lang="en-IN" sz="1400" dirty="0" err="1"/>
              <a:t>d.update</a:t>
            </a:r>
            <a:r>
              <a:rPr lang="en-IN" sz="1400" dirty="0"/>
              <a:t>(d1)</a:t>
            </a:r>
          </a:p>
          <a:p>
            <a:r>
              <a:rPr lang="en-IN" sz="1400" dirty="0"/>
              <a:t>&gt;&gt;&gt; print(d)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9F6F3BD-6C3A-4432-AFAD-D7D803435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2511614"/>
            <a:ext cx="38481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310498B-45D4-4F48-98EA-DF3F1BC4E134}"/>
              </a:ext>
            </a:extLst>
          </p:cNvPr>
          <p:cNvSpPr/>
          <p:nvPr/>
        </p:nvSpPr>
        <p:spPr>
          <a:xfrm>
            <a:off x="901036" y="4822038"/>
            <a:ext cx="4355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830"/>
                </a:solidFill>
                <a:latin typeface="Open Sans"/>
              </a:rPr>
              <a:t>How update() Works With an </a:t>
            </a:r>
            <a:r>
              <a:rPr lang="en-US" b="1" dirty="0" err="1">
                <a:solidFill>
                  <a:srgbClr val="252830"/>
                </a:solidFill>
                <a:latin typeface="Open Sans"/>
              </a:rPr>
              <a:t>Iterable</a:t>
            </a:r>
            <a:r>
              <a:rPr lang="en-US" b="1" dirty="0">
                <a:solidFill>
                  <a:srgbClr val="252830"/>
                </a:solidFill>
                <a:latin typeface="Open Sans"/>
              </a:rPr>
              <a:t>?</a:t>
            </a:r>
            <a:endParaRPr lang="en-US" b="1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7EB72B2-F443-483D-A257-56EB6E8DCB65}"/>
              </a:ext>
            </a:extLst>
          </p:cNvPr>
          <p:cNvSpPr/>
          <p:nvPr/>
        </p:nvSpPr>
        <p:spPr>
          <a:xfrm>
            <a:off x="1808285" y="521046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&gt;&gt;&gt; d = {'x': 2}</a:t>
            </a:r>
          </a:p>
          <a:p>
            <a:endParaRPr lang="en-IN" sz="1600" dirty="0"/>
          </a:p>
          <a:p>
            <a:r>
              <a:rPr lang="en-IN" sz="1600" dirty="0"/>
              <a:t>&gt;&gt;&gt; </a:t>
            </a:r>
            <a:r>
              <a:rPr lang="en-IN" sz="1600" dirty="0" err="1"/>
              <a:t>d.update</a:t>
            </a:r>
            <a:r>
              <a:rPr lang="en-IN" sz="1600" dirty="0"/>
              <a:t>(y = 3, z = 0)</a:t>
            </a:r>
          </a:p>
          <a:p>
            <a:r>
              <a:rPr lang="en-IN" sz="1600" dirty="0"/>
              <a:t>&gt;&gt;&gt; print(d)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E08ED76-AEC6-4691-912C-8ED7C655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5276205"/>
            <a:ext cx="31623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7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88DCD8-F81B-45BB-82DA-0A492228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Python Dictionary values()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D9120BC-5B97-4632-89C9-8F910A14145F}"/>
              </a:ext>
            </a:extLst>
          </p:cNvPr>
          <p:cNvSpPr/>
          <p:nvPr/>
        </p:nvSpPr>
        <p:spPr>
          <a:xfrm>
            <a:off x="838200" y="1767226"/>
            <a:ext cx="3802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830"/>
                </a:solidFill>
                <a:latin typeface="Open Sans"/>
              </a:rPr>
              <a:t>Get all values from the dictionary</a:t>
            </a:r>
            <a:endParaRPr lang="en-US" b="1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C499E51-60F3-462E-91DD-C87B3881357E}"/>
              </a:ext>
            </a:extLst>
          </p:cNvPr>
          <p:cNvSpPr/>
          <p:nvPr/>
        </p:nvSpPr>
        <p:spPr>
          <a:xfrm>
            <a:off x="2028093" y="222867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# random sales dictionary</a:t>
            </a:r>
          </a:p>
          <a:p>
            <a:r>
              <a:rPr lang="en-IN" sz="1600" dirty="0"/>
              <a:t>&gt;&gt;&gt; sales = { 'apple': 2, 'orange': 3, 'grapes': 4 }</a:t>
            </a:r>
          </a:p>
          <a:p>
            <a:endParaRPr lang="en-IN" sz="1600" dirty="0"/>
          </a:p>
          <a:p>
            <a:r>
              <a:rPr lang="en-IN" sz="1600" dirty="0"/>
              <a:t>&gt;&gt;&gt; print(</a:t>
            </a:r>
            <a:r>
              <a:rPr lang="en-IN" sz="1600" dirty="0" err="1"/>
              <a:t>sales.values</a:t>
            </a:r>
            <a:r>
              <a:rPr lang="en-IN" sz="1600" dirty="0"/>
              <a:t>())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890A277-B3DA-48EA-B35E-AACF5AC70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37" y="2136558"/>
            <a:ext cx="2905125" cy="781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CC37808-DE02-475C-AB39-C895DF306309}"/>
              </a:ext>
            </a:extLst>
          </p:cNvPr>
          <p:cNvSpPr/>
          <p:nvPr/>
        </p:nvSpPr>
        <p:spPr>
          <a:xfrm>
            <a:off x="838200" y="3659206"/>
            <a:ext cx="5504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830"/>
                </a:solidFill>
                <a:latin typeface="Open Sans"/>
              </a:rPr>
              <a:t>How values() works when dictionary is modified?</a:t>
            </a:r>
            <a:endParaRPr lang="en-US" b="1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4304183-C140-4225-9AAF-19526AB591E3}"/>
              </a:ext>
            </a:extLst>
          </p:cNvPr>
          <p:cNvSpPr/>
          <p:nvPr/>
        </p:nvSpPr>
        <p:spPr>
          <a:xfrm>
            <a:off x="2028093" y="414977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# random sales dictionary</a:t>
            </a:r>
          </a:p>
          <a:p>
            <a:r>
              <a:rPr lang="en-IN" sz="1400" dirty="0"/>
              <a:t>&gt;&gt;&gt; sales = { 'apple': 2, 'orange': 3, 'grapes': 4 }</a:t>
            </a:r>
          </a:p>
          <a:p>
            <a:endParaRPr lang="en-IN" sz="1400" dirty="0"/>
          </a:p>
          <a:p>
            <a:r>
              <a:rPr lang="en-IN" sz="1400" dirty="0"/>
              <a:t>&gt;&gt;&gt; values = </a:t>
            </a:r>
            <a:r>
              <a:rPr lang="en-IN" sz="1400" dirty="0" err="1"/>
              <a:t>sales.values</a:t>
            </a:r>
            <a:r>
              <a:rPr lang="en-IN" sz="1400" dirty="0"/>
              <a:t>()</a:t>
            </a:r>
          </a:p>
          <a:p>
            <a:r>
              <a:rPr lang="en-IN" sz="1400" dirty="0"/>
              <a:t>&gt;&gt;&gt; print('Original items:', values)</a:t>
            </a:r>
          </a:p>
          <a:p>
            <a:endParaRPr lang="en-IN" sz="1400" dirty="0"/>
          </a:p>
          <a:p>
            <a:r>
              <a:rPr lang="en-IN" sz="1400" dirty="0"/>
              <a:t># delete an item from dictionary</a:t>
            </a:r>
          </a:p>
          <a:p>
            <a:r>
              <a:rPr lang="en-IN" sz="1400" dirty="0"/>
              <a:t>&gt;&gt;&gt; del[sales['apple’]]</a:t>
            </a:r>
          </a:p>
          <a:p>
            <a:r>
              <a:rPr lang="en-IN" sz="1400" dirty="0"/>
              <a:t>&gt;&gt;&gt; print('Updated items:', values)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180622B-0B76-47E0-BFAD-E61402121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37" y="4660615"/>
            <a:ext cx="43148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3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A97A5F-89CE-4956-82BF-0AC09384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 Comprehension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864605-08A2-48AF-91D6-BB59035BC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7777" cy="4351338"/>
          </a:xfrm>
        </p:spPr>
        <p:txBody>
          <a:bodyPr>
            <a:normAutofit/>
          </a:bodyPr>
          <a:lstStyle/>
          <a:p>
            <a:r>
              <a:rPr lang="en-US" sz="1800" dirty="0"/>
              <a:t>Dictionary comprehension is an elegant and concise way to create new dictionary from an </a:t>
            </a:r>
            <a:r>
              <a:rPr lang="en-US" sz="1800" dirty="0" err="1"/>
              <a:t>iterable</a:t>
            </a:r>
            <a:r>
              <a:rPr lang="en-US" sz="1800" dirty="0"/>
              <a:t> in Python.</a:t>
            </a:r>
          </a:p>
          <a:p>
            <a:endParaRPr lang="en-US" sz="1800" dirty="0"/>
          </a:p>
          <a:p>
            <a:r>
              <a:rPr lang="en-US" sz="1800" dirty="0"/>
              <a:t>Dictionary comprehension consists of an expression pair (key: value) followed by for statement inside curly braces {}.</a:t>
            </a:r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6E3F60E-D1E1-4867-B895-1E3E5050B8E1}"/>
              </a:ext>
            </a:extLst>
          </p:cNvPr>
          <p:cNvSpPr/>
          <p:nvPr/>
        </p:nvSpPr>
        <p:spPr>
          <a:xfrm>
            <a:off x="1133387" y="3699978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dirty="0"/>
              <a:t>Code:</a:t>
            </a:r>
          </a:p>
          <a:p>
            <a:r>
              <a:rPr lang="en-IN" sz="1600" dirty="0"/>
              <a:t>&gt;&gt;&gt; squares = {x: x*x for x in range(6)}</a:t>
            </a:r>
          </a:p>
          <a:p>
            <a:endParaRPr lang="en-IN" sz="1600" dirty="0"/>
          </a:p>
          <a:p>
            <a:r>
              <a:rPr lang="en-IN" sz="1600" dirty="0"/>
              <a:t># Output: {0: 0, 1: 1, 2: 4, 3: 9, 4: 16, 5: 25}</a:t>
            </a:r>
          </a:p>
          <a:p>
            <a:r>
              <a:rPr lang="en-IN" sz="1600" dirty="0"/>
              <a:t>&gt;&gt;&gt;print(squares)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E77F8C7-3457-46B9-B788-1ABCFC0CE00B}"/>
              </a:ext>
            </a:extLst>
          </p:cNvPr>
          <p:cNvSpPr/>
          <p:nvPr/>
        </p:nvSpPr>
        <p:spPr>
          <a:xfrm>
            <a:off x="7409160" y="3699978"/>
            <a:ext cx="2969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Code:</a:t>
            </a:r>
          </a:p>
          <a:p>
            <a:r>
              <a:rPr lang="en-IN" sz="1600" dirty="0"/>
              <a:t>squares = {}</a:t>
            </a:r>
          </a:p>
          <a:p>
            <a:r>
              <a:rPr lang="en-IN" sz="1600" dirty="0"/>
              <a:t>for x in range(6):</a:t>
            </a:r>
          </a:p>
          <a:p>
            <a:r>
              <a:rPr lang="en-IN" sz="1600" dirty="0"/>
              <a:t>   squares[x] = x*x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776D3D4D-5471-4DC1-8E42-EAC74DB8F058}"/>
              </a:ext>
            </a:extLst>
          </p:cNvPr>
          <p:cNvSpPr/>
          <p:nvPr/>
        </p:nvSpPr>
        <p:spPr>
          <a:xfrm>
            <a:off x="5934456" y="4169664"/>
            <a:ext cx="1294931" cy="26517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BCDE069-80A0-45F1-9A39-AE75D12084E8}"/>
              </a:ext>
            </a:extLst>
          </p:cNvPr>
          <p:cNvSpPr/>
          <p:nvPr/>
        </p:nvSpPr>
        <p:spPr>
          <a:xfrm>
            <a:off x="1051091" y="541565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&gt;&gt;&gt; </a:t>
            </a:r>
            <a:r>
              <a:rPr lang="en-IN" sz="1600" dirty="0" err="1"/>
              <a:t>odd_squares</a:t>
            </a:r>
            <a:r>
              <a:rPr lang="en-IN" sz="1600" dirty="0"/>
              <a:t> = {x: x*x for x in range(11) if x%2 == 1}</a:t>
            </a:r>
          </a:p>
          <a:p>
            <a:endParaRPr lang="en-IN" sz="1600" dirty="0"/>
          </a:p>
          <a:p>
            <a:r>
              <a:rPr lang="en-IN" sz="1600" dirty="0"/>
              <a:t># Output: {1: 1, 3: 9, 5: 25, 7: 49, 9: 81}</a:t>
            </a:r>
          </a:p>
          <a:p>
            <a:r>
              <a:rPr lang="en-IN" sz="1600" dirty="0"/>
              <a:t>&gt;&gt;&gt;print(</a:t>
            </a:r>
            <a:r>
              <a:rPr lang="en-IN" sz="1600" dirty="0" err="1"/>
              <a:t>odd_squares</a:t>
            </a:r>
            <a:r>
              <a:rPr lang="en-I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340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593E45-32E4-45ED-81F2-765A4F1E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Built-in Functions with Dictionary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7E3B009-0F4D-4252-BDFD-B91562B4A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591462"/>
              </p:ext>
            </p:extLst>
          </p:nvPr>
        </p:nvGraphicFramePr>
        <p:xfrm>
          <a:off x="838200" y="1969099"/>
          <a:ext cx="10515600" cy="2682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5723">
                  <a:extLst>
                    <a:ext uri="{9D8B030D-6E8A-4147-A177-3AD203B41FA5}">
                      <a16:colId xmlns="" xmlns:a16="http://schemas.microsoft.com/office/drawing/2014/main" val="3010145981"/>
                    </a:ext>
                  </a:extLst>
                </a:gridCol>
                <a:gridCol w="8979877">
                  <a:extLst>
                    <a:ext uri="{9D8B030D-6E8A-4147-A177-3AD203B41FA5}">
                      <a16:colId xmlns="" xmlns:a16="http://schemas.microsoft.com/office/drawing/2014/main" val="2647868538"/>
                    </a:ext>
                  </a:extLst>
                </a:gridCol>
              </a:tblGrid>
              <a:tr h="357932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  <a:latin typeface="+mj-lt"/>
                        </a:rPr>
                        <a:t>Function</a:t>
                      </a:r>
                    </a:p>
                  </a:txBody>
                  <a:tcPr marL="76200" marR="60960" marT="114300" marB="1066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76200" marR="60960" marT="114300" marB="1066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021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 dirty="0">
                          <a:effectLst/>
                          <a:latin typeface="+mj-lt"/>
                        </a:rPr>
                        <a:t>all()</a:t>
                      </a:r>
                      <a:endParaRPr lang="en-IN" dirty="0">
                        <a:effectLst/>
                        <a:latin typeface="+mj-lt"/>
                      </a:endParaRP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j-lt"/>
                        </a:rPr>
                        <a:t>Return True if all keys of the dictionary are true (or if the dictionary is empty).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="" xmlns:a16="http://schemas.microsoft.com/office/drawing/2014/main" val="3968310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 dirty="0">
                          <a:effectLst/>
                          <a:latin typeface="+mj-lt"/>
                        </a:rPr>
                        <a:t>any()</a:t>
                      </a:r>
                      <a:endParaRPr lang="en-IN" dirty="0">
                        <a:effectLst/>
                        <a:latin typeface="+mj-lt"/>
                      </a:endParaRP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j-lt"/>
                        </a:rPr>
                        <a:t>Return True if any key of the dictionary is true. If the dictionary is empty, return False.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="" xmlns:a16="http://schemas.microsoft.com/office/drawing/2014/main" val="3575177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 dirty="0" err="1">
                          <a:effectLst/>
                          <a:latin typeface="+mj-lt"/>
                        </a:rPr>
                        <a:t>len</a:t>
                      </a:r>
                      <a:r>
                        <a:rPr lang="en-IN" u="none" strike="noStrike" dirty="0">
                          <a:effectLst/>
                          <a:latin typeface="+mj-lt"/>
                        </a:rPr>
                        <a:t>()</a:t>
                      </a:r>
                      <a:endParaRPr lang="en-IN" dirty="0">
                        <a:effectLst/>
                        <a:latin typeface="+mj-lt"/>
                      </a:endParaRP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j-lt"/>
                        </a:rPr>
                        <a:t>Return the length (the number of items) in the dictionary.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="" xmlns:a16="http://schemas.microsoft.com/office/drawing/2014/main" val="4100613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j-lt"/>
                        </a:rPr>
                        <a:t>cmp()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j-lt"/>
                        </a:rPr>
                        <a:t>Compares items of two dictionaries.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="" xmlns:a16="http://schemas.microsoft.com/office/drawing/2014/main" val="3884828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 dirty="0">
                          <a:effectLst/>
                          <a:latin typeface="+mj-lt"/>
                        </a:rPr>
                        <a:t>sorted()</a:t>
                      </a:r>
                      <a:endParaRPr lang="en-IN" dirty="0">
                        <a:effectLst/>
                        <a:latin typeface="+mj-lt"/>
                      </a:endParaRP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j-lt"/>
                        </a:rPr>
                        <a:t>Return a new sorted list of keys in the dictionary.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="" xmlns:a16="http://schemas.microsoft.com/office/drawing/2014/main" val="3615048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289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E10EEA-B5BA-4FDF-9CF9-3F84B568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is Nested Dictionary in Python?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DBA2A6-4526-4DD2-B0CD-2C8AD0BC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Python, a nested dictionary is a dictionary inside a dictionary. It's a collection of dictionaries into one single dictionary.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nested_dict</a:t>
            </a:r>
            <a:r>
              <a:rPr lang="en-US" sz="2000" dirty="0"/>
              <a:t> = { '</a:t>
            </a:r>
            <a:r>
              <a:rPr lang="en-US" sz="2000" dirty="0" err="1"/>
              <a:t>dictA</a:t>
            </a:r>
            <a:r>
              <a:rPr lang="en-US" sz="2000" dirty="0"/>
              <a:t>': {'key_1': 'value_1'},</a:t>
            </a:r>
          </a:p>
          <a:p>
            <a:pPr marL="0" indent="0">
              <a:buNone/>
            </a:pPr>
            <a:r>
              <a:rPr lang="en-US" sz="2400" dirty="0"/>
              <a:t>                '</a:t>
            </a:r>
            <a:r>
              <a:rPr lang="en-US" sz="2000" dirty="0" err="1"/>
              <a:t>dictB</a:t>
            </a:r>
            <a:r>
              <a:rPr lang="en-US" sz="2400" dirty="0"/>
              <a:t>': {'key_2': 'value_2'}}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6016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7201F3-2689-4C1A-A2BF-8BC07948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Create a Nested Dictionary</a:t>
            </a:r>
            <a:endParaRPr lang="en-IN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7E86969-606F-413B-A043-F334AD85F871}"/>
              </a:ext>
            </a:extLst>
          </p:cNvPr>
          <p:cNvSpPr/>
          <p:nvPr/>
        </p:nvSpPr>
        <p:spPr>
          <a:xfrm>
            <a:off x="1667608" y="2090283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dirty="0"/>
              <a:t>Code:</a:t>
            </a:r>
          </a:p>
          <a:p>
            <a:r>
              <a:rPr lang="en-IN" sz="1600" dirty="0"/>
              <a:t>&gt;&gt;&gt; people = {1: {'name': 'John', 'age': '27', 'sex': 'Male'},</a:t>
            </a:r>
          </a:p>
          <a:p>
            <a:r>
              <a:rPr lang="en-IN" sz="1600" dirty="0"/>
              <a:t>          2: {'name': 'Marie', 'age': '22', 'sex': 'Female'}}</a:t>
            </a:r>
          </a:p>
          <a:p>
            <a:endParaRPr lang="en-IN" sz="1600" dirty="0"/>
          </a:p>
          <a:p>
            <a:r>
              <a:rPr lang="en-IN" sz="1600" dirty="0"/>
              <a:t>&gt;&gt;&gt; print(people)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10F4218-5883-4728-A83A-1BE95050087D}"/>
              </a:ext>
            </a:extLst>
          </p:cNvPr>
          <p:cNvSpPr/>
          <p:nvPr/>
        </p:nvSpPr>
        <p:spPr>
          <a:xfrm>
            <a:off x="867247" y="1626549"/>
            <a:ext cx="384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830"/>
                </a:solidFill>
                <a:latin typeface="Open Sans"/>
              </a:rPr>
              <a:t>How to create a nested dictionary</a:t>
            </a:r>
            <a:endParaRPr lang="en-US" b="1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EBBB307-0A5E-43E0-9A7D-7F53CB37579D}"/>
              </a:ext>
            </a:extLst>
          </p:cNvPr>
          <p:cNvSpPr/>
          <p:nvPr/>
        </p:nvSpPr>
        <p:spPr>
          <a:xfrm>
            <a:off x="867247" y="3429000"/>
            <a:ext cx="443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830"/>
                </a:solidFill>
                <a:latin typeface="Open Sans"/>
              </a:rPr>
              <a:t>Access the elements using the [] syntax</a:t>
            </a:r>
            <a:endParaRPr lang="en-US" b="1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CE30E3-691F-4954-8783-2F9546D4E7F9}"/>
              </a:ext>
            </a:extLst>
          </p:cNvPr>
          <p:cNvSpPr/>
          <p:nvPr/>
        </p:nvSpPr>
        <p:spPr>
          <a:xfrm>
            <a:off x="1755530" y="3859887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dirty="0"/>
              <a:t>Code:</a:t>
            </a:r>
          </a:p>
          <a:p>
            <a:r>
              <a:rPr lang="en-IN" sz="1600" dirty="0"/>
              <a:t>&gt;&gt;&gt; people = {1: {'name': 'John', 'age': '27', 'sex': 'Male'},</a:t>
            </a:r>
          </a:p>
          <a:p>
            <a:r>
              <a:rPr lang="en-IN" sz="1600" dirty="0"/>
              <a:t>          2: {'name': 'Marie', 'age': '22', 'sex': 'Female'}}</a:t>
            </a:r>
          </a:p>
          <a:p>
            <a:endParaRPr lang="en-IN" sz="1600" dirty="0"/>
          </a:p>
          <a:p>
            <a:r>
              <a:rPr lang="en-IN" sz="1600" dirty="0"/>
              <a:t>&gt;&gt;&gt; print(people[1]['name’])</a:t>
            </a:r>
          </a:p>
          <a:p>
            <a:r>
              <a:rPr lang="en-IN" sz="1600" dirty="0"/>
              <a:t>&gt;&gt;&gt; print(people[1]['age’])</a:t>
            </a:r>
          </a:p>
          <a:p>
            <a:r>
              <a:rPr lang="en-IN" sz="1600" dirty="0"/>
              <a:t>&gt;&gt;&gt; print(people[1]['sex'])</a:t>
            </a:r>
          </a:p>
        </p:txBody>
      </p:sp>
    </p:spTree>
    <p:extLst>
      <p:ext uri="{BB962C8B-B14F-4D97-AF65-F5344CB8AC3E}">
        <p14:creationId xmlns:p14="http://schemas.microsoft.com/office/powerpoint/2010/main" val="205505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6AB2731-E7A4-458F-99A4-16A732261E40}"/>
              </a:ext>
            </a:extLst>
          </p:cNvPr>
          <p:cNvSpPr/>
          <p:nvPr/>
        </p:nvSpPr>
        <p:spPr>
          <a:xfrm>
            <a:off x="716253" y="887996"/>
            <a:ext cx="6152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830"/>
                </a:solidFill>
                <a:latin typeface="Open Sans"/>
              </a:rPr>
              <a:t>How to change or add elements in a nested dictionary?</a:t>
            </a:r>
            <a:endParaRPr lang="en-US" b="1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62D449B-0602-42B2-BC1B-CC2A444E6EA5}"/>
              </a:ext>
            </a:extLst>
          </p:cNvPr>
          <p:cNvSpPr/>
          <p:nvPr/>
        </p:nvSpPr>
        <p:spPr>
          <a:xfrm>
            <a:off x="2010508" y="145489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b="1" dirty="0"/>
              <a:t>Code:</a:t>
            </a:r>
          </a:p>
          <a:p>
            <a:r>
              <a:rPr lang="en-IN" sz="1400" dirty="0"/>
              <a:t>&gt;&gt;&gt; people = {1: {'name': 'John', 'age': '27', 'sex': 'Male'},</a:t>
            </a:r>
          </a:p>
          <a:p>
            <a:r>
              <a:rPr lang="en-IN" sz="1400" dirty="0"/>
              <a:t>          2: {'name': 'Marie', 'age': '22', 'sex': 'Female'}}</a:t>
            </a:r>
          </a:p>
          <a:p>
            <a:endParaRPr lang="en-IN" sz="1400" dirty="0"/>
          </a:p>
          <a:p>
            <a:r>
              <a:rPr lang="en-IN" sz="1400" dirty="0"/>
              <a:t>&gt;&gt;&gt; people[3] = {}</a:t>
            </a:r>
          </a:p>
          <a:p>
            <a:endParaRPr lang="en-IN" sz="1400" dirty="0"/>
          </a:p>
          <a:p>
            <a:r>
              <a:rPr lang="en-IN" sz="1400" dirty="0"/>
              <a:t>&gt;&gt;&gt; people[3]['name'] = 'Luna’</a:t>
            </a:r>
          </a:p>
          <a:p>
            <a:r>
              <a:rPr lang="en-IN" sz="1400" dirty="0"/>
              <a:t>&gt;&gt;&gt; people[3]['age'] = '24’</a:t>
            </a:r>
          </a:p>
          <a:p>
            <a:r>
              <a:rPr lang="en-IN" sz="1400" dirty="0"/>
              <a:t>&gt;&gt;&gt; people[3]['sex'] = 'Female’</a:t>
            </a:r>
          </a:p>
          <a:p>
            <a:r>
              <a:rPr lang="en-IN" sz="1400" dirty="0"/>
              <a:t>&gt;&gt;&gt; people[3]['married'] = 'No’</a:t>
            </a:r>
          </a:p>
          <a:p>
            <a:endParaRPr lang="en-IN" sz="1400" dirty="0"/>
          </a:p>
          <a:p>
            <a:r>
              <a:rPr lang="en-IN" sz="1400" dirty="0"/>
              <a:t>&gt;&gt;&gt; print(people[3])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704FA08-1440-44B4-AF6A-EAD795C8F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94" y="2606554"/>
            <a:ext cx="4570670" cy="4355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28C8C7-6ED4-40C5-8715-B30B34872D78}"/>
              </a:ext>
            </a:extLst>
          </p:cNvPr>
          <p:cNvSpPr/>
          <p:nvPr/>
        </p:nvSpPr>
        <p:spPr>
          <a:xfrm>
            <a:off x="716253" y="41325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52830"/>
                </a:solidFill>
                <a:latin typeface="Open Sans"/>
              </a:rPr>
              <a:t>Add another dictionary to the nested dictionary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BC62D18-4687-4E96-A17D-6DC45B322CF9}"/>
              </a:ext>
            </a:extLst>
          </p:cNvPr>
          <p:cNvSpPr/>
          <p:nvPr/>
        </p:nvSpPr>
        <p:spPr>
          <a:xfrm>
            <a:off x="2010508" y="4501882"/>
            <a:ext cx="697523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Code:</a:t>
            </a:r>
          </a:p>
          <a:p>
            <a:r>
              <a:rPr lang="en-IN" sz="1400" dirty="0"/>
              <a:t>&gt;&gt;&gt; people = {1: {'name': 'John', 'age': '27', 'sex': 'Male'},</a:t>
            </a:r>
          </a:p>
          <a:p>
            <a:r>
              <a:rPr lang="en-IN" sz="1400" dirty="0"/>
              <a:t>          2: {'name': 'Marie', 'age': '22', 'sex': 'Female'},</a:t>
            </a:r>
          </a:p>
          <a:p>
            <a:r>
              <a:rPr lang="en-IN" sz="1400" dirty="0"/>
              <a:t>          3: {'name': 'Luna', 'age': '24', 'sex': 'Female', 'married': 'No'}}</a:t>
            </a:r>
          </a:p>
          <a:p>
            <a:endParaRPr lang="en-IN" sz="1400" dirty="0"/>
          </a:p>
          <a:p>
            <a:r>
              <a:rPr lang="en-IN" sz="1400" dirty="0"/>
              <a:t>&gt;&gt;&gt; people[4] = {'name': 'Peter', 'age': '29', 'sex': 'Male', 'married': 'Yes’}</a:t>
            </a:r>
          </a:p>
          <a:p>
            <a:r>
              <a:rPr lang="en-IN" sz="1400" dirty="0"/>
              <a:t>&gt;&gt;&gt; print(people[4])</a:t>
            </a:r>
          </a:p>
        </p:txBody>
      </p:sp>
    </p:spTree>
    <p:extLst>
      <p:ext uri="{BB962C8B-B14F-4D97-AF65-F5344CB8AC3E}">
        <p14:creationId xmlns:p14="http://schemas.microsoft.com/office/powerpoint/2010/main" val="135872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E0904C-3425-4544-81F0-BAEC6742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is a </a:t>
            </a:r>
            <a:r>
              <a:rPr lang="en-US" b="1" dirty="0"/>
              <a:t>dictionary in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DC3262-71AD-4531-A43F-9DC56306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Python dictionary is an unordered collection of items.</a:t>
            </a:r>
          </a:p>
          <a:p>
            <a:r>
              <a:rPr lang="en-US" sz="2000" dirty="0">
                <a:latin typeface="+mj-lt"/>
              </a:rPr>
              <a:t>While other compound data types have only value as an element, a dictionary has a key: value pair.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649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F2A53F9-922D-44AB-A4F3-1468E4F224BE}"/>
              </a:ext>
            </a:extLst>
          </p:cNvPr>
          <p:cNvSpPr/>
          <p:nvPr/>
        </p:nvSpPr>
        <p:spPr>
          <a:xfrm>
            <a:off x="895350" y="624226"/>
            <a:ext cx="5600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830"/>
                </a:solidFill>
                <a:latin typeface="Open Sans"/>
              </a:rPr>
              <a:t>How to delete elements from a nested dictionary?</a:t>
            </a:r>
            <a:endParaRPr lang="en-US" b="1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8DB4C43-1CC8-4060-9C85-AD3BF86BC141}"/>
              </a:ext>
            </a:extLst>
          </p:cNvPr>
          <p:cNvSpPr/>
          <p:nvPr/>
        </p:nvSpPr>
        <p:spPr>
          <a:xfrm>
            <a:off x="1359877" y="1164646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b="1" dirty="0"/>
              <a:t>Code:</a:t>
            </a:r>
          </a:p>
          <a:p>
            <a:r>
              <a:rPr lang="en-IN" sz="1400" dirty="0"/>
              <a:t>&gt;&gt;&gt; people = {1: {'name': 'John', 'age': '27', 'sex': 'Male'},</a:t>
            </a:r>
          </a:p>
          <a:p>
            <a:r>
              <a:rPr lang="en-IN" sz="1400" dirty="0"/>
              <a:t>          2: {'name': 'Marie', 'age': '22', 'sex': 'Female'},</a:t>
            </a:r>
          </a:p>
          <a:p>
            <a:r>
              <a:rPr lang="en-IN" sz="1400" dirty="0"/>
              <a:t>          3: {'name': 'Luna', 'age': '24', 'sex': 'Female', 'married': 'No'},</a:t>
            </a:r>
          </a:p>
          <a:p>
            <a:r>
              <a:rPr lang="en-IN" sz="1400" dirty="0"/>
              <a:t>          4: {'name': 'Peter', 'age': '29', 'sex': 'Male', 'married': 'Yes'}}</a:t>
            </a:r>
          </a:p>
          <a:p>
            <a:endParaRPr lang="en-IN" sz="1400" dirty="0"/>
          </a:p>
          <a:p>
            <a:r>
              <a:rPr lang="en-IN" sz="1400" dirty="0"/>
              <a:t>&gt;&gt;&gt; del people[3]['married’]</a:t>
            </a:r>
          </a:p>
          <a:p>
            <a:r>
              <a:rPr lang="en-IN" sz="1400" dirty="0"/>
              <a:t>&gt;&gt;&gt; del people[4]['married’]</a:t>
            </a:r>
          </a:p>
          <a:p>
            <a:endParaRPr lang="en-IN" sz="1400" dirty="0"/>
          </a:p>
          <a:p>
            <a:r>
              <a:rPr lang="en-IN" sz="1400" dirty="0"/>
              <a:t>&gt;&gt;&gt; print(people[3])</a:t>
            </a:r>
          </a:p>
          <a:p>
            <a:r>
              <a:rPr lang="en-IN" sz="1400" dirty="0"/>
              <a:t>&gt;&gt;&gt; print(people[4])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06047EE-C7C8-4DA1-AC4A-7F8E6C8F4C93}"/>
              </a:ext>
            </a:extLst>
          </p:cNvPr>
          <p:cNvSpPr/>
          <p:nvPr/>
        </p:nvSpPr>
        <p:spPr>
          <a:xfrm>
            <a:off x="895350" y="3797947"/>
            <a:ext cx="572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830"/>
                </a:solidFill>
                <a:latin typeface="Open Sans"/>
              </a:rPr>
              <a:t>How to delete dictionary from a nested dictionary?</a:t>
            </a:r>
            <a:endParaRPr lang="en-US" b="1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95B4A32-39BE-4F8D-A5A6-25164C074AD4}"/>
              </a:ext>
            </a:extLst>
          </p:cNvPr>
          <p:cNvSpPr/>
          <p:nvPr/>
        </p:nvSpPr>
        <p:spPr>
          <a:xfrm>
            <a:off x="1359877" y="433836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b="1" dirty="0"/>
              <a:t>Code:</a:t>
            </a:r>
          </a:p>
          <a:p>
            <a:r>
              <a:rPr lang="en-IN" sz="1400" dirty="0"/>
              <a:t>&gt;&gt;&gt; people = {1: {'name': 'John', 'age': '27', 'sex': 'Male'},</a:t>
            </a:r>
          </a:p>
          <a:p>
            <a:r>
              <a:rPr lang="en-IN" sz="1400" dirty="0"/>
              <a:t>          2: {'name': 'Marie', 'age': '22', 'sex': 'Female'},</a:t>
            </a:r>
          </a:p>
          <a:p>
            <a:r>
              <a:rPr lang="en-IN" sz="1400" dirty="0"/>
              <a:t>          3: {'name': 'Luna', 'age': '24', 'sex': 'Female'},</a:t>
            </a:r>
          </a:p>
          <a:p>
            <a:r>
              <a:rPr lang="en-IN" sz="1400" dirty="0"/>
              <a:t>          4: {'name': 'Peter', 'age': '29', 'sex': 'Male'}}</a:t>
            </a:r>
          </a:p>
          <a:p>
            <a:endParaRPr lang="en-IN" sz="1400" dirty="0"/>
          </a:p>
          <a:p>
            <a:r>
              <a:rPr lang="en-IN" sz="1400" dirty="0"/>
              <a:t>&gt;&gt;&gt; del people[3], people[4]</a:t>
            </a:r>
          </a:p>
          <a:p>
            <a:r>
              <a:rPr lang="en-IN" sz="1400" dirty="0"/>
              <a:t>&gt;&gt;&gt; print(people)</a:t>
            </a:r>
          </a:p>
        </p:txBody>
      </p:sp>
    </p:spTree>
    <p:extLst>
      <p:ext uri="{BB962C8B-B14F-4D97-AF65-F5344CB8AC3E}">
        <p14:creationId xmlns:p14="http://schemas.microsoft.com/office/powerpoint/2010/main" val="1024799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770BD3E-4335-4EAA-A0BE-5D2A1BA213AE}"/>
              </a:ext>
            </a:extLst>
          </p:cNvPr>
          <p:cNvSpPr/>
          <p:nvPr/>
        </p:nvSpPr>
        <p:spPr>
          <a:xfrm>
            <a:off x="1423382" y="1705680"/>
            <a:ext cx="498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830"/>
                </a:solidFill>
                <a:latin typeface="Open Sans"/>
              </a:rPr>
              <a:t>How to iterate through a Nested dictionary?</a:t>
            </a:r>
            <a:endParaRPr lang="en-US" b="1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F55614E-89D4-4412-91F0-55AB17934C52}"/>
              </a:ext>
            </a:extLst>
          </p:cNvPr>
          <p:cNvSpPr/>
          <p:nvPr/>
        </p:nvSpPr>
        <p:spPr>
          <a:xfrm>
            <a:off x="1975339" y="24858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b="1" dirty="0"/>
              <a:t>Code:</a:t>
            </a:r>
          </a:p>
          <a:p>
            <a:r>
              <a:rPr lang="en-IN" sz="1400" dirty="0"/>
              <a:t>&gt;&gt;&gt; people = {1: {'Name': 'John', 'Age': '27', 'Sex': 'Male'},</a:t>
            </a:r>
          </a:p>
          <a:p>
            <a:r>
              <a:rPr lang="en-IN" sz="1400" dirty="0"/>
              <a:t>          2: {'Name': 'Marie', 'Age': '22', 'Sex': 'Female'}}</a:t>
            </a:r>
          </a:p>
          <a:p>
            <a:endParaRPr lang="en-IN" sz="1400" dirty="0"/>
          </a:p>
          <a:p>
            <a:r>
              <a:rPr lang="en-IN" sz="1400" dirty="0"/>
              <a:t>&gt;&gt;&gt; for </a:t>
            </a:r>
            <a:r>
              <a:rPr lang="en-IN" sz="1400" dirty="0" err="1"/>
              <a:t>p_id</a:t>
            </a:r>
            <a:r>
              <a:rPr lang="en-IN" sz="1400" dirty="0"/>
              <a:t>, </a:t>
            </a:r>
            <a:r>
              <a:rPr lang="en-IN" sz="1400" dirty="0" err="1"/>
              <a:t>p_info</a:t>
            </a:r>
            <a:r>
              <a:rPr lang="en-IN" sz="1400" dirty="0"/>
              <a:t> in </a:t>
            </a:r>
            <a:r>
              <a:rPr lang="en-IN" sz="1400" dirty="0" err="1"/>
              <a:t>people.items</a:t>
            </a:r>
            <a:r>
              <a:rPr lang="en-IN" sz="1400" dirty="0"/>
              <a:t>():</a:t>
            </a:r>
          </a:p>
          <a:p>
            <a:r>
              <a:rPr lang="en-IN" sz="1400" dirty="0"/>
              <a:t>   	 print("\</a:t>
            </a:r>
            <a:r>
              <a:rPr lang="en-IN" sz="1400" dirty="0" err="1"/>
              <a:t>nPerson</a:t>
            </a:r>
            <a:r>
              <a:rPr lang="en-IN" sz="1400" dirty="0"/>
              <a:t> ID:", </a:t>
            </a:r>
            <a:r>
              <a:rPr lang="en-IN" sz="1400" dirty="0" err="1"/>
              <a:t>p_id</a:t>
            </a:r>
            <a:r>
              <a:rPr lang="en-IN" sz="1400" dirty="0"/>
              <a:t>)</a:t>
            </a:r>
          </a:p>
          <a:p>
            <a:r>
              <a:rPr lang="en-IN" sz="1400" dirty="0"/>
              <a:t>    </a:t>
            </a:r>
          </a:p>
          <a:p>
            <a:r>
              <a:rPr lang="en-IN" sz="1400" dirty="0"/>
              <a:t>    	for key in </a:t>
            </a:r>
            <a:r>
              <a:rPr lang="en-IN" sz="1400" dirty="0" err="1"/>
              <a:t>p_info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	       print(key + ':', </a:t>
            </a:r>
            <a:r>
              <a:rPr lang="en-IN" sz="1400" dirty="0" err="1"/>
              <a:t>p_info</a:t>
            </a:r>
            <a:r>
              <a:rPr lang="en-IN" sz="1400" dirty="0"/>
              <a:t>[key])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D95829C-D5BE-4269-8E63-F4E48E2B5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587" y="2485854"/>
            <a:ext cx="3191975" cy="24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8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EE5306-58CB-4D3F-8ED8-4CAE576C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out these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BB0B7C-D621-41CD-89B8-AF9262A1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hlinkClick r:id="rId2" action="ppaction://hlinkpres?slideindex=23&amp;slidetitle=PowerPoint Presentation"/>
              </a:rPr>
              <a:t>Write a Python script to concatenate following dictionaries to create a new one.</a:t>
            </a:r>
            <a:endParaRPr lang="en-US" sz="2000" dirty="0">
              <a:latin typeface="+mj-lt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latin typeface="+mj-lt"/>
              </a:rPr>
              <a:t>Sample Dictionary : 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	dic1={1:10, 2:20} 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	dic2={3:30, 4:40} 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	dic3={5:50,6:60}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Expected Result : {1: 10, 2: 20, 3: 30, 4: 40, 5: 50, 6: 60}</a:t>
            </a:r>
            <a:endParaRPr lang="en-IN" sz="18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hlinkClick r:id="rId3" action="ppaction://hlinkpres?slideindex=24&amp;slidetitle=PowerPoint Presentation"/>
              </a:rPr>
              <a:t>Write a Python script to check if a given key already exists in a dictionary. </a:t>
            </a: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hlinkClick r:id="rId4" action="ppaction://hlinkpres?slideindex=25&amp;slidetitle=PowerPoint Presentation"/>
              </a:rPr>
              <a:t>Write a Python program to find the highest 3 values in a dictionary. </a:t>
            </a:r>
            <a:endParaRPr lang="en-IN" sz="20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653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27DEFD-A096-4159-A8B3-CE5BBFC6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B37A19-0746-4E6D-ACF6-9E134F53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629F079-CDB5-4D23-A892-CD5AC37E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330" y="902676"/>
            <a:ext cx="6267147" cy="49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8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A6682F-E5FB-452D-B072-5498F8A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2E7423-DE98-40AC-A48A-C1CDDF16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C75CF2E-876D-4956-BBE1-4E6D08EE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54" y="766762"/>
            <a:ext cx="67056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4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1F351E-98CC-4906-8726-B71107D5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7C54E5-B0AF-4B4A-B449-1674651D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9D59D8F-9A6E-473A-9349-F4CFF1844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06" y="1368303"/>
            <a:ext cx="82486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2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40EB8D-CFFF-47ED-A465-5DD1CB52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FFD1EC-C46E-49F5-980D-72459847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E009282-704E-4040-AEDB-C5D33310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69" y="1825625"/>
            <a:ext cx="5139470" cy="3816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BE845CD-B6A5-4D2D-9745-CA3C2BD40D10}"/>
              </a:ext>
            </a:extLst>
          </p:cNvPr>
          <p:cNvSpPr/>
          <p:nvPr/>
        </p:nvSpPr>
        <p:spPr>
          <a:xfrm>
            <a:off x="3182815" y="1825625"/>
            <a:ext cx="246185" cy="407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168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DF5D167-BEFE-4AF7-B345-07019792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1750122-DA78-4266-AB8E-2EA9F5C3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96" y="1833929"/>
            <a:ext cx="5293531" cy="38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97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F3C31D-52A7-4CE3-BD5D-89C37E04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72345BB-10B0-4B9A-BA1A-C0B83E20A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1366837"/>
            <a:ext cx="4904276" cy="50139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BF462C2-5766-4F97-A74B-A9B095DD1EF9}"/>
              </a:ext>
            </a:extLst>
          </p:cNvPr>
          <p:cNvSpPr/>
          <p:nvPr/>
        </p:nvSpPr>
        <p:spPr>
          <a:xfrm>
            <a:off x="2910255" y="1371600"/>
            <a:ext cx="246184" cy="24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25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F04D56-2249-44B9-8E26-B55D864A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E5F9B54-C759-4A87-9780-1E6617A6E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831" y="1358044"/>
            <a:ext cx="4763600" cy="48701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68D7381-2603-4B20-8038-D6C35B1850DC}"/>
              </a:ext>
            </a:extLst>
          </p:cNvPr>
          <p:cNvSpPr/>
          <p:nvPr/>
        </p:nvSpPr>
        <p:spPr>
          <a:xfrm>
            <a:off x="3464169" y="1441938"/>
            <a:ext cx="167054" cy="184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06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C14FB5-9A8B-4313-9FA1-91DDB72C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create a dictionary?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A5A055-1621-4EC8-84FD-50198F1F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31" y="151484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Creating a dictionary is as simple as placing items inside curly braces {} separated by comma.</a:t>
            </a:r>
          </a:p>
          <a:p>
            <a:r>
              <a:rPr lang="en-US" sz="2000" dirty="0">
                <a:latin typeface="+mj-lt"/>
              </a:rPr>
              <a:t>An item has a key and the corresponding value expressed as a pair, key: value.</a:t>
            </a:r>
          </a:p>
          <a:p>
            <a:endParaRPr lang="en-IN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6F0DF01-159C-4006-9AB0-38D7D3AEAC60}"/>
              </a:ext>
            </a:extLst>
          </p:cNvPr>
          <p:cNvSpPr txBox="1"/>
          <p:nvPr/>
        </p:nvSpPr>
        <p:spPr>
          <a:xfrm>
            <a:off x="1907930" y="2390875"/>
            <a:ext cx="49852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Code:</a:t>
            </a:r>
          </a:p>
          <a:p>
            <a:r>
              <a:rPr lang="en-US" dirty="0">
                <a:latin typeface="+mj-lt"/>
              </a:rPr>
              <a:t># empty dictionary</a:t>
            </a:r>
          </a:p>
          <a:p>
            <a:r>
              <a:rPr lang="en-US" dirty="0">
                <a:latin typeface="+mj-lt"/>
              </a:rPr>
              <a:t>&gt;&gt;&gt; </a:t>
            </a:r>
            <a:r>
              <a:rPr lang="en-US" dirty="0" err="1">
                <a:latin typeface="+mj-lt"/>
              </a:rPr>
              <a:t>my_dict</a:t>
            </a:r>
            <a:r>
              <a:rPr lang="en-US" dirty="0">
                <a:latin typeface="+mj-lt"/>
              </a:rPr>
              <a:t> = {}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# dictionary with integer keys</a:t>
            </a:r>
          </a:p>
          <a:p>
            <a:r>
              <a:rPr lang="en-US" dirty="0">
                <a:latin typeface="+mj-lt"/>
              </a:rPr>
              <a:t>&gt;&gt;&gt; </a:t>
            </a:r>
            <a:r>
              <a:rPr lang="en-US" dirty="0" err="1">
                <a:latin typeface="+mj-lt"/>
              </a:rPr>
              <a:t>my_dict</a:t>
            </a:r>
            <a:r>
              <a:rPr lang="en-US" dirty="0">
                <a:latin typeface="+mj-lt"/>
              </a:rPr>
              <a:t> = {1: 'apple', 2: 'ball'}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# dictionary with mixed keys</a:t>
            </a:r>
          </a:p>
          <a:p>
            <a:r>
              <a:rPr lang="en-US" dirty="0">
                <a:latin typeface="+mj-lt"/>
              </a:rPr>
              <a:t>&gt;&gt;&gt; </a:t>
            </a:r>
            <a:r>
              <a:rPr lang="en-US" dirty="0" err="1">
                <a:latin typeface="+mj-lt"/>
              </a:rPr>
              <a:t>my_dict</a:t>
            </a:r>
            <a:r>
              <a:rPr lang="en-US" dirty="0">
                <a:latin typeface="+mj-lt"/>
              </a:rPr>
              <a:t> = {'name': 'John', 1: [2, 4, 3]}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# using </a:t>
            </a:r>
            <a:r>
              <a:rPr lang="en-US" dirty="0" err="1">
                <a:latin typeface="+mj-lt"/>
              </a:rPr>
              <a:t>dict</a:t>
            </a:r>
            <a:r>
              <a:rPr lang="en-US" dirty="0">
                <a:latin typeface="+mj-lt"/>
              </a:rPr>
              <a:t>()</a:t>
            </a:r>
          </a:p>
          <a:p>
            <a:r>
              <a:rPr lang="en-US" dirty="0">
                <a:latin typeface="+mj-lt"/>
              </a:rPr>
              <a:t>&gt;&gt;&gt; </a:t>
            </a:r>
            <a:r>
              <a:rPr lang="en-US" dirty="0" err="1">
                <a:latin typeface="+mj-lt"/>
              </a:rPr>
              <a:t>my_dict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dict</a:t>
            </a:r>
            <a:r>
              <a:rPr lang="en-US" dirty="0">
                <a:latin typeface="+mj-lt"/>
              </a:rPr>
              <a:t>({1:'apple', 2:'ball'})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# from sequence having each item as a pair</a:t>
            </a:r>
          </a:p>
          <a:p>
            <a:r>
              <a:rPr lang="en-US" dirty="0">
                <a:latin typeface="+mj-lt"/>
              </a:rPr>
              <a:t>&gt;&gt;&gt; </a:t>
            </a:r>
            <a:r>
              <a:rPr lang="en-US" dirty="0" err="1">
                <a:latin typeface="+mj-lt"/>
              </a:rPr>
              <a:t>my_dict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dict</a:t>
            </a:r>
            <a:r>
              <a:rPr lang="en-US" dirty="0">
                <a:latin typeface="+mj-lt"/>
              </a:rPr>
              <a:t>([(1,'apple'), (2,'ball')])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8603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116D06-6F55-4D88-A861-C14E5F18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25BC7BE-0791-4846-959A-1092EE61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13" y="1491394"/>
            <a:ext cx="5701601" cy="46368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96EB66-A7D9-40C3-9A5D-71D8DDCA2A02}"/>
              </a:ext>
            </a:extLst>
          </p:cNvPr>
          <p:cNvSpPr/>
          <p:nvPr/>
        </p:nvSpPr>
        <p:spPr>
          <a:xfrm>
            <a:off x="3385038" y="1556238"/>
            <a:ext cx="202224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96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47B67-E6BD-4FC8-8963-624186C0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B1BA70E-B242-44E9-9506-C3A5FB0C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66" y="1280379"/>
            <a:ext cx="6123241" cy="49797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38EE59E-7E47-4BAA-AE42-9492EE0E6485}"/>
              </a:ext>
            </a:extLst>
          </p:cNvPr>
          <p:cNvSpPr/>
          <p:nvPr/>
        </p:nvSpPr>
        <p:spPr>
          <a:xfrm>
            <a:off x="2998177" y="1336431"/>
            <a:ext cx="184638" cy="354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78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CD564-10E8-48EF-A1D2-CB058651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How to access elements from a dictionary?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9092DE-F3E4-4BB0-83B9-630C341F7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While indexing is used with other container types to access values, dictionary uses keys. </a:t>
            </a:r>
          </a:p>
          <a:p>
            <a:r>
              <a:rPr lang="en-US" sz="2000" dirty="0">
                <a:latin typeface="+mj-lt"/>
              </a:rPr>
              <a:t>Key can be used either inside square brackets or with the get() method.</a:t>
            </a:r>
            <a:endParaRPr lang="en-IN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8972CE2-C147-49F5-BB93-EB853782138B}"/>
              </a:ext>
            </a:extLst>
          </p:cNvPr>
          <p:cNvSpPr txBox="1"/>
          <p:nvPr/>
        </p:nvSpPr>
        <p:spPr>
          <a:xfrm>
            <a:off x="1107831" y="3103685"/>
            <a:ext cx="60754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Code:</a:t>
            </a:r>
          </a:p>
          <a:p>
            <a:r>
              <a:rPr lang="en-US" dirty="0"/>
              <a:t>&gt;&gt;&gt;</a:t>
            </a:r>
            <a:r>
              <a:rPr lang="en-US" dirty="0" err="1"/>
              <a:t>my_dict</a:t>
            </a:r>
            <a:r>
              <a:rPr lang="en-US" dirty="0"/>
              <a:t> = {'</a:t>
            </a:r>
            <a:r>
              <a:rPr lang="en-US" dirty="0" err="1"/>
              <a:t>name':'Jack</a:t>
            </a:r>
            <a:r>
              <a:rPr lang="en-US" dirty="0"/>
              <a:t>', 'age': 26}</a:t>
            </a:r>
          </a:p>
          <a:p>
            <a:endParaRPr lang="en-US" dirty="0"/>
          </a:p>
          <a:p>
            <a:r>
              <a:rPr lang="en-US" dirty="0"/>
              <a:t># Output: Jack</a:t>
            </a:r>
          </a:p>
          <a:p>
            <a:r>
              <a:rPr lang="en-US" dirty="0"/>
              <a:t>&gt;&gt;&gt;print(</a:t>
            </a:r>
            <a:r>
              <a:rPr lang="en-US" dirty="0" err="1"/>
              <a:t>my_dict</a:t>
            </a:r>
            <a:r>
              <a:rPr lang="en-US" dirty="0"/>
              <a:t>['name'])</a:t>
            </a:r>
          </a:p>
          <a:p>
            <a:endParaRPr lang="en-US" dirty="0"/>
          </a:p>
          <a:p>
            <a:r>
              <a:rPr lang="en-US" dirty="0"/>
              <a:t># Output: 26</a:t>
            </a:r>
          </a:p>
          <a:p>
            <a:r>
              <a:rPr lang="en-US" dirty="0"/>
              <a:t>&gt;&gt;&gt;print(</a:t>
            </a:r>
            <a:r>
              <a:rPr lang="en-US" dirty="0" err="1"/>
              <a:t>my_dict.get</a:t>
            </a:r>
            <a:r>
              <a:rPr lang="en-US" dirty="0"/>
              <a:t>('age'))</a:t>
            </a:r>
          </a:p>
          <a:p>
            <a:endParaRPr lang="en-US" dirty="0"/>
          </a:p>
          <a:p>
            <a:r>
              <a:rPr lang="en-US" dirty="0"/>
              <a:t># Trying to access keys which doesn't exist throws error</a:t>
            </a:r>
          </a:p>
          <a:p>
            <a:r>
              <a:rPr lang="en-US" dirty="0"/>
              <a:t># </a:t>
            </a:r>
            <a:r>
              <a:rPr lang="en-US" dirty="0" err="1"/>
              <a:t>my_dict.get</a:t>
            </a:r>
            <a:r>
              <a:rPr lang="en-US" dirty="0"/>
              <a:t>('address')</a:t>
            </a:r>
          </a:p>
          <a:p>
            <a:r>
              <a:rPr lang="en-US" dirty="0"/>
              <a:t># </a:t>
            </a:r>
            <a:r>
              <a:rPr lang="en-US" dirty="0" err="1"/>
              <a:t>my_dict</a:t>
            </a:r>
            <a:r>
              <a:rPr lang="en-US" dirty="0"/>
              <a:t>['address']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33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2033B7-EC88-43C4-AED3-E68BC6F6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to change or add elements in a dictionary?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1B9D76-472C-42BD-8880-96CC25B2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46" y="152668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Dictionary are mutable. We can add new items or change the value of existing items using assignment operator.</a:t>
            </a:r>
          </a:p>
          <a:p>
            <a:r>
              <a:rPr lang="en-US" sz="2000" dirty="0">
                <a:latin typeface="+mj-lt"/>
              </a:rPr>
              <a:t>If the key is already present, value gets updated, else a new key: value pair is added to the dictionary.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endParaRPr lang="en-IN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7C1666D-0B18-4133-8D97-167BF023B145}"/>
              </a:ext>
            </a:extLst>
          </p:cNvPr>
          <p:cNvSpPr txBox="1"/>
          <p:nvPr/>
        </p:nvSpPr>
        <p:spPr>
          <a:xfrm>
            <a:off x="2787160" y="2887682"/>
            <a:ext cx="70250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+mj-lt"/>
              </a:rPr>
              <a:t>Code:</a:t>
            </a:r>
          </a:p>
          <a:p>
            <a:r>
              <a:rPr lang="en-IN" dirty="0">
                <a:latin typeface="+mj-lt"/>
              </a:rPr>
              <a:t>&gt;&gt;&gt; </a:t>
            </a:r>
            <a:r>
              <a:rPr lang="en-IN" dirty="0" err="1">
                <a:latin typeface="+mj-lt"/>
              </a:rPr>
              <a:t>my_dict</a:t>
            </a:r>
            <a:r>
              <a:rPr lang="en-IN" dirty="0">
                <a:latin typeface="+mj-lt"/>
              </a:rPr>
              <a:t> = {'</a:t>
            </a:r>
            <a:r>
              <a:rPr lang="en-IN" dirty="0" err="1">
                <a:latin typeface="+mj-lt"/>
              </a:rPr>
              <a:t>name':'Jack</a:t>
            </a:r>
            <a:r>
              <a:rPr lang="en-IN" dirty="0">
                <a:latin typeface="+mj-lt"/>
              </a:rPr>
              <a:t>', 'age': 26}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# update value</a:t>
            </a:r>
          </a:p>
          <a:p>
            <a:r>
              <a:rPr lang="en-IN" dirty="0">
                <a:latin typeface="+mj-lt"/>
              </a:rPr>
              <a:t>&gt;&gt;&gt; </a:t>
            </a:r>
            <a:r>
              <a:rPr lang="en-IN" dirty="0" err="1">
                <a:latin typeface="+mj-lt"/>
              </a:rPr>
              <a:t>my_dict</a:t>
            </a:r>
            <a:r>
              <a:rPr lang="en-IN" dirty="0">
                <a:latin typeface="+mj-lt"/>
              </a:rPr>
              <a:t>['age'] = 27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#Output: {'age': 27, 'name': 'Jack’}</a:t>
            </a:r>
          </a:p>
          <a:p>
            <a:r>
              <a:rPr lang="en-IN" dirty="0">
                <a:latin typeface="+mj-lt"/>
              </a:rPr>
              <a:t>&gt;&gt;&gt; print(</a:t>
            </a:r>
            <a:r>
              <a:rPr lang="en-IN" dirty="0" err="1">
                <a:latin typeface="+mj-lt"/>
              </a:rPr>
              <a:t>my_dict</a:t>
            </a:r>
            <a:r>
              <a:rPr lang="en-IN" dirty="0">
                <a:latin typeface="+mj-lt"/>
              </a:rPr>
              <a:t>)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# add item</a:t>
            </a:r>
          </a:p>
          <a:p>
            <a:r>
              <a:rPr lang="en-IN" dirty="0">
                <a:latin typeface="+mj-lt"/>
              </a:rPr>
              <a:t>&gt;&gt;&gt; </a:t>
            </a:r>
            <a:r>
              <a:rPr lang="en-IN" dirty="0" err="1">
                <a:latin typeface="+mj-lt"/>
              </a:rPr>
              <a:t>my_dict</a:t>
            </a:r>
            <a:r>
              <a:rPr lang="en-IN" dirty="0">
                <a:latin typeface="+mj-lt"/>
              </a:rPr>
              <a:t>['address'] = 'Downtown'  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# Output: {'address': 'Downtown', 'age': 27, 'name': 'Jack’}</a:t>
            </a:r>
          </a:p>
          <a:p>
            <a:r>
              <a:rPr lang="en-IN" dirty="0">
                <a:latin typeface="+mj-lt"/>
              </a:rPr>
              <a:t>&gt;&gt;&gt; print(</a:t>
            </a:r>
            <a:r>
              <a:rPr lang="en-IN" dirty="0" err="1">
                <a:latin typeface="+mj-lt"/>
              </a:rPr>
              <a:t>my_dict</a:t>
            </a:r>
            <a:r>
              <a:rPr lang="en-IN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50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6082D-F262-4854-B6E4-F49D9CB4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92" y="2559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How to delete or remove elements from a dictionary?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48B877-AE5D-4C40-88CC-D37338E53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16" y="147702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Python pop() method removes as item with the provided key and returns the value.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Python </a:t>
            </a:r>
            <a:r>
              <a:rPr lang="en-US" sz="2000" dirty="0" err="1">
                <a:latin typeface="+mj-lt"/>
              </a:rPr>
              <a:t>popitem</a:t>
            </a:r>
            <a:r>
              <a:rPr lang="en-US" sz="2000" dirty="0">
                <a:latin typeface="+mj-lt"/>
              </a:rPr>
              <a:t>() method can be used to remove and return an arbitrary item (key, value) form the dictionary. </a:t>
            </a:r>
          </a:p>
          <a:p>
            <a:endParaRPr lang="en-IN" sz="20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7D13D28-C160-464E-8ABD-7166C4512B70}"/>
              </a:ext>
            </a:extLst>
          </p:cNvPr>
          <p:cNvSpPr/>
          <p:nvPr/>
        </p:nvSpPr>
        <p:spPr>
          <a:xfrm>
            <a:off x="2409094" y="202106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b="1" dirty="0"/>
              <a:t>Code:</a:t>
            </a:r>
          </a:p>
          <a:p>
            <a:r>
              <a:rPr lang="en-IN" sz="1400" dirty="0"/>
              <a:t># create a dictionary</a:t>
            </a:r>
          </a:p>
          <a:p>
            <a:r>
              <a:rPr lang="en-IN" sz="1400" dirty="0"/>
              <a:t>&gt;&gt;&gt; squares = {1:1, 2:4, 3:9, 4:16, 5:25}  </a:t>
            </a:r>
          </a:p>
          <a:p>
            <a:endParaRPr lang="en-IN" sz="1400" dirty="0"/>
          </a:p>
          <a:p>
            <a:r>
              <a:rPr lang="en-IN" sz="1400" dirty="0"/>
              <a:t># remove a particular item</a:t>
            </a:r>
          </a:p>
          <a:p>
            <a:r>
              <a:rPr lang="en-IN" sz="1400" dirty="0"/>
              <a:t># Output: 16</a:t>
            </a:r>
          </a:p>
          <a:p>
            <a:r>
              <a:rPr lang="en-IN" sz="1400" dirty="0"/>
              <a:t>&gt;&gt;&gt; print(</a:t>
            </a:r>
            <a:r>
              <a:rPr lang="en-IN" sz="1400" dirty="0" err="1"/>
              <a:t>squares.pop</a:t>
            </a:r>
            <a:r>
              <a:rPr lang="en-IN" sz="1400" dirty="0"/>
              <a:t>(4))  </a:t>
            </a:r>
          </a:p>
          <a:p>
            <a:endParaRPr lang="en-IN" sz="1400" dirty="0"/>
          </a:p>
          <a:p>
            <a:r>
              <a:rPr lang="en-IN" sz="1400" dirty="0"/>
              <a:t># Output: {1: 1, 2: 4, 3: 9, 5: 25}</a:t>
            </a:r>
          </a:p>
          <a:p>
            <a:r>
              <a:rPr lang="en-IN" sz="1400" dirty="0"/>
              <a:t>&gt;&gt;&gt; print(squares)</a:t>
            </a:r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17105E-3F09-4A28-A84C-AC068149FFF8}"/>
              </a:ext>
            </a:extLst>
          </p:cNvPr>
          <p:cNvSpPr/>
          <p:nvPr/>
        </p:nvSpPr>
        <p:spPr>
          <a:xfrm>
            <a:off x="2409094" y="478617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b="1" dirty="0"/>
              <a:t>Code:</a:t>
            </a:r>
          </a:p>
          <a:p>
            <a:r>
              <a:rPr lang="en-IN" sz="1400" dirty="0"/>
              <a:t># remove an arbitrary item</a:t>
            </a:r>
          </a:p>
          <a:p>
            <a:r>
              <a:rPr lang="en-IN" sz="1400" dirty="0"/>
              <a:t># Output: (1, 1)</a:t>
            </a:r>
          </a:p>
          <a:p>
            <a:r>
              <a:rPr lang="en-IN" sz="1400" dirty="0"/>
              <a:t>&gt;&gt;&gt; print(</a:t>
            </a:r>
            <a:r>
              <a:rPr lang="en-IN" sz="1400" dirty="0" err="1"/>
              <a:t>squares.popitem</a:t>
            </a:r>
            <a:r>
              <a:rPr lang="en-IN" sz="1400" dirty="0"/>
              <a:t>())</a:t>
            </a:r>
          </a:p>
          <a:p>
            <a:endParaRPr lang="en-IN" sz="1400" dirty="0"/>
          </a:p>
          <a:p>
            <a:r>
              <a:rPr lang="en-IN" sz="1400" dirty="0"/>
              <a:t># Output: {2: 4, 3: 9, 5: 25}</a:t>
            </a:r>
          </a:p>
          <a:p>
            <a:r>
              <a:rPr lang="en-IN" sz="1400" dirty="0"/>
              <a:t>&gt;&gt;&gt; print(squares)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0792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62D3EF-C592-47C4-8745-C168148B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36C28C-C6F7-4B5D-BDE4-C97D3ABAE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23" y="146514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All the items can be removed at once using the clear() method.</a:t>
            </a:r>
          </a:p>
          <a:p>
            <a:r>
              <a:rPr lang="en-US" sz="1800" dirty="0">
                <a:latin typeface="+mj-lt"/>
              </a:rPr>
              <a:t>We can also use the del keyword to remove individual items or the entire dictionary itself.</a:t>
            </a:r>
            <a:endParaRPr lang="en-IN" sz="18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30C74AB-C21B-4F1A-BA5F-B7B08359A4D4}"/>
              </a:ext>
            </a:extLst>
          </p:cNvPr>
          <p:cNvSpPr/>
          <p:nvPr/>
        </p:nvSpPr>
        <p:spPr>
          <a:xfrm>
            <a:off x="1093177" y="2456778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dirty="0"/>
              <a:t>Code:</a:t>
            </a:r>
          </a:p>
          <a:p>
            <a:r>
              <a:rPr lang="en-IN" sz="1600" dirty="0"/>
              <a:t># delete a particular item</a:t>
            </a:r>
          </a:p>
          <a:p>
            <a:r>
              <a:rPr lang="en-IN" sz="1600" dirty="0"/>
              <a:t>&gt;&gt;&gt; del squares[5]  </a:t>
            </a:r>
          </a:p>
          <a:p>
            <a:endParaRPr lang="en-IN" sz="1600" dirty="0"/>
          </a:p>
          <a:p>
            <a:r>
              <a:rPr lang="en-IN" sz="1600" dirty="0"/>
              <a:t># Output: {2: 4, 3: 9}</a:t>
            </a:r>
          </a:p>
          <a:p>
            <a:r>
              <a:rPr lang="en-IN" sz="1600" dirty="0"/>
              <a:t>&gt;&gt;&gt; print(squares)</a:t>
            </a:r>
          </a:p>
          <a:p>
            <a:endParaRPr lang="en-IN" sz="1600" dirty="0"/>
          </a:p>
          <a:p>
            <a:r>
              <a:rPr lang="en-IN" sz="1600" dirty="0"/>
              <a:t># remove all items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squares.clear</a:t>
            </a:r>
            <a:r>
              <a:rPr lang="en-IN" sz="1600" dirty="0"/>
              <a:t>()</a:t>
            </a:r>
          </a:p>
          <a:p>
            <a:endParaRPr lang="en-IN" sz="1600" dirty="0"/>
          </a:p>
          <a:p>
            <a:r>
              <a:rPr lang="en-IN" sz="1600" dirty="0"/>
              <a:t># Output: {}</a:t>
            </a:r>
          </a:p>
          <a:p>
            <a:r>
              <a:rPr lang="en-IN" sz="1600" dirty="0"/>
              <a:t>&gt;&gt;&gt; print(squares)</a:t>
            </a:r>
          </a:p>
          <a:p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0F51E4A-3791-484F-936E-19121C193E6A}"/>
              </a:ext>
            </a:extLst>
          </p:cNvPr>
          <p:cNvSpPr/>
          <p:nvPr/>
        </p:nvSpPr>
        <p:spPr>
          <a:xfrm>
            <a:off x="6096000" y="290214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 delete the dictionary itself</a:t>
            </a:r>
          </a:p>
          <a:p>
            <a:r>
              <a:rPr lang="en-IN" dirty="0"/>
              <a:t>&gt;&gt;&gt; del squares</a:t>
            </a:r>
          </a:p>
          <a:p>
            <a:endParaRPr lang="en-IN" dirty="0"/>
          </a:p>
          <a:p>
            <a:r>
              <a:rPr lang="en-IN" dirty="0"/>
              <a:t># Throws Error</a:t>
            </a:r>
          </a:p>
          <a:p>
            <a:r>
              <a:rPr lang="en-IN" dirty="0"/>
              <a:t># print(squares)</a:t>
            </a:r>
          </a:p>
        </p:txBody>
      </p:sp>
    </p:spTree>
    <p:extLst>
      <p:ext uri="{BB962C8B-B14F-4D97-AF65-F5344CB8AC3E}">
        <p14:creationId xmlns:p14="http://schemas.microsoft.com/office/powerpoint/2010/main" val="69764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58857F-9CC1-4F87-91E6-DCA43496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39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Python Dictionary Methods</a:t>
            </a: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32AFCDE-AA65-4C28-BF5F-A224BE160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030715"/>
              </p:ext>
            </p:extLst>
          </p:nvPr>
        </p:nvGraphicFramePr>
        <p:xfrm>
          <a:off x="800100" y="1786238"/>
          <a:ext cx="9929446" cy="34374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8945">
                  <a:extLst>
                    <a:ext uri="{9D8B030D-6E8A-4147-A177-3AD203B41FA5}">
                      <a16:colId xmlns="" xmlns:a16="http://schemas.microsoft.com/office/drawing/2014/main" val="1142823165"/>
                    </a:ext>
                  </a:extLst>
                </a:gridCol>
                <a:gridCol w="7810501">
                  <a:extLst>
                    <a:ext uri="{9D8B030D-6E8A-4147-A177-3AD203B41FA5}">
                      <a16:colId xmlns="" xmlns:a16="http://schemas.microsoft.com/office/drawing/2014/main" val="2918202572"/>
                    </a:ext>
                  </a:extLst>
                </a:gridCol>
              </a:tblGrid>
              <a:tr h="71957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Method</a:t>
                      </a:r>
                      <a:endParaRPr lang="en-IN" sz="1800" b="1" dirty="0">
                        <a:effectLst/>
                        <a:latin typeface="+mj-lt"/>
                      </a:endParaRPr>
                    </a:p>
                  </a:txBody>
                  <a:tcPr marL="43776" marR="35021" marT="65664" marB="61286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43776" marR="35021" marT="65664" marB="61286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1965115"/>
                  </a:ext>
                </a:extLst>
              </a:tr>
              <a:tr h="292871">
                <a:tc>
                  <a:txBody>
                    <a:bodyPr/>
                    <a:lstStyle/>
                    <a:p>
                      <a:r>
                        <a:rPr lang="en-IN" sz="1800" u="none" strike="noStrike" dirty="0">
                          <a:effectLst/>
                          <a:hlinkClick r:id="rId2" action="ppaction://hlinkpres?slideindex=9&amp;slidetitle=Python copy()"/>
                        </a:rPr>
                        <a:t>copy()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43776" marR="35021" marT="43776" marB="393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 a shallow copy of the dictionary.</a:t>
                      </a:r>
                    </a:p>
                  </a:txBody>
                  <a:tcPr marL="43776" marR="35021" marT="43776" marB="39398" anchor="ctr"/>
                </a:tc>
                <a:extLst>
                  <a:ext uri="{0D108BD9-81ED-4DB2-BD59-A6C34878D82A}">
                    <a16:rowId xmlns="" xmlns:a16="http://schemas.microsoft.com/office/drawing/2014/main" val="4057424477"/>
                  </a:ext>
                </a:extLst>
              </a:tr>
              <a:tr h="484567">
                <a:tc>
                  <a:txBody>
                    <a:bodyPr/>
                    <a:lstStyle/>
                    <a:p>
                      <a:r>
                        <a:rPr lang="en-IN" sz="1800" u="none" strike="noStrike" dirty="0" err="1">
                          <a:effectLst/>
                          <a:hlinkClick r:id="rId3" action="ppaction://hlinkpres?slideindex=10&amp;slidetitle=Python Dictionary fromkeys()" tooltip="Python dictionary fromkeys()"/>
                        </a:rPr>
                        <a:t>fromkeys</a:t>
                      </a:r>
                      <a:r>
                        <a:rPr lang="en-IN" sz="1800" u="none" strike="noStrike" dirty="0">
                          <a:effectLst/>
                          <a:hlinkClick r:id="rId3" action="ppaction://hlinkpres?slideindex=10&amp;slidetitle=Python Dictionary fromkeys()" tooltip="Python dictionary fromkeys()"/>
                        </a:rPr>
                        <a:t>(</a:t>
                      </a:r>
                      <a:r>
                        <a:rPr lang="en-IN" sz="1800" u="none" strike="noStrike" dirty="0" err="1">
                          <a:effectLst/>
                          <a:hlinkClick r:id="rId3" action="ppaction://hlinkpres?slideindex=10&amp;slidetitle=Python Dictionary fromkeys()" tooltip="Python dictionary fromkeys()"/>
                        </a:rPr>
                        <a:t>seq</a:t>
                      </a:r>
                      <a:r>
                        <a:rPr lang="en-IN" sz="1800" u="none" strike="noStrike" dirty="0">
                          <a:effectLst/>
                          <a:hlinkClick r:id="rId3" action="ppaction://hlinkpres?slideindex=10&amp;slidetitle=Python Dictionary fromkeys()" tooltip="Python dictionary fromkeys()"/>
                        </a:rPr>
                        <a:t>[, v])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43776" marR="35021" marT="43776" marB="393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 a new dictionary with keys from seq and value equal to v(defaults to None).</a:t>
                      </a:r>
                    </a:p>
                  </a:txBody>
                  <a:tcPr marL="43776" marR="35021" marT="43776" marB="39398" anchor="ctr"/>
                </a:tc>
                <a:extLst>
                  <a:ext uri="{0D108BD9-81ED-4DB2-BD59-A6C34878D82A}">
                    <a16:rowId xmlns="" xmlns:a16="http://schemas.microsoft.com/office/drawing/2014/main" val="1469138277"/>
                  </a:ext>
                </a:extLst>
              </a:tr>
              <a:tr h="292871">
                <a:tc>
                  <a:txBody>
                    <a:bodyPr/>
                    <a:lstStyle/>
                    <a:p>
                      <a:r>
                        <a:rPr lang="en-IN" sz="1800" u="none" strike="noStrike" dirty="0">
                          <a:effectLst/>
                          <a:hlinkClick r:id="rId4" action="ppaction://hlinkpres?slideindex=11&amp;slidetitle=Python Dictionary keys()"/>
                        </a:rPr>
                        <a:t>keys()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43776" marR="35021" marT="43776" marB="393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 a new view of the dictionary's keys.</a:t>
                      </a:r>
                    </a:p>
                  </a:txBody>
                  <a:tcPr marL="43776" marR="35021" marT="43776" marB="39398" anchor="ctr"/>
                </a:tc>
                <a:extLst>
                  <a:ext uri="{0D108BD9-81ED-4DB2-BD59-A6C34878D82A}">
                    <a16:rowId xmlns="" xmlns:a16="http://schemas.microsoft.com/office/drawing/2014/main" val="3940479078"/>
                  </a:ext>
                </a:extLst>
              </a:tr>
              <a:tr h="676265">
                <a:tc>
                  <a:txBody>
                    <a:bodyPr/>
                    <a:lstStyle/>
                    <a:p>
                      <a:r>
                        <a:rPr lang="en-IN" sz="1800" u="none" strike="noStrike" dirty="0" err="1">
                          <a:effectLst/>
                          <a:hlinkClick r:id="rId5" action="ppaction://hlinkpres?slideindex=12&amp;slidetitle=Python Dictionary setdefault()" tooltip="Python dictionary setdefault()"/>
                        </a:rPr>
                        <a:t>setdefault</a:t>
                      </a:r>
                      <a:r>
                        <a:rPr lang="en-IN" sz="1800" u="none" strike="noStrike" dirty="0">
                          <a:effectLst/>
                          <a:hlinkClick r:id="rId5" action="ppaction://hlinkpres?slideindex=12&amp;slidetitle=Python Dictionary setdefault()" tooltip="Python dictionary setdefault()"/>
                        </a:rPr>
                        <a:t>(key[,d])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43776" marR="35021" marT="43776" marB="393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If key is in the dictionary, return its value. If not, insert key with a value of d and return d (defaults to None).</a:t>
                      </a:r>
                    </a:p>
                  </a:txBody>
                  <a:tcPr marL="43776" marR="35021" marT="43776" marB="39398" anchor="ctr"/>
                </a:tc>
                <a:extLst>
                  <a:ext uri="{0D108BD9-81ED-4DB2-BD59-A6C34878D82A}">
                    <a16:rowId xmlns="" xmlns:a16="http://schemas.microsoft.com/office/drawing/2014/main" val="519505619"/>
                  </a:ext>
                </a:extLst>
              </a:tr>
              <a:tr h="484567">
                <a:tc>
                  <a:txBody>
                    <a:bodyPr/>
                    <a:lstStyle/>
                    <a:p>
                      <a:r>
                        <a:rPr lang="en-IN" sz="1800" u="none" strike="noStrike" dirty="0">
                          <a:effectLst/>
                          <a:hlinkClick r:id="rId6" action="ppaction://hlinkpres?slideindex=13&amp;slidetitle=Python Dictionary update()"/>
                        </a:rPr>
                        <a:t>update([other])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43776" marR="35021" marT="43776" marB="393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Update the dictionary with the key/value pairs from other, overwriting existing keys.</a:t>
                      </a:r>
                    </a:p>
                  </a:txBody>
                  <a:tcPr marL="43776" marR="35021" marT="43776" marB="39398" anchor="ctr"/>
                </a:tc>
                <a:extLst>
                  <a:ext uri="{0D108BD9-81ED-4DB2-BD59-A6C34878D82A}">
                    <a16:rowId xmlns="" xmlns:a16="http://schemas.microsoft.com/office/drawing/2014/main" val="1702463517"/>
                  </a:ext>
                </a:extLst>
              </a:tr>
              <a:tr h="292871">
                <a:tc>
                  <a:txBody>
                    <a:bodyPr/>
                    <a:lstStyle/>
                    <a:p>
                      <a:r>
                        <a:rPr lang="en-IN" sz="1800" u="none" strike="noStrike" dirty="0">
                          <a:effectLst/>
                          <a:hlinkClick r:id="rId7" action="ppaction://hlinkpres?slideindex=14&amp;slidetitle=Python Dictionary values()"/>
                        </a:rPr>
                        <a:t>values()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43776" marR="35021" marT="43776" marB="393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 a new view of the dictionary's values</a:t>
                      </a:r>
                    </a:p>
                  </a:txBody>
                  <a:tcPr marL="43776" marR="35021" marT="43776" marB="39398" anchor="ctr"/>
                </a:tc>
                <a:extLst>
                  <a:ext uri="{0D108BD9-81ED-4DB2-BD59-A6C34878D82A}">
                    <a16:rowId xmlns="" xmlns:a16="http://schemas.microsoft.com/office/drawing/2014/main" val="3773974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4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2D2547-97A6-416E-B146-5504A932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copy()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75FE978-0234-4438-A862-0252897CA35D}"/>
              </a:ext>
            </a:extLst>
          </p:cNvPr>
          <p:cNvSpPr/>
          <p:nvPr/>
        </p:nvSpPr>
        <p:spPr>
          <a:xfrm>
            <a:off x="1063291" y="2139088"/>
            <a:ext cx="3877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Code:</a:t>
            </a:r>
          </a:p>
          <a:p>
            <a:r>
              <a:rPr lang="en-IN" sz="1600" dirty="0"/>
              <a:t>&gt;&gt;&gt;original = {1:'one', 2:'two’}</a:t>
            </a:r>
          </a:p>
          <a:p>
            <a:r>
              <a:rPr lang="en-IN" sz="1600" dirty="0"/>
              <a:t>&gt;&gt;&gt;new = </a:t>
            </a:r>
            <a:r>
              <a:rPr lang="en-IN" sz="1600" dirty="0" err="1"/>
              <a:t>original.copy</a:t>
            </a:r>
            <a:r>
              <a:rPr lang="en-IN" sz="1600" dirty="0"/>
              <a:t>()</a:t>
            </a:r>
          </a:p>
          <a:p>
            <a:endParaRPr lang="en-IN" sz="1600" dirty="0"/>
          </a:p>
          <a:p>
            <a:r>
              <a:rPr lang="en-IN" sz="1600" dirty="0"/>
              <a:t>&gt;&gt;&gt;print('</a:t>
            </a:r>
            <a:r>
              <a:rPr lang="en-IN" sz="1600" dirty="0" err="1"/>
              <a:t>Orignal</a:t>
            </a:r>
            <a:r>
              <a:rPr lang="en-IN" sz="1600" dirty="0"/>
              <a:t>: ', original)</a:t>
            </a:r>
          </a:p>
          <a:p>
            <a:r>
              <a:rPr lang="en-IN" sz="1600" dirty="0"/>
              <a:t>&gt;&gt;&gt;print('New: ', new)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B4A2AC1-C7B7-4FC4-B966-6DE8C6F93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276" y="2139088"/>
            <a:ext cx="3819525" cy="895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FC94857-ABC2-45DF-A327-1DEAEAA0751D}"/>
              </a:ext>
            </a:extLst>
          </p:cNvPr>
          <p:cNvSpPr/>
          <p:nvPr/>
        </p:nvSpPr>
        <p:spPr>
          <a:xfrm>
            <a:off x="771969" y="169068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copy works for dictionaries?</a:t>
            </a:r>
          </a:p>
        </p:txBody>
      </p:sp>
    </p:spTree>
    <p:extLst>
      <p:ext uri="{BB962C8B-B14F-4D97-AF65-F5344CB8AC3E}">
        <p14:creationId xmlns:p14="http://schemas.microsoft.com/office/powerpoint/2010/main" val="32613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python_template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1773B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15B11A-F34B-4060-BB2C-3252AEA53D9E}" vid="{F167B945-3775-47EF-AE1F-38AF989C18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python_template</Template>
  <TotalTime>4</TotalTime>
  <Words>2050</Words>
  <Application>Microsoft Office PowerPoint</Application>
  <PresentationFormat>Widescreen</PresentationFormat>
  <Paragraphs>332</Paragraphs>
  <Slides>31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Open Sans</vt:lpstr>
      <vt:lpstr>Times New Roman</vt:lpstr>
      <vt:lpstr>python_template</vt:lpstr>
      <vt:lpstr>Python Programming</vt:lpstr>
      <vt:lpstr>What is a dictionary in Python?</vt:lpstr>
      <vt:lpstr>How to create a dictionary?</vt:lpstr>
      <vt:lpstr>How to access elements from a dictionary?</vt:lpstr>
      <vt:lpstr>How to change or add elements in a dictionary?</vt:lpstr>
      <vt:lpstr>How to delete or remove elements from a dictionary?</vt:lpstr>
      <vt:lpstr>Cont.…..</vt:lpstr>
      <vt:lpstr>Python Dictionary Methods</vt:lpstr>
      <vt:lpstr>Python copy()</vt:lpstr>
      <vt:lpstr>Python Dictionary fromkeys()</vt:lpstr>
      <vt:lpstr>Python Dictionary keys() </vt:lpstr>
      <vt:lpstr>Python Dictionary setdefault()</vt:lpstr>
      <vt:lpstr>Python Dictionary update()</vt:lpstr>
      <vt:lpstr>Python Dictionary values()</vt:lpstr>
      <vt:lpstr>Python Dictionary Comprehension</vt:lpstr>
      <vt:lpstr>Built-in Functions with Dictionary</vt:lpstr>
      <vt:lpstr>What is Nested Dictionary in Python?</vt:lpstr>
      <vt:lpstr>Create a Nested Dictionary</vt:lpstr>
      <vt:lpstr>PowerPoint Presentation</vt:lpstr>
      <vt:lpstr>PowerPoint Presentation</vt:lpstr>
      <vt:lpstr>PowerPoint Presentation</vt:lpstr>
      <vt:lpstr>Check out these examples</vt:lpstr>
      <vt:lpstr>PowerPoint Presentation</vt:lpstr>
      <vt:lpstr>PowerPoint Presentation</vt:lpstr>
      <vt:lpstr>PowerPoint Presentation</vt:lpstr>
      <vt:lpstr>Quiz</vt:lpstr>
      <vt:lpstr>PowerPoint Presentation</vt:lpstr>
      <vt:lpstr>Quiz</vt:lpstr>
      <vt:lpstr>PowerPoint Presentation</vt:lpstr>
      <vt:lpstr>Quiz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karthi murugaiiyan</dc:creator>
  <cp:lastModifiedBy>JOE</cp:lastModifiedBy>
  <cp:revision>37</cp:revision>
  <dcterms:created xsi:type="dcterms:W3CDTF">2018-06-12T07:51:52Z</dcterms:created>
  <dcterms:modified xsi:type="dcterms:W3CDTF">2018-06-15T13:12:28Z</dcterms:modified>
</cp:coreProperties>
</file>