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png&amp;ehk=UW0w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68" r:id="rId14"/>
    <p:sldId id="269" r:id="rId15"/>
    <p:sldId id="271" r:id="rId16"/>
    <p:sldId id="270" r:id="rId17"/>
    <p:sldId id="272" r:id="rId18"/>
    <p:sldId id="283" r:id="rId19"/>
    <p:sldId id="284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0" y="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9B1DE0-968A-483C-BB30-0CA2C744D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B8097AF-9E48-499F-A839-A346B147D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FC9DBE-2155-41D0-B97A-612B8657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42F-AA27-4D87-BBBE-E2B1FF99A9A5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5B0228-690A-47EF-8107-F29F7D5F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F8ADB5-FA83-45BF-A14E-3621729B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A1B-A0B2-48CD-B5FA-858003E5E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38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DAF374-B0C5-447F-802E-0311347B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7734FDF-D302-4182-A9F8-A167CAF2D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66EA17-948F-42F1-A210-6AF4AB59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42F-AA27-4D87-BBBE-E2B1FF99A9A5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DAE783-73EC-4C5E-9FD6-F4D57541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45B696-E793-4334-A411-70429C40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A1B-A0B2-48CD-B5FA-858003E5E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1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B849AC8-D993-4E9C-AC54-BF8DB6C1A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E74267F-AAED-42F4-89AF-758CC5C40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68422A-BB29-4267-9B43-F07F5382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42F-AA27-4D87-BBBE-E2B1FF99A9A5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F4D823-EEA5-431B-A646-0B69DBD1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4186FBA-8490-4490-9E65-347BC9C3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A1B-A0B2-48CD-B5FA-858003E5E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924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63153E-B490-4AA3-86C9-D8B149BB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29312A2-42F3-4915-8D65-1CA824ED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42F-AA27-4D87-BBBE-E2B1FF99A9A5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231CE85-0B8B-4160-81D4-4A8142DC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E0BA3B4-FC62-4570-87EF-DEE7FC8B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A1B-A0B2-48CD-B5FA-858003E5E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27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9EB078-8028-4FDB-9957-028A8C3D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DCEB18-1CAD-4DC5-AA8A-C4DD78459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3E8B79-A6CE-4E73-8E6F-22122287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42F-AA27-4D87-BBBE-E2B1FF99A9A5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9CC5CC-C19B-44CE-A7AC-56F9747B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0669F7-6556-4149-8C1B-E27390EA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A1B-A0B2-48CD-B5FA-858003E5E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8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B88F35-0F2C-4C6B-A0CE-9F1176E7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0D6411F-2B44-42D1-A482-1C20A5D4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0104B3-5B52-4EF8-9AD8-BA982750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42F-AA27-4D87-BBBE-E2B1FF99A9A5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384C2A-2318-4460-B19C-D1FE4A8B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B5D1FA-1638-4E15-87A1-1A5A5AEC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A1B-A0B2-48CD-B5FA-858003E5E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95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4EAF6C-80E8-4EF7-AF15-96F15FBA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810939-4357-4EA7-9523-CCF7E6395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B4B6A4C-3DE7-4979-B3E9-4D3CB82CB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8E1CD34-DC1A-4390-8166-7289453E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42F-AA27-4D87-BBBE-E2B1FF99A9A5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A0936EF-824C-4B99-AF2E-D99FF7E9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82393B4-1DAE-426F-8E25-03D00F62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A1B-A0B2-48CD-B5FA-858003E5E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8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8B8C6E-9D09-4852-AB86-C380C270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92B22B-CC7D-40F5-865C-2D030A07C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91B7026-4BAB-4DE8-BE9F-F349A5B37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91465E6-F6F6-4CE0-8A95-C2B60567D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307C85B-9910-4017-AD07-7FA107566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D4E834F-7858-4ABA-9788-4D7AC4AD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42F-AA27-4D87-BBBE-E2B1FF99A9A5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0DB07F6-E5D8-4B9B-BE60-B8257BE5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219303E-273B-449B-BF37-1B4FB3DB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A1B-A0B2-48CD-B5FA-858003E5E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76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2AD233-9BBD-4126-A2A2-6AD97E5B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FACDE28-3D43-4B39-9D6D-49F84C4D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42F-AA27-4D87-BBBE-E2B1FF99A9A5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681C994-D8A7-43B6-97E5-FC2538B7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181243-93D0-4AFF-B239-29757FF9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A1B-A0B2-48CD-B5FA-858003E5E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19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BE40FC1-DB67-47F8-B5D1-E7FE1E77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42F-AA27-4D87-BBBE-E2B1FF99A9A5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C9D785B-36CE-4C32-9930-6ECD0E12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B8D3300-52EB-43E3-99B4-5C84518F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A1B-A0B2-48CD-B5FA-858003E5E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26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534C95-6F87-441A-9C72-F632BE89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4895E6-B602-44BD-89C9-C33A57BAE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EE43574-3ED8-4EAD-BCBF-01BFC592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0BB7664-8DAF-4BBC-B234-3EB94CC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42F-AA27-4D87-BBBE-E2B1FF99A9A5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94A3F9B-CFF0-438D-884C-A4B735DE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58442A9-3893-48C8-B5A3-6C494F0A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A1B-A0B2-48CD-B5FA-858003E5E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41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A4E286-F74B-410D-9FAB-9AC1FF93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E5116AF-4BDE-4508-A1E1-7A065C841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2F939A5-5840-47DC-834E-2316D336A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1F368C2-3972-4433-ADC3-C708850C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42F-AA27-4D87-BBBE-E2B1FF99A9A5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9F3BCFF-4BB9-4421-AACA-384D01F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F0E54D6-A6BA-46A0-B1A0-906C8D3A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A1B-A0B2-48CD-B5FA-858003E5E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05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en.wikipedia.org/wiki/File:Python-logo-notext.sv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&amp;ehk=UW0w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  <a:extLst>
              <a:ext uri="{837473B0-CC2E-450A-ABE3-18F120FF3D39}">
                <a1611:picAttrSrcUrl xmlns="" xmlns:a1611="http://schemas.microsoft.com/office/drawing/2016/11/main" r:id="rId15"/>
              </a:ext>
            </a:extLst>
          </a:blip>
          <a:srcRect/>
          <a:stretch>
            <a:fillRect l="89000" t="1000" b="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8D1660C-E04A-4767-B511-C68A1CF6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8C18F40-272A-458B-86AE-E38AE27E7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5F60E3-8877-4309-894E-20D9563CE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F242F-AA27-4D87-BBBE-E2B1FF99A9A5}" type="datetimeFigureOut">
              <a:rPr lang="en-IN" smtClean="0"/>
              <a:t>07-08-2018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7A5D19-60F8-45CC-94AF-FCEE9446D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896D7F-1259-4E73-916B-8A09D8A86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DAA1B-A0B2-48CD-B5FA-858003E5E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15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Exception%20Handling.pptx#-1,12,Examp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Exception%20Handling.pptx#-1,14,PowerPoint Pres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exceptions.html#Excepti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Exception%20Handling.pptx#-1,20,Sample Cod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Exception%20Handling.pptx#-1,10,PowerPoint Pres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E1985B-D5A3-4677-955A-328463915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F95A95A-A944-4B3A-BD9D-A8FCB2AC8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PYTHON ERRORS AND BUILT-IN EXCEPTIONS</a:t>
            </a: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61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AAF7D3-FF6F-442C-98AD-49C1B495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A390DC-C585-4D8A-8801-4DD77C637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+mj-lt"/>
              </a:rPr>
              <a:t>Code: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>
                <a:latin typeface="+mj-lt"/>
              </a:rPr>
              <a:t>Output: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86193D2-52F8-41D7-997D-077D0A131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27" y="2250497"/>
            <a:ext cx="6019800" cy="1603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0518730-4E17-42AA-86CC-C9A865736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827" y="4809836"/>
            <a:ext cx="49625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9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BD9731-652A-46B7-9DBF-F75339C0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try...except...else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3DBC04-4AF5-45C5-B26C-1D26623D9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5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+mj-lt"/>
              </a:rPr>
              <a:t>A single try statement can have multiple except statements</a:t>
            </a:r>
            <a:endParaRPr lang="en-IN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</a:t>
            </a:r>
            <a:endParaRPr lang="en-IN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– Useful when we have a try block that may throw different types of exceptions</a:t>
            </a:r>
            <a:endParaRPr lang="en-IN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    – Code in else-block executes if the code in the try: block does not raise an exception</a:t>
            </a:r>
            <a:endParaRPr lang="en-IN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 </a:t>
            </a:r>
            <a:endParaRPr lang="en-IN" sz="1800" dirty="0">
              <a:latin typeface="+mj-lt"/>
            </a:endParaRPr>
          </a:p>
          <a:p>
            <a:pPr marL="0" indent="0">
              <a:buNone/>
            </a:pPr>
            <a:endParaRPr lang="en-IN" sz="18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20E738A-9794-4353-9601-DA3F2934D862}"/>
              </a:ext>
            </a:extLst>
          </p:cNvPr>
          <p:cNvSpPr/>
          <p:nvPr/>
        </p:nvSpPr>
        <p:spPr>
          <a:xfrm>
            <a:off x="1634836" y="3076555"/>
            <a:ext cx="63915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kern="50" dirty="0">
                <a:latin typeface="+mj-lt"/>
                <a:ea typeface="Source Han Sans CN Regular"/>
                <a:cs typeface="Lohit Devanagari"/>
              </a:rPr>
              <a:t>Syntax:</a:t>
            </a:r>
            <a:endParaRPr lang="en-IN" kern="50" dirty="0">
              <a:latin typeface="+mj-lt"/>
              <a:ea typeface="Source Han Sans CN Regular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kern="50" dirty="0">
                <a:latin typeface="+mj-lt"/>
                <a:ea typeface="Source Han Sans CN Regular"/>
                <a:cs typeface="Lohit Devanagari"/>
              </a:rPr>
              <a:t>try:</a:t>
            </a:r>
            <a:endParaRPr lang="en-IN" kern="50" dirty="0">
              <a:latin typeface="+mj-lt"/>
              <a:ea typeface="Source Han Sans CN Regular"/>
              <a:cs typeface="Lohit Devanagari"/>
            </a:endParaRPr>
          </a:p>
          <a:p>
            <a:pPr lvl="1"/>
            <a:r>
              <a:rPr lang="en-US" kern="50" dirty="0">
                <a:latin typeface="+mj-lt"/>
                <a:ea typeface="Source Han Sans CN Regular"/>
                <a:cs typeface="Lohit Devanagari"/>
              </a:rPr>
              <a:t>You do your operations here;</a:t>
            </a:r>
            <a:endParaRPr lang="en-IN" kern="50" dirty="0">
              <a:latin typeface="+mj-lt"/>
              <a:ea typeface="Source Han Sans CN Regular"/>
              <a:cs typeface="Lohit Devanagari"/>
            </a:endParaRPr>
          </a:p>
          <a:p>
            <a:pPr lvl="1"/>
            <a:r>
              <a:rPr lang="en-US" kern="50" dirty="0">
                <a:latin typeface="+mj-lt"/>
                <a:ea typeface="Source Han Sans CN Regular"/>
                <a:cs typeface="Lohit Devanagari"/>
              </a:rPr>
              <a:t>......................</a:t>
            </a:r>
            <a:endParaRPr lang="en-IN" kern="50" dirty="0">
              <a:latin typeface="+mj-lt"/>
              <a:ea typeface="Source Han Sans CN Regular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kern="50" dirty="0">
                <a:latin typeface="+mj-lt"/>
                <a:ea typeface="Source Han Sans CN Regular"/>
                <a:cs typeface="Lohit Devanagari"/>
              </a:rPr>
              <a:t>except </a:t>
            </a:r>
            <a:r>
              <a:rPr lang="en-US" kern="50" dirty="0" err="1">
                <a:latin typeface="+mj-lt"/>
                <a:ea typeface="Source Han Sans CN Regular"/>
                <a:cs typeface="Lohit Devanagari"/>
              </a:rPr>
              <a:t>ExceptionA</a:t>
            </a:r>
            <a:r>
              <a:rPr lang="en-US" kern="50" dirty="0">
                <a:latin typeface="+mj-lt"/>
                <a:ea typeface="Source Han Sans CN Regular"/>
                <a:cs typeface="Lohit Devanagari"/>
              </a:rPr>
              <a:t>:</a:t>
            </a:r>
            <a:endParaRPr lang="en-IN" kern="50" dirty="0">
              <a:latin typeface="+mj-lt"/>
              <a:ea typeface="Source Han Sans CN Regular"/>
              <a:cs typeface="Lohit Devanagari"/>
            </a:endParaRPr>
          </a:p>
          <a:p>
            <a:pPr lvl="1"/>
            <a:r>
              <a:rPr lang="en-US" kern="50" dirty="0">
                <a:latin typeface="+mj-lt"/>
                <a:ea typeface="Source Han Sans CN Regular"/>
                <a:cs typeface="Lohit Devanagari"/>
              </a:rPr>
              <a:t>If there is </a:t>
            </a:r>
            <a:r>
              <a:rPr lang="en-US" kern="50" dirty="0" err="1">
                <a:latin typeface="+mj-lt"/>
                <a:ea typeface="Source Han Sans CN Regular"/>
                <a:cs typeface="Lohit Devanagari"/>
              </a:rPr>
              <a:t>ExceptionA</a:t>
            </a:r>
            <a:r>
              <a:rPr lang="en-US" kern="50" dirty="0">
                <a:latin typeface="+mj-lt"/>
                <a:ea typeface="Source Han Sans CN Regular"/>
                <a:cs typeface="Lohit Devanagari"/>
              </a:rPr>
              <a:t>, then execute this block.</a:t>
            </a:r>
            <a:endParaRPr lang="en-IN" kern="50" dirty="0">
              <a:latin typeface="+mj-lt"/>
              <a:ea typeface="Source Han Sans CN Regular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kern="50" dirty="0">
                <a:latin typeface="+mj-lt"/>
                <a:ea typeface="Source Han Sans CN Regular"/>
                <a:cs typeface="Lohit Devanagari"/>
              </a:rPr>
              <a:t>except </a:t>
            </a:r>
            <a:r>
              <a:rPr lang="en-US" kern="50" dirty="0" err="1">
                <a:latin typeface="+mj-lt"/>
                <a:ea typeface="Source Han Sans CN Regular"/>
                <a:cs typeface="Lohit Devanagari"/>
              </a:rPr>
              <a:t>ExceptionB</a:t>
            </a:r>
            <a:r>
              <a:rPr lang="en-US" kern="50" dirty="0">
                <a:latin typeface="+mj-lt"/>
                <a:ea typeface="Source Han Sans CN Regular"/>
                <a:cs typeface="Lohit Devanagari"/>
              </a:rPr>
              <a:t>:</a:t>
            </a:r>
            <a:endParaRPr lang="en-IN" kern="50" dirty="0">
              <a:latin typeface="+mj-lt"/>
              <a:ea typeface="Source Han Sans CN Regular"/>
              <a:cs typeface="Lohit Devanagari"/>
            </a:endParaRPr>
          </a:p>
          <a:p>
            <a:pPr lvl="1"/>
            <a:r>
              <a:rPr lang="en-US" kern="50" dirty="0">
                <a:latin typeface="+mj-lt"/>
                <a:ea typeface="Source Han Sans CN Regular"/>
                <a:cs typeface="Lohit Devanagari"/>
              </a:rPr>
              <a:t>If there is </a:t>
            </a:r>
            <a:r>
              <a:rPr lang="en-US" kern="50" dirty="0" err="1">
                <a:latin typeface="+mj-lt"/>
                <a:ea typeface="Source Han Sans CN Regular"/>
                <a:cs typeface="Lohit Devanagari"/>
              </a:rPr>
              <a:t>ExceptionB</a:t>
            </a:r>
            <a:r>
              <a:rPr lang="en-US" kern="50" dirty="0">
                <a:latin typeface="+mj-lt"/>
                <a:ea typeface="Source Han Sans CN Regular"/>
                <a:cs typeface="Lohit Devanagari"/>
              </a:rPr>
              <a:t>, then execute this block.</a:t>
            </a:r>
            <a:endParaRPr lang="en-IN" kern="50" dirty="0">
              <a:latin typeface="+mj-lt"/>
              <a:ea typeface="Source Han Sans CN Regular"/>
              <a:cs typeface="Lohit Devanagari"/>
            </a:endParaRPr>
          </a:p>
          <a:p>
            <a:pPr lvl="1"/>
            <a:r>
              <a:rPr lang="en-US" kern="50" dirty="0">
                <a:latin typeface="+mj-lt"/>
                <a:ea typeface="Source Han Sans CN Regular"/>
                <a:cs typeface="Lohit Devanagari"/>
              </a:rPr>
              <a:t>......................</a:t>
            </a:r>
            <a:endParaRPr lang="en-IN" kern="50" dirty="0">
              <a:latin typeface="+mj-lt"/>
              <a:ea typeface="Source Han Sans CN Regular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kern="50" dirty="0">
                <a:latin typeface="+mj-lt"/>
                <a:ea typeface="Source Han Sans CN Regular"/>
                <a:cs typeface="Lohit Devanagari"/>
              </a:rPr>
              <a:t>else:</a:t>
            </a:r>
            <a:endParaRPr lang="en-IN" kern="50" dirty="0">
              <a:latin typeface="+mj-lt"/>
              <a:ea typeface="Source Han Sans CN Regular"/>
              <a:cs typeface="Lohit Devanagari"/>
            </a:endParaRPr>
          </a:p>
          <a:p>
            <a:pPr lvl="1"/>
            <a:r>
              <a:rPr lang="en-US" kern="50" dirty="0">
                <a:latin typeface="+mj-lt"/>
                <a:ea typeface="Source Han Sans CN Regular"/>
                <a:cs typeface="Lohit Devanagari"/>
              </a:rPr>
              <a:t>If there is no exception then execute this block</a:t>
            </a:r>
            <a:endParaRPr lang="en-IN" kern="50" dirty="0">
              <a:latin typeface="+mj-lt"/>
              <a:ea typeface="Source Han Sans CN Regular"/>
              <a:cs typeface="Lohit Devanagari"/>
            </a:endParaRPr>
          </a:p>
          <a:p>
            <a:pPr lvl="1"/>
            <a:r>
              <a:rPr lang="en-US" kern="50" dirty="0">
                <a:latin typeface="+mj-lt"/>
                <a:ea typeface="Source Han Sans CN Regular"/>
                <a:cs typeface="Lohit Devanagari"/>
              </a:rPr>
              <a:t> </a:t>
            </a:r>
            <a:endParaRPr lang="en-IN" kern="50" dirty="0">
              <a:latin typeface="+mj-lt"/>
              <a:ea typeface="Source Han Sans CN Regular"/>
              <a:cs typeface="Lohit Devanaga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38966D0-B933-4256-B291-EF7C71B3FD34}"/>
              </a:ext>
            </a:extLst>
          </p:cNvPr>
          <p:cNvGrpSpPr/>
          <p:nvPr/>
        </p:nvGrpSpPr>
        <p:grpSpPr>
          <a:xfrm>
            <a:off x="8026400" y="3230058"/>
            <a:ext cx="2909455" cy="1194038"/>
            <a:chOff x="8026400" y="3230058"/>
            <a:chExt cx="2909455" cy="1194038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AACA34D-5014-40DD-82F8-C6EB24A37CDC}"/>
                </a:ext>
              </a:extLst>
            </p:cNvPr>
            <p:cNvSpPr txBox="1"/>
            <p:nvPr/>
          </p:nvSpPr>
          <p:spPr>
            <a:xfrm>
              <a:off x="8026400" y="4054764"/>
              <a:ext cx="2909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2">
                      <a:lumMod val="60000"/>
                      <a:lumOff val="40000"/>
                    </a:schemeClr>
                  </a:solidFill>
                  <a:hlinkClick r:id="rId2" action="ppaction://hlinkpres?slideindex=12&amp;slidetitle=Example"/>
                </a:rPr>
                <a:t>Sample Example</a:t>
              </a:r>
              <a:endParaRPr lang="en-IN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1" name="Graphic 10" descr="Head with Gears">
              <a:extLst>
                <a:ext uri="{FF2B5EF4-FFF2-40B4-BE49-F238E27FC236}">
                  <a16:creationId xmlns="" xmlns:a16="http://schemas.microsoft.com/office/drawing/2014/main" id="{EBEE4601-77D5-4EA9-8146-10D4C30E7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48254" y="323005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50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5B39BF-3675-434A-AB5E-773BDFBD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335ADE-2F63-490D-B7F7-54C3AD17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+mj-lt"/>
              </a:rPr>
              <a:t>Code:</a:t>
            </a:r>
          </a:p>
          <a:p>
            <a:pPr marL="0" indent="0">
              <a:buNone/>
            </a:pPr>
            <a:endParaRPr lang="en-IN" sz="2400" b="1" dirty="0">
              <a:latin typeface="+mj-lt"/>
            </a:endParaRPr>
          </a:p>
          <a:p>
            <a:pPr marL="0" indent="0">
              <a:buNone/>
            </a:pPr>
            <a:endParaRPr lang="en-IN" sz="2400" b="1" dirty="0">
              <a:latin typeface="+mj-lt"/>
            </a:endParaRPr>
          </a:p>
          <a:p>
            <a:pPr marL="0" indent="0">
              <a:buNone/>
            </a:pPr>
            <a:endParaRPr lang="en-IN" sz="2400" b="1" dirty="0">
              <a:latin typeface="+mj-lt"/>
            </a:endParaRPr>
          </a:p>
          <a:p>
            <a:pPr marL="0" indent="0">
              <a:buNone/>
            </a:pPr>
            <a:endParaRPr lang="en-IN" sz="2400" b="1" dirty="0">
              <a:latin typeface="+mj-lt"/>
            </a:endParaRPr>
          </a:p>
          <a:p>
            <a:pPr marL="0" indent="0">
              <a:buNone/>
            </a:pPr>
            <a:r>
              <a:rPr lang="en-IN" sz="2400" b="1" dirty="0">
                <a:latin typeface="+mj-lt"/>
              </a:rPr>
              <a:t>Output:</a:t>
            </a:r>
          </a:p>
          <a:p>
            <a:pPr marL="0" indent="0">
              <a:buNone/>
            </a:pPr>
            <a:endParaRPr lang="en-IN" sz="2400" b="1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B44C77B-92AA-47A0-BE36-6F1BCC1CF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11" y="2286794"/>
            <a:ext cx="5276850" cy="171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9A12939-0C25-4CD8-A3C2-107DEC15A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411" y="4543714"/>
            <a:ext cx="49244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5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A2AE66-7004-4222-8653-FEF9AF72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try...finally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68A2C7-BFC7-4533-A6F7-76824B2F7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Finally block is a place to put any code that must execute irrespective of try-block raised  an exception or not. </a:t>
            </a:r>
            <a:endParaRPr lang="en-IN" sz="2000" dirty="0"/>
          </a:p>
          <a:p>
            <a:r>
              <a:rPr lang="en-US" sz="2000" dirty="0"/>
              <a:t>Else block can be used with finally block</a:t>
            </a:r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907AAAB-9DAB-439E-A956-50805BDF5298}"/>
              </a:ext>
            </a:extLst>
          </p:cNvPr>
          <p:cNvSpPr/>
          <p:nvPr/>
        </p:nvSpPr>
        <p:spPr>
          <a:xfrm>
            <a:off x="1117600" y="312458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b="1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Syntax: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try: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  <a:p>
            <a:pPr lvl="1"/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You do your operations here;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  <a:p>
            <a:pPr lvl="1"/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......................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  <a:p>
            <a:pPr lvl="1"/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Due to any exception, this may be skipped.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finally: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        This would always be executed.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6BFF23F6-5597-4A43-AE62-382859599910}"/>
              </a:ext>
            </a:extLst>
          </p:cNvPr>
          <p:cNvGrpSpPr/>
          <p:nvPr/>
        </p:nvGrpSpPr>
        <p:grpSpPr>
          <a:xfrm>
            <a:off x="8026400" y="3230058"/>
            <a:ext cx="2909455" cy="1194038"/>
            <a:chOff x="8026400" y="3230058"/>
            <a:chExt cx="2909455" cy="1194038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53DE2D93-40B5-4D80-81A4-841853E54E89}"/>
                </a:ext>
              </a:extLst>
            </p:cNvPr>
            <p:cNvSpPr txBox="1"/>
            <p:nvPr/>
          </p:nvSpPr>
          <p:spPr>
            <a:xfrm>
              <a:off x="8026400" y="4054764"/>
              <a:ext cx="2909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2">
                      <a:lumMod val="60000"/>
                      <a:lumOff val="40000"/>
                    </a:schemeClr>
                  </a:solidFill>
                  <a:hlinkClick r:id="rId2" action="ppaction://hlinkpres?slideindex=14&amp;slidetitle=PowerPoint Presentation"/>
                </a:rPr>
                <a:t>Sample Example</a:t>
              </a:r>
              <a:endParaRPr lang="en-IN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7" name="Graphic 6" descr="Head with Gears">
              <a:extLst>
                <a:ext uri="{FF2B5EF4-FFF2-40B4-BE49-F238E27FC236}">
                  <a16:creationId xmlns="" xmlns:a16="http://schemas.microsoft.com/office/drawing/2014/main" id="{5006E99F-2E50-4330-BEC2-D6EC6E507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48254" y="323005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358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D94045-D8BD-45D1-82A6-B551F0DF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492FF6-C8C0-4F99-A2D5-8EB0E1642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+mj-lt"/>
              </a:rPr>
              <a:t>Code</a:t>
            </a:r>
          </a:p>
          <a:p>
            <a:pPr marL="0" indent="0">
              <a:buNone/>
            </a:pPr>
            <a:endParaRPr lang="en-IN" sz="2400" dirty="0">
              <a:latin typeface="+mj-lt"/>
            </a:endParaRPr>
          </a:p>
          <a:p>
            <a:pPr marL="0" indent="0">
              <a:buNone/>
            </a:pPr>
            <a:endParaRPr lang="en-IN" sz="2400" dirty="0">
              <a:latin typeface="+mj-lt"/>
            </a:endParaRPr>
          </a:p>
          <a:p>
            <a:pPr marL="0" indent="0">
              <a:buNone/>
            </a:pPr>
            <a:endParaRPr lang="en-IN" sz="2400" dirty="0">
              <a:latin typeface="+mj-lt"/>
            </a:endParaRPr>
          </a:p>
          <a:p>
            <a:pPr marL="0" indent="0">
              <a:buNone/>
            </a:pPr>
            <a:endParaRPr lang="en-IN" sz="2400" dirty="0">
              <a:latin typeface="+mj-lt"/>
            </a:endParaRPr>
          </a:p>
          <a:p>
            <a:pPr marL="0" indent="0">
              <a:buNone/>
            </a:pPr>
            <a:r>
              <a:rPr lang="en-IN" sz="2400" dirty="0">
                <a:latin typeface="+mj-lt"/>
              </a:rPr>
              <a:t>Output</a:t>
            </a:r>
          </a:p>
          <a:p>
            <a:pPr marL="0" indent="0">
              <a:buNone/>
            </a:pPr>
            <a:endParaRPr lang="en-IN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3896E6B-8CED-4E34-A827-A00E0911A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39" y="2423319"/>
            <a:ext cx="6048375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5137528-0EB7-4903-AFAA-BE496F6BF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39" y="4535848"/>
            <a:ext cx="4286250" cy="942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98966A9-13FE-4D35-AD4B-A6F34057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875" y="1825625"/>
            <a:ext cx="1358179" cy="150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5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0D7444-DDA8-4CF6-8D3C-F7AF433A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CE98B3-948F-415C-BADE-2F71C6BE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00925066-4C81-4F6E-98F4-BEF93AB53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3733800" cy="1531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="" xmlns:a16="http://schemas.microsoft.com/office/drawing/2014/main" id="{671530DD-FE88-42BC-8550-B911AE4EF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005" y="1825626"/>
            <a:ext cx="3845790" cy="14625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="" xmlns:a16="http://schemas.microsoft.com/office/drawing/2014/main" id="{591E2412-69B1-4CB1-8239-242BE30DF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19368"/>
            <a:ext cx="3573463" cy="1235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="" xmlns:a16="http://schemas.microsoft.com/office/drawing/2014/main" id="{C08C9212-0DA8-45C2-B644-E464AB5B4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78550"/>
            <a:ext cx="3535363" cy="1082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="" xmlns:a16="http://schemas.microsoft.com/office/drawing/2014/main" id="{7C88C75F-1308-4CBA-9700-3308B5D93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568" y="5324909"/>
            <a:ext cx="3978275" cy="1387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A45B77-4AEB-4479-BF61-59D2C20B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Raising Exceptions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15B5B6-F4A8-4B10-A34B-D9C7F827E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589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In Python programming, exceptions are raised when corresponding errors occur at run time, but we can forcefully raise it using the keyword raise.</a:t>
            </a:r>
          </a:p>
          <a:p>
            <a:r>
              <a:rPr lang="en-US" sz="2000" dirty="0">
                <a:latin typeface="+mj-lt"/>
              </a:rPr>
              <a:t>We can also optionally pass in value to the exception to clarify why that exception was raised.</a:t>
            </a:r>
          </a:p>
          <a:p>
            <a:endParaRPr lang="en-IN" sz="20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D54E46E-C09F-43E7-A002-87D22906E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371" y="2531052"/>
            <a:ext cx="70770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B2A6E2-F855-4EEA-B6E9-19664E61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 </a:t>
            </a:r>
            <a:r>
              <a:rPr lang="en-IN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F92653-1EF7-479E-A11B-03253E45A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192"/>
            <a:ext cx="10515600" cy="470877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Python also allows you to create your own </a:t>
            </a:r>
            <a:r>
              <a:rPr lang="en-US" sz="2000" dirty="0" smtClean="0">
                <a:latin typeface="+mj-lt"/>
              </a:rPr>
              <a:t>exceptions (user defined) </a:t>
            </a:r>
            <a:r>
              <a:rPr lang="en-US" sz="2000" dirty="0">
                <a:latin typeface="+mj-lt"/>
              </a:rPr>
              <a:t>by deriving classes from the standard built-in exceptions</a:t>
            </a:r>
            <a:r>
              <a:rPr lang="en-US" sz="2000" dirty="0" smtClean="0">
                <a:latin typeface="+mj-lt"/>
              </a:rPr>
              <a:t>.</a:t>
            </a:r>
          </a:p>
          <a:p>
            <a:r>
              <a:rPr lang="en-US" sz="2000" dirty="0">
                <a:latin typeface="+mj-lt"/>
              </a:rPr>
              <a:t>Exceptions should typically be derived from the </a:t>
            </a:r>
            <a:r>
              <a:rPr lang="en-US" sz="2000" dirty="0">
                <a:latin typeface="+mj-lt"/>
                <a:hlinkClick r:id="rId2" tooltip="Exception"/>
              </a:rPr>
              <a:t>Exception</a:t>
            </a:r>
            <a:r>
              <a:rPr lang="en-US" sz="2000" dirty="0">
                <a:latin typeface="+mj-lt"/>
              </a:rPr>
              <a:t> class, either </a:t>
            </a:r>
            <a:r>
              <a:rPr lang="en-US" sz="2000" dirty="0" smtClean="0">
                <a:latin typeface="+mj-lt"/>
              </a:rPr>
              <a:t>directly </a:t>
            </a:r>
            <a:r>
              <a:rPr lang="en-US" sz="2000" dirty="0">
                <a:latin typeface="+mj-lt"/>
              </a:rPr>
              <a:t>or indirectly</a:t>
            </a:r>
            <a:r>
              <a:rPr lang="en-US" sz="2000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2000" b="1" i="1" dirty="0" smtClean="0">
                <a:latin typeface="+mj-lt"/>
              </a:rPr>
              <a:t>Example: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class myerror(Exception</a:t>
            </a:r>
            <a:r>
              <a:rPr lang="en-US" sz="2000" dirty="0" smtClean="0">
                <a:latin typeface="+mj-lt"/>
              </a:rPr>
              <a:t>): 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# class myerror is inherited from Base Cass Exception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</a:t>
            </a:r>
            <a:r>
              <a:rPr lang="en-US" sz="2000" dirty="0" err="1">
                <a:latin typeface="+mj-lt"/>
              </a:rPr>
              <a:t>def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fn</a:t>
            </a:r>
            <a:r>
              <a:rPr lang="en-US" sz="2000" dirty="0">
                <a:latin typeface="+mj-lt"/>
              </a:rPr>
              <a:t>(self</a:t>
            </a:r>
            <a:r>
              <a:rPr lang="en-US" sz="2000" dirty="0" smtClean="0">
                <a:latin typeface="+mj-lt"/>
              </a:rPr>
              <a:t>):                   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#function header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print("error</a:t>
            </a:r>
            <a:r>
              <a:rPr lang="en-US" sz="2000" dirty="0" smtClean="0">
                <a:latin typeface="+mj-lt"/>
              </a:rPr>
              <a:t>")               </a:t>
            </a: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try</a:t>
            </a:r>
            <a:r>
              <a:rPr lang="en-US" sz="2000" dirty="0" smtClean="0">
                <a:latin typeface="+mj-lt"/>
              </a:rPr>
              <a:t>:  </a:t>
            </a: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</a:t>
            </a:r>
            <a:r>
              <a:rPr lang="en-US" sz="2000" dirty="0" smtClean="0">
                <a:latin typeface="+mj-lt"/>
              </a:rPr>
              <a:t>raise myerror                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# forcing to raise an exception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except myerror as me</a:t>
            </a:r>
            <a:r>
              <a:rPr lang="en-US" sz="2000" dirty="0" smtClean="0">
                <a:latin typeface="+mj-lt"/>
              </a:rPr>
              <a:t>:      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# exception is cached 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</a:t>
            </a:r>
            <a:r>
              <a:rPr lang="en-US" sz="2000" dirty="0" err="1">
                <a:latin typeface="+mj-lt"/>
              </a:rPr>
              <a:t>me.fn</a:t>
            </a:r>
            <a:r>
              <a:rPr lang="en-US" sz="2000" dirty="0" smtClean="0">
                <a:latin typeface="+mj-lt"/>
              </a:rPr>
              <a:t>()                          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# function get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executed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+mj-lt"/>
              </a:rPr>
              <a:t>error                        </a:t>
            </a:r>
            <a:endParaRPr lang="en-US" sz="2000" b="1" dirty="0">
              <a:solidFill>
                <a:srgbClr val="00B050"/>
              </a:solidFill>
              <a:latin typeface="+mj-lt"/>
            </a:endParaRPr>
          </a:p>
          <a:p>
            <a:pPr marL="0" indent="0">
              <a:buNone/>
            </a:pPr>
            <a:endParaRPr lang="en-IN" sz="20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710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/>
          </a:bodyPr>
          <a:lstStyle/>
          <a:p>
            <a:r>
              <a:rPr lang="en-IN" sz="3200" dirty="0"/>
              <a:t>Custom </a:t>
            </a:r>
            <a:r>
              <a:rPr lang="en-IN" sz="3200" dirty="0" smtClean="0"/>
              <a:t>Exceptions </a:t>
            </a:r>
            <a:r>
              <a:rPr lang="en-IN" sz="3200" dirty="0" err="1" smtClean="0"/>
              <a:t>cont</a:t>
            </a:r>
            <a:r>
              <a:rPr lang="en-IN" sz="3200" dirty="0" smtClean="0"/>
              <a:t>….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0006"/>
            <a:ext cx="10515600" cy="557655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class Error(Exception</a:t>
            </a:r>
            <a:r>
              <a:rPr lang="en-US" sz="1600" dirty="0" smtClean="0">
                <a:latin typeface="+mj-lt"/>
              </a:rPr>
              <a:t>): 			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# Base 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class for other 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exceptions</a:t>
            </a:r>
            <a:endParaRPr lang="en-US" sz="1600" dirty="0">
              <a:solidFill>
                <a:srgbClr val="FF0000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+mj-lt"/>
              </a:rPr>
              <a:t>	Pass</a:t>
            </a:r>
            <a:endParaRPr lang="en-US" sz="1600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+mj-lt"/>
              </a:rPr>
              <a:t>class </a:t>
            </a:r>
            <a:r>
              <a:rPr lang="en-US" sz="1600" dirty="0" err="1">
                <a:latin typeface="+mj-lt"/>
              </a:rPr>
              <a:t>ValueTooSmallError</a:t>
            </a:r>
            <a:r>
              <a:rPr lang="en-US" sz="1600" dirty="0">
                <a:latin typeface="+mj-lt"/>
              </a:rPr>
              <a:t>(Error</a:t>
            </a:r>
            <a:r>
              <a:rPr lang="en-US" sz="1600" dirty="0" smtClean="0">
                <a:latin typeface="+mj-lt"/>
              </a:rPr>
              <a:t>):     		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#Raised 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when the input value is too small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+mj-lt"/>
              </a:rPr>
              <a:t>	pass </a:t>
            </a:r>
            <a:endParaRPr lang="en-US" sz="1600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class </a:t>
            </a:r>
            <a:r>
              <a:rPr lang="en-US" sz="1600" dirty="0" err="1">
                <a:latin typeface="+mj-lt"/>
              </a:rPr>
              <a:t>ValueTooLargeError</a:t>
            </a:r>
            <a:r>
              <a:rPr lang="en-US" sz="1600" dirty="0">
                <a:latin typeface="+mj-lt"/>
              </a:rPr>
              <a:t>(Error</a:t>
            </a:r>
            <a:r>
              <a:rPr lang="en-US" sz="1600" dirty="0" smtClean="0">
                <a:latin typeface="+mj-lt"/>
              </a:rPr>
              <a:t>):	</a:t>
            </a:r>
            <a:r>
              <a:rPr lang="en-US" sz="1600" dirty="0"/>
              <a:t> </a:t>
            </a:r>
            <a:r>
              <a:rPr lang="en-US" sz="1600" dirty="0" smtClean="0"/>
              <a:t>	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#Raised when the input value is too large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pass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number = 10 </a:t>
            </a:r>
            <a:endParaRPr lang="en-US" sz="1600" dirty="0" smtClean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+mj-lt"/>
              </a:rPr>
              <a:t>while </a:t>
            </a:r>
            <a:r>
              <a:rPr lang="en-US" sz="1600" dirty="0">
                <a:latin typeface="+mj-lt"/>
              </a:rPr>
              <a:t>True: </a:t>
            </a:r>
            <a:endParaRPr lang="en-US" sz="1600" dirty="0" smtClean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try</a:t>
            </a:r>
            <a:r>
              <a:rPr lang="en-US" sz="1600" dirty="0">
                <a:latin typeface="+mj-lt"/>
              </a:rPr>
              <a:t>: </a:t>
            </a:r>
            <a:endParaRPr lang="en-US" sz="1600" dirty="0" smtClean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	</a:t>
            </a:r>
            <a:r>
              <a:rPr lang="en-US" sz="1600" dirty="0" err="1" smtClean="0">
                <a:latin typeface="+mj-lt"/>
              </a:rPr>
              <a:t>i_num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= </a:t>
            </a: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(input("Enter a number: ")) </a:t>
            </a:r>
            <a:endParaRPr lang="en-US" sz="1600" dirty="0" smtClean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	if </a:t>
            </a:r>
            <a:r>
              <a:rPr lang="en-US" sz="1600" dirty="0" err="1">
                <a:latin typeface="+mj-lt"/>
              </a:rPr>
              <a:t>i_num</a:t>
            </a:r>
            <a:r>
              <a:rPr lang="en-US" sz="1600" dirty="0">
                <a:latin typeface="+mj-lt"/>
              </a:rPr>
              <a:t> &lt; number: </a:t>
            </a:r>
            <a:endParaRPr lang="en-US" sz="1600" dirty="0" smtClean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		raise </a:t>
            </a:r>
            <a:r>
              <a:rPr lang="en-US" sz="1600" dirty="0" err="1">
                <a:latin typeface="+mj-lt"/>
              </a:rPr>
              <a:t>ValueTooSmallError</a:t>
            </a:r>
            <a:r>
              <a:rPr lang="en-US" sz="1600" dirty="0">
                <a:latin typeface="+mj-lt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+mj-lt"/>
              </a:rPr>
              <a:t>		</a:t>
            </a:r>
            <a:r>
              <a:rPr lang="en-US" sz="1600" dirty="0" err="1" smtClean="0">
                <a:latin typeface="+mj-lt"/>
              </a:rPr>
              <a:t>elif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i_num</a:t>
            </a:r>
            <a:r>
              <a:rPr lang="en-US" sz="1600" dirty="0">
                <a:latin typeface="+mj-lt"/>
              </a:rPr>
              <a:t> &gt; number: </a:t>
            </a:r>
            <a:endParaRPr lang="en-US" sz="1600" dirty="0" smtClean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		raise </a:t>
            </a:r>
            <a:r>
              <a:rPr lang="en-US" sz="1600" dirty="0" err="1">
                <a:latin typeface="+mj-lt"/>
              </a:rPr>
              <a:t>ValueTooLargeError</a:t>
            </a:r>
            <a:r>
              <a:rPr lang="en-US" sz="1600" dirty="0">
                <a:latin typeface="+mj-lt"/>
              </a:rPr>
              <a:t> </a:t>
            </a:r>
            <a:endParaRPr lang="en-US" sz="1600" dirty="0" smtClean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	break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except </a:t>
            </a:r>
            <a:r>
              <a:rPr lang="en-US" sz="1600" dirty="0" err="1">
                <a:latin typeface="+mj-lt"/>
              </a:rPr>
              <a:t>ValueTooSmallError</a:t>
            </a:r>
            <a:r>
              <a:rPr lang="en-US" sz="1600" dirty="0">
                <a:latin typeface="+mj-lt"/>
              </a:rPr>
              <a:t>: </a:t>
            </a:r>
            <a:endParaRPr lang="en-US" sz="1600" dirty="0" smtClean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	print</a:t>
            </a:r>
            <a:r>
              <a:rPr lang="en-US" sz="1600" dirty="0">
                <a:latin typeface="+mj-lt"/>
              </a:rPr>
              <a:t>("This value is too small, try again!") </a:t>
            </a:r>
            <a:endParaRPr lang="en-US" sz="1600" dirty="0" smtClean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	print</a:t>
            </a:r>
            <a:r>
              <a:rPr lang="en-US" sz="1600" dirty="0">
                <a:latin typeface="+mj-lt"/>
              </a:rPr>
              <a:t>() </a:t>
            </a:r>
            <a:endParaRPr lang="en-US" sz="1600" dirty="0" smtClean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except </a:t>
            </a:r>
            <a:r>
              <a:rPr lang="en-US" sz="1600" dirty="0" err="1">
                <a:latin typeface="+mj-lt"/>
              </a:rPr>
              <a:t>ValueTooLargeError</a:t>
            </a:r>
            <a:r>
              <a:rPr lang="en-US" sz="1600" dirty="0">
                <a:latin typeface="+mj-lt"/>
              </a:rPr>
              <a:t>: </a:t>
            </a:r>
            <a:endParaRPr lang="en-US" sz="1600" dirty="0" smtClean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	print</a:t>
            </a:r>
            <a:r>
              <a:rPr lang="en-US" sz="1600" dirty="0">
                <a:latin typeface="+mj-lt"/>
              </a:rPr>
              <a:t>("This value is too large, try again</a:t>
            </a:r>
            <a:r>
              <a:rPr lang="en-US" sz="1600" dirty="0" smtClean="0">
                <a:latin typeface="+mj-lt"/>
              </a:rPr>
              <a:t>!")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	 </a:t>
            </a:r>
            <a:r>
              <a:rPr lang="en-US" sz="1600" dirty="0">
                <a:latin typeface="+mj-lt"/>
              </a:rPr>
              <a:t>print</a:t>
            </a:r>
            <a:r>
              <a:rPr lang="en-US" sz="1600" dirty="0" smtClean="0">
                <a:latin typeface="+mj-lt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print("Congratulations! You guessed it correctly.")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558" y="2786868"/>
            <a:ext cx="4633912" cy="304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86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463639"/>
            <a:ext cx="10515600" cy="5713324"/>
          </a:xfrm>
        </p:spPr>
        <p:txBody>
          <a:bodyPr/>
          <a:lstStyle/>
          <a:p>
            <a:r>
              <a:rPr lang="en-US" sz="1800" dirty="0">
                <a:latin typeface="+mj-lt"/>
              </a:rPr>
              <a:t>Here, we have defined a base class called Error.</a:t>
            </a:r>
          </a:p>
          <a:p>
            <a:r>
              <a:rPr lang="en-US" sz="1800" dirty="0">
                <a:latin typeface="+mj-lt"/>
              </a:rPr>
              <a:t>The other two exceptions (</a:t>
            </a:r>
            <a:r>
              <a:rPr lang="en-US" sz="1800" dirty="0" err="1">
                <a:latin typeface="+mj-lt"/>
              </a:rPr>
              <a:t>ValueTooSmallError</a:t>
            </a:r>
            <a:r>
              <a:rPr lang="en-US" sz="1800" dirty="0">
                <a:latin typeface="+mj-lt"/>
              </a:rPr>
              <a:t> and </a:t>
            </a:r>
            <a:r>
              <a:rPr lang="en-US" sz="1800" dirty="0" err="1">
                <a:latin typeface="+mj-lt"/>
              </a:rPr>
              <a:t>ValueTooLargeError</a:t>
            </a:r>
            <a:r>
              <a:rPr lang="en-US" sz="1800" dirty="0">
                <a:latin typeface="+mj-lt"/>
              </a:rPr>
              <a:t>) that are actually raised by our program are derived from this class. </a:t>
            </a:r>
            <a:endParaRPr lang="en-US" sz="1800" dirty="0" smtClean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This </a:t>
            </a:r>
            <a:r>
              <a:rPr lang="en-US" sz="1800" dirty="0">
                <a:latin typeface="+mj-lt"/>
              </a:rPr>
              <a:t>is the standard way to define user-defined exceptions in Python programming, but you are not limited to this way only</a:t>
            </a:r>
            <a:r>
              <a:rPr lang="en-US" sz="1800" dirty="0" smtClean="0">
                <a:latin typeface="+mj-lt"/>
              </a:rPr>
              <a:t>.</a:t>
            </a:r>
          </a:p>
          <a:p>
            <a:endParaRPr lang="en-US" sz="1800" dirty="0">
              <a:latin typeface="+mj-lt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73B28CA-3ED0-4331-B0D7-EB001C20077F}"/>
              </a:ext>
            </a:extLst>
          </p:cNvPr>
          <p:cNvSpPr txBox="1"/>
          <p:nvPr/>
        </p:nvSpPr>
        <p:spPr>
          <a:xfrm>
            <a:off x="761025" y="2151032"/>
            <a:ext cx="495719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r>
              <a:rPr lang="en-US" sz="2000" b="1" dirty="0">
                <a:latin typeface="+mj-lt"/>
              </a:rPr>
              <a:t>Code: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class Invalid(Exception):</a:t>
            </a:r>
            <a:endParaRPr lang="en-IN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def check(</a:t>
            </a:r>
            <a:r>
              <a:rPr lang="en-US" sz="2000" dirty="0" err="1">
                <a:latin typeface="+mj-lt"/>
              </a:rPr>
              <a:t>self,age</a:t>
            </a:r>
            <a:r>
              <a:rPr lang="en-US" sz="2000" dirty="0">
                <a:latin typeface="+mj-lt"/>
              </a:rPr>
              <a:t>):</a:t>
            </a:r>
            <a:endParaRPr lang="en-IN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</a:t>
            </a:r>
            <a:r>
              <a:rPr lang="en-US" sz="2000" dirty="0" err="1">
                <a:latin typeface="+mj-lt"/>
              </a:rPr>
              <a:t>self.age</a:t>
            </a:r>
            <a:r>
              <a:rPr lang="en-US" sz="2000" dirty="0">
                <a:latin typeface="+mj-lt"/>
              </a:rPr>
              <a:t>=age</a:t>
            </a:r>
            <a:endParaRPr lang="en-IN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if age&lt;18:</a:t>
            </a:r>
            <a:endParaRPr lang="en-IN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  print("sorry")</a:t>
            </a:r>
            <a:endParaRPr lang="en-IN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try</a:t>
            </a:r>
            <a:r>
              <a:rPr lang="en-US" sz="2000" dirty="0" smtClean="0">
                <a:latin typeface="+mj-lt"/>
              </a:rPr>
              <a:t>:   </a:t>
            </a:r>
            <a:endParaRPr lang="en-IN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raise Invalid()</a:t>
            </a:r>
            <a:endParaRPr lang="en-IN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except Invalid as e:</a:t>
            </a:r>
            <a:endParaRPr lang="en-IN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</a:t>
            </a:r>
            <a:r>
              <a:rPr lang="en-US" sz="2000" dirty="0" err="1">
                <a:latin typeface="+mj-lt"/>
              </a:rPr>
              <a:t>e.check</a:t>
            </a:r>
            <a:r>
              <a:rPr lang="en-US" sz="2000" dirty="0">
                <a:latin typeface="+mj-lt"/>
              </a:rPr>
              <a:t>(12)</a:t>
            </a:r>
            <a:endParaRPr lang="en-IN" sz="2000" dirty="0">
              <a:latin typeface="+mj-lt"/>
            </a:endParaRPr>
          </a:p>
          <a:p>
            <a:r>
              <a:rPr lang="en-US" dirty="0"/>
              <a:t> </a:t>
            </a:r>
            <a:endParaRPr lang="en-IN" dirty="0"/>
          </a:p>
          <a:p>
            <a:endParaRPr lang="en-IN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="" xmlns:a16="http://schemas.microsoft.com/office/drawing/2014/main" id="{3BE3C785-F104-47FE-B4DB-F0679C8F4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212" y="3698041"/>
            <a:ext cx="29622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0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CAD4CE-0B7A-4CE9-A034-5375D263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79C3A6-1778-40A9-9AE2-956F2D89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>
                <a:latin typeface="+mj-lt"/>
              </a:rPr>
              <a:t>Exception can be said to be any abnormal condition in a program resulting to the disruption in the flow of the program.</a:t>
            </a:r>
            <a:endParaRPr lang="en-IN" sz="2000" dirty="0">
              <a:latin typeface="+mj-lt"/>
            </a:endParaRPr>
          </a:p>
          <a:p>
            <a:pPr marL="457200" lvl="1" indent="0">
              <a:buNone/>
            </a:pPr>
            <a:r>
              <a:rPr lang="en-US" sz="1800" dirty="0">
                <a:latin typeface="+mj-lt"/>
              </a:rPr>
              <a:t>Two important features</a:t>
            </a:r>
            <a:endParaRPr lang="en-IN" sz="1800" dirty="0">
              <a:latin typeface="+mj-lt"/>
            </a:endParaRPr>
          </a:p>
          <a:p>
            <a:pPr marL="457200" lvl="1" indent="0">
              <a:buNone/>
            </a:pPr>
            <a:r>
              <a:rPr lang="en-US" sz="1800" dirty="0">
                <a:latin typeface="+mj-lt"/>
              </a:rPr>
              <a:t>                      1. </a:t>
            </a:r>
            <a:r>
              <a:rPr lang="en-US" sz="1800" b="1" dirty="0">
                <a:latin typeface="+mj-lt"/>
              </a:rPr>
              <a:t>Exception handling</a:t>
            </a:r>
            <a:r>
              <a:rPr lang="en-US" sz="1800" dirty="0">
                <a:latin typeface="+mj-lt"/>
              </a:rPr>
              <a:t>-</a:t>
            </a:r>
          </a:p>
          <a:p>
            <a:pPr marL="457200" lvl="1" indent="0">
              <a:buNone/>
            </a:pPr>
            <a:r>
              <a:rPr lang="en-US" sz="1800" dirty="0">
                <a:latin typeface="+mj-lt"/>
              </a:rPr>
              <a:t>			Error that happens during execution of program, non 						programmers view. Exception is an object</a:t>
            </a:r>
            <a:endParaRPr lang="en-IN" sz="1800" dirty="0">
              <a:latin typeface="+mj-lt"/>
            </a:endParaRPr>
          </a:p>
          <a:p>
            <a:pPr marL="457200" lvl="1" indent="0">
              <a:buNone/>
            </a:pPr>
            <a:r>
              <a:rPr lang="en-US" sz="1800" dirty="0">
                <a:latin typeface="+mj-lt"/>
              </a:rPr>
              <a:t>                      2. </a:t>
            </a:r>
            <a:r>
              <a:rPr lang="en-US" sz="1800" b="1" dirty="0">
                <a:latin typeface="+mj-lt"/>
              </a:rPr>
              <a:t>Assertions</a:t>
            </a:r>
            <a:endParaRPr lang="en-IN" sz="1800" dirty="0">
              <a:latin typeface="+mj-lt"/>
            </a:endParaRPr>
          </a:p>
          <a:p>
            <a:pPr marL="457200" lvl="1" indent="0">
              <a:buNone/>
            </a:pPr>
            <a:r>
              <a:rPr lang="en-US" sz="1800" dirty="0">
                <a:latin typeface="+mj-lt"/>
              </a:rPr>
              <a:t>			Used to handle unexpected error in python program.</a:t>
            </a:r>
          </a:p>
          <a:p>
            <a:r>
              <a:rPr lang="en-US" sz="2000" dirty="0">
                <a:latin typeface="+mj-lt"/>
              </a:rPr>
              <a:t>Python (interpreter) raises exceptions when it encounter errors. For example: divided by zero. 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416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A90181-FE45-4663-8C9F-688F33BF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 Assertion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BF89D0-6440-4EFD-AA1E-D82811E6B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+mj-lt"/>
              </a:rPr>
              <a:t>Way of telling a program to test a condition and trigger an error if condition is false</a:t>
            </a:r>
            <a:endParaRPr lang="en-IN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err="1">
                <a:latin typeface="+mj-lt"/>
              </a:rPr>
              <a:t>Syntax:Assert</a:t>
            </a:r>
            <a:r>
              <a:rPr lang="en-US" sz="1800" dirty="0">
                <a:latin typeface="+mj-lt"/>
              </a:rPr>
              <a:t>&lt;condition&gt;,&lt;optional message&gt;</a:t>
            </a:r>
            <a:endParaRPr lang="en-IN" sz="1800" dirty="0">
              <a:latin typeface="+mj-lt"/>
            </a:endParaRPr>
          </a:p>
          <a:p>
            <a:endParaRPr lang="en-IN" sz="18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F37E326-BC95-4A4E-ADC0-C714BE4DE57F}"/>
              </a:ext>
            </a:extLst>
          </p:cNvPr>
          <p:cNvSpPr txBox="1"/>
          <p:nvPr/>
        </p:nvSpPr>
        <p:spPr>
          <a:xfrm>
            <a:off x="1099128" y="2648494"/>
            <a:ext cx="5966690" cy="291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+mj-lt"/>
              </a:rPr>
              <a:t>Code: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IN" dirty="0">
                <a:latin typeface="+mj-lt"/>
              </a:rPr>
              <a:t>def </a:t>
            </a:r>
            <a:r>
              <a:rPr lang="en-IN" dirty="0" err="1">
                <a:latin typeface="+mj-lt"/>
              </a:rPr>
              <a:t>KelvinToFahrenheit</a:t>
            </a:r>
            <a:r>
              <a:rPr lang="en-IN" dirty="0">
                <a:latin typeface="+mj-lt"/>
              </a:rPr>
              <a:t>(Temperature):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IN" dirty="0">
                <a:latin typeface="+mj-lt"/>
              </a:rPr>
              <a:t>   assert (Temperature &gt;= 0),"Colder than absolute zero!"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IN" dirty="0">
                <a:latin typeface="+mj-lt"/>
              </a:rPr>
              <a:t>   return ((Temperature-273)*1.8)+32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IN" dirty="0">
                <a:latin typeface="+mj-lt"/>
              </a:rPr>
              <a:t>print(</a:t>
            </a:r>
            <a:r>
              <a:rPr lang="en-IN" dirty="0" err="1">
                <a:latin typeface="+mj-lt"/>
              </a:rPr>
              <a:t>KelvinToFahrenheit</a:t>
            </a:r>
            <a:r>
              <a:rPr lang="en-IN" dirty="0">
                <a:latin typeface="+mj-lt"/>
              </a:rPr>
              <a:t>(273))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IN" dirty="0">
                <a:latin typeface="+mj-lt"/>
              </a:rPr>
              <a:t>print(int(</a:t>
            </a:r>
            <a:r>
              <a:rPr lang="en-IN" dirty="0" err="1">
                <a:latin typeface="+mj-lt"/>
              </a:rPr>
              <a:t>KelvinToFahrenheit</a:t>
            </a:r>
            <a:r>
              <a:rPr lang="en-IN" dirty="0">
                <a:latin typeface="+mj-lt"/>
              </a:rPr>
              <a:t>(505.78)))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IN" dirty="0">
                <a:latin typeface="+mj-lt"/>
              </a:rPr>
              <a:t>print(</a:t>
            </a:r>
            <a:r>
              <a:rPr lang="en-IN" dirty="0" err="1">
                <a:latin typeface="+mj-lt"/>
              </a:rPr>
              <a:t>KelvinToFahrenheit</a:t>
            </a:r>
            <a:r>
              <a:rPr lang="en-IN" dirty="0">
                <a:latin typeface="+mj-lt"/>
              </a:rPr>
              <a:t>(-5))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FDCAA88-49FA-41BC-B88E-55F1821F2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28" y="5291669"/>
            <a:ext cx="7286324" cy="126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0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7678C7-D692-471B-9254-3B5E63B0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out these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0E05A9-318C-4FFE-80A2-2327524D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 action="ppaction://hlinkpres?slideindex=20&amp;slidetitle=Sample Code"/>
              </a:rPr>
              <a:t>Write a </a:t>
            </a:r>
            <a:r>
              <a:rPr lang="en-US" dirty="0">
                <a:hlinkClick r:id="rId2" action="ppaction://hlinkpres?slideindex=20&amp;slidetitle=Sample Code"/>
              </a:rPr>
              <a:t>Program to create custom Exception for </a:t>
            </a:r>
            <a:r>
              <a:rPr lang="en-US" dirty="0" err="1">
                <a:hlinkClick r:id="rId2" action="ppaction://hlinkpres?slideindex=20&amp;slidetitle=Sample Code"/>
              </a:rPr>
              <a:t>InvalidLogin</a:t>
            </a:r>
            <a:r>
              <a:rPr lang="en-US" dirty="0">
                <a:hlinkClick r:id="rId2" action="ppaction://hlinkpres?slideindex=20&amp;slidetitle=Sample Code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44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2F52AE-DD68-4EAE-9FDF-F427C832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705732F-FBC6-44E3-B8EC-7A0212A60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781800" cy="4486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7874A00-D8D5-4877-A4F4-2671BAE67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309" y="2200275"/>
            <a:ext cx="42672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A5EACE-FED4-4ED2-9AFE-2F500B8E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4A81DF-07BA-4185-A9B2-6C859642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D993A11-C660-4E40-8640-300988563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18" y="1513465"/>
            <a:ext cx="5709373" cy="44017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E0E17E-5644-4F77-87E4-06BC8B725A68}"/>
              </a:ext>
            </a:extLst>
          </p:cNvPr>
          <p:cNvSpPr/>
          <p:nvPr/>
        </p:nvSpPr>
        <p:spPr>
          <a:xfrm>
            <a:off x="2540000" y="1563832"/>
            <a:ext cx="258618" cy="261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20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8D679A-C1B3-4D77-8F3C-42D8EE88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950E05-EC90-4228-BFD2-20CB67E6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0666AE6-F268-44E8-8FAE-DC152FA2E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264" y="1559646"/>
            <a:ext cx="6161954" cy="47506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2E70A57-31FD-4701-9A6D-558AF77AA5D3}"/>
              </a:ext>
            </a:extLst>
          </p:cNvPr>
          <p:cNvSpPr/>
          <p:nvPr/>
        </p:nvSpPr>
        <p:spPr>
          <a:xfrm>
            <a:off x="2918692" y="1625600"/>
            <a:ext cx="212436" cy="267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36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73C050-D740-4F7D-BCA6-708EE95A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73ECE4-A558-4567-AD1E-23231E8FF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AB891A8-5928-4C98-A628-CF3182D3F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693" y="1475941"/>
            <a:ext cx="6897689" cy="49491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2DC02AB-19CE-43D1-A1B1-D1D0630FDA97}"/>
              </a:ext>
            </a:extLst>
          </p:cNvPr>
          <p:cNvSpPr/>
          <p:nvPr/>
        </p:nvSpPr>
        <p:spPr>
          <a:xfrm>
            <a:off x="2059709" y="1579418"/>
            <a:ext cx="212436" cy="246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7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FA0B53-6920-4BFF-9861-4E25D833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C34E19-5944-4E6A-B011-421A10760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2EAB330-C4E0-42C0-A512-DA85A6214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694" y="1457469"/>
            <a:ext cx="6233015" cy="44722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F5DDAF3-6CCE-4251-BEDF-82C077EB6207}"/>
              </a:ext>
            </a:extLst>
          </p:cNvPr>
          <p:cNvSpPr/>
          <p:nvPr/>
        </p:nvSpPr>
        <p:spPr>
          <a:xfrm>
            <a:off x="3066473" y="1578407"/>
            <a:ext cx="203200" cy="24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1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A57850-DF63-4585-8220-F46A6D80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10CED1-CC33-41AD-9D35-1ACCC91B9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9AC7E26-30BC-476B-A26C-F8D2B0501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583" y="1357312"/>
            <a:ext cx="6144635" cy="47645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95B7C0B-B67C-43BA-AFF5-2FA61C0E6E36}"/>
              </a:ext>
            </a:extLst>
          </p:cNvPr>
          <p:cNvSpPr/>
          <p:nvPr/>
        </p:nvSpPr>
        <p:spPr>
          <a:xfrm>
            <a:off x="2364509" y="1477818"/>
            <a:ext cx="212436" cy="212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64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A083FA-4B4E-4FB3-8A5B-BEF3E66D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6688E8-721E-4A5A-A39B-846FC7132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7FED5B-631B-480C-913F-B1814E336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87" y="1357312"/>
            <a:ext cx="6140739" cy="47194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8192DEC-BBBA-44FB-B1DE-AE053ABBF594}"/>
              </a:ext>
            </a:extLst>
          </p:cNvPr>
          <p:cNvSpPr/>
          <p:nvPr/>
        </p:nvSpPr>
        <p:spPr>
          <a:xfrm>
            <a:off x="2706255" y="1431636"/>
            <a:ext cx="212436" cy="259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7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7964C-C97E-45A9-A039-CC8AAFF1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6636E7-2CE2-494E-A3D5-1345EC5AA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1ED6C0D-64D1-40B6-A5EE-8FDA1ADC4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453" y="1825624"/>
            <a:ext cx="9716978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6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142E73-A232-4D4F-9107-247F889B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Exception Hierarchy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DA5E195-29E3-41C5-B29E-52D0BD0F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="" xmlns:a16="http://schemas.microsoft.com/office/drawing/2014/main" id="{31BF1476-BD3C-443F-A0CC-083A43781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997" y="1533421"/>
            <a:ext cx="9088005" cy="495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8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29258C-FD85-4C0F-9036-0D0E8F3D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Built-in Exceptions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118B1BB2-F1B3-4F8C-89EF-EF8379A48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540205"/>
              </p:ext>
            </p:extLst>
          </p:nvPr>
        </p:nvGraphicFramePr>
        <p:xfrm>
          <a:off x="1099128" y="1487055"/>
          <a:ext cx="9901382" cy="50968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14620">
                  <a:extLst>
                    <a:ext uri="{9D8B030D-6E8A-4147-A177-3AD203B41FA5}">
                      <a16:colId xmlns="" xmlns:a16="http://schemas.microsoft.com/office/drawing/2014/main" val="3828233565"/>
                    </a:ext>
                  </a:extLst>
                </a:gridCol>
                <a:gridCol w="7386762">
                  <a:extLst>
                    <a:ext uri="{9D8B030D-6E8A-4147-A177-3AD203B41FA5}">
                      <a16:colId xmlns="" xmlns:a16="http://schemas.microsoft.com/office/drawing/2014/main" val="3040951958"/>
                    </a:ext>
                  </a:extLst>
                </a:gridCol>
              </a:tblGrid>
              <a:tr h="544945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  <a:latin typeface="+mj-lt"/>
                        </a:rPr>
                        <a:t>Exception</a:t>
                      </a:r>
                    </a:p>
                  </a:txBody>
                  <a:tcPr marL="17870" marR="14296" marT="26805" marB="25018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  <a:latin typeface="+mj-lt"/>
                        </a:rPr>
                        <a:t>Cause of Error</a:t>
                      </a:r>
                    </a:p>
                  </a:txBody>
                  <a:tcPr marL="17870" marR="14296" marT="26805" marB="25018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3105426"/>
                  </a:ext>
                </a:extLst>
              </a:tr>
              <a:tr h="334254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  <a:latin typeface="+mj-lt"/>
                        </a:rPr>
                        <a:t>AssertionError</a:t>
                      </a:r>
                    </a:p>
                  </a:txBody>
                  <a:tcPr marL="17870" marR="14296" marT="17870" marB="16083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+mj-lt"/>
                        </a:rPr>
                        <a:t>Raised when assert statement fails.</a:t>
                      </a:r>
                    </a:p>
                  </a:txBody>
                  <a:tcPr marL="17870" marR="14296" marT="17870" marB="1608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22922915"/>
                  </a:ext>
                </a:extLst>
              </a:tr>
              <a:tr h="55304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  <a:latin typeface="+mj-lt"/>
                        </a:rPr>
                        <a:t>AttributeError</a:t>
                      </a:r>
                    </a:p>
                  </a:txBody>
                  <a:tcPr marL="17870" marR="14296" marT="17870" marB="16083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+mj-lt"/>
                        </a:rPr>
                        <a:t>Raised when attribute assignment or reference fails.</a:t>
                      </a:r>
                    </a:p>
                  </a:txBody>
                  <a:tcPr marL="17870" marR="14296" marT="17870" marB="1608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08546898"/>
                  </a:ext>
                </a:extLst>
              </a:tr>
              <a:tr h="553040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  <a:latin typeface="+mj-lt"/>
                        </a:rPr>
                        <a:t>EOFError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17870" marR="14296" marT="17870" marB="16083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+mj-lt"/>
                        </a:rPr>
                        <a:t>Raised when the input() functions hits end-of-file condition.</a:t>
                      </a:r>
                    </a:p>
                  </a:txBody>
                  <a:tcPr marL="17870" marR="14296" marT="17870" marB="1608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65050466"/>
                  </a:ext>
                </a:extLst>
              </a:tr>
              <a:tr h="334254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  <a:latin typeface="+mj-lt"/>
                        </a:rPr>
                        <a:t>FloatingPointError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17870" marR="14296" marT="17870" marB="16083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+mj-lt"/>
                        </a:rPr>
                        <a:t>Raised when a floating point operation fails.</a:t>
                      </a:r>
                    </a:p>
                  </a:txBody>
                  <a:tcPr marL="17870" marR="14296" marT="17870" marB="1608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24754959"/>
                  </a:ext>
                </a:extLst>
              </a:tr>
              <a:tr h="334254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  <a:latin typeface="+mj-lt"/>
                        </a:rPr>
                        <a:t>GeneratorExit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17870" marR="14296" marT="17870" marB="16083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j-lt"/>
                        </a:rPr>
                        <a:t>Raise when a generator's close() method is called.</a:t>
                      </a:r>
                    </a:p>
                  </a:txBody>
                  <a:tcPr marL="17870" marR="14296" marT="17870" marB="1608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27850311"/>
                  </a:ext>
                </a:extLst>
              </a:tr>
              <a:tr h="334254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  <a:latin typeface="+mj-lt"/>
                        </a:rPr>
                        <a:t>ImportError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17870" marR="14296" marT="17870" marB="16083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j-lt"/>
                        </a:rPr>
                        <a:t>Raised when the imported module is not found.</a:t>
                      </a:r>
                    </a:p>
                  </a:txBody>
                  <a:tcPr marL="17870" marR="14296" marT="17870" marB="1608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02145627"/>
                  </a:ext>
                </a:extLst>
              </a:tr>
              <a:tr h="334254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  <a:latin typeface="+mj-lt"/>
                        </a:rPr>
                        <a:t>IndexError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17870" marR="14296" marT="17870" marB="16083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+mj-lt"/>
                        </a:rPr>
                        <a:t>Raised when index of a sequence is out of range.</a:t>
                      </a:r>
                    </a:p>
                  </a:txBody>
                  <a:tcPr marL="17870" marR="14296" marT="17870" marB="1608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58729"/>
                  </a:ext>
                </a:extLst>
              </a:tr>
              <a:tr h="334254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  <a:latin typeface="+mj-lt"/>
                        </a:rPr>
                        <a:t>KeyError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17870" marR="14296" marT="17870" marB="16083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+mj-lt"/>
                        </a:rPr>
                        <a:t>Raised when a key is not found in a dictionary.</a:t>
                      </a:r>
                    </a:p>
                  </a:txBody>
                  <a:tcPr marL="17870" marR="14296" marT="17870" marB="1608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36709469"/>
                  </a:ext>
                </a:extLst>
              </a:tr>
              <a:tr h="553040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  <a:latin typeface="+mj-lt"/>
                        </a:rPr>
                        <a:t>KeyboardInterrupt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17870" marR="14296" marT="17870" marB="16083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+mj-lt"/>
                        </a:rPr>
                        <a:t>Raised when the user hits interrupt key (Ctrl+c or delete).</a:t>
                      </a:r>
                    </a:p>
                  </a:txBody>
                  <a:tcPr marL="17870" marR="14296" marT="17870" marB="1608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77763508"/>
                  </a:ext>
                </a:extLst>
              </a:tr>
              <a:tr h="334254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  <a:latin typeface="+mj-lt"/>
                        </a:rPr>
                        <a:t>MemoryError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17870" marR="14296" marT="17870" marB="16083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+mj-lt"/>
                        </a:rPr>
                        <a:t>Raised when an operation runs out of memory.</a:t>
                      </a:r>
                    </a:p>
                  </a:txBody>
                  <a:tcPr marL="17870" marR="14296" marT="17870" marB="1608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32670794"/>
                  </a:ext>
                </a:extLst>
              </a:tr>
              <a:tr h="553040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  <a:latin typeface="+mj-lt"/>
                        </a:rPr>
                        <a:t>NameError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17870" marR="14296" marT="17870" marB="16083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j-lt"/>
                        </a:rPr>
                        <a:t>Raised when a variable is not found in local or global scope.</a:t>
                      </a:r>
                    </a:p>
                  </a:txBody>
                  <a:tcPr marL="17870" marR="14296" marT="17870" marB="1608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32143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01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82E647-0404-4949-A4F0-420098F7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Built-in Exceptions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7807FB20-CC25-4ACE-AAC9-D52A2F5C4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319648"/>
              </p:ext>
            </p:extLst>
          </p:nvPr>
        </p:nvGraphicFramePr>
        <p:xfrm>
          <a:off x="783936" y="1690688"/>
          <a:ext cx="10624128" cy="48917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92927">
                  <a:extLst>
                    <a:ext uri="{9D8B030D-6E8A-4147-A177-3AD203B41FA5}">
                      <a16:colId xmlns="" xmlns:a16="http://schemas.microsoft.com/office/drawing/2014/main" val="160510066"/>
                    </a:ext>
                  </a:extLst>
                </a:gridCol>
                <a:gridCol w="8331201">
                  <a:extLst>
                    <a:ext uri="{9D8B030D-6E8A-4147-A177-3AD203B41FA5}">
                      <a16:colId xmlns="" xmlns:a16="http://schemas.microsoft.com/office/drawing/2014/main" val="1043525510"/>
                    </a:ext>
                  </a:extLst>
                </a:gridCol>
              </a:tblGrid>
              <a:tr h="374001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  <a:latin typeface="+mj-lt"/>
                        </a:rPr>
                        <a:t>Exception</a:t>
                      </a:r>
                    </a:p>
                  </a:txBody>
                  <a:tcPr marL="17870" marR="14296" marT="26805" marB="25018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  <a:latin typeface="+mj-lt"/>
                        </a:rPr>
                        <a:t>Cause of Error</a:t>
                      </a:r>
                    </a:p>
                  </a:txBody>
                  <a:tcPr marL="17870" marR="14296" marT="26805" marB="25018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8406871"/>
                  </a:ext>
                </a:extLst>
              </a:tr>
              <a:tr h="353508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  <a:latin typeface="+mj-lt"/>
                        </a:rPr>
                        <a:t>OSError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17870" marR="14296" marT="17870" marB="16083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j-lt"/>
                        </a:rPr>
                        <a:t>Raised when system operation causes system related error.</a:t>
                      </a:r>
                    </a:p>
                  </a:txBody>
                  <a:tcPr marL="17870" marR="14296" marT="17870" marB="16083" anchor="ctr"/>
                </a:tc>
                <a:extLst>
                  <a:ext uri="{0D108BD9-81ED-4DB2-BD59-A6C34878D82A}">
                    <a16:rowId xmlns="" xmlns:a16="http://schemas.microsoft.com/office/drawing/2014/main" val="2226173655"/>
                  </a:ext>
                </a:extLst>
              </a:tr>
              <a:tr h="353508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  <a:latin typeface="+mj-lt"/>
                        </a:rPr>
                        <a:t>OverflowError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17870" marR="14296" marT="17870" marB="16083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j-lt"/>
                        </a:rPr>
                        <a:t>Raised when result of an arithmetic operation is too large to be represented.</a:t>
                      </a:r>
                    </a:p>
                  </a:txBody>
                  <a:tcPr marL="17870" marR="14296" marT="17870" marB="16083" anchor="ctr"/>
                </a:tc>
                <a:extLst>
                  <a:ext uri="{0D108BD9-81ED-4DB2-BD59-A6C34878D82A}">
                    <a16:rowId xmlns="" xmlns:a16="http://schemas.microsoft.com/office/drawing/2014/main" val="3949536580"/>
                  </a:ext>
                </a:extLst>
              </a:tr>
              <a:tr h="668081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  <a:latin typeface="+mj-lt"/>
                        </a:rPr>
                        <a:t>ReferenceError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17870" marR="14296" marT="17870" marB="16083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j-lt"/>
                        </a:rPr>
                        <a:t>Raised when a weak reference proxy is used to access a garbage collected referent.</a:t>
                      </a:r>
                    </a:p>
                  </a:txBody>
                  <a:tcPr marL="17870" marR="14296" marT="17870" marB="16083" anchor="ctr"/>
                </a:tc>
                <a:extLst>
                  <a:ext uri="{0D108BD9-81ED-4DB2-BD59-A6C34878D82A}">
                    <a16:rowId xmlns="" xmlns:a16="http://schemas.microsoft.com/office/drawing/2014/main" val="2916648636"/>
                  </a:ext>
                </a:extLst>
              </a:tr>
              <a:tr h="353508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  <a:latin typeface="+mj-lt"/>
                        </a:rPr>
                        <a:t>RuntimeError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17870" marR="14296" marT="17870" marB="16083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+mj-lt"/>
                        </a:rPr>
                        <a:t>Raised when an error does not fall under any other category.</a:t>
                      </a:r>
                    </a:p>
                  </a:txBody>
                  <a:tcPr marL="17870" marR="14296" marT="17870" marB="16083" anchor="ctr"/>
                </a:tc>
                <a:extLst>
                  <a:ext uri="{0D108BD9-81ED-4DB2-BD59-A6C34878D82A}">
                    <a16:rowId xmlns="" xmlns:a16="http://schemas.microsoft.com/office/drawing/2014/main" val="4011061380"/>
                  </a:ext>
                </a:extLst>
              </a:tr>
              <a:tr h="353508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  <a:latin typeface="+mj-lt"/>
                        </a:rPr>
                        <a:t>StopIteration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17870" marR="14296" marT="17870" marB="16083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+mj-lt"/>
                        </a:rPr>
                        <a:t>Raised by next() function to indicate that there is no further item to be returned by iterator.</a:t>
                      </a:r>
                    </a:p>
                  </a:txBody>
                  <a:tcPr marL="17870" marR="14296" marT="17870" marB="16083" anchor="ctr"/>
                </a:tc>
                <a:extLst>
                  <a:ext uri="{0D108BD9-81ED-4DB2-BD59-A6C34878D82A}">
                    <a16:rowId xmlns="" xmlns:a16="http://schemas.microsoft.com/office/drawing/2014/main" val="314806018"/>
                  </a:ext>
                </a:extLst>
              </a:tr>
              <a:tr h="353508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  <a:latin typeface="+mj-lt"/>
                        </a:rPr>
                        <a:t>SyntaxError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17870" marR="14296" marT="17870" marB="16083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+mj-lt"/>
                        </a:rPr>
                        <a:t>Raised by parser when syntax error is encountered.</a:t>
                      </a:r>
                    </a:p>
                  </a:txBody>
                  <a:tcPr marL="17870" marR="14296" marT="17870" marB="16083" anchor="ctr"/>
                </a:tc>
                <a:extLst>
                  <a:ext uri="{0D108BD9-81ED-4DB2-BD59-A6C34878D82A}">
                    <a16:rowId xmlns="" xmlns:a16="http://schemas.microsoft.com/office/drawing/2014/main" val="3870728505"/>
                  </a:ext>
                </a:extLst>
              </a:tr>
              <a:tr h="668081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  <a:latin typeface="+mj-lt"/>
                        </a:rPr>
                        <a:t>IndentationError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17870" marR="14296" marT="17870" marB="16083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+mj-lt"/>
                        </a:rPr>
                        <a:t>Raised when there is incorrect indentation.</a:t>
                      </a:r>
                    </a:p>
                  </a:txBody>
                  <a:tcPr marL="17870" marR="14296" marT="17870" marB="16083" anchor="ctr"/>
                </a:tc>
                <a:extLst>
                  <a:ext uri="{0D108BD9-81ED-4DB2-BD59-A6C34878D82A}">
                    <a16:rowId xmlns="" xmlns:a16="http://schemas.microsoft.com/office/drawing/2014/main" val="2174924365"/>
                  </a:ext>
                </a:extLst>
              </a:tr>
              <a:tr h="353508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  <a:latin typeface="+mj-lt"/>
                        </a:rPr>
                        <a:t>TabError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17870" marR="14296" marT="17870" marB="16083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+mj-lt"/>
                        </a:rPr>
                        <a:t>Raised when indentation consists of inconsistent tabs and spaces.</a:t>
                      </a:r>
                    </a:p>
                  </a:txBody>
                  <a:tcPr marL="17870" marR="14296" marT="17870" marB="16083" anchor="ctr"/>
                </a:tc>
                <a:extLst>
                  <a:ext uri="{0D108BD9-81ED-4DB2-BD59-A6C34878D82A}">
                    <a16:rowId xmlns="" xmlns:a16="http://schemas.microsoft.com/office/drawing/2014/main" val="3019567180"/>
                  </a:ext>
                </a:extLst>
              </a:tr>
              <a:tr h="353508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  <a:latin typeface="+mj-lt"/>
                        </a:rPr>
                        <a:t>SystemError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17870" marR="14296" marT="17870" marB="16083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+mj-lt"/>
                        </a:rPr>
                        <a:t>Raised when interpreter detects internal error.</a:t>
                      </a:r>
                    </a:p>
                  </a:txBody>
                  <a:tcPr marL="17870" marR="14296" marT="17870" marB="16083" anchor="ctr"/>
                </a:tc>
                <a:extLst>
                  <a:ext uri="{0D108BD9-81ED-4DB2-BD59-A6C34878D82A}">
                    <a16:rowId xmlns="" xmlns:a16="http://schemas.microsoft.com/office/drawing/2014/main" val="130098766"/>
                  </a:ext>
                </a:extLst>
              </a:tr>
              <a:tr h="353508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  <a:latin typeface="+mj-lt"/>
                        </a:rPr>
                        <a:t>SystemExit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17870" marR="14296" marT="17870" marB="16083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j-lt"/>
                        </a:rPr>
                        <a:t>Raised by </a:t>
                      </a:r>
                      <a:r>
                        <a:rPr lang="en-US" sz="1800" dirty="0" err="1">
                          <a:effectLst/>
                          <a:latin typeface="+mj-lt"/>
                        </a:rPr>
                        <a:t>sys.exit</a:t>
                      </a:r>
                      <a:r>
                        <a:rPr lang="en-US" sz="1800" dirty="0">
                          <a:effectLst/>
                          <a:latin typeface="+mj-lt"/>
                        </a:rPr>
                        <a:t>() function.</a:t>
                      </a:r>
                    </a:p>
                  </a:txBody>
                  <a:tcPr marL="17870" marR="14296" marT="17870" marB="16083" anchor="ctr"/>
                </a:tc>
                <a:extLst>
                  <a:ext uri="{0D108BD9-81ED-4DB2-BD59-A6C34878D82A}">
                    <a16:rowId xmlns="" xmlns:a16="http://schemas.microsoft.com/office/drawing/2014/main" val="1164273334"/>
                  </a:ext>
                </a:extLst>
              </a:tr>
              <a:tr h="353508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  <a:latin typeface="+mj-lt"/>
                        </a:rPr>
                        <a:t>NotImplementedError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17870" marR="14296" marT="17870" marB="16083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  <a:latin typeface="+mj-lt"/>
                        </a:rPr>
                        <a:t>Raised by abstract methods.</a:t>
                      </a:r>
                    </a:p>
                  </a:txBody>
                  <a:tcPr marL="17870" marR="14296" marT="17870" marB="16083" anchor="ctr"/>
                </a:tc>
                <a:extLst>
                  <a:ext uri="{0D108BD9-81ED-4DB2-BD59-A6C34878D82A}">
                    <a16:rowId xmlns="" xmlns:a16="http://schemas.microsoft.com/office/drawing/2014/main" val="3406416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7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197CD3-3FCB-490E-A2A6-215EFE50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2" y="281998"/>
            <a:ext cx="10515600" cy="1325563"/>
          </a:xfrm>
        </p:spPr>
        <p:txBody>
          <a:bodyPr/>
          <a:lstStyle/>
          <a:p>
            <a:r>
              <a:rPr lang="en-IN" b="1" dirty="0"/>
              <a:t>Python Built-in Exceptions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14315B56-4169-45D8-B68C-D83956AFD4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175368"/>
              </p:ext>
            </p:extLst>
          </p:nvPr>
        </p:nvGraphicFramePr>
        <p:xfrm>
          <a:off x="477982" y="1454426"/>
          <a:ext cx="10624128" cy="503844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19036">
                  <a:extLst>
                    <a:ext uri="{9D8B030D-6E8A-4147-A177-3AD203B41FA5}">
                      <a16:colId xmlns="" xmlns:a16="http://schemas.microsoft.com/office/drawing/2014/main" val="1353880521"/>
                    </a:ext>
                  </a:extLst>
                </a:gridCol>
                <a:gridCol w="8405092">
                  <a:extLst>
                    <a:ext uri="{9D8B030D-6E8A-4147-A177-3AD203B41FA5}">
                      <a16:colId xmlns="" xmlns:a16="http://schemas.microsoft.com/office/drawing/2014/main" val="3541071355"/>
                    </a:ext>
                  </a:extLst>
                </a:gridCol>
              </a:tblGrid>
              <a:tr h="509456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  <a:latin typeface="+mj-lt"/>
                        </a:rPr>
                        <a:t>Exception</a:t>
                      </a:r>
                    </a:p>
                  </a:txBody>
                  <a:tcPr marL="17870" marR="14296" marT="26805" marB="25018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  <a:latin typeface="+mj-lt"/>
                        </a:rPr>
                        <a:t>Cause of Error</a:t>
                      </a:r>
                    </a:p>
                  </a:txBody>
                  <a:tcPr marL="17870" marR="14296" marT="26805" marB="25018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9758748"/>
                  </a:ext>
                </a:extLst>
              </a:tr>
              <a:tr h="509456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  <a:latin typeface="+mj-lt"/>
                        </a:rPr>
                        <a:t>TypeError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17870" marR="14296" marT="17870" marB="16083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j-lt"/>
                        </a:rPr>
                        <a:t>Raised when a function or operation is applied to an object of incorrect type.</a:t>
                      </a:r>
                    </a:p>
                  </a:txBody>
                  <a:tcPr marL="17870" marR="14296" marT="17870" marB="16083" anchor="ctr"/>
                </a:tc>
                <a:extLst>
                  <a:ext uri="{0D108BD9-81ED-4DB2-BD59-A6C34878D82A}">
                    <a16:rowId xmlns="" xmlns:a16="http://schemas.microsoft.com/office/drawing/2014/main" val="3720365876"/>
                  </a:ext>
                </a:extLst>
              </a:tr>
              <a:tr h="962801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  <a:latin typeface="+mj-lt"/>
                        </a:rPr>
                        <a:t>UnboundLocalError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17870" marR="14296" marT="17870" marB="16083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j-lt"/>
                        </a:rPr>
                        <a:t>Raised when a reference is made to a local variable in a function or method, but no value has been bound to that variable.</a:t>
                      </a:r>
                    </a:p>
                  </a:txBody>
                  <a:tcPr marL="17870" marR="14296" marT="17870" marB="16083" anchor="ctr"/>
                </a:tc>
                <a:extLst>
                  <a:ext uri="{0D108BD9-81ED-4DB2-BD59-A6C34878D82A}">
                    <a16:rowId xmlns="" xmlns:a16="http://schemas.microsoft.com/office/drawing/2014/main" val="2807459023"/>
                  </a:ext>
                </a:extLst>
              </a:tr>
              <a:tr h="509456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  <a:latin typeface="+mj-lt"/>
                        </a:rPr>
                        <a:t>UnicodeError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17870" marR="14296" marT="17870" marB="16083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+mj-lt"/>
                        </a:rPr>
                        <a:t>Raised when a Unicode-related encoding or decoding error occurs.</a:t>
                      </a:r>
                    </a:p>
                  </a:txBody>
                  <a:tcPr marL="17870" marR="14296" marT="17870" marB="16083" anchor="ctr"/>
                </a:tc>
                <a:extLst>
                  <a:ext uri="{0D108BD9-81ED-4DB2-BD59-A6C34878D82A}">
                    <a16:rowId xmlns="" xmlns:a16="http://schemas.microsoft.com/office/drawing/2014/main" val="338973745"/>
                  </a:ext>
                </a:extLst>
              </a:tr>
              <a:tr h="509456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  <a:latin typeface="+mj-lt"/>
                        </a:rPr>
                        <a:t>UnicodeEncodeError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17870" marR="14296" marT="17870" marB="16083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+mj-lt"/>
                        </a:rPr>
                        <a:t>Raised when a Unicode-related error occurs during encoding.</a:t>
                      </a:r>
                    </a:p>
                  </a:txBody>
                  <a:tcPr marL="17870" marR="14296" marT="17870" marB="16083" anchor="ctr"/>
                </a:tc>
                <a:extLst>
                  <a:ext uri="{0D108BD9-81ED-4DB2-BD59-A6C34878D82A}">
                    <a16:rowId xmlns="" xmlns:a16="http://schemas.microsoft.com/office/drawing/2014/main" val="2468798662"/>
                  </a:ext>
                </a:extLst>
              </a:tr>
              <a:tr h="509456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  <a:latin typeface="+mj-lt"/>
                        </a:rPr>
                        <a:t>UnicodeDecodeError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17870" marR="14296" marT="17870" marB="16083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+mj-lt"/>
                        </a:rPr>
                        <a:t>Raised when a Unicode-related error occurs during decoding.</a:t>
                      </a:r>
                    </a:p>
                  </a:txBody>
                  <a:tcPr marL="17870" marR="14296" marT="17870" marB="16083" anchor="ctr"/>
                </a:tc>
                <a:extLst>
                  <a:ext uri="{0D108BD9-81ED-4DB2-BD59-A6C34878D82A}">
                    <a16:rowId xmlns="" xmlns:a16="http://schemas.microsoft.com/office/drawing/2014/main" val="1465219180"/>
                  </a:ext>
                </a:extLst>
              </a:tr>
              <a:tr h="509456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  <a:latin typeface="+mj-lt"/>
                        </a:rPr>
                        <a:t>UnicodeTranslateError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17870" marR="14296" marT="17870" marB="16083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j-lt"/>
                        </a:rPr>
                        <a:t>Raised when a Unicode-related error occurs during translating.</a:t>
                      </a:r>
                    </a:p>
                  </a:txBody>
                  <a:tcPr marL="17870" marR="14296" marT="17870" marB="16083" anchor="ctr"/>
                </a:tc>
                <a:extLst>
                  <a:ext uri="{0D108BD9-81ED-4DB2-BD59-A6C34878D82A}">
                    <a16:rowId xmlns="" xmlns:a16="http://schemas.microsoft.com/office/drawing/2014/main" val="1510935991"/>
                  </a:ext>
                </a:extLst>
              </a:tr>
              <a:tr h="509456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  <a:latin typeface="+mj-lt"/>
                        </a:rPr>
                        <a:t>ValueError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17870" marR="14296" marT="17870" marB="16083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j-lt"/>
                        </a:rPr>
                        <a:t>Raised when a function gets argument of correct type but improper value.</a:t>
                      </a:r>
                    </a:p>
                  </a:txBody>
                  <a:tcPr marL="17870" marR="14296" marT="17870" marB="16083" anchor="ctr"/>
                </a:tc>
                <a:extLst>
                  <a:ext uri="{0D108BD9-81ED-4DB2-BD59-A6C34878D82A}">
                    <a16:rowId xmlns="" xmlns:a16="http://schemas.microsoft.com/office/drawing/2014/main" val="2832825996"/>
                  </a:ext>
                </a:extLst>
              </a:tr>
              <a:tr h="509456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  <a:latin typeface="+mj-lt"/>
                        </a:rPr>
                        <a:t>ZeroDivisionError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marL="17870" marR="14296" marT="17870" marB="16083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j-lt"/>
                        </a:rPr>
                        <a:t>Raised when second operand of division or modulo operation is zero.</a:t>
                      </a:r>
                    </a:p>
                  </a:txBody>
                  <a:tcPr marL="17870" marR="14296" marT="17870" marB="16083" anchor="ctr"/>
                </a:tc>
                <a:extLst>
                  <a:ext uri="{0D108BD9-81ED-4DB2-BD59-A6C34878D82A}">
                    <a16:rowId xmlns="" xmlns:a16="http://schemas.microsoft.com/office/drawing/2014/main" val="2914763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7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ED2721-58F8-40D1-842A-6C0CCD0F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Catching Exceptions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8F7D83-B936-4D10-BD92-756D532C0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>
                <a:latin typeface="+mj-lt"/>
              </a:rPr>
              <a:t>Exception is an event, which occurs during the execution of program and disrupts  the normal flow of program's instructions.</a:t>
            </a:r>
            <a:endParaRPr lang="en-IN" dirty="0">
              <a:latin typeface="+mj-lt"/>
            </a:endParaRPr>
          </a:p>
          <a:p>
            <a:pPr algn="just">
              <a:lnSpc>
                <a:spcPct val="120000"/>
              </a:lnSpc>
            </a:pPr>
            <a:r>
              <a:rPr lang="en-US" dirty="0">
                <a:latin typeface="+mj-lt"/>
              </a:rPr>
              <a:t> When a Python script raises an exception, it must either handle the exception  immediately otherwise it terminates and quits.</a:t>
            </a:r>
            <a:endParaRPr lang="en-IN" dirty="0">
              <a:latin typeface="+mj-lt"/>
            </a:endParaRPr>
          </a:p>
          <a:p>
            <a:pPr algn="just">
              <a:lnSpc>
                <a:spcPct val="120000"/>
              </a:lnSpc>
            </a:pPr>
            <a:r>
              <a:rPr lang="en-US" dirty="0">
                <a:latin typeface="+mj-lt"/>
              </a:rPr>
              <a:t> If you have some suspicious code that may raise an exception, you can defend  your program by placing the suspicious code in a try: block.</a:t>
            </a:r>
            <a:endParaRPr lang="en-IN" dirty="0">
              <a:latin typeface="+mj-lt"/>
            </a:endParaRPr>
          </a:p>
          <a:p>
            <a:pPr algn="just">
              <a:lnSpc>
                <a:spcPct val="120000"/>
              </a:lnSpc>
            </a:pPr>
            <a:r>
              <a:rPr lang="en-US" dirty="0">
                <a:latin typeface="+mj-lt"/>
              </a:rPr>
              <a:t> After the try: block, include an except: statement, followed by a block of code which handles the problem as elegantly as possible.</a:t>
            </a:r>
            <a:endParaRPr lang="en-IN" dirty="0">
              <a:latin typeface="+mj-lt"/>
            </a:endParaRPr>
          </a:p>
          <a:p>
            <a:pPr algn="just">
              <a:lnSpc>
                <a:spcPct val="120000"/>
              </a:lnSpc>
            </a:pPr>
            <a:r>
              <a:rPr lang="en-US" dirty="0">
                <a:latin typeface="+mj-lt"/>
              </a:rPr>
              <a:t> Different ways of Exception Handling in Python are:</a:t>
            </a:r>
            <a:endParaRPr lang="en-IN" dirty="0">
              <a:latin typeface="+mj-lt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>
                <a:latin typeface="+mj-lt"/>
              </a:rPr>
              <a:t>              – try....except...else</a:t>
            </a:r>
            <a:endParaRPr lang="en-IN" dirty="0">
              <a:latin typeface="+mj-lt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>
                <a:latin typeface="+mj-lt"/>
              </a:rPr>
              <a:t>              – try...except</a:t>
            </a:r>
            <a:endParaRPr lang="en-IN" dirty="0">
              <a:latin typeface="+mj-lt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>
                <a:latin typeface="+mj-lt"/>
              </a:rPr>
              <a:t>             – try...finally</a:t>
            </a:r>
            <a:endParaRPr lang="en-IN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8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4A6198-5626-456B-90AD-5E3DB060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try...except..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211ABD-3845-43DB-BC73-F13BF4E9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Catches all exceptions that occur</a:t>
            </a:r>
            <a:endParaRPr lang="en-IN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 It is not considered as good programming practice though it catches all exceptions as it does help the programmer in identifying the root cause of the problem that may occur.</a:t>
            </a:r>
            <a:endParaRPr lang="en-IN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9ECFF7A-7CF8-4B16-B6EE-F3C51203E255}"/>
              </a:ext>
            </a:extLst>
          </p:cNvPr>
          <p:cNvSpPr/>
          <p:nvPr/>
        </p:nvSpPr>
        <p:spPr>
          <a:xfrm>
            <a:off x="1644073" y="315093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b="1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Syntax: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try: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  <a:p>
            <a:pPr lvl="1"/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You do your operations here;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  <a:p>
            <a:pPr lvl="1"/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......................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except </a:t>
            </a:r>
            <a:r>
              <a:rPr lang="en-US" kern="50" dirty="0" err="1">
                <a:latin typeface="Times New Roman" panose="02020603050405020304" pitchFamily="18" charset="0"/>
                <a:ea typeface="Source Han Sans CN Regular"/>
                <a:cs typeface="Lohit Devanagari"/>
              </a:rPr>
              <a:t>ExceptionA</a:t>
            </a: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: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  <a:p>
            <a:pPr lvl="1"/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If there is </a:t>
            </a:r>
            <a:r>
              <a:rPr lang="en-US" kern="50" dirty="0" err="1">
                <a:latin typeface="Times New Roman" panose="02020603050405020304" pitchFamily="18" charset="0"/>
                <a:ea typeface="Source Han Sans CN Regular"/>
                <a:cs typeface="Lohit Devanagari"/>
              </a:rPr>
              <a:t>ExceptionA</a:t>
            </a: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, then execute this block.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except </a:t>
            </a:r>
            <a:r>
              <a:rPr lang="en-US" kern="50" dirty="0" err="1">
                <a:latin typeface="Times New Roman" panose="02020603050405020304" pitchFamily="18" charset="0"/>
                <a:ea typeface="Source Han Sans CN Regular"/>
                <a:cs typeface="Lohit Devanagari"/>
              </a:rPr>
              <a:t>ExceptionB</a:t>
            </a: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: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  <a:p>
            <a:pPr lvl="1"/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If there is </a:t>
            </a:r>
            <a:r>
              <a:rPr lang="en-US" kern="50" dirty="0" err="1">
                <a:latin typeface="Times New Roman" panose="02020603050405020304" pitchFamily="18" charset="0"/>
                <a:ea typeface="Source Han Sans CN Regular"/>
                <a:cs typeface="Lohit Devanagari"/>
              </a:rPr>
              <a:t>ExceptionB</a:t>
            </a: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, then execute this block.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  <a:p>
            <a:pPr lvl="1"/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......................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FC2C8481-2D31-4B59-9794-C7178F901064}"/>
              </a:ext>
            </a:extLst>
          </p:cNvPr>
          <p:cNvGrpSpPr/>
          <p:nvPr/>
        </p:nvGrpSpPr>
        <p:grpSpPr>
          <a:xfrm>
            <a:off x="8026400" y="3230058"/>
            <a:ext cx="2909455" cy="1194038"/>
            <a:chOff x="8026400" y="3230058"/>
            <a:chExt cx="2909455" cy="1194038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0A0C614F-9C08-461F-B0D6-01EB934BAF19}"/>
                </a:ext>
              </a:extLst>
            </p:cNvPr>
            <p:cNvSpPr txBox="1"/>
            <p:nvPr/>
          </p:nvSpPr>
          <p:spPr>
            <a:xfrm>
              <a:off x="8026400" y="4054764"/>
              <a:ext cx="2909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2">
                      <a:lumMod val="60000"/>
                      <a:lumOff val="40000"/>
                    </a:schemeClr>
                  </a:solidFill>
                  <a:hlinkClick r:id="rId2" action="ppaction://hlinkpres?slideindex=10&amp;slidetitle=PowerPoint Presentation"/>
                </a:rPr>
                <a:t>Sample Example</a:t>
              </a:r>
              <a:endParaRPr lang="en-IN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7" name="Graphic 6" descr="Head with Gears">
              <a:extLst>
                <a:ext uri="{FF2B5EF4-FFF2-40B4-BE49-F238E27FC236}">
                  <a16:creationId xmlns="" xmlns:a16="http://schemas.microsoft.com/office/drawing/2014/main" id="{77513DC3-AF44-4775-82D9-F4AC1B4F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48254" y="323005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51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ython_template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1773B1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615B11A-F34B-4060-BB2C-3252AEA53D9E}" vid="{F167B945-3775-47EF-AE1F-38AF989C18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python_template</Template>
  <TotalTime>242</TotalTime>
  <Words>896</Words>
  <Application>Microsoft Office PowerPoint</Application>
  <PresentationFormat>Widescreen</PresentationFormat>
  <Paragraphs>228</Paragraphs>
  <Slides>28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Liberation Serif</vt:lpstr>
      <vt:lpstr>Lohit Devanagari</vt:lpstr>
      <vt:lpstr>Source Han Sans CN Regular</vt:lpstr>
      <vt:lpstr>Times New Roman</vt:lpstr>
      <vt:lpstr>python_template</vt:lpstr>
      <vt:lpstr>Python Programming</vt:lpstr>
      <vt:lpstr>Exception</vt:lpstr>
      <vt:lpstr>Examples</vt:lpstr>
      <vt:lpstr>Exception Hierarchy</vt:lpstr>
      <vt:lpstr>Python Built-in Exceptions</vt:lpstr>
      <vt:lpstr>Python Built-in Exceptions</vt:lpstr>
      <vt:lpstr>Python Built-in Exceptions</vt:lpstr>
      <vt:lpstr>Catching Exceptions in Python</vt:lpstr>
      <vt:lpstr>try...except..</vt:lpstr>
      <vt:lpstr>Example</vt:lpstr>
      <vt:lpstr>try...except...else</vt:lpstr>
      <vt:lpstr>Example</vt:lpstr>
      <vt:lpstr>try...finally</vt:lpstr>
      <vt:lpstr>Example</vt:lpstr>
      <vt:lpstr>Sample Codes</vt:lpstr>
      <vt:lpstr>Raising Exceptions</vt:lpstr>
      <vt:lpstr>Custom Exceptions</vt:lpstr>
      <vt:lpstr>Custom Exceptions cont….</vt:lpstr>
      <vt:lpstr>PowerPoint Presentation</vt:lpstr>
      <vt:lpstr> Assertion</vt:lpstr>
      <vt:lpstr>Check out these examples</vt:lpstr>
      <vt:lpstr>Sample Code</vt:lpstr>
      <vt:lpstr>Quiz</vt:lpstr>
      <vt:lpstr>Answer</vt:lpstr>
      <vt:lpstr>Quiz</vt:lpstr>
      <vt:lpstr>Answer</vt:lpstr>
      <vt:lpstr>Quiz</vt:lpstr>
      <vt:lpstr>Answer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karthi murugaiiyan</dc:creator>
  <cp:lastModifiedBy>Archana</cp:lastModifiedBy>
  <cp:revision>36</cp:revision>
  <dcterms:created xsi:type="dcterms:W3CDTF">2018-06-13T04:23:43Z</dcterms:created>
  <dcterms:modified xsi:type="dcterms:W3CDTF">2018-08-07T04:57:09Z</dcterms:modified>
</cp:coreProperties>
</file>