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78" r:id="rId2"/>
    <p:sldId id="268" r:id="rId3"/>
    <p:sldId id="386" r:id="rId4"/>
    <p:sldId id="387" r:id="rId5"/>
    <p:sldId id="388" r:id="rId6"/>
    <p:sldId id="267" r:id="rId7"/>
    <p:sldId id="265" r:id="rId8"/>
    <p:sldId id="266" r:id="rId9"/>
    <p:sldId id="269" r:id="rId10"/>
    <p:sldId id="270" r:id="rId11"/>
    <p:sldId id="271" r:id="rId12"/>
    <p:sldId id="273" r:id="rId13"/>
    <p:sldId id="274" r:id="rId14"/>
    <p:sldId id="275" r:id="rId15"/>
    <p:sldId id="276" r:id="rId16"/>
    <p:sldId id="383" r:id="rId17"/>
    <p:sldId id="278" r:id="rId18"/>
    <p:sldId id="279" r:id="rId19"/>
    <p:sldId id="280" r:id="rId20"/>
    <p:sldId id="281" r:id="rId21"/>
    <p:sldId id="384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374" r:id="rId34"/>
    <p:sldId id="385" r:id="rId35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25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A4998-733F-4A68-9E16-BC4643F406C0}" type="datetimeFigureOut">
              <a:rPr lang="en-US" smtClean="0"/>
              <a:t>11/29/2018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0025" cy="2833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589338"/>
            <a:ext cx="8553450" cy="3400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8C915-AE7C-402E-9BE5-38F4A6989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295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8C915-AE7C-402E-9BE5-38F4A6989CF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45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KCE - Java Team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5378-0722-4C25-A5C0-ACA0F4457BC9}" type="datetime1">
              <a:rPr lang="en-US" smtClean="0"/>
              <a:t>11/29/2018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7BC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6C6D7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KCE - Java Team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BA37E-3671-46D4-8195-3743BA1021F2}" type="datetime1">
              <a:rPr lang="en-US" smtClean="0"/>
              <a:t>11/29/2018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47453" y="348995"/>
            <a:ext cx="1102360" cy="195580"/>
          </a:xfrm>
          <a:custGeom>
            <a:avLst/>
            <a:gdLst/>
            <a:ahLst/>
            <a:cxnLst/>
            <a:rect l="l" t="t" r="r" b="b"/>
            <a:pathLst>
              <a:path w="1102360" h="195579">
                <a:moveTo>
                  <a:pt x="0" y="0"/>
                </a:moveTo>
                <a:lnTo>
                  <a:pt x="0" y="195071"/>
                </a:lnTo>
                <a:lnTo>
                  <a:pt x="1101851" y="195071"/>
                </a:lnTo>
                <a:lnTo>
                  <a:pt x="110185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B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178929" y="457200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5">
                <a:moveTo>
                  <a:pt x="0" y="0"/>
                </a:moveTo>
                <a:lnTo>
                  <a:pt x="0" y="131063"/>
                </a:lnTo>
              </a:path>
            </a:pathLst>
          </a:custGeom>
          <a:ln w="12191">
            <a:solidFill>
              <a:srgbClr val="6D6E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75595" y="6711695"/>
            <a:ext cx="9142474" cy="493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7BC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52812" y="1499615"/>
            <a:ext cx="4125595" cy="4763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6C6D7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KCE - Java Team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BEEEF-7472-425E-AB62-28087BFF3F50}" type="datetime1">
              <a:rPr lang="en-US" smtClean="0"/>
              <a:t>11/29/2018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4073" y="348995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7BC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KCE - Java Team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8ECBD-1F04-44FD-B9E4-37AB19F5679E}" type="datetime1">
              <a:rPr lang="en-US" smtClean="0"/>
              <a:t>11/29/2018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KCE - Java Team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67981-B5B7-4B0E-A1D3-0F3E6322F5B1}" type="datetime1">
              <a:rPr lang="en-US" smtClean="0"/>
              <a:t>11/29/2018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47453" y="348995"/>
            <a:ext cx="1102360" cy="195580"/>
          </a:xfrm>
          <a:custGeom>
            <a:avLst/>
            <a:gdLst/>
            <a:ahLst/>
            <a:cxnLst/>
            <a:rect l="l" t="t" r="r" b="b"/>
            <a:pathLst>
              <a:path w="1102360" h="195579">
                <a:moveTo>
                  <a:pt x="0" y="0"/>
                </a:moveTo>
                <a:lnTo>
                  <a:pt x="0" y="195071"/>
                </a:lnTo>
                <a:lnTo>
                  <a:pt x="1101851" y="195071"/>
                </a:lnTo>
                <a:lnTo>
                  <a:pt x="110185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B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178929" y="457200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5">
                <a:moveTo>
                  <a:pt x="0" y="0"/>
                </a:moveTo>
                <a:lnTo>
                  <a:pt x="0" y="131063"/>
                </a:lnTo>
              </a:path>
            </a:pathLst>
          </a:custGeom>
          <a:ln w="12191">
            <a:solidFill>
              <a:srgbClr val="6D6E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2728" y="749299"/>
            <a:ext cx="8807943" cy="4362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7BC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8024" y="1485899"/>
            <a:ext cx="8657350" cy="5016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6C6D7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KCE - Java Team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AC7A3-9B05-45C7-A18F-A4E283AFE1E0}" type="datetime1">
              <a:rPr lang="en-US" smtClean="0"/>
              <a:t>11/29/2018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dev.org/download.html" TargetMode="External"/><Relationship Id="rId2" Type="http://schemas.openxmlformats.org/officeDocument/2006/relationships/hyperlink" Target="http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clipse.org/downloads/index.ph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5" Type="http://schemas.openxmlformats.org/officeDocument/2006/relationships/image" Target="../media/image21.jpe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Relationship Id="rId1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014" y="1403827"/>
            <a:ext cx="8747371" cy="923330"/>
          </a:xfrm>
        </p:spPr>
        <p:txBody>
          <a:bodyPr/>
          <a:lstStyle/>
          <a:p>
            <a:pPr algn="ctr"/>
            <a:r>
              <a:rPr lang="en-IN" sz="6000" dirty="0" smtClean="0"/>
              <a:t>Programming in Python</a:t>
            </a:r>
            <a:endParaRPr lang="en-IN" sz="6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199" y="3220025"/>
            <a:ext cx="1143000" cy="14573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305">
              <a:lnSpc>
                <a:spcPct val="100000"/>
              </a:lnSpc>
            </a:pPr>
            <a:r>
              <a:rPr spc="-10" dirty="0"/>
              <a:t>Python</a:t>
            </a:r>
            <a:r>
              <a:rPr spc="-15" dirty="0"/>
              <a:t> </a:t>
            </a:r>
            <a:r>
              <a:rPr spc="-5" dirty="0"/>
              <a:t>Features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4460" y="1506727"/>
            <a:ext cx="7741284" cy="4620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marR="5080" indent="-231140">
              <a:lnSpc>
                <a:spcPct val="110000"/>
              </a:lnSpc>
              <a:buClr>
                <a:srgbClr val="007BC3"/>
              </a:buClr>
              <a:buChar char="•"/>
              <a:tabLst>
                <a:tab pos="244475" algn="l"/>
              </a:tabLst>
            </a:pPr>
            <a:r>
              <a:rPr sz="1900" spc="-5" dirty="0">
                <a:solidFill>
                  <a:srgbClr val="6C6D70"/>
                </a:solidFill>
                <a:latin typeface="Arial"/>
                <a:cs typeface="Arial"/>
              </a:rPr>
              <a:t>Python is a </a:t>
            </a:r>
            <a:r>
              <a:rPr sz="1900" b="1" spc="-5" dirty="0">
                <a:solidFill>
                  <a:srgbClr val="FF0000"/>
                </a:solidFill>
                <a:latin typeface="Arial"/>
                <a:cs typeface="Arial"/>
              </a:rPr>
              <a:t>High - Level, Interpreted, Interactive and Object - Oriented  Programming</a:t>
            </a:r>
            <a:r>
              <a:rPr sz="19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FF0000"/>
                </a:solidFill>
                <a:latin typeface="Arial"/>
                <a:cs typeface="Arial"/>
              </a:rPr>
              <a:t>Language</a:t>
            </a:r>
            <a:endParaRPr sz="1900" b="1">
              <a:solidFill>
                <a:srgbClr val="FF0000"/>
              </a:solidFill>
              <a:latin typeface="Arial"/>
              <a:cs typeface="Arial"/>
            </a:endParaRPr>
          </a:p>
          <a:p>
            <a:pPr marL="243840" indent="-231140">
              <a:lnSpc>
                <a:spcPct val="100000"/>
              </a:lnSpc>
              <a:spcBef>
                <a:spcPts val="1425"/>
              </a:spcBef>
              <a:buClr>
                <a:srgbClr val="007BC3"/>
              </a:buClr>
              <a:buChar char="•"/>
              <a:tabLst>
                <a:tab pos="244475" algn="l"/>
              </a:tabLst>
            </a:pPr>
            <a:r>
              <a:rPr sz="1900" spc="-5" dirty="0">
                <a:solidFill>
                  <a:srgbClr val="6C6D70"/>
                </a:solidFill>
                <a:latin typeface="Arial"/>
                <a:cs typeface="Arial"/>
              </a:rPr>
              <a:t>Features</a:t>
            </a:r>
            <a:r>
              <a:rPr sz="1900" spc="-4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6C6D70"/>
                </a:solidFill>
                <a:latin typeface="Arial"/>
                <a:cs typeface="Arial"/>
              </a:rPr>
              <a:t>include:</a:t>
            </a:r>
            <a:endParaRPr sz="1900">
              <a:latin typeface="Arial"/>
              <a:cs typeface="Arial"/>
            </a:endParaRPr>
          </a:p>
          <a:p>
            <a:pPr marL="469900" lvl="1" indent="-226060">
              <a:lnSpc>
                <a:spcPct val="100000"/>
              </a:lnSpc>
              <a:spcBef>
                <a:spcPts val="142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700" dirty="0">
                <a:solidFill>
                  <a:srgbClr val="6C6D70"/>
                </a:solidFill>
                <a:latin typeface="Arial"/>
                <a:cs typeface="Arial"/>
              </a:rPr>
              <a:t>Beginners</a:t>
            </a:r>
            <a:r>
              <a:rPr sz="1700" spc="-7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6C6D70"/>
                </a:solidFill>
                <a:latin typeface="Arial"/>
                <a:cs typeface="Arial"/>
              </a:rPr>
              <a:t>Language</a:t>
            </a:r>
            <a:endParaRPr sz="1700">
              <a:latin typeface="Arial"/>
              <a:cs typeface="Arial"/>
            </a:endParaRPr>
          </a:p>
          <a:p>
            <a:pPr marL="469900" lvl="1" indent="-226060">
              <a:lnSpc>
                <a:spcPct val="100000"/>
              </a:lnSpc>
              <a:spcBef>
                <a:spcPts val="1405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700" spc="-5" dirty="0">
                <a:solidFill>
                  <a:srgbClr val="6C6D70"/>
                </a:solidFill>
                <a:latin typeface="Arial"/>
                <a:cs typeface="Arial"/>
              </a:rPr>
              <a:t>Extensive </a:t>
            </a:r>
            <a:r>
              <a:rPr sz="1700" dirty="0">
                <a:solidFill>
                  <a:srgbClr val="6C6D70"/>
                </a:solidFill>
                <a:latin typeface="Arial"/>
                <a:cs typeface="Arial"/>
              </a:rPr>
              <a:t>Standard</a:t>
            </a:r>
            <a:r>
              <a:rPr sz="1700" spc="-2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6C6D70"/>
                </a:solidFill>
                <a:latin typeface="Arial"/>
                <a:cs typeface="Arial"/>
              </a:rPr>
              <a:t>Library</a:t>
            </a:r>
            <a:endParaRPr sz="1700">
              <a:latin typeface="Arial"/>
              <a:cs typeface="Arial"/>
            </a:endParaRPr>
          </a:p>
          <a:p>
            <a:pPr marL="469900" lvl="1" indent="-226060">
              <a:lnSpc>
                <a:spcPct val="100000"/>
              </a:lnSpc>
              <a:spcBef>
                <a:spcPts val="140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700" dirty="0">
                <a:solidFill>
                  <a:srgbClr val="6C6D70"/>
                </a:solidFill>
                <a:latin typeface="Arial"/>
                <a:cs typeface="Arial"/>
              </a:rPr>
              <a:t>Cross </a:t>
            </a:r>
            <a:r>
              <a:rPr sz="1700" spc="-5" dirty="0">
                <a:solidFill>
                  <a:srgbClr val="6C6D70"/>
                </a:solidFill>
                <a:latin typeface="Arial"/>
                <a:cs typeface="Arial"/>
              </a:rPr>
              <a:t>Platform</a:t>
            </a:r>
            <a:r>
              <a:rPr sz="1700" spc="-5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6C6D70"/>
                </a:solidFill>
                <a:latin typeface="Arial"/>
                <a:cs typeface="Arial"/>
              </a:rPr>
              <a:t>Compatibility</a:t>
            </a:r>
            <a:endParaRPr sz="1700">
              <a:latin typeface="Arial"/>
              <a:cs typeface="Arial"/>
            </a:endParaRPr>
          </a:p>
          <a:p>
            <a:pPr marL="469900" lvl="1" indent="-226060">
              <a:lnSpc>
                <a:spcPct val="100000"/>
              </a:lnSpc>
              <a:spcBef>
                <a:spcPts val="140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700" spc="-5" dirty="0">
                <a:solidFill>
                  <a:srgbClr val="6C6D70"/>
                </a:solidFill>
                <a:latin typeface="Arial"/>
                <a:cs typeface="Arial"/>
              </a:rPr>
              <a:t>Interactive</a:t>
            </a:r>
            <a:r>
              <a:rPr sz="1700" spc="-3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6C6D70"/>
                </a:solidFill>
                <a:latin typeface="Arial"/>
                <a:cs typeface="Arial"/>
              </a:rPr>
              <a:t>Mode</a:t>
            </a:r>
            <a:endParaRPr sz="1700">
              <a:latin typeface="Arial"/>
              <a:cs typeface="Arial"/>
            </a:endParaRPr>
          </a:p>
          <a:p>
            <a:pPr marL="469900" lvl="1" indent="-226060">
              <a:lnSpc>
                <a:spcPct val="100000"/>
              </a:lnSpc>
              <a:spcBef>
                <a:spcPts val="140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700" dirty="0">
                <a:solidFill>
                  <a:srgbClr val="6C6D70"/>
                </a:solidFill>
                <a:latin typeface="Arial"/>
                <a:cs typeface="Arial"/>
              </a:rPr>
              <a:t>Portable and</a:t>
            </a:r>
            <a:r>
              <a:rPr sz="1700" spc="-3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6C6D70"/>
                </a:solidFill>
                <a:latin typeface="Arial"/>
                <a:cs typeface="Arial"/>
              </a:rPr>
              <a:t>Extendable</a:t>
            </a:r>
            <a:endParaRPr sz="1700">
              <a:latin typeface="Arial"/>
              <a:cs typeface="Arial"/>
            </a:endParaRPr>
          </a:p>
          <a:p>
            <a:pPr marL="469900" lvl="1" indent="-226060">
              <a:lnSpc>
                <a:spcPct val="100000"/>
              </a:lnSpc>
              <a:spcBef>
                <a:spcPts val="140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700" dirty="0">
                <a:solidFill>
                  <a:srgbClr val="6C6D70"/>
                </a:solidFill>
                <a:latin typeface="Arial"/>
                <a:cs typeface="Arial"/>
              </a:rPr>
              <a:t>Databases and GUI</a:t>
            </a:r>
            <a:r>
              <a:rPr sz="1700" spc="-6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6C6D70"/>
                </a:solidFill>
                <a:latin typeface="Arial"/>
                <a:cs typeface="Arial"/>
              </a:rPr>
              <a:t>Programming</a:t>
            </a:r>
            <a:endParaRPr sz="1700">
              <a:latin typeface="Arial"/>
              <a:cs typeface="Arial"/>
            </a:endParaRPr>
          </a:p>
          <a:p>
            <a:pPr marL="469900" lvl="1" indent="-226060">
              <a:lnSpc>
                <a:spcPct val="100000"/>
              </a:lnSpc>
              <a:spcBef>
                <a:spcPts val="140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700" dirty="0">
                <a:solidFill>
                  <a:srgbClr val="6C6D70"/>
                </a:solidFill>
                <a:latin typeface="Arial"/>
                <a:cs typeface="Arial"/>
              </a:rPr>
              <a:t>Scalable and </a:t>
            </a:r>
            <a:r>
              <a:rPr sz="1700" spc="-5" dirty="0">
                <a:solidFill>
                  <a:srgbClr val="6C6D70"/>
                </a:solidFill>
                <a:latin typeface="Arial"/>
                <a:cs typeface="Arial"/>
              </a:rPr>
              <a:t>Dynamic</a:t>
            </a:r>
            <a:r>
              <a:rPr sz="1700" spc="-4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6C6D70"/>
                </a:solidFill>
                <a:latin typeface="Arial"/>
                <a:cs typeface="Arial"/>
              </a:rPr>
              <a:t>Semantics</a:t>
            </a:r>
            <a:endParaRPr sz="1700">
              <a:latin typeface="Arial"/>
              <a:cs typeface="Arial"/>
            </a:endParaRPr>
          </a:p>
          <a:p>
            <a:pPr marL="469900" lvl="1" indent="-226060">
              <a:lnSpc>
                <a:spcPct val="100000"/>
              </a:lnSpc>
              <a:spcBef>
                <a:spcPts val="140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700" spc="-5" dirty="0">
                <a:solidFill>
                  <a:srgbClr val="6C6D70"/>
                </a:solidFill>
                <a:latin typeface="Arial"/>
                <a:cs typeface="Arial"/>
              </a:rPr>
              <a:t>Automatic </a:t>
            </a:r>
            <a:r>
              <a:rPr sz="1700" dirty="0">
                <a:solidFill>
                  <a:srgbClr val="6C6D70"/>
                </a:solidFill>
                <a:latin typeface="Arial"/>
                <a:cs typeface="Arial"/>
              </a:rPr>
              <a:t>Garbage</a:t>
            </a:r>
            <a:r>
              <a:rPr sz="1700" spc="-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6C6D70"/>
                </a:solidFill>
                <a:latin typeface="Arial"/>
                <a:cs typeface="Arial"/>
              </a:rPr>
              <a:t>Collection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5877" y="442976"/>
            <a:ext cx="166370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6C6D70"/>
                </a:solidFill>
                <a:latin typeface="Arial"/>
                <a:cs typeface="Arial"/>
              </a:rPr>
              <a:t>1</a:t>
            </a:r>
            <a:r>
              <a:rPr sz="1000" b="1" spc="-5" dirty="0">
                <a:solidFill>
                  <a:srgbClr val="6C6D70"/>
                </a:solidFill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84460" y="653287"/>
            <a:ext cx="235331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Configuration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3124" y="1383791"/>
            <a:ext cx="8844915" cy="5128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indent="-231140">
              <a:lnSpc>
                <a:spcPct val="100000"/>
              </a:lnSpc>
              <a:buClr>
                <a:srgbClr val="007BC3"/>
              </a:buClr>
              <a:buChar char="•"/>
              <a:tabLst>
                <a:tab pos="244475" algn="l"/>
              </a:tabLst>
            </a:pP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Download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and Install 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Python </a:t>
            </a:r>
            <a:r>
              <a:rPr sz="1800" spc="-5" dirty="0" smtClean="0">
                <a:solidFill>
                  <a:srgbClr val="6C6D70"/>
                </a:solidFill>
                <a:latin typeface="Arial"/>
                <a:cs typeface="Arial"/>
              </a:rPr>
              <a:t>3.</a:t>
            </a:r>
            <a:r>
              <a:rPr lang="en-IN" sz="1800" spc="-5" dirty="0" smtClean="0">
                <a:solidFill>
                  <a:srgbClr val="6C6D70"/>
                </a:solidFill>
                <a:latin typeface="Arial"/>
                <a:cs typeface="Arial"/>
              </a:rPr>
              <a:t>6</a:t>
            </a:r>
            <a:r>
              <a:rPr sz="1800" spc="-5" dirty="0" smtClean="0">
                <a:solidFill>
                  <a:srgbClr val="6C6D70"/>
                </a:solidFill>
                <a:latin typeface="Arial"/>
                <a:cs typeface="Arial"/>
              </a:rPr>
              <a:t>:</a:t>
            </a:r>
            <a:r>
              <a:rPr sz="1800" spc="360" dirty="0" smtClean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u="heavy" spc="-10" dirty="0">
                <a:solidFill>
                  <a:srgbClr val="D22229"/>
                </a:solidFill>
                <a:latin typeface="Arial"/>
                <a:cs typeface="Arial"/>
              </a:rPr>
              <a:t>https://</a:t>
            </a:r>
            <a:r>
              <a:rPr sz="1800" u="heavy" spc="-10" dirty="0">
                <a:solidFill>
                  <a:srgbClr val="D22229"/>
                </a:solidFill>
                <a:latin typeface="Arial"/>
                <a:cs typeface="Arial"/>
                <a:hlinkClick r:id="rId2"/>
              </a:rPr>
              <a:t>www.python.org/downloads/</a:t>
            </a:r>
            <a:endParaRPr sz="1800" dirty="0">
              <a:latin typeface="Arial"/>
              <a:cs typeface="Arial"/>
            </a:endParaRPr>
          </a:p>
          <a:p>
            <a:pPr marL="243840" indent="-231140">
              <a:lnSpc>
                <a:spcPct val="100000"/>
              </a:lnSpc>
              <a:spcBef>
                <a:spcPts val="1415"/>
              </a:spcBef>
              <a:buClr>
                <a:srgbClr val="007BC3"/>
              </a:buClr>
              <a:buChar char="•"/>
              <a:tabLst>
                <a:tab pos="244475" algn="l"/>
                <a:tab pos="1386840" algn="l"/>
              </a:tabLst>
            </a:pP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Download	PyDev_3.8.0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or higher version:</a:t>
            </a:r>
            <a:r>
              <a:rPr sz="1800" spc="204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u="heavy" spc="-15" dirty="0">
                <a:solidFill>
                  <a:srgbClr val="D22229"/>
                </a:solidFill>
                <a:latin typeface="Arial"/>
                <a:cs typeface="Arial"/>
                <a:hlinkClick r:id="rId3"/>
              </a:rPr>
              <a:t>http://www.pydev.org/download.html</a:t>
            </a:r>
            <a:endParaRPr sz="1800" dirty="0">
              <a:latin typeface="Arial"/>
              <a:cs typeface="Arial"/>
            </a:endParaRPr>
          </a:p>
          <a:p>
            <a:pPr marL="243840" marR="4053204" indent="-231140">
              <a:lnSpc>
                <a:spcPct val="110000"/>
              </a:lnSpc>
              <a:spcBef>
                <a:spcPts val="1200"/>
              </a:spcBef>
              <a:buClr>
                <a:srgbClr val="007BC3"/>
              </a:buClr>
              <a:buChar char="•"/>
              <a:tabLst>
                <a:tab pos="244475" algn="l"/>
              </a:tabLst>
            </a:pP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Download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Eclipse </a:t>
            </a:r>
            <a:r>
              <a:rPr lang="en-IN" sz="1800" spc="-5" dirty="0" smtClean="0">
                <a:solidFill>
                  <a:srgbClr val="6C6D70"/>
                </a:solidFill>
                <a:latin typeface="Arial"/>
                <a:cs typeface="Arial"/>
              </a:rPr>
              <a:t>neon </a:t>
            </a:r>
            <a:r>
              <a:rPr sz="1800" spc="-5" dirty="0" smtClean="0">
                <a:solidFill>
                  <a:srgbClr val="6C6D70"/>
                </a:solidFill>
                <a:latin typeface="Arial"/>
                <a:cs typeface="Arial"/>
              </a:rPr>
              <a:t>or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higher version:  </a:t>
            </a:r>
            <a:r>
              <a:rPr sz="1800" u="heavy" spc="-10" dirty="0">
                <a:solidFill>
                  <a:srgbClr val="D22229"/>
                </a:solidFill>
                <a:latin typeface="Arial"/>
                <a:cs typeface="Arial"/>
              </a:rPr>
              <a:t>https://</a:t>
            </a:r>
            <a:r>
              <a:rPr sz="1800" u="heavy" spc="-10" dirty="0">
                <a:solidFill>
                  <a:srgbClr val="D22229"/>
                </a:solidFill>
                <a:latin typeface="Arial"/>
                <a:cs typeface="Arial"/>
                <a:hlinkClick r:id="rId4"/>
              </a:rPr>
              <a:t>www.eclipse.org/downloads/index.php</a:t>
            </a:r>
            <a:endParaRPr sz="1800" dirty="0">
              <a:latin typeface="Arial"/>
              <a:cs typeface="Arial"/>
            </a:endParaRPr>
          </a:p>
          <a:p>
            <a:pPr marL="243840" indent="-231140">
              <a:lnSpc>
                <a:spcPct val="100000"/>
              </a:lnSpc>
              <a:spcBef>
                <a:spcPts val="1415"/>
              </a:spcBef>
              <a:buClr>
                <a:srgbClr val="007BC3"/>
              </a:buClr>
              <a:buChar char="•"/>
              <a:tabLst>
                <a:tab pos="244475" algn="l"/>
              </a:tabLst>
            </a:pP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Install 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Python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on 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your</a:t>
            </a:r>
            <a:r>
              <a:rPr sz="1800" spc="3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machine</a:t>
            </a:r>
            <a:endParaRPr sz="1800" dirty="0">
              <a:latin typeface="Arial"/>
              <a:cs typeface="Arial"/>
            </a:endParaRPr>
          </a:p>
          <a:p>
            <a:pPr marL="12700" marR="2558415" indent="190500">
              <a:lnSpc>
                <a:spcPct val="165600"/>
              </a:lnSpc>
            </a:pPr>
            <a:r>
              <a:rPr sz="1800" b="1" spc="-5" dirty="0">
                <a:solidFill>
                  <a:srgbClr val="C7390D"/>
                </a:solidFill>
                <a:latin typeface="Arial"/>
                <a:cs typeface="Arial"/>
              </a:rPr>
              <a:t>Note: </a:t>
            </a:r>
            <a:r>
              <a:rPr sz="1800" b="1" spc="-45" dirty="0">
                <a:solidFill>
                  <a:srgbClr val="C7390D"/>
                </a:solidFill>
                <a:latin typeface="Arial"/>
                <a:cs typeface="Arial"/>
              </a:rPr>
              <a:t>You </a:t>
            </a:r>
            <a:r>
              <a:rPr sz="1800" b="1" spc="-5" dirty="0">
                <a:solidFill>
                  <a:srgbClr val="C7390D"/>
                </a:solidFill>
                <a:latin typeface="Arial"/>
                <a:cs typeface="Arial"/>
              </a:rPr>
              <a:t>need eclipse locally installed </a:t>
            </a:r>
            <a:r>
              <a:rPr sz="1800" b="1" dirty="0">
                <a:solidFill>
                  <a:srgbClr val="C7390D"/>
                </a:solidFill>
                <a:latin typeface="Arial"/>
                <a:cs typeface="Arial"/>
              </a:rPr>
              <a:t>in </a:t>
            </a:r>
            <a:r>
              <a:rPr sz="1800" b="1" spc="-5" dirty="0">
                <a:solidFill>
                  <a:srgbClr val="C7390D"/>
                </a:solidFill>
                <a:latin typeface="Arial"/>
                <a:cs typeface="Arial"/>
              </a:rPr>
              <a:t>your machine  </a:t>
            </a:r>
            <a:r>
              <a:rPr sz="1800" b="1" spc="-5" dirty="0">
                <a:solidFill>
                  <a:srgbClr val="007BC3"/>
                </a:solidFill>
                <a:latin typeface="Arial"/>
                <a:cs typeface="Arial"/>
              </a:rPr>
              <a:t>Procedure:</a:t>
            </a:r>
            <a:endParaRPr sz="1800" dirty="0">
              <a:latin typeface="Arial"/>
              <a:cs typeface="Arial"/>
            </a:endParaRPr>
          </a:p>
          <a:p>
            <a:pPr marL="243840" indent="-231140">
              <a:lnSpc>
                <a:spcPct val="100000"/>
              </a:lnSpc>
              <a:spcBef>
                <a:spcPts val="1415"/>
              </a:spcBef>
              <a:buClr>
                <a:srgbClr val="007BC3"/>
              </a:buClr>
              <a:buChar char="•"/>
              <a:tabLst>
                <a:tab pos="244475" algn="l"/>
              </a:tabLst>
            </a:pP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Copy paste the contents of the plugin folder of 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PyDev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into plugin folder of</a:t>
            </a:r>
            <a:r>
              <a:rPr sz="1800" spc="19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Eclipse</a:t>
            </a:r>
            <a:endParaRPr sz="1800" dirty="0">
              <a:latin typeface="Arial"/>
              <a:cs typeface="Arial"/>
            </a:endParaRPr>
          </a:p>
          <a:p>
            <a:pPr marL="243840" indent="-231140">
              <a:lnSpc>
                <a:spcPct val="100000"/>
              </a:lnSpc>
              <a:spcBef>
                <a:spcPts val="1415"/>
              </a:spcBef>
              <a:buClr>
                <a:srgbClr val="007BC3"/>
              </a:buClr>
              <a:buChar char="•"/>
              <a:tabLst>
                <a:tab pos="244475" algn="l"/>
              </a:tabLst>
            </a:pP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Eclipse open 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PyDev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perspective (Window 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-&gt;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Open Perspective 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-&gt;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Other 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-&gt;</a:t>
            </a:r>
            <a:r>
              <a:rPr sz="1800" spc="14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Pydev)</a:t>
            </a:r>
            <a:endParaRPr sz="1800" dirty="0">
              <a:latin typeface="Arial"/>
              <a:cs typeface="Arial"/>
            </a:endParaRPr>
          </a:p>
          <a:p>
            <a:pPr marL="243840" indent="-231140">
              <a:lnSpc>
                <a:spcPct val="100000"/>
              </a:lnSpc>
              <a:spcBef>
                <a:spcPts val="1415"/>
              </a:spcBef>
              <a:buClr>
                <a:srgbClr val="007BC3"/>
              </a:buClr>
              <a:buChar char="•"/>
              <a:tabLst>
                <a:tab pos="244475" algn="l"/>
              </a:tabLst>
            </a:pP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Create a 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PyDev</a:t>
            </a:r>
            <a:r>
              <a:rPr sz="1800" spc="-2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Project</a:t>
            </a:r>
            <a:endParaRPr sz="1800" dirty="0">
              <a:latin typeface="Arial"/>
              <a:cs typeface="Arial"/>
            </a:endParaRPr>
          </a:p>
          <a:p>
            <a:pPr marL="243840" indent="-231140">
              <a:lnSpc>
                <a:spcPct val="100000"/>
              </a:lnSpc>
              <a:spcBef>
                <a:spcPts val="1415"/>
              </a:spcBef>
              <a:buClr>
                <a:srgbClr val="007BC3"/>
              </a:buClr>
              <a:buChar char="•"/>
              <a:tabLst>
                <a:tab pos="244475" algn="l"/>
              </a:tabLst>
            </a:pP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Select Grammar as</a:t>
            </a:r>
            <a:r>
              <a:rPr sz="1800" spc="-4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spc="-5" dirty="0" smtClean="0">
                <a:solidFill>
                  <a:srgbClr val="6C6D70"/>
                </a:solidFill>
                <a:latin typeface="Arial"/>
                <a:cs typeface="Arial"/>
              </a:rPr>
              <a:t>3.</a:t>
            </a:r>
            <a:r>
              <a:rPr lang="en-IN" sz="1800" spc="-5" dirty="0" smtClean="0">
                <a:solidFill>
                  <a:srgbClr val="6C6D70"/>
                </a:solidFill>
                <a:latin typeface="Arial"/>
                <a:cs typeface="Arial"/>
              </a:rPr>
              <a:t>x</a:t>
            </a:r>
            <a:endParaRPr sz="1800" dirty="0">
              <a:latin typeface="Arial"/>
              <a:cs typeface="Arial"/>
            </a:endParaRPr>
          </a:p>
          <a:p>
            <a:pPr marL="243840" indent="-231140">
              <a:lnSpc>
                <a:spcPct val="100000"/>
              </a:lnSpc>
              <a:spcBef>
                <a:spcPts val="1415"/>
              </a:spcBef>
              <a:buClr>
                <a:srgbClr val="007BC3"/>
              </a:buClr>
              <a:buChar char="•"/>
              <a:tabLst>
                <a:tab pos="244475" algn="l"/>
              </a:tabLst>
            </a:pP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Configure interpreter by choosing the .exe file of 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Python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installed in 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your</a:t>
            </a:r>
            <a:r>
              <a:rPr sz="1800" spc="22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machine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5877" y="442976"/>
            <a:ext cx="166370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6C6D70"/>
                </a:solidFill>
                <a:latin typeface="Arial"/>
                <a:cs typeface="Arial"/>
              </a:rPr>
              <a:t>1</a:t>
            </a:r>
            <a:r>
              <a:rPr sz="1000" b="1" spc="-5" dirty="0">
                <a:solidFill>
                  <a:srgbClr val="6C6D70"/>
                </a:solidFill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305">
              <a:lnSpc>
                <a:spcPct val="100000"/>
              </a:lnSpc>
            </a:pPr>
            <a:r>
              <a:rPr spc="-5" dirty="0"/>
              <a:t>Commenting </a:t>
            </a:r>
            <a:r>
              <a:rPr spc="-10" dirty="0"/>
              <a:t>Style </a:t>
            </a:r>
            <a:r>
              <a:rPr spc="-5" dirty="0"/>
              <a:t>in</a:t>
            </a:r>
            <a:r>
              <a:rPr spc="15" dirty="0"/>
              <a:t> </a:t>
            </a:r>
            <a:r>
              <a:rPr spc="-10" dirty="0"/>
              <a:t>Python!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4460" y="1612391"/>
            <a:ext cx="7816215" cy="394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35" dirty="0">
                <a:solidFill>
                  <a:srgbClr val="6C6D70"/>
                </a:solidFill>
                <a:latin typeface="Arial"/>
                <a:cs typeface="Arial"/>
              </a:rPr>
              <a:t>Types </a:t>
            </a:r>
            <a:r>
              <a:rPr sz="1800" b="1" dirty="0">
                <a:solidFill>
                  <a:srgbClr val="6C6D70"/>
                </a:solidFill>
                <a:latin typeface="Arial"/>
                <a:cs typeface="Arial"/>
              </a:rPr>
              <a:t>of</a:t>
            </a:r>
            <a:r>
              <a:rPr sz="1800" b="1" spc="-3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C6D70"/>
                </a:solidFill>
                <a:latin typeface="Arial"/>
                <a:cs typeface="Arial"/>
              </a:rPr>
              <a:t>Comments:</a:t>
            </a:r>
            <a:endParaRPr sz="1800" dirty="0">
              <a:latin typeface="Arial"/>
              <a:cs typeface="Arial"/>
            </a:endParaRPr>
          </a:p>
          <a:p>
            <a:pPr marL="243840" indent="-231140">
              <a:lnSpc>
                <a:spcPct val="100000"/>
              </a:lnSpc>
              <a:spcBef>
                <a:spcPts val="1415"/>
              </a:spcBef>
              <a:buClr>
                <a:srgbClr val="007BC3"/>
              </a:buClr>
              <a:buChar char="•"/>
              <a:tabLst>
                <a:tab pos="244475" algn="l"/>
              </a:tabLst>
            </a:pP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single line comment starts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hash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symbol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‘#’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and end as the line</a:t>
            </a:r>
            <a:r>
              <a:rPr sz="1800" spc="6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ends.</a:t>
            </a:r>
            <a:endParaRPr sz="1800" dirty="0">
              <a:latin typeface="Arial"/>
              <a:cs typeface="Arial"/>
            </a:endParaRPr>
          </a:p>
          <a:p>
            <a:pPr marL="469900" lvl="1" indent="-226060">
              <a:lnSpc>
                <a:spcPct val="100000"/>
              </a:lnSpc>
              <a:spcBef>
                <a:spcPts val="141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These </a:t>
            </a:r>
            <a:r>
              <a:rPr sz="1600" dirty="0">
                <a:solidFill>
                  <a:srgbClr val="6C6D70"/>
                </a:solidFill>
                <a:latin typeface="Arial"/>
                <a:cs typeface="Arial"/>
              </a:rPr>
              <a:t>lines </a:t>
            </a: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are never executed and are ignored by the</a:t>
            </a:r>
            <a:r>
              <a:rPr sz="1600" spc="9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6C6D70"/>
                </a:solidFill>
                <a:latin typeface="Arial"/>
                <a:cs typeface="Arial"/>
              </a:rPr>
              <a:t>interpreter.</a:t>
            </a:r>
            <a:endParaRPr sz="1600" dirty="0">
              <a:latin typeface="Arial"/>
              <a:cs typeface="Arial"/>
            </a:endParaRPr>
          </a:p>
          <a:p>
            <a:pPr marL="701040" lvl="2" indent="-231140">
              <a:lnSpc>
                <a:spcPct val="100000"/>
              </a:lnSpc>
              <a:spcBef>
                <a:spcPts val="1400"/>
              </a:spcBef>
              <a:buClr>
                <a:srgbClr val="007BC3"/>
              </a:buClr>
              <a:buChar char="•"/>
              <a:tabLst>
                <a:tab pos="701675" algn="l"/>
              </a:tabLst>
            </a:pPr>
            <a:r>
              <a:rPr sz="1400" spc="-5" dirty="0">
                <a:solidFill>
                  <a:srgbClr val="6C6D70"/>
                </a:solidFill>
                <a:latin typeface="Arial"/>
                <a:cs typeface="Arial"/>
              </a:rPr>
              <a:t>Single </a:t>
            </a:r>
            <a:r>
              <a:rPr sz="1400" spc="125" dirty="0" smtClean="0">
                <a:solidFill>
                  <a:srgbClr val="6C6D7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6C6D70"/>
                </a:solidFill>
                <a:latin typeface="Arial"/>
                <a:cs typeface="Arial"/>
              </a:rPr>
              <a:t># </a:t>
            </a:r>
            <a:r>
              <a:rPr sz="1400" spc="-5" dirty="0">
                <a:solidFill>
                  <a:srgbClr val="6C6D70"/>
                </a:solidFill>
                <a:latin typeface="Arial"/>
                <a:cs typeface="Arial"/>
              </a:rPr>
              <a:t>This </a:t>
            </a:r>
            <a:r>
              <a:rPr sz="1400" dirty="0">
                <a:solidFill>
                  <a:srgbClr val="6C6D70"/>
                </a:solidFill>
                <a:latin typeface="Arial"/>
                <a:cs typeface="Arial"/>
              </a:rPr>
              <a:t>is a single line</a:t>
            </a:r>
            <a:r>
              <a:rPr sz="1400" spc="-22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6C6D70"/>
                </a:solidFill>
                <a:latin typeface="Arial"/>
                <a:cs typeface="Arial"/>
              </a:rPr>
              <a:t>comment</a:t>
            </a:r>
            <a:endParaRPr sz="14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buClr>
                <a:srgbClr val="007BC3"/>
              </a:buClr>
              <a:buFont typeface="Arial"/>
              <a:buChar char="•"/>
            </a:pPr>
            <a:endParaRPr sz="14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buClr>
                <a:srgbClr val="007BC3"/>
              </a:buClr>
              <a:buFont typeface="Arial"/>
              <a:buChar char="•"/>
            </a:pPr>
            <a:endParaRPr sz="1400" dirty="0">
              <a:latin typeface="Times New Roman"/>
              <a:cs typeface="Times New Roman"/>
            </a:endParaRPr>
          </a:p>
          <a:p>
            <a:pPr marL="243840" indent="-231140">
              <a:lnSpc>
                <a:spcPct val="100000"/>
              </a:lnSpc>
              <a:spcBef>
                <a:spcPts val="1190"/>
              </a:spcBef>
              <a:buClr>
                <a:srgbClr val="007BC3"/>
              </a:buClr>
              <a:buChar char="•"/>
              <a:tabLst>
                <a:tab pos="244475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Multi-line comments starts and ends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triple single quotes 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‘’’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or triple</a:t>
            </a:r>
            <a:r>
              <a:rPr sz="1800" spc="1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 smtClean="0">
                <a:solidFill>
                  <a:srgbClr val="FF0000"/>
                </a:solidFill>
                <a:latin typeface="Arial"/>
                <a:cs typeface="Arial"/>
              </a:rPr>
              <a:t>“””</a:t>
            </a:r>
            <a:endParaRPr lang="en-IN" sz="180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IN" spc="-5" dirty="0" smtClean="0">
                <a:solidFill>
                  <a:srgbClr val="6C6D70"/>
                </a:solidFill>
                <a:latin typeface="Arial"/>
                <a:cs typeface="Arial"/>
              </a:rPr>
              <a:t>    double</a:t>
            </a:r>
            <a:r>
              <a:rPr lang="en-IN" spc="-70" dirty="0" smtClean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lang="en-IN" spc="-5" dirty="0">
                <a:solidFill>
                  <a:srgbClr val="6C6D70"/>
                </a:solidFill>
                <a:latin typeface="Arial"/>
                <a:cs typeface="Arial"/>
              </a:rPr>
              <a:t>quotes</a:t>
            </a:r>
            <a:endParaRPr lang="en-IN" dirty="0">
              <a:latin typeface="Arial"/>
              <a:cs typeface="Arial"/>
            </a:endParaRPr>
          </a:p>
          <a:p>
            <a:pPr marL="238125" indent="-225425">
              <a:lnSpc>
                <a:spcPct val="100000"/>
              </a:lnSpc>
              <a:spcBef>
                <a:spcPts val="1410"/>
              </a:spcBef>
              <a:buClr>
                <a:srgbClr val="007BC3"/>
              </a:buClr>
              <a:buChar char="–"/>
              <a:tabLst>
                <a:tab pos="238760" algn="l"/>
              </a:tabLst>
            </a:pPr>
            <a:r>
              <a:rPr lang="en-IN" sz="1600" spc="-5" dirty="0" smtClean="0">
                <a:solidFill>
                  <a:srgbClr val="6C6D70"/>
                </a:solidFill>
                <a:latin typeface="Arial"/>
                <a:cs typeface="Arial"/>
              </a:rPr>
              <a:t>Used for</a:t>
            </a:r>
            <a:r>
              <a:rPr lang="en-IN" sz="1600" spc="-10" dirty="0" smtClean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lang="en-IN" sz="1600" spc="-5" dirty="0" smtClean="0">
                <a:solidFill>
                  <a:srgbClr val="6C6D70"/>
                </a:solidFill>
                <a:latin typeface="Arial"/>
                <a:cs typeface="Arial"/>
              </a:rPr>
              <a:t>documentation</a:t>
            </a:r>
            <a:endParaRPr lang="en-IN" sz="1600" dirty="0" smtClean="0">
              <a:latin typeface="Arial"/>
              <a:cs typeface="Arial"/>
            </a:endParaRPr>
          </a:p>
          <a:p>
            <a:pPr marL="469900" lvl="1" indent="-231775">
              <a:lnSpc>
                <a:spcPct val="100000"/>
              </a:lnSpc>
              <a:spcBef>
                <a:spcPts val="1400"/>
              </a:spcBef>
              <a:buClr>
                <a:srgbClr val="007BC3"/>
              </a:buClr>
              <a:buChar char="•"/>
              <a:tabLst>
                <a:tab pos="469900" algn="l"/>
              </a:tabLst>
            </a:pPr>
            <a:r>
              <a:rPr lang="en-IN" sz="1400" spc="-10" dirty="0" smtClean="0">
                <a:solidFill>
                  <a:srgbClr val="6C6D70"/>
                </a:solidFill>
                <a:latin typeface="Arial"/>
                <a:cs typeface="Arial"/>
              </a:rPr>
              <a:t>Triple </a:t>
            </a:r>
            <a:r>
              <a:rPr lang="en-IN" sz="1400" spc="125" dirty="0" smtClean="0">
                <a:solidFill>
                  <a:srgbClr val="6C6D70"/>
                </a:solidFill>
                <a:latin typeface="Times New Roman"/>
                <a:cs typeface="Times New Roman"/>
              </a:rPr>
              <a:t> </a:t>
            </a:r>
            <a:r>
              <a:rPr lang="en-IN" sz="1400" spc="-10" dirty="0" smtClean="0">
                <a:solidFill>
                  <a:srgbClr val="6C6D70"/>
                </a:solidFill>
                <a:latin typeface="Arial"/>
                <a:cs typeface="Arial"/>
              </a:rPr>
              <a:t>‘’’ </a:t>
            </a:r>
            <a:r>
              <a:rPr lang="en-IN" sz="1400" spc="-5" dirty="0" smtClean="0">
                <a:solidFill>
                  <a:srgbClr val="6C6D70"/>
                </a:solidFill>
                <a:latin typeface="Arial"/>
                <a:cs typeface="Arial"/>
              </a:rPr>
              <a:t>or</a:t>
            </a:r>
            <a:r>
              <a:rPr lang="en-IN" sz="1400" spc="-229" dirty="0" smtClean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lang="en-IN" sz="1400" dirty="0" smtClean="0">
                <a:solidFill>
                  <a:srgbClr val="6C6D70"/>
                </a:solidFill>
                <a:latin typeface="Arial"/>
                <a:cs typeface="Arial"/>
              </a:rPr>
              <a:t>“””</a:t>
            </a:r>
            <a:endParaRPr lang="en-IN" sz="1400" dirty="0" smtClean="0">
              <a:latin typeface="Arial"/>
              <a:cs typeface="Arial"/>
            </a:endParaRPr>
          </a:p>
          <a:p>
            <a:pPr marL="243840" indent="-231140">
              <a:lnSpc>
                <a:spcPct val="100000"/>
              </a:lnSpc>
              <a:spcBef>
                <a:spcPts val="1190"/>
              </a:spcBef>
              <a:buClr>
                <a:srgbClr val="007BC3"/>
              </a:buClr>
              <a:buChar char="•"/>
              <a:tabLst>
                <a:tab pos="244475" algn="l"/>
              </a:tabLst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16274" y="4200144"/>
            <a:ext cx="3150235" cy="2334895"/>
          </a:xfrm>
          <a:custGeom>
            <a:avLst/>
            <a:gdLst/>
            <a:ahLst/>
            <a:cxnLst/>
            <a:rect l="l" t="t" r="r" b="b"/>
            <a:pathLst>
              <a:path w="3150234" h="2334895">
                <a:moveTo>
                  <a:pt x="3150107" y="2328671"/>
                </a:moveTo>
                <a:lnTo>
                  <a:pt x="3150107" y="6095"/>
                </a:lnTo>
                <a:lnTo>
                  <a:pt x="3144011" y="0"/>
                </a:lnTo>
                <a:lnTo>
                  <a:pt x="6095" y="0"/>
                </a:lnTo>
                <a:lnTo>
                  <a:pt x="0" y="6095"/>
                </a:lnTo>
                <a:lnTo>
                  <a:pt x="0" y="2328671"/>
                </a:lnTo>
                <a:lnTo>
                  <a:pt x="6095" y="2334767"/>
                </a:lnTo>
                <a:lnTo>
                  <a:pt x="13715" y="2334767"/>
                </a:lnTo>
                <a:lnTo>
                  <a:pt x="13715" y="25907"/>
                </a:lnTo>
                <a:lnTo>
                  <a:pt x="25907" y="13715"/>
                </a:lnTo>
                <a:lnTo>
                  <a:pt x="25907" y="25907"/>
                </a:lnTo>
                <a:lnTo>
                  <a:pt x="3124199" y="25907"/>
                </a:lnTo>
                <a:lnTo>
                  <a:pt x="3124199" y="13715"/>
                </a:lnTo>
                <a:lnTo>
                  <a:pt x="3137915" y="25907"/>
                </a:lnTo>
                <a:lnTo>
                  <a:pt x="3137915" y="2334767"/>
                </a:lnTo>
                <a:lnTo>
                  <a:pt x="3144011" y="2334767"/>
                </a:lnTo>
                <a:lnTo>
                  <a:pt x="3150107" y="2328671"/>
                </a:lnTo>
                <a:close/>
              </a:path>
              <a:path w="3150234" h="2334895">
                <a:moveTo>
                  <a:pt x="25907" y="25907"/>
                </a:moveTo>
                <a:lnTo>
                  <a:pt x="25907" y="13715"/>
                </a:lnTo>
                <a:lnTo>
                  <a:pt x="13715" y="25907"/>
                </a:lnTo>
                <a:lnTo>
                  <a:pt x="25907" y="25907"/>
                </a:lnTo>
                <a:close/>
              </a:path>
              <a:path w="3150234" h="2334895">
                <a:moveTo>
                  <a:pt x="25907" y="2308859"/>
                </a:moveTo>
                <a:lnTo>
                  <a:pt x="25907" y="25907"/>
                </a:lnTo>
                <a:lnTo>
                  <a:pt x="13715" y="25907"/>
                </a:lnTo>
                <a:lnTo>
                  <a:pt x="13715" y="2308859"/>
                </a:lnTo>
                <a:lnTo>
                  <a:pt x="25907" y="2308859"/>
                </a:lnTo>
                <a:close/>
              </a:path>
              <a:path w="3150234" h="2334895">
                <a:moveTo>
                  <a:pt x="3137915" y="2308859"/>
                </a:moveTo>
                <a:lnTo>
                  <a:pt x="13715" y="2308859"/>
                </a:lnTo>
                <a:lnTo>
                  <a:pt x="25907" y="2321051"/>
                </a:lnTo>
                <a:lnTo>
                  <a:pt x="25907" y="2334767"/>
                </a:lnTo>
                <a:lnTo>
                  <a:pt x="3124199" y="2334767"/>
                </a:lnTo>
                <a:lnTo>
                  <a:pt x="3124199" y="2321051"/>
                </a:lnTo>
                <a:lnTo>
                  <a:pt x="3137915" y="2308859"/>
                </a:lnTo>
                <a:close/>
              </a:path>
              <a:path w="3150234" h="2334895">
                <a:moveTo>
                  <a:pt x="25907" y="2334767"/>
                </a:moveTo>
                <a:lnTo>
                  <a:pt x="25907" y="2321051"/>
                </a:lnTo>
                <a:lnTo>
                  <a:pt x="13715" y="2308859"/>
                </a:lnTo>
                <a:lnTo>
                  <a:pt x="13715" y="2334767"/>
                </a:lnTo>
                <a:lnTo>
                  <a:pt x="25907" y="2334767"/>
                </a:lnTo>
                <a:close/>
              </a:path>
              <a:path w="3150234" h="2334895">
                <a:moveTo>
                  <a:pt x="3137915" y="25907"/>
                </a:moveTo>
                <a:lnTo>
                  <a:pt x="3124199" y="13715"/>
                </a:lnTo>
                <a:lnTo>
                  <a:pt x="3124199" y="25907"/>
                </a:lnTo>
                <a:lnTo>
                  <a:pt x="3137915" y="25907"/>
                </a:lnTo>
                <a:close/>
              </a:path>
              <a:path w="3150234" h="2334895">
                <a:moveTo>
                  <a:pt x="3137915" y="2308859"/>
                </a:moveTo>
                <a:lnTo>
                  <a:pt x="3137915" y="25907"/>
                </a:lnTo>
                <a:lnTo>
                  <a:pt x="3124199" y="25907"/>
                </a:lnTo>
                <a:lnTo>
                  <a:pt x="3124199" y="2308859"/>
                </a:lnTo>
                <a:lnTo>
                  <a:pt x="3137915" y="2308859"/>
                </a:lnTo>
                <a:close/>
              </a:path>
              <a:path w="3150234" h="2334895">
                <a:moveTo>
                  <a:pt x="3137915" y="2334767"/>
                </a:moveTo>
                <a:lnTo>
                  <a:pt x="3137915" y="2308859"/>
                </a:lnTo>
                <a:lnTo>
                  <a:pt x="3124199" y="2321051"/>
                </a:lnTo>
                <a:lnTo>
                  <a:pt x="3124199" y="2334767"/>
                </a:lnTo>
                <a:lnTo>
                  <a:pt x="3137915" y="2334767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29989" y="4213859"/>
            <a:ext cx="3124200" cy="2307590"/>
          </a:xfrm>
          <a:prstGeom prst="rect">
            <a:avLst/>
          </a:prstGeom>
          <a:solidFill>
            <a:srgbClr val="D1ECF8"/>
          </a:solidFill>
        </p:spPr>
        <p:txBody>
          <a:bodyPr vert="horz" wrap="square" lIns="0" tIns="381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“””</a:t>
            </a:r>
            <a:endParaRPr sz="1800">
              <a:latin typeface="Arial"/>
              <a:cs typeface="Arial"/>
            </a:endParaRPr>
          </a:p>
          <a:p>
            <a:pPr marL="89535" marR="283845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Contents here can be used  for</a:t>
            </a:r>
            <a:r>
              <a:rPr sz="18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documentation</a:t>
            </a:r>
            <a:endParaRPr sz="1800">
              <a:latin typeface="Arial"/>
              <a:cs typeface="Arial"/>
            </a:endParaRPr>
          </a:p>
          <a:p>
            <a:pPr marL="89535">
              <a:lnSpc>
                <a:spcPct val="100000"/>
              </a:lnSpc>
            </a:pP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“””</a:t>
            </a:r>
            <a:endParaRPr sz="1800">
              <a:latin typeface="Arial"/>
              <a:cs typeface="Arial"/>
            </a:endParaRPr>
          </a:p>
          <a:p>
            <a:pPr marL="89535">
              <a:lnSpc>
                <a:spcPct val="100000"/>
              </a:lnSpc>
            </a:pPr>
            <a:r>
              <a:rPr sz="1800" spc="-20" dirty="0">
                <a:solidFill>
                  <a:srgbClr val="001F5F"/>
                </a:solidFill>
                <a:latin typeface="Arial"/>
                <a:cs typeface="Arial"/>
              </a:rPr>
              <a:t>‘’’</a:t>
            </a:r>
            <a:endParaRPr sz="1800">
              <a:latin typeface="Arial"/>
              <a:cs typeface="Arial"/>
            </a:endParaRPr>
          </a:p>
          <a:p>
            <a:pPr marL="89535" marR="93980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An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example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for multi-line  comments </a:t>
            </a:r>
            <a:r>
              <a:rPr sz="1800" spc="-15" dirty="0">
                <a:solidFill>
                  <a:srgbClr val="001F5F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single quotes  </a:t>
            </a:r>
            <a:r>
              <a:rPr sz="1800" spc="-20" dirty="0">
                <a:solidFill>
                  <a:srgbClr val="001F5F"/>
                </a:solidFill>
                <a:latin typeface="Arial"/>
                <a:cs typeface="Arial"/>
              </a:rPr>
              <a:t>‘’’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65877" y="442976"/>
            <a:ext cx="166370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6C6D70"/>
                </a:solidFill>
                <a:latin typeface="Arial"/>
                <a:cs typeface="Arial"/>
              </a:rPr>
              <a:t>1</a:t>
            </a:r>
            <a:r>
              <a:rPr sz="1000" b="1" spc="-5" dirty="0">
                <a:solidFill>
                  <a:srgbClr val="6C6D70"/>
                </a:solidFill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305">
              <a:lnSpc>
                <a:spcPct val="100000"/>
              </a:lnSpc>
            </a:pPr>
            <a:r>
              <a:rPr spc="-5" dirty="0"/>
              <a:t>Multiline</a:t>
            </a:r>
            <a:r>
              <a:rPr spc="-75" dirty="0"/>
              <a:t> </a:t>
            </a:r>
            <a:r>
              <a:rPr dirty="0"/>
              <a:t>statements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4460" y="1508759"/>
            <a:ext cx="8525510" cy="614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marR="5080" indent="-231140">
              <a:lnSpc>
                <a:spcPct val="110000"/>
              </a:lnSpc>
              <a:buClr>
                <a:srgbClr val="007BC3"/>
              </a:buClr>
              <a:buChar char="•"/>
              <a:tabLst>
                <a:tab pos="244475" algn="l"/>
              </a:tabLst>
            </a:pP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Python statements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always end up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new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line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, but 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also 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allows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multiline  statement using 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“\”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character at the end of line as </a:t>
            </a:r>
            <a:r>
              <a:rPr sz="1800" spc="-15" dirty="0">
                <a:solidFill>
                  <a:srgbClr val="6C6D70"/>
                </a:solidFill>
                <a:latin typeface="Arial"/>
                <a:cs typeface="Arial"/>
              </a:rPr>
              <a:t>shown</a:t>
            </a:r>
            <a:r>
              <a:rPr sz="1800" spc="16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6C6D70"/>
                </a:solidFill>
                <a:latin typeface="Arial"/>
                <a:cs typeface="Arial"/>
              </a:rPr>
              <a:t>below: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4460" y="4081270"/>
            <a:ext cx="8527415" cy="614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marR="5080" indent="-231140">
              <a:lnSpc>
                <a:spcPct val="110000"/>
              </a:lnSpc>
              <a:buClr>
                <a:srgbClr val="007BC3"/>
              </a:buClr>
              <a:buChar char="•"/>
              <a:tabLst>
                <a:tab pos="244475" algn="l"/>
              </a:tabLst>
            </a:pP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Statements 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which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have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(), [], </a:t>
            </a:r>
            <a:r>
              <a:rPr sz="1800" spc="-5" dirty="0">
                <a:solidFill>
                  <a:srgbClr val="00B050"/>
                </a:solidFill>
                <a:latin typeface="Arial"/>
                <a:cs typeface="Arial"/>
              </a:rPr>
              <a:t>{} brackets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and </a:t>
            </a:r>
            <a:r>
              <a:rPr sz="1800" spc="-5" dirty="0">
                <a:solidFill>
                  <a:srgbClr val="00B050"/>
                </a:solidFill>
                <a:latin typeface="Arial"/>
                <a:cs typeface="Arial"/>
              </a:rPr>
              <a:t>comma,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do </a:t>
            </a:r>
            <a:r>
              <a:rPr sz="1800" spc="-5" dirty="0">
                <a:solidFill>
                  <a:srgbClr val="00B050"/>
                </a:solidFill>
                <a:latin typeface="Arial"/>
                <a:cs typeface="Arial"/>
              </a:rPr>
              <a:t>not need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any </a:t>
            </a:r>
            <a:r>
              <a:rPr sz="1800" spc="-5" dirty="0">
                <a:solidFill>
                  <a:srgbClr val="00B050"/>
                </a:solidFill>
                <a:latin typeface="Arial"/>
                <a:cs typeface="Arial"/>
              </a:rPr>
              <a:t>multiline  character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go 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to 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next</a:t>
            </a:r>
            <a:r>
              <a:rPr sz="1800" spc="-3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line.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65877" y="442976"/>
            <a:ext cx="166370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6C6D70"/>
                </a:solidFill>
                <a:latin typeface="Arial"/>
                <a:cs typeface="Arial"/>
              </a:rPr>
              <a:t>1</a:t>
            </a:r>
            <a:r>
              <a:rPr sz="1000" b="1" spc="-5" dirty="0">
                <a:solidFill>
                  <a:srgbClr val="6C6D70"/>
                </a:solidFill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90877" y="2534411"/>
            <a:ext cx="1931035" cy="948055"/>
          </a:xfrm>
          <a:custGeom>
            <a:avLst/>
            <a:gdLst/>
            <a:ahLst/>
            <a:cxnLst/>
            <a:rect l="l" t="t" r="r" b="b"/>
            <a:pathLst>
              <a:path w="1931035" h="948054">
                <a:moveTo>
                  <a:pt x="1930907" y="943355"/>
                </a:moveTo>
                <a:lnTo>
                  <a:pt x="1930907" y="6095"/>
                </a:lnTo>
                <a:lnTo>
                  <a:pt x="1924811" y="0"/>
                </a:lnTo>
                <a:lnTo>
                  <a:pt x="6095" y="0"/>
                </a:lnTo>
                <a:lnTo>
                  <a:pt x="0" y="6095"/>
                </a:lnTo>
                <a:lnTo>
                  <a:pt x="0" y="943355"/>
                </a:lnTo>
                <a:lnTo>
                  <a:pt x="6095" y="947927"/>
                </a:lnTo>
                <a:lnTo>
                  <a:pt x="12191" y="947927"/>
                </a:lnTo>
                <a:lnTo>
                  <a:pt x="12191" y="25907"/>
                </a:lnTo>
                <a:lnTo>
                  <a:pt x="25907" y="12191"/>
                </a:lnTo>
                <a:lnTo>
                  <a:pt x="25907" y="25907"/>
                </a:lnTo>
                <a:lnTo>
                  <a:pt x="1904999" y="25907"/>
                </a:lnTo>
                <a:lnTo>
                  <a:pt x="1904999" y="12191"/>
                </a:lnTo>
                <a:lnTo>
                  <a:pt x="1917191" y="25907"/>
                </a:lnTo>
                <a:lnTo>
                  <a:pt x="1917191" y="947927"/>
                </a:lnTo>
                <a:lnTo>
                  <a:pt x="1924811" y="947927"/>
                </a:lnTo>
                <a:lnTo>
                  <a:pt x="1930907" y="943355"/>
                </a:lnTo>
                <a:close/>
              </a:path>
              <a:path w="1931035" h="948054">
                <a:moveTo>
                  <a:pt x="25907" y="25907"/>
                </a:moveTo>
                <a:lnTo>
                  <a:pt x="25907" y="12191"/>
                </a:lnTo>
                <a:lnTo>
                  <a:pt x="12191" y="25907"/>
                </a:lnTo>
                <a:lnTo>
                  <a:pt x="25907" y="25907"/>
                </a:lnTo>
                <a:close/>
              </a:path>
              <a:path w="1931035" h="948054">
                <a:moveTo>
                  <a:pt x="25907" y="923543"/>
                </a:moveTo>
                <a:lnTo>
                  <a:pt x="25907" y="25907"/>
                </a:lnTo>
                <a:lnTo>
                  <a:pt x="12191" y="25907"/>
                </a:lnTo>
                <a:lnTo>
                  <a:pt x="12191" y="923543"/>
                </a:lnTo>
                <a:lnTo>
                  <a:pt x="25907" y="923543"/>
                </a:lnTo>
                <a:close/>
              </a:path>
              <a:path w="1931035" h="948054">
                <a:moveTo>
                  <a:pt x="1917191" y="923543"/>
                </a:moveTo>
                <a:lnTo>
                  <a:pt x="12191" y="923543"/>
                </a:lnTo>
                <a:lnTo>
                  <a:pt x="25907" y="935735"/>
                </a:lnTo>
                <a:lnTo>
                  <a:pt x="25907" y="947927"/>
                </a:lnTo>
                <a:lnTo>
                  <a:pt x="1904999" y="947927"/>
                </a:lnTo>
                <a:lnTo>
                  <a:pt x="1904999" y="935735"/>
                </a:lnTo>
                <a:lnTo>
                  <a:pt x="1917191" y="923543"/>
                </a:lnTo>
                <a:close/>
              </a:path>
              <a:path w="1931035" h="948054">
                <a:moveTo>
                  <a:pt x="25907" y="947927"/>
                </a:moveTo>
                <a:lnTo>
                  <a:pt x="25907" y="935735"/>
                </a:lnTo>
                <a:lnTo>
                  <a:pt x="12191" y="923543"/>
                </a:lnTo>
                <a:lnTo>
                  <a:pt x="12191" y="947927"/>
                </a:lnTo>
                <a:lnTo>
                  <a:pt x="25907" y="947927"/>
                </a:lnTo>
                <a:close/>
              </a:path>
              <a:path w="1931035" h="948054">
                <a:moveTo>
                  <a:pt x="1917191" y="25907"/>
                </a:moveTo>
                <a:lnTo>
                  <a:pt x="1904999" y="12191"/>
                </a:lnTo>
                <a:lnTo>
                  <a:pt x="1904999" y="25907"/>
                </a:lnTo>
                <a:lnTo>
                  <a:pt x="1917191" y="25907"/>
                </a:lnTo>
                <a:close/>
              </a:path>
              <a:path w="1931035" h="948054">
                <a:moveTo>
                  <a:pt x="1917191" y="923543"/>
                </a:moveTo>
                <a:lnTo>
                  <a:pt x="1917191" y="25907"/>
                </a:lnTo>
                <a:lnTo>
                  <a:pt x="1904999" y="25907"/>
                </a:lnTo>
                <a:lnTo>
                  <a:pt x="1904999" y="923543"/>
                </a:lnTo>
                <a:lnTo>
                  <a:pt x="1917191" y="923543"/>
                </a:lnTo>
                <a:close/>
              </a:path>
              <a:path w="1931035" h="948054">
                <a:moveTo>
                  <a:pt x="1917191" y="947927"/>
                </a:moveTo>
                <a:lnTo>
                  <a:pt x="1917191" y="923543"/>
                </a:lnTo>
                <a:lnTo>
                  <a:pt x="1904999" y="935735"/>
                </a:lnTo>
                <a:lnTo>
                  <a:pt x="1904999" y="947927"/>
                </a:lnTo>
                <a:lnTo>
                  <a:pt x="1917191" y="947927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03069" y="2546603"/>
            <a:ext cx="1905000" cy="923925"/>
          </a:xfrm>
          <a:prstGeom prst="rect">
            <a:avLst/>
          </a:prstGeom>
          <a:solidFill>
            <a:srgbClr val="D1ECF8"/>
          </a:solidFill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result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=</a:t>
            </a:r>
            <a:r>
              <a:rPr sz="18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(8+5)*\</a:t>
            </a:r>
            <a:endParaRPr sz="1800">
              <a:latin typeface="Arial"/>
              <a:cs typeface="Arial"/>
            </a:endParaRPr>
          </a:p>
          <a:p>
            <a:pPr marL="254000" algn="ctr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2+\</a:t>
            </a:r>
            <a:endParaRPr sz="1800">
              <a:latin typeface="Arial"/>
              <a:cs typeface="Arial"/>
            </a:endParaRPr>
          </a:p>
          <a:p>
            <a:pPr marL="247015" algn="ctr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9/5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88925" y="5177027"/>
            <a:ext cx="6122035" cy="672465"/>
          </a:xfrm>
          <a:custGeom>
            <a:avLst/>
            <a:gdLst/>
            <a:ahLst/>
            <a:cxnLst/>
            <a:rect l="l" t="t" r="r" b="b"/>
            <a:pathLst>
              <a:path w="6122034" h="672464">
                <a:moveTo>
                  <a:pt x="6121907" y="665987"/>
                </a:moveTo>
                <a:lnTo>
                  <a:pt x="6121907" y="6095"/>
                </a:lnTo>
                <a:lnTo>
                  <a:pt x="6115811" y="0"/>
                </a:lnTo>
                <a:lnTo>
                  <a:pt x="6095" y="0"/>
                </a:lnTo>
                <a:lnTo>
                  <a:pt x="0" y="6095"/>
                </a:lnTo>
                <a:lnTo>
                  <a:pt x="0" y="665987"/>
                </a:lnTo>
                <a:lnTo>
                  <a:pt x="6095" y="672083"/>
                </a:lnTo>
                <a:lnTo>
                  <a:pt x="12191" y="672083"/>
                </a:lnTo>
                <a:lnTo>
                  <a:pt x="12191" y="25907"/>
                </a:lnTo>
                <a:lnTo>
                  <a:pt x="25907" y="12191"/>
                </a:lnTo>
                <a:lnTo>
                  <a:pt x="25907" y="25907"/>
                </a:lnTo>
                <a:lnTo>
                  <a:pt x="6095999" y="25907"/>
                </a:lnTo>
                <a:lnTo>
                  <a:pt x="6095999" y="12191"/>
                </a:lnTo>
                <a:lnTo>
                  <a:pt x="6108191" y="25907"/>
                </a:lnTo>
                <a:lnTo>
                  <a:pt x="6108191" y="672083"/>
                </a:lnTo>
                <a:lnTo>
                  <a:pt x="6115811" y="672083"/>
                </a:lnTo>
                <a:lnTo>
                  <a:pt x="6121907" y="665987"/>
                </a:lnTo>
                <a:close/>
              </a:path>
              <a:path w="6122034" h="672464">
                <a:moveTo>
                  <a:pt x="25907" y="25907"/>
                </a:moveTo>
                <a:lnTo>
                  <a:pt x="25907" y="12191"/>
                </a:lnTo>
                <a:lnTo>
                  <a:pt x="12191" y="25907"/>
                </a:lnTo>
                <a:lnTo>
                  <a:pt x="25907" y="25907"/>
                </a:lnTo>
                <a:close/>
              </a:path>
              <a:path w="6122034" h="672464">
                <a:moveTo>
                  <a:pt x="25907" y="646175"/>
                </a:moveTo>
                <a:lnTo>
                  <a:pt x="25907" y="25907"/>
                </a:lnTo>
                <a:lnTo>
                  <a:pt x="12191" y="25907"/>
                </a:lnTo>
                <a:lnTo>
                  <a:pt x="12191" y="646175"/>
                </a:lnTo>
                <a:lnTo>
                  <a:pt x="25907" y="646175"/>
                </a:lnTo>
                <a:close/>
              </a:path>
              <a:path w="6122034" h="672464">
                <a:moveTo>
                  <a:pt x="6108191" y="646175"/>
                </a:moveTo>
                <a:lnTo>
                  <a:pt x="12191" y="646175"/>
                </a:lnTo>
                <a:lnTo>
                  <a:pt x="25907" y="658367"/>
                </a:lnTo>
                <a:lnTo>
                  <a:pt x="25907" y="672083"/>
                </a:lnTo>
                <a:lnTo>
                  <a:pt x="6095999" y="672083"/>
                </a:lnTo>
                <a:lnTo>
                  <a:pt x="6095999" y="658367"/>
                </a:lnTo>
                <a:lnTo>
                  <a:pt x="6108191" y="646175"/>
                </a:lnTo>
                <a:close/>
              </a:path>
              <a:path w="6122034" h="672464">
                <a:moveTo>
                  <a:pt x="25907" y="672083"/>
                </a:moveTo>
                <a:lnTo>
                  <a:pt x="25907" y="658367"/>
                </a:lnTo>
                <a:lnTo>
                  <a:pt x="12191" y="646175"/>
                </a:lnTo>
                <a:lnTo>
                  <a:pt x="12191" y="672083"/>
                </a:lnTo>
                <a:lnTo>
                  <a:pt x="25907" y="672083"/>
                </a:lnTo>
                <a:close/>
              </a:path>
              <a:path w="6122034" h="672464">
                <a:moveTo>
                  <a:pt x="6108191" y="25907"/>
                </a:moveTo>
                <a:lnTo>
                  <a:pt x="6095999" y="12191"/>
                </a:lnTo>
                <a:lnTo>
                  <a:pt x="6095999" y="25907"/>
                </a:lnTo>
                <a:lnTo>
                  <a:pt x="6108191" y="25907"/>
                </a:lnTo>
                <a:close/>
              </a:path>
              <a:path w="6122034" h="672464">
                <a:moveTo>
                  <a:pt x="6108191" y="646175"/>
                </a:moveTo>
                <a:lnTo>
                  <a:pt x="6108191" y="25907"/>
                </a:lnTo>
                <a:lnTo>
                  <a:pt x="6095999" y="25907"/>
                </a:lnTo>
                <a:lnTo>
                  <a:pt x="6095999" y="646175"/>
                </a:lnTo>
                <a:lnTo>
                  <a:pt x="6108191" y="646175"/>
                </a:lnTo>
                <a:close/>
              </a:path>
              <a:path w="6122034" h="672464">
                <a:moveTo>
                  <a:pt x="6108191" y="672083"/>
                </a:moveTo>
                <a:lnTo>
                  <a:pt x="6108191" y="646175"/>
                </a:lnTo>
                <a:lnTo>
                  <a:pt x="6095999" y="658367"/>
                </a:lnTo>
                <a:lnTo>
                  <a:pt x="6095999" y="672083"/>
                </a:lnTo>
                <a:lnTo>
                  <a:pt x="6108191" y="672083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01118" y="5189220"/>
            <a:ext cx="6096000" cy="646430"/>
          </a:xfrm>
          <a:prstGeom prst="rect">
            <a:avLst/>
          </a:prstGeom>
          <a:solidFill>
            <a:srgbClr val="D1ECF8"/>
          </a:solidFill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customer_details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[101,</a:t>
            </a:r>
            <a:r>
              <a:rPr sz="1800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‘kevin’,</a:t>
            </a:r>
            <a:endParaRPr sz="1800">
              <a:latin typeface="Arial"/>
              <a:cs typeface="Arial"/>
            </a:endParaRPr>
          </a:p>
          <a:p>
            <a:pPr marL="1920239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‘165’,</a:t>
            </a:r>
            <a:r>
              <a:rPr sz="18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498.24]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1204" y="660907"/>
            <a:ext cx="265239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Print</a:t>
            </a:r>
            <a:r>
              <a:rPr spc="-55" dirty="0"/>
              <a:t> </a:t>
            </a:r>
            <a:r>
              <a:rPr spc="-5" dirty="0"/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8260" y="1234439"/>
            <a:ext cx="5159375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indent="-231140">
              <a:lnSpc>
                <a:spcPct val="100000"/>
              </a:lnSpc>
              <a:buClr>
                <a:srgbClr val="007BC3"/>
              </a:buClr>
              <a:buChar char="•"/>
              <a:tabLst>
                <a:tab pos="244475" algn="l"/>
              </a:tabLst>
            </a:pP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Displays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the output on the screen of</a:t>
            </a:r>
            <a:r>
              <a:rPr sz="1800" spc="7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user</a:t>
            </a:r>
            <a:endParaRPr sz="1800">
              <a:latin typeface="Arial"/>
              <a:cs typeface="Arial"/>
            </a:endParaRPr>
          </a:p>
          <a:p>
            <a:pPr marL="243840" indent="-231140">
              <a:lnSpc>
                <a:spcPct val="100000"/>
              </a:lnSpc>
              <a:spcBef>
                <a:spcPts val="1415"/>
              </a:spcBef>
              <a:buClr>
                <a:srgbClr val="007BC3"/>
              </a:buClr>
              <a:buChar char="•"/>
              <a:tabLst>
                <a:tab pos="244475" algn="l"/>
              </a:tabLst>
            </a:pP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Python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has its </a:t>
            </a:r>
            <a:r>
              <a:rPr sz="1800" spc="-20" dirty="0">
                <a:solidFill>
                  <a:srgbClr val="6C6D70"/>
                </a:solidFill>
                <a:latin typeface="Arial"/>
                <a:cs typeface="Arial"/>
              </a:rPr>
              <a:t>own </a:t>
            </a:r>
            <a:r>
              <a:rPr sz="1800" spc="-5" dirty="0">
                <a:solidFill>
                  <a:srgbClr val="00B050"/>
                </a:solidFill>
                <a:latin typeface="Arial"/>
                <a:cs typeface="Arial"/>
              </a:rPr>
              <a:t>String Format Operator as</a:t>
            </a:r>
            <a:r>
              <a:rPr sz="1800" spc="13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B050"/>
                </a:solidFill>
                <a:latin typeface="Arial"/>
                <a:cs typeface="Arial"/>
              </a:rPr>
              <a:t>%</a:t>
            </a:r>
            <a:endParaRPr sz="18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14121" y="2016251"/>
            <a:ext cx="6274435" cy="2580640"/>
          </a:xfrm>
          <a:custGeom>
            <a:avLst/>
            <a:gdLst/>
            <a:ahLst/>
            <a:cxnLst/>
            <a:rect l="l" t="t" r="r" b="b"/>
            <a:pathLst>
              <a:path w="6274434" h="2580640">
                <a:moveTo>
                  <a:pt x="6274307" y="2574035"/>
                </a:moveTo>
                <a:lnTo>
                  <a:pt x="6274307" y="6095"/>
                </a:lnTo>
                <a:lnTo>
                  <a:pt x="6268211" y="0"/>
                </a:lnTo>
                <a:lnTo>
                  <a:pt x="6095" y="0"/>
                </a:lnTo>
                <a:lnTo>
                  <a:pt x="0" y="6095"/>
                </a:lnTo>
                <a:lnTo>
                  <a:pt x="0" y="2574035"/>
                </a:lnTo>
                <a:lnTo>
                  <a:pt x="6095" y="2580131"/>
                </a:lnTo>
                <a:lnTo>
                  <a:pt x="13715" y="2580131"/>
                </a:lnTo>
                <a:lnTo>
                  <a:pt x="13715" y="25907"/>
                </a:lnTo>
                <a:lnTo>
                  <a:pt x="25907" y="12191"/>
                </a:lnTo>
                <a:lnTo>
                  <a:pt x="25907" y="25907"/>
                </a:lnTo>
                <a:lnTo>
                  <a:pt x="6248399" y="25907"/>
                </a:lnTo>
                <a:lnTo>
                  <a:pt x="6248399" y="12191"/>
                </a:lnTo>
                <a:lnTo>
                  <a:pt x="6262115" y="25907"/>
                </a:lnTo>
                <a:lnTo>
                  <a:pt x="6262115" y="2580131"/>
                </a:lnTo>
                <a:lnTo>
                  <a:pt x="6268211" y="2580131"/>
                </a:lnTo>
                <a:lnTo>
                  <a:pt x="6274307" y="2574035"/>
                </a:lnTo>
                <a:close/>
              </a:path>
              <a:path w="6274434" h="2580640">
                <a:moveTo>
                  <a:pt x="25907" y="25907"/>
                </a:moveTo>
                <a:lnTo>
                  <a:pt x="25907" y="12191"/>
                </a:lnTo>
                <a:lnTo>
                  <a:pt x="13715" y="25907"/>
                </a:lnTo>
                <a:lnTo>
                  <a:pt x="25907" y="25907"/>
                </a:lnTo>
                <a:close/>
              </a:path>
              <a:path w="6274434" h="2580640">
                <a:moveTo>
                  <a:pt x="25907" y="2554223"/>
                </a:moveTo>
                <a:lnTo>
                  <a:pt x="25907" y="25907"/>
                </a:lnTo>
                <a:lnTo>
                  <a:pt x="13715" y="25907"/>
                </a:lnTo>
                <a:lnTo>
                  <a:pt x="13715" y="2554223"/>
                </a:lnTo>
                <a:lnTo>
                  <a:pt x="25907" y="2554223"/>
                </a:lnTo>
                <a:close/>
              </a:path>
              <a:path w="6274434" h="2580640">
                <a:moveTo>
                  <a:pt x="6262115" y="2554223"/>
                </a:moveTo>
                <a:lnTo>
                  <a:pt x="13715" y="2554223"/>
                </a:lnTo>
                <a:lnTo>
                  <a:pt x="25907" y="2566415"/>
                </a:lnTo>
                <a:lnTo>
                  <a:pt x="25907" y="2580131"/>
                </a:lnTo>
                <a:lnTo>
                  <a:pt x="6248399" y="2580131"/>
                </a:lnTo>
                <a:lnTo>
                  <a:pt x="6248399" y="2566415"/>
                </a:lnTo>
                <a:lnTo>
                  <a:pt x="6262115" y="2554223"/>
                </a:lnTo>
                <a:close/>
              </a:path>
              <a:path w="6274434" h="2580640">
                <a:moveTo>
                  <a:pt x="25907" y="2580131"/>
                </a:moveTo>
                <a:lnTo>
                  <a:pt x="25907" y="2566415"/>
                </a:lnTo>
                <a:lnTo>
                  <a:pt x="13715" y="2554223"/>
                </a:lnTo>
                <a:lnTo>
                  <a:pt x="13715" y="2580131"/>
                </a:lnTo>
                <a:lnTo>
                  <a:pt x="25907" y="2580131"/>
                </a:lnTo>
                <a:close/>
              </a:path>
              <a:path w="6274434" h="2580640">
                <a:moveTo>
                  <a:pt x="6262115" y="25907"/>
                </a:moveTo>
                <a:lnTo>
                  <a:pt x="6248399" y="12191"/>
                </a:lnTo>
                <a:lnTo>
                  <a:pt x="6248399" y="25907"/>
                </a:lnTo>
                <a:lnTo>
                  <a:pt x="6262115" y="25907"/>
                </a:lnTo>
                <a:close/>
              </a:path>
              <a:path w="6274434" h="2580640">
                <a:moveTo>
                  <a:pt x="6262115" y="2554223"/>
                </a:moveTo>
                <a:lnTo>
                  <a:pt x="6262115" y="25907"/>
                </a:lnTo>
                <a:lnTo>
                  <a:pt x="6248399" y="25907"/>
                </a:lnTo>
                <a:lnTo>
                  <a:pt x="6248399" y="2554223"/>
                </a:lnTo>
                <a:lnTo>
                  <a:pt x="6262115" y="2554223"/>
                </a:lnTo>
                <a:close/>
              </a:path>
              <a:path w="6274434" h="2580640">
                <a:moveTo>
                  <a:pt x="6262115" y="2580131"/>
                </a:moveTo>
                <a:lnTo>
                  <a:pt x="6262115" y="2554223"/>
                </a:lnTo>
                <a:lnTo>
                  <a:pt x="6248399" y="2566415"/>
                </a:lnTo>
                <a:lnTo>
                  <a:pt x="6248399" y="2580131"/>
                </a:lnTo>
                <a:lnTo>
                  <a:pt x="6262115" y="2580131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27837" y="2028444"/>
            <a:ext cx="6248400" cy="2554605"/>
          </a:xfrm>
          <a:prstGeom prst="rect">
            <a:avLst/>
          </a:prstGeom>
          <a:solidFill>
            <a:srgbClr val="D1ECF8"/>
          </a:solidFill>
        </p:spPr>
        <p:txBody>
          <a:bodyPr vert="horz" wrap="square" lIns="0" tIns="4064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20"/>
              </a:spcBef>
            </a:pPr>
            <a:r>
              <a:rPr sz="1600" spc="-5" dirty="0">
                <a:solidFill>
                  <a:srgbClr val="001F5F"/>
                </a:solidFill>
                <a:latin typeface="Arial"/>
                <a:cs typeface="Arial"/>
              </a:rPr>
              <a:t>print('The value of PI </a:t>
            </a:r>
            <a:r>
              <a:rPr sz="1600" dirty="0">
                <a:solidFill>
                  <a:srgbClr val="001F5F"/>
                </a:solidFill>
                <a:latin typeface="Arial"/>
                <a:cs typeface="Arial"/>
              </a:rPr>
              <a:t>is </a:t>
            </a:r>
            <a:r>
              <a:rPr sz="1600" spc="-5" dirty="0">
                <a:solidFill>
                  <a:srgbClr val="001F5F"/>
                </a:solidFill>
                <a:latin typeface="Arial"/>
                <a:cs typeface="Arial"/>
              </a:rPr>
              <a:t>%5.3f' %</a:t>
            </a:r>
            <a:r>
              <a:rPr sz="1600" spc="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"/>
                <a:cs typeface="Arial"/>
              </a:rPr>
              <a:t>3.1417)</a:t>
            </a:r>
            <a:endParaRPr sz="1600">
              <a:latin typeface="Arial"/>
              <a:cs typeface="Arial"/>
            </a:endParaRPr>
          </a:p>
          <a:p>
            <a:pPr marL="89535" marR="1102360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Arial"/>
                <a:cs typeface="Arial"/>
              </a:rPr>
              <a:t>print('The value of PI </a:t>
            </a:r>
            <a:r>
              <a:rPr sz="1600" dirty="0">
                <a:solidFill>
                  <a:srgbClr val="001F5F"/>
                </a:solidFill>
                <a:latin typeface="Arial"/>
                <a:cs typeface="Arial"/>
              </a:rPr>
              <a:t>is </a:t>
            </a:r>
            <a:r>
              <a:rPr sz="1600" spc="-5" dirty="0">
                <a:solidFill>
                  <a:srgbClr val="001F5F"/>
                </a:solidFill>
                <a:latin typeface="Arial"/>
                <a:cs typeface="Arial"/>
              </a:rPr>
              <a:t>approximately %5.2f.' % 3.1417)  print( "Latest </a:t>
            </a:r>
            <a:r>
              <a:rPr sz="1600" spc="-10" dirty="0">
                <a:solidFill>
                  <a:srgbClr val="001F5F"/>
                </a:solidFill>
                <a:latin typeface="Arial"/>
                <a:cs typeface="Arial"/>
              </a:rPr>
              <a:t>Python </a:t>
            </a:r>
            <a:r>
              <a:rPr sz="1600" spc="-15" dirty="0">
                <a:solidFill>
                  <a:srgbClr val="001F5F"/>
                </a:solidFill>
                <a:latin typeface="Arial"/>
                <a:cs typeface="Arial"/>
              </a:rPr>
              <a:t>Version </a:t>
            </a:r>
            <a:r>
              <a:rPr sz="1600" dirty="0">
                <a:solidFill>
                  <a:srgbClr val="001F5F"/>
                </a:solidFill>
                <a:latin typeface="Arial"/>
                <a:cs typeface="Arial"/>
              </a:rPr>
              <a:t>is: </a:t>
            </a:r>
            <a:r>
              <a:rPr sz="1600" spc="-5" dirty="0">
                <a:solidFill>
                  <a:srgbClr val="001F5F"/>
                </a:solidFill>
                <a:latin typeface="Arial"/>
                <a:cs typeface="Arial"/>
              </a:rPr>
              <a:t>%d" %</a:t>
            </a:r>
            <a:r>
              <a:rPr sz="1600" spc="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"/>
                <a:cs typeface="Arial"/>
              </a:rPr>
              <a:t>3.5)</a:t>
            </a:r>
            <a:endParaRPr sz="1600">
              <a:latin typeface="Arial"/>
              <a:cs typeface="Arial"/>
            </a:endParaRPr>
          </a:p>
          <a:p>
            <a:pPr marL="89535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Arial"/>
                <a:cs typeface="Arial"/>
              </a:rPr>
              <a:t>print ("%20s : %d" % </a:t>
            </a:r>
            <a:r>
              <a:rPr sz="1600" spc="-10" dirty="0">
                <a:solidFill>
                  <a:srgbClr val="001F5F"/>
                </a:solidFill>
                <a:latin typeface="Arial"/>
                <a:cs typeface="Arial"/>
              </a:rPr>
              <a:t>('Python', </a:t>
            </a:r>
            <a:r>
              <a:rPr sz="1600" spc="-5" dirty="0">
                <a:solidFill>
                  <a:srgbClr val="001F5F"/>
                </a:solidFill>
                <a:latin typeface="Arial"/>
                <a:cs typeface="Arial"/>
              </a:rPr>
              <a:t>3000.34</a:t>
            </a:r>
            <a:r>
              <a:rPr sz="1600" spc="1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"/>
                <a:cs typeface="Arial"/>
              </a:rPr>
              <a:t>))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1600" b="1" spc="-10" dirty="0">
                <a:solidFill>
                  <a:srgbClr val="F15928"/>
                </a:solidFill>
                <a:latin typeface="Arial"/>
                <a:cs typeface="Arial"/>
              </a:rPr>
              <a:t>Output:</a:t>
            </a:r>
            <a:endParaRPr sz="1600">
              <a:latin typeface="Arial"/>
              <a:cs typeface="Arial"/>
            </a:endParaRPr>
          </a:p>
          <a:p>
            <a:pPr marL="89535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Arial"/>
                <a:cs typeface="Arial"/>
              </a:rPr>
              <a:t>The value of PI </a:t>
            </a:r>
            <a:r>
              <a:rPr sz="1600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1600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"/>
                <a:cs typeface="Arial"/>
              </a:rPr>
              <a:t>3.142</a:t>
            </a:r>
            <a:endParaRPr sz="1600">
              <a:latin typeface="Arial"/>
              <a:cs typeface="Arial"/>
            </a:endParaRPr>
          </a:p>
          <a:p>
            <a:pPr marL="89535" marR="2694305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Arial"/>
                <a:cs typeface="Arial"/>
              </a:rPr>
              <a:t>The value of PI </a:t>
            </a:r>
            <a:r>
              <a:rPr sz="1600" dirty="0">
                <a:solidFill>
                  <a:srgbClr val="001F5F"/>
                </a:solidFill>
                <a:latin typeface="Arial"/>
                <a:cs typeface="Arial"/>
              </a:rPr>
              <a:t>is </a:t>
            </a:r>
            <a:r>
              <a:rPr sz="1600" spc="-5" dirty="0">
                <a:solidFill>
                  <a:srgbClr val="001F5F"/>
                </a:solidFill>
                <a:latin typeface="Arial"/>
                <a:cs typeface="Arial"/>
              </a:rPr>
              <a:t>approximately 3.14.  Latest </a:t>
            </a:r>
            <a:r>
              <a:rPr sz="1600" spc="-10" dirty="0">
                <a:solidFill>
                  <a:srgbClr val="001F5F"/>
                </a:solidFill>
                <a:latin typeface="Arial"/>
                <a:cs typeface="Arial"/>
              </a:rPr>
              <a:t>Python </a:t>
            </a:r>
            <a:r>
              <a:rPr sz="1600" spc="-15" dirty="0">
                <a:solidFill>
                  <a:srgbClr val="001F5F"/>
                </a:solidFill>
                <a:latin typeface="Arial"/>
                <a:cs typeface="Arial"/>
              </a:rPr>
              <a:t>Version </a:t>
            </a:r>
            <a:r>
              <a:rPr sz="1600" dirty="0">
                <a:solidFill>
                  <a:srgbClr val="001F5F"/>
                </a:solidFill>
                <a:latin typeface="Arial"/>
                <a:cs typeface="Arial"/>
              </a:rPr>
              <a:t>is:</a:t>
            </a:r>
            <a:r>
              <a:rPr sz="1600" spc="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  <a:p>
            <a:pPr marL="889635">
              <a:lnSpc>
                <a:spcPct val="100000"/>
              </a:lnSpc>
            </a:pPr>
            <a:r>
              <a:rPr sz="1600" spc="-10" dirty="0">
                <a:solidFill>
                  <a:srgbClr val="001F5F"/>
                </a:solidFill>
                <a:latin typeface="Arial"/>
                <a:cs typeface="Arial"/>
              </a:rPr>
              <a:t>Python </a:t>
            </a:r>
            <a:r>
              <a:rPr sz="1600" spc="-5" dirty="0">
                <a:solidFill>
                  <a:srgbClr val="001F5F"/>
                </a:solidFill>
                <a:latin typeface="Arial"/>
                <a:cs typeface="Arial"/>
              </a:rPr>
              <a:t>:</a:t>
            </a:r>
            <a:r>
              <a:rPr sz="1600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"/>
                <a:cs typeface="Arial"/>
              </a:rPr>
              <a:t>3000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0100" y="5530850"/>
            <a:ext cx="6743700" cy="585470"/>
          </a:xfrm>
          <a:prstGeom prst="rect">
            <a:avLst/>
          </a:prstGeom>
          <a:solidFill>
            <a:srgbClr val="D1ECF8"/>
          </a:solidFill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sz="1600" spc="-5" dirty="0">
                <a:solidFill>
                  <a:srgbClr val="001F5F"/>
                </a:solidFill>
                <a:latin typeface="Arial"/>
                <a:cs typeface="Arial"/>
              </a:rPr>
              <a:t>name = input("Enter </a:t>
            </a:r>
            <a:r>
              <a:rPr sz="1600" spc="-10" dirty="0">
                <a:solidFill>
                  <a:srgbClr val="001F5F"/>
                </a:solidFill>
                <a:latin typeface="Arial"/>
                <a:cs typeface="Arial"/>
              </a:rPr>
              <a:t>your</a:t>
            </a:r>
            <a:r>
              <a:rPr sz="1600" spc="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"/>
                <a:cs typeface="Arial"/>
              </a:rPr>
              <a:t>name")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Arial"/>
                <a:cs typeface="Arial"/>
              </a:rPr>
              <a:t>print("Welcome to </a:t>
            </a:r>
            <a:r>
              <a:rPr sz="1600" dirty="0">
                <a:solidFill>
                  <a:srgbClr val="001F5F"/>
                </a:solidFill>
                <a:latin typeface="Arial"/>
                <a:cs typeface="Arial"/>
              </a:rPr>
              <a:t>session </a:t>
            </a:r>
            <a:r>
              <a:rPr sz="1600" spc="-5" dirty="0">
                <a:solidFill>
                  <a:srgbClr val="001F5F"/>
                </a:solidFill>
                <a:latin typeface="Arial"/>
                <a:cs typeface="Arial"/>
              </a:rPr>
              <a:t>on Programming </a:t>
            </a:r>
            <a:r>
              <a:rPr sz="1600" dirty="0">
                <a:solidFill>
                  <a:srgbClr val="001F5F"/>
                </a:solidFill>
                <a:latin typeface="Arial"/>
                <a:cs typeface="Arial"/>
              </a:rPr>
              <a:t>in </a:t>
            </a:r>
            <a:r>
              <a:rPr sz="1600" spc="-5" dirty="0">
                <a:solidFill>
                  <a:srgbClr val="001F5F"/>
                </a:solidFill>
                <a:latin typeface="Arial"/>
                <a:cs typeface="Arial"/>
              </a:rPr>
              <a:t>Python,",</a:t>
            </a:r>
            <a:r>
              <a:rPr sz="1600" spc="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"/>
                <a:cs typeface="Arial"/>
              </a:rPr>
              <a:t>name)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65877" y="442976"/>
            <a:ext cx="166370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6C6D70"/>
                </a:solidFill>
                <a:latin typeface="Arial"/>
                <a:cs typeface="Arial"/>
              </a:rPr>
              <a:t>2</a:t>
            </a:r>
            <a:r>
              <a:rPr sz="1000" b="1" spc="-5" dirty="0">
                <a:solidFill>
                  <a:srgbClr val="6C6D70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0900" y="4845050"/>
            <a:ext cx="349821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007BC3"/>
                </a:solidFill>
                <a:latin typeface="Arial"/>
                <a:cs typeface="Arial"/>
              </a:rPr>
              <a:t>User Input in</a:t>
            </a:r>
            <a:r>
              <a:rPr sz="2800" b="1" spc="-35" dirty="0">
                <a:solidFill>
                  <a:srgbClr val="007BC3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7BC3"/>
                </a:solidFill>
                <a:latin typeface="Arial"/>
                <a:cs typeface="Arial"/>
              </a:rPr>
              <a:t>Python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305">
              <a:lnSpc>
                <a:spcPct val="100000"/>
              </a:lnSpc>
            </a:pPr>
            <a:r>
              <a:rPr spc="-5" dirty="0"/>
              <a:t>Execute a </a:t>
            </a:r>
            <a:r>
              <a:rPr spc="-10" dirty="0"/>
              <a:t>Python</a:t>
            </a:r>
            <a:r>
              <a:rPr spc="40" dirty="0"/>
              <a:t> </a:t>
            </a:r>
            <a:r>
              <a:rPr spc="-5" dirty="0"/>
              <a:t>Script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9868" y="1385315"/>
            <a:ext cx="8455660" cy="603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marR="5080" indent="-231140">
              <a:lnSpc>
                <a:spcPct val="110000"/>
              </a:lnSpc>
              <a:buClr>
                <a:srgbClr val="007BC3"/>
              </a:buClr>
              <a:buChar char="•"/>
              <a:tabLst>
                <a:tab pos="244475" algn="l"/>
              </a:tabLst>
            </a:pP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Execution of 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python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program means execution of the 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byte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code on 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Python Virtual 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Machine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5381" y="2622802"/>
            <a:ext cx="3678554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print(“Hello</a:t>
            </a:r>
            <a:r>
              <a:rPr sz="1800" spc="-2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6C6D70"/>
                </a:solidFill>
                <a:latin typeface="Arial"/>
                <a:cs typeface="Arial"/>
              </a:rPr>
              <a:t>World!”)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print("My first sample 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python</a:t>
            </a:r>
            <a:r>
              <a:rPr sz="1800" spc="5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script")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91871" y="2622802"/>
            <a:ext cx="3669029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C7390D"/>
                </a:solidFill>
                <a:latin typeface="Arial"/>
                <a:cs typeface="Arial"/>
              </a:rPr>
              <a:t>#prints Hello</a:t>
            </a:r>
            <a:r>
              <a:rPr sz="1800" spc="-45" dirty="0">
                <a:solidFill>
                  <a:srgbClr val="C7390D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C7390D"/>
                </a:solidFill>
                <a:latin typeface="Arial"/>
                <a:cs typeface="Arial"/>
              </a:rPr>
              <a:t>World!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1800" spc="-5" dirty="0">
                <a:solidFill>
                  <a:srgbClr val="C7390D"/>
                </a:solidFill>
                <a:latin typeface="Arial"/>
                <a:cs typeface="Arial"/>
              </a:rPr>
              <a:t>#prints </a:t>
            </a:r>
            <a:r>
              <a:rPr sz="1800" dirty="0">
                <a:solidFill>
                  <a:srgbClr val="C7390D"/>
                </a:solidFill>
                <a:latin typeface="Arial"/>
                <a:cs typeface="Arial"/>
              </a:rPr>
              <a:t>My </a:t>
            </a:r>
            <a:r>
              <a:rPr sz="1800" spc="-5" dirty="0">
                <a:solidFill>
                  <a:srgbClr val="C7390D"/>
                </a:solidFill>
                <a:latin typeface="Arial"/>
                <a:cs typeface="Arial"/>
              </a:rPr>
              <a:t>first sample </a:t>
            </a:r>
            <a:r>
              <a:rPr sz="1800" spc="-10" dirty="0">
                <a:solidFill>
                  <a:srgbClr val="C7390D"/>
                </a:solidFill>
                <a:latin typeface="Arial"/>
                <a:cs typeface="Arial"/>
              </a:rPr>
              <a:t>python</a:t>
            </a:r>
            <a:r>
              <a:rPr sz="1800" spc="40" dirty="0">
                <a:solidFill>
                  <a:srgbClr val="C7390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7390D"/>
                </a:solidFill>
                <a:latin typeface="Arial"/>
                <a:cs typeface="Arial"/>
              </a:rPr>
              <a:t>script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65877" y="442976"/>
            <a:ext cx="166370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6C6D70"/>
                </a:solidFill>
                <a:latin typeface="Arial"/>
                <a:cs typeface="Arial"/>
              </a:rPr>
              <a:t>2</a:t>
            </a:r>
            <a:r>
              <a:rPr sz="1000" b="1" spc="-5" dirty="0">
                <a:solidFill>
                  <a:srgbClr val="6C6D70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27682" y="5516879"/>
            <a:ext cx="12191" cy="6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51426" y="5516879"/>
            <a:ext cx="12191" cy="6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036" y="3911344"/>
            <a:ext cx="8179798" cy="231254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168650"/>
            <a:ext cx="6156572" cy="677108"/>
          </a:xfrm>
        </p:spPr>
        <p:txBody>
          <a:bodyPr/>
          <a:lstStyle/>
          <a:p>
            <a:r>
              <a:rPr lang="en-IN" sz="4400" dirty="0" smtClean="0"/>
              <a:t>Python Data Variables</a:t>
            </a:r>
            <a:endParaRPr lang="en-IN" sz="4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305">
              <a:lnSpc>
                <a:spcPct val="100000"/>
              </a:lnSpc>
            </a:pPr>
            <a:r>
              <a:rPr spc="-5" dirty="0"/>
              <a:t>Programming Constructs in</a:t>
            </a:r>
            <a:r>
              <a:rPr spc="15" dirty="0"/>
              <a:t> </a:t>
            </a:r>
            <a:r>
              <a:rPr spc="-10" dirty="0"/>
              <a:t>Python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9500" y="1797050"/>
            <a:ext cx="7939405" cy="306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indent="-231140">
              <a:lnSpc>
                <a:spcPct val="100000"/>
              </a:lnSpc>
              <a:buClr>
                <a:srgbClr val="007BC3"/>
              </a:buClr>
              <a:buChar char="•"/>
              <a:tabLst>
                <a:tab pos="244475" algn="l"/>
              </a:tabLst>
            </a:pP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Given a real </a:t>
            </a:r>
            <a:r>
              <a:rPr sz="1800" spc="-15" dirty="0">
                <a:solidFill>
                  <a:srgbClr val="6C6D70"/>
                </a:solidFill>
                <a:latin typeface="Arial"/>
                <a:cs typeface="Arial"/>
              </a:rPr>
              <a:t>world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problem, </a:t>
            </a:r>
            <a:r>
              <a:rPr sz="1800" dirty="0">
                <a:solidFill>
                  <a:schemeClr val="accent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chemeClr val="accent2"/>
                </a:solidFill>
                <a:latin typeface="Arial"/>
                <a:cs typeface="Arial"/>
              </a:rPr>
              <a:t>solve the problem using a program, </a:t>
            </a:r>
            <a:r>
              <a:rPr sz="1800" spc="-25" dirty="0">
                <a:solidFill>
                  <a:schemeClr val="accent2"/>
                </a:solidFill>
                <a:latin typeface="Arial"/>
                <a:cs typeface="Arial"/>
              </a:rPr>
              <a:t>we</a:t>
            </a:r>
            <a:r>
              <a:rPr sz="1800" spc="235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accent2"/>
                </a:solidFill>
                <a:latin typeface="Arial"/>
                <a:cs typeface="Arial"/>
              </a:rPr>
              <a:t>need:</a:t>
            </a:r>
            <a:endParaRPr sz="1800">
              <a:solidFill>
                <a:schemeClr val="accent2"/>
              </a:solidFill>
              <a:latin typeface="Arial"/>
              <a:cs typeface="Arial"/>
            </a:endParaRPr>
          </a:p>
          <a:p>
            <a:pPr marL="469900" lvl="1" indent="-226060">
              <a:lnSpc>
                <a:spcPct val="100000"/>
              </a:lnSpc>
              <a:spcBef>
                <a:spcPts val="141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Logic</a:t>
            </a:r>
            <a:endParaRPr sz="1600">
              <a:latin typeface="Arial"/>
              <a:cs typeface="Arial"/>
            </a:endParaRPr>
          </a:p>
          <a:p>
            <a:pPr marL="469900" lvl="1" indent="-226060">
              <a:lnSpc>
                <a:spcPct val="100000"/>
              </a:lnSpc>
              <a:spcBef>
                <a:spcPts val="139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High </a:t>
            </a:r>
            <a:r>
              <a:rPr sz="1600" dirty="0">
                <a:solidFill>
                  <a:srgbClr val="6C6D70"/>
                </a:solidFill>
                <a:latin typeface="Arial"/>
                <a:cs typeface="Arial"/>
              </a:rPr>
              <a:t>level </a:t>
            </a: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programming</a:t>
            </a:r>
            <a:r>
              <a:rPr sz="1600" spc="-4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language</a:t>
            </a:r>
            <a:endParaRPr sz="1600">
              <a:latin typeface="Arial"/>
              <a:cs typeface="Arial"/>
            </a:endParaRPr>
          </a:p>
          <a:p>
            <a:pPr marL="701040" lvl="2" indent="-231140">
              <a:lnSpc>
                <a:spcPct val="100000"/>
              </a:lnSpc>
              <a:spcBef>
                <a:spcPts val="1400"/>
              </a:spcBef>
              <a:buClr>
                <a:srgbClr val="007BC3"/>
              </a:buClr>
              <a:buChar char="•"/>
              <a:tabLst>
                <a:tab pos="701675" algn="l"/>
              </a:tabLst>
            </a:pPr>
            <a:r>
              <a:rPr sz="1400" spc="-5" dirty="0">
                <a:solidFill>
                  <a:srgbClr val="6C6D70"/>
                </a:solidFill>
                <a:latin typeface="Arial"/>
                <a:cs typeface="Arial"/>
              </a:rPr>
              <a:t>Programming</a:t>
            </a:r>
            <a:r>
              <a:rPr sz="1400" spc="-9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6C6D70"/>
                </a:solidFill>
                <a:latin typeface="Arial"/>
                <a:cs typeface="Arial"/>
              </a:rPr>
              <a:t>Fundamentals</a:t>
            </a:r>
            <a:endParaRPr sz="14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007BC3"/>
              </a:buClr>
              <a:buFont typeface="Arial"/>
              <a:buChar char="•"/>
            </a:pPr>
            <a:endParaRPr sz="1150">
              <a:latin typeface="Times New Roman"/>
              <a:cs typeface="Times New Roman"/>
            </a:endParaRPr>
          </a:p>
          <a:p>
            <a:pPr marL="927100" lvl="3" indent="-173990">
              <a:lnSpc>
                <a:spcPct val="100000"/>
              </a:lnSpc>
              <a:buClr>
                <a:srgbClr val="007BC3"/>
              </a:buClr>
              <a:buChar char="–"/>
              <a:tabLst>
                <a:tab pos="927100" algn="l"/>
              </a:tabLst>
            </a:pPr>
            <a:r>
              <a:rPr sz="1400" dirty="0">
                <a:solidFill>
                  <a:srgbClr val="6C6D70"/>
                </a:solidFill>
                <a:latin typeface="Arial"/>
                <a:cs typeface="Arial"/>
              </a:rPr>
              <a:t>Identifiers</a:t>
            </a:r>
            <a:endParaRPr sz="1400">
              <a:latin typeface="Arial"/>
              <a:cs typeface="Arial"/>
            </a:endParaRPr>
          </a:p>
          <a:p>
            <a:pPr lvl="3">
              <a:lnSpc>
                <a:spcPct val="100000"/>
              </a:lnSpc>
              <a:spcBef>
                <a:spcPts val="45"/>
              </a:spcBef>
              <a:buClr>
                <a:srgbClr val="007BC3"/>
              </a:buClr>
              <a:buFont typeface="Arial"/>
              <a:buChar char="–"/>
            </a:pPr>
            <a:endParaRPr sz="1150">
              <a:latin typeface="Times New Roman"/>
              <a:cs typeface="Times New Roman"/>
            </a:endParaRPr>
          </a:p>
          <a:p>
            <a:pPr marL="927100" lvl="3" indent="-173990">
              <a:lnSpc>
                <a:spcPct val="100000"/>
              </a:lnSpc>
              <a:buClr>
                <a:srgbClr val="007BC3"/>
              </a:buClr>
              <a:buChar char="–"/>
              <a:tabLst>
                <a:tab pos="927100" algn="l"/>
              </a:tabLst>
            </a:pPr>
            <a:r>
              <a:rPr sz="1400" spc="-15" dirty="0">
                <a:solidFill>
                  <a:srgbClr val="6C6D70"/>
                </a:solidFill>
                <a:latin typeface="Arial"/>
                <a:cs typeface="Arial"/>
              </a:rPr>
              <a:t>Variables</a:t>
            </a:r>
            <a:endParaRPr sz="1400">
              <a:latin typeface="Arial"/>
              <a:cs typeface="Arial"/>
            </a:endParaRPr>
          </a:p>
          <a:p>
            <a:pPr lvl="3">
              <a:lnSpc>
                <a:spcPct val="100000"/>
              </a:lnSpc>
              <a:spcBef>
                <a:spcPts val="45"/>
              </a:spcBef>
              <a:buClr>
                <a:srgbClr val="007BC3"/>
              </a:buClr>
              <a:buFont typeface="Arial"/>
              <a:buChar char="–"/>
            </a:pPr>
            <a:endParaRPr sz="1150">
              <a:latin typeface="Times New Roman"/>
              <a:cs typeface="Times New Roman"/>
            </a:endParaRPr>
          </a:p>
          <a:p>
            <a:pPr marL="927100" lvl="3" indent="-173990">
              <a:lnSpc>
                <a:spcPct val="100000"/>
              </a:lnSpc>
              <a:buClr>
                <a:srgbClr val="007BC3"/>
              </a:buClr>
              <a:buChar char="–"/>
              <a:tabLst>
                <a:tab pos="927100" algn="l"/>
              </a:tabLst>
            </a:pPr>
            <a:r>
              <a:rPr sz="1400" spc="-5" dirty="0">
                <a:solidFill>
                  <a:srgbClr val="6C6D70"/>
                </a:solidFill>
                <a:latin typeface="Arial"/>
                <a:cs typeface="Arial"/>
              </a:rPr>
              <a:t>Data</a:t>
            </a:r>
            <a:r>
              <a:rPr sz="1400" spc="-9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6C6D70"/>
                </a:solidFill>
                <a:latin typeface="Arial"/>
                <a:cs typeface="Arial"/>
              </a:rPr>
              <a:t>types</a:t>
            </a:r>
            <a:endParaRPr sz="1400">
              <a:latin typeface="Arial"/>
              <a:cs typeface="Arial"/>
            </a:endParaRPr>
          </a:p>
          <a:p>
            <a:pPr lvl="3">
              <a:lnSpc>
                <a:spcPct val="100000"/>
              </a:lnSpc>
              <a:spcBef>
                <a:spcPts val="45"/>
              </a:spcBef>
              <a:buClr>
                <a:srgbClr val="007BC3"/>
              </a:buClr>
              <a:buFont typeface="Arial"/>
              <a:buChar char="–"/>
            </a:pPr>
            <a:endParaRPr sz="1150">
              <a:latin typeface="Times New Roman"/>
              <a:cs typeface="Times New Roman"/>
            </a:endParaRPr>
          </a:p>
          <a:p>
            <a:pPr marL="927100" lvl="3" indent="-173990">
              <a:lnSpc>
                <a:spcPct val="100000"/>
              </a:lnSpc>
              <a:buClr>
                <a:srgbClr val="007BC3"/>
              </a:buClr>
              <a:buChar char="–"/>
              <a:tabLst>
                <a:tab pos="927100" algn="l"/>
              </a:tabLst>
            </a:pPr>
            <a:r>
              <a:rPr sz="1400" spc="-5" dirty="0">
                <a:solidFill>
                  <a:srgbClr val="6C6D70"/>
                </a:solidFill>
                <a:latin typeface="Arial"/>
                <a:cs typeface="Arial"/>
              </a:rPr>
              <a:t>Operators</a:t>
            </a:r>
            <a:r>
              <a:rPr sz="1400" spc="-10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C6D70"/>
                </a:solidFill>
                <a:latin typeface="Arial"/>
                <a:cs typeface="Arial"/>
              </a:rPr>
              <a:t>etc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5877" y="442976"/>
            <a:ext cx="166370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6C6D70"/>
                </a:solidFill>
                <a:latin typeface="Arial"/>
                <a:cs typeface="Arial"/>
              </a:rPr>
              <a:t>2</a:t>
            </a:r>
            <a:r>
              <a:rPr sz="1000" b="1" spc="-5" dirty="0">
                <a:solidFill>
                  <a:srgbClr val="6C6D70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305">
              <a:lnSpc>
                <a:spcPct val="100000"/>
              </a:lnSpc>
            </a:pPr>
            <a:r>
              <a:rPr spc="-5" dirty="0"/>
              <a:t>Identifiers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65877" y="442976"/>
            <a:ext cx="166370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6C6D70"/>
                </a:solidFill>
                <a:latin typeface="Arial"/>
                <a:cs typeface="Arial"/>
              </a:rPr>
              <a:t>2</a:t>
            </a:r>
            <a:r>
              <a:rPr sz="1000" b="1" spc="-5" dirty="0">
                <a:solidFill>
                  <a:srgbClr val="6C6D70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8469" y="4768595"/>
            <a:ext cx="2733040" cy="1024255"/>
          </a:xfrm>
          <a:custGeom>
            <a:avLst/>
            <a:gdLst/>
            <a:ahLst/>
            <a:cxnLst/>
            <a:rect l="l" t="t" r="r" b="b"/>
            <a:pathLst>
              <a:path w="2733040" h="1024254">
                <a:moveTo>
                  <a:pt x="0" y="0"/>
                </a:moveTo>
                <a:lnTo>
                  <a:pt x="0" y="1024127"/>
                </a:lnTo>
                <a:lnTo>
                  <a:pt x="2732531" y="1024127"/>
                </a:lnTo>
                <a:lnTo>
                  <a:pt x="27325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B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67216" y="4894577"/>
            <a:ext cx="1229995" cy="742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bill_id  c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tom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er_id  bill_amount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4465" y="1499615"/>
            <a:ext cx="7468870" cy="321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indent="-231140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Are names given 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to 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anything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that </a:t>
            </a:r>
            <a:r>
              <a:rPr sz="1800" spc="-15" dirty="0">
                <a:solidFill>
                  <a:srgbClr val="6C6D70"/>
                </a:solidFill>
                <a:latin typeface="Arial"/>
                <a:cs typeface="Arial"/>
              </a:rPr>
              <a:t>you want 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identify in a</a:t>
            </a:r>
            <a:r>
              <a:rPr sz="1800" spc="21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  <a:p>
            <a:pPr marL="243840" indent="-231140">
              <a:lnSpc>
                <a:spcPct val="100000"/>
              </a:lnSpc>
              <a:spcBef>
                <a:spcPts val="1415"/>
              </a:spcBef>
              <a:buChar char="•"/>
              <a:tabLst>
                <a:tab pos="244475" algn="l"/>
              </a:tabLst>
            </a:pP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Helps 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refer 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that item from any place in the</a:t>
            </a:r>
            <a:r>
              <a:rPr sz="1800" spc="3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  <a:p>
            <a:pPr marL="243840" indent="-231140">
              <a:lnSpc>
                <a:spcPct val="100000"/>
              </a:lnSpc>
              <a:spcBef>
                <a:spcPts val="1415"/>
              </a:spcBef>
              <a:buChar char="•"/>
              <a:tabLst>
                <a:tab pos="244475" algn="l"/>
              </a:tabLst>
            </a:pPr>
            <a:r>
              <a:rPr sz="1800" spc="-5" dirty="0">
                <a:solidFill>
                  <a:srgbClr val="00B050"/>
                </a:solidFill>
                <a:latin typeface="Arial"/>
                <a:cs typeface="Arial"/>
              </a:rPr>
              <a:t>Can start </a:t>
            </a:r>
            <a:r>
              <a:rPr sz="1800" spc="-15" dirty="0">
                <a:solidFill>
                  <a:srgbClr val="00B050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00B050"/>
                </a:solidFill>
                <a:latin typeface="Arial"/>
                <a:cs typeface="Arial"/>
              </a:rPr>
              <a:t>an underscore (_) or a upper or </a:t>
            </a:r>
            <a:r>
              <a:rPr sz="1800" spc="-15" dirty="0">
                <a:solidFill>
                  <a:srgbClr val="00B050"/>
                </a:solidFill>
                <a:latin typeface="Arial"/>
                <a:cs typeface="Arial"/>
              </a:rPr>
              <a:t>lower </a:t>
            </a:r>
            <a:r>
              <a:rPr sz="1800" spc="-5" dirty="0">
                <a:solidFill>
                  <a:srgbClr val="00B050"/>
                </a:solidFill>
                <a:latin typeface="Arial"/>
                <a:cs typeface="Arial"/>
              </a:rPr>
              <a:t>case</a:t>
            </a:r>
            <a:r>
              <a:rPr sz="1800" spc="23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B050"/>
                </a:solidFill>
                <a:latin typeface="Arial"/>
                <a:cs typeface="Arial"/>
              </a:rPr>
              <a:t>alphabet</a:t>
            </a:r>
            <a:endParaRPr sz="1800">
              <a:solidFill>
                <a:srgbClr val="00B050"/>
              </a:solidFill>
              <a:latin typeface="Arial"/>
              <a:cs typeface="Arial"/>
            </a:endParaRPr>
          </a:p>
          <a:p>
            <a:pPr marL="243840" indent="-231140">
              <a:lnSpc>
                <a:spcPct val="100000"/>
              </a:lnSpc>
              <a:spcBef>
                <a:spcPts val="1415"/>
              </a:spcBef>
              <a:buChar char="•"/>
              <a:tabLst>
                <a:tab pos="244475" algn="l"/>
              </a:tabLst>
            </a:pPr>
            <a:r>
              <a:rPr sz="1800" spc="-5" dirty="0">
                <a:solidFill>
                  <a:srgbClr val="00B050"/>
                </a:solidFill>
                <a:latin typeface="Arial"/>
                <a:cs typeface="Arial"/>
              </a:rPr>
              <a:t>Can have</a:t>
            </a:r>
            <a:r>
              <a:rPr sz="1800" spc="-7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B050"/>
                </a:solidFill>
                <a:latin typeface="Arial"/>
                <a:cs typeface="Arial"/>
              </a:rPr>
              <a:t>digits</a:t>
            </a:r>
            <a:endParaRPr sz="1800">
              <a:solidFill>
                <a:srgbClr val="00B050"/>
              </a:solidFill>
              <a:latin typeface="Arial"/>
              <a:cs typeface="Arial"/>
            </a:endParaRPr>
          </a:p>
          <a:p>
            <a:pPr marL="243840" indent="-231140">
              <a:lnSpc>
                <a:spcPct val="100000"/>
              </a:lnSpc>
              <a:spcBef>
                <a:spcPts val="1415"/>
              </a:spcBef>
              <a:buChar char="•"/>
              <a:tabLst>
                <a:tab pos="244475" algn="l"/>
              </a:tabLst>
            </a:pP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Identifiers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cannot match any of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Python's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reserved</a:t>
            </a:r>
            <a:r>
              <a:rPr sz="1800" spc="1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words</a:t>
            </a:r>
            <a:endParaRPr sz="1800">
              <a:solidFill>
                <a:srgbClr val="FF0000"/>
              </a:solidFill>
              <a:latin typeface="Arial"/>
              <a:cs typeface="Arial"/>
            </a:endParaRPr>
          </a:p>
          <a:p>
            <a:pPr marL="294640" indent="-281940">
              <a:lnSpc>
                <a:spcPct val="100000"/>
              </a:lnSpc>
              <a:spcBef>
                <a:spcPts val="1415"/>
              </a:spcBef>
              <a:buChar char="•"/>
              <a:tabLst>
                <a:tab pos="29464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Are</a:t>
            </a:r>
            <a:r>
              <a:rPr sz="18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case-sensitive</a:t>
            </a:r>
            <a:endParaRPr sz="1800">
              <a:solidFill>
                <a:srgbClr val="FF0000"/>
              </a:solidFill>
              <a:latin typeface="Arial"/>
              <a:cs typeface="Arial"/>
            </a:endParaRPr>
          </a:p>
          <a:p>
            <a:pPr marL="5451475" marR="5080" indent="-106680">
              <a:lnSpc>
                <a:spcPct val="100000"/>
              </a:lnSpc>
              <a:spcBef>
                <a:spcPts val="137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Identify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identifiers  needed to 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solve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5855" y="4707125"/>
            <a:ext cx="2719070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9055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problem discussed as part  of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previous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guided</a:t>
            </a:r>
            <a:r>
              <a:rPr sz="16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activity?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305">
              <a:lnSpc>
                <a:spcPct val="100000"/>
              </a:lnSpc>
            </a:pPr>
            <a:r>
              <a:rPr spc="-170" dirty="0"/>
              <a:t>V</a:t>
            </a:r>
            <a:r>
              <a:rPr dirty="0"/>
              <a:t>a</a:t>
            </a:r>
            <a:r>
              <a:rPr spc="-5" dirty="0"/>
              <a:t>ri</a:t>
            </a:r>
            <a:r>
              <a:rPr dirty="0"/>
              <a:t>a</a:t>
            </a:r>
            <a:r>
              <a:rPr spc="-10" dirty="0"/>
              <a:t>b</a:t>
            </a:r>
            <a:r>
              <a:rPr spc="-5" dirty="0"/>
              <a:t>l</a:t>
            </a:r>
            <a:r>
              <a:rPr dirty="0"/>
              <a:t>e</a:t>
            </a:r>
            <a:r>
              <a:rPr spc="-5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65877" y="442976"/>
            <a:ext cx="166370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6C6D70"/>
                </a:solidFill>
                <a:latin typeface="Arial"/>
                <a:cs typeface="Arial"/>
              </a:rPr>
              <a:t>2</a:t>
            </a:r>
            <a:r>
              <a:rPr sz="1000" b="1" spc="-5" dirty="0">
                <a:solidFill>
                  <a:srgbClr val="6C6D70"/>
                </a:solidFill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9700" y="1379219"/>
            <a:ext cx="8333740" cy="2993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indent="-231140">
              <a:lnSpc>
                <a:spcPct val="100000"/>
              </a:lnSpc>
              <a:buClr>
                <a:srgbClr val="007BC3"/>
              </a:buClr>
              <a:buChar char="•"/>
              <a:tabLst>
                <a:tab pos="244475" algn="l"/>
              </a:tabLst>
            </a:pP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An identifier for the data and it holds data in 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your</a:t>
            </a:r>
            <a:r>
              <a:rPr sz="1800" spc="10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"/>
              </a:spcBef>
              <a:buClr>
                <a:srgbClr val="007BC3"/>
              </a:buClr>
              <a:buFont typeface="Arial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243840" indent="-231140">
              <a:lnSpc>
                <a:spcPct val="100000"/>
              </a:lnSpc>
              <a:buClr>
                <a:srgbClr val="007BC3"/>
              </a:buClr>
              <a:buChar char="•"/>
              <a:tabLst>
                <a:tab pos="244475" algn="l"/>
              </a:tabLst>
            </a:pP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a location (or set of locations) in memory </a:t>
            </a:r>
            <a:r>
              <a:rPr sz="1800" spc="-15" dirty="0">
                <a:solidFill>
                  <a:srgbClr val="6C6D70"/>
                </a:solidFill>
                <a:latin typeface="Arial"/>
                <a:cs typeface="Arial"/>
              </a:rPr>
              <a:t>where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a value can be</a:t>
            </a:r>
            <a:r>
              <a:rPr sz="1800" spc="2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stored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"/>
              </a:spcBef>
              <a:buClr>
                <a:srgbClr val="007BC3"/>
              </a:buClr>
              <a:buFont typeface="Arial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243840" indent="-231140">
              <a:lnSpc>
                <a:spcPct val="100000"/>
              </a:lnSpc>
              <a:buClr>
                <a:srgbClr val="007BC3"/>
              </a:buClr>
              <a:buChar char="•"/>
              <a:tabLst>
                <a:tab pos="244475" algn="l"/>
              </a:tabLst>
            </a:pP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quantity that can change during program</a:t>
            </a:r>
            <a:r>
              <a:rPr sz="1800" spc="-5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"/>
              </a:spcBef>
              <a:buClr>
                <a:srgbClr val="007BC3"/>
              </a:buClr>
              <a:buFont typeface="Arial"/>
              <a:buChar char="•"/>
            </a:pPr>
            <a:endParaRPr sz="195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43840" indent="-231140">
              <a:lnSpc>
                <a:spcPct val="100000"/>
              </a:lnSpc>
              <a:buClr>
                <a:srgbClr val="007BC3"/>
              </a:buClr>
              <a:buFont typeface="Arial"/>
              <a:buChar char="•"/>
              <a:tabLst>
                <a:tab pos="244475" algn="l"/>
              </a:tabLst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No declaration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8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variables</a:t>
            </a:r>
            <a:endParaRPr sz="1800">
              <a:solidFill>
                <a:srgbClr val="FF0000"/>
              </a:solidFill>
              <a:latin typeface="Arial"/>
              <a:cs typeface="Arial"/>
            </a:endParaRPr>
          </a:p>
          <a:p>
            <a:pPr marL="243840" marR="5080" indent="-231140">
              <a:lnSpc>
                <a:spcPct val="150000"/>
              </a:lnSpc>
              <a:spcBef>
                <a:spcPts val="1200"/>
              </a:spcBef>
              <a:buClr>
                <a:srgbClr val="007BC3"/>
              </a:buClr>
              <a:buFont typeface="Arial"/>
              <a:buChar char="•"/>
              <a:tabLst>
                <a:tab pos="244475" algn="l"/>
              </a:tabLst>
            </a:pPr>
            <a:r>
              <a:rPr sz="1800" b="1" spc="-5" dirty="0">
                <a:solidFill>
                  <a:srgbClr val="00B050"/>
                </a:solidFill>
                <a:latin typeface="Arial"/>
                <a:cs typeface="Arial"/>
              </a:rPr>
              <a:t>Data type 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00B050"/>
                </a:solidFill>
                <a:latin typeface="Arial"/>
                <a:cs typeface="Arial"/>
              </a:rPr>
              <a:t>a 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variable </a:t>
            </a:r>
            <a:r>
              <a:rPr sz="1800" b="1" spc="-5" dirty="0">
                <a:solidFill>
                  <a:srgbClr val="00B050"/>
                </a:solidFill>
                <a:latin typeface="Arial"/>
                <a:cs typeface="Arial"/>
              </a:rPr>
              <a:t>can change during program execution</a:t>
            </a:r>
            <a:r>
              <a:rPr sz="1800" b="1" spc="-5" dirty="0">
                <a:solidFill>
                  <a:srgbClr val="6C6D70"/>
                </a:solidFill>
                <a:latin typeface="Arial"/>
                <a:cs typeface="Arial"/>
              </a:rPr>
              <a:t> compared </a:t>
            </a:r>
            <a:r>
              <a:rPr sz="1800" b="1" dirty="0">
                <a:solidFill>
                  <a:srgbClr val="6C6D70"/>
                </a:solidFill>
                <a:latin typeface="Arial"/>
                <a:cs typeface="Arial"/>
              </a:rPr>
              <a:t>to  </a:t>
            </a:r>
            <a:r>
              <a:rPr sz="1800" b="1" spc="-5" dirty="0">
                <a:solidFill>
                  <a:srgbClr val="6C6D70"/>
                </a:solidFill>
                <a:latin typeface="Arial"/>
                <a:cs typeface="Arial"/>
              </a:rPr>
              <a:t>other strongly typed languages such as </a:t>
            </a:r>
            <a:r>
              <a:rPr sz="1800" b="1" spc="-15" dirty="0">
                <a:solidFill>
                  <a:srgbClr val="6C6D70"/>
                </a:solidFill>
                <a:latin typeface="Arial"/>
                <a:cs typeface="Arial"/>
              </a:rPr>
              <a:t>Java, </a:t>
            </a:r>
            <a:r>
              <a:rPr sz="1800" b="1" spc="-5" dirty="0">
                <a:solidFill>
                  <a:srgbClr val="6C6D70"/>
                </a:solidFill>
                <a:latin typeface="Arial"/>
                <a:cs typeface="Arial"/>
              </a:rPr>
              <a:t>C++,</a:t>
            </a:r>
            <a:r>
              <a:rPr sz="1800" b="1" spc="9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C6D70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07473" y="4463795"/>
            <a:ext cx="8046720" cy="2032000"/>
          </a:xfrm>
          <a:custGeom>
            <a:avLst/>
            <a:gdLst/>
            <a:ahLst/>
            <a:cxnLst/>
            <a:rect l="l" t="t" r="r" b="b"/>
            <a:pathLst>
              <a:path w="8046720" h="2032000">
                <a:moveTo>
                  <a:pt x="0" y="0"/>
                </a:moveTo>
                <a:lnTo>
                  <a:pt x="0" y="2031491"/>
                </a:lnTo>
                <a:lnTo>
                  <a:pt x="8046719" y="2031491"/>
                </a:lnTo>
                <a:lnTo>
                  <a:pt x="8046719" y="0"/>
                </a:lnTo>
                <a:lnTo>
                  <a:pt x="0" y="0"/>
                </a:lnTo>
                <a:close/>
              </a:path>
            </a:pathLst>
          </a:custGeom>
          <a:solidFill>
            <a:srgbClr val="D1E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5281" y="4451603"/>
            <a:ext cx="8071484" cy="2057400"/>
          </a:xfrm>
          <a:custGeom>
            <a:avLst/>
            <a:gdLst/>
            <a:ahLst/>
            <a:cxnLst/>
            <a:rect l="l" t="t" r="r" b="b"/>
            <a:pathLst>
              <a:path w="8071484" h="2057400">
                <a:moveTo>
                  <a:pt x="8071100" y="2051303"/>
                </a:moveTo>
                <a:lnTo>
                  <a:pt x="8071100" y="6095"/>
                </a:lnTo>
                <a:lnTo>
                  <a:pt x="8065004" y="0"/>
                </a:lnTo>
                <a:lnTo>
                  <a:pt x="6095" y="0"/>
                </a:lnTo>
                <a:lnTo>
                  <a:pt x="0" y="6095"/>
                </a:lnTo>
                <a:lnTo>
                  <a:pt x="0" y="2051303"/>
                </a:lnTo>
                <a:lnTo>
                  <a:pt x="6095" y="2057399"/>
                </a:lnTo>
                <a:lnTo>
                  <a:pt x="12191" y="2057399"/>
                </a:lnTo>
                <a:lnTo>
                  <a:pt x="12191" y="25907"/>
                </a:lnTo>
                <a:lnTo>
                  <a:pt x="25907" y="12191"/>
                </a:lnTo>
                <a:lnTo>
                  <a:pt x="25907" y="25907"/>
                </a:lnTo>
                <a:lnTo>
                  <a:pt x="8045192" y="25907"/>
                </a:lnTo>
                <a:lnTo>
                  <a:pt x="8045192" y="12191"/>
                </a:lnTo>
                <a:lnTo>
                  <a:pt x="8058908" y="25907"/>
                </a:lnTo>
                <a:lnTo>
                  <a:pt x="8058908" y="2057399"/>
                </a:lnTo>
                <a:lnTo>
                  <a:pt x="8065004" y="2057399"/>
                </a:lnTo>
                <a:lnTo>
                  <a:pt x="8071100" y="2051303"/>
                </a:lnTo>
                <a:close/>
              </a:path>
              <a:path w="8071484" h="2057400">
                <a:moveTo>
                  <a:pt x="25907" y="25907"/>
                </a:moveTo>
                <a:lnTo>
                  <a:pt x="25907" y="12191"/>
                </a:lnTo>
                <a:lnTo>
                  <a:pt x="12191" y="25907"/>
                </a:lnTo>
                <a:lnTo>
                  <a:pt x="25907" y="25907"/>
                </a:lnTo>
                <a:close/>
              </a:path>
              <a:path w="8071484" h="2057400">
                <a:moveTo>
                  <a:pt x="25907" y="2031491"/>
                </a:moveTo>
                <a:lnTo>
                  <a:pt x="25907" y="25907"/>
                </a:lnTo>
                <a:lnTo>
                  <a:pt x="12191" y="25907"/>
                </a:lnTo>
                <a:lnTo>
                  <a:pt x="12191" y="2031491"/>
                </a:lnTo>
                <a:lnTo>
                  <a:pt x="25907" y="2031491"/>
                </a:lnTo>
                <a:close/>
              </a:path>
              <a:path w="8071484" h="2057400">
                <a:moveTo>
                  <a:pt x="8058908" y="2031491"/>
                </a:moveTo>
                <a:lnTo>
                  <a:pt x="12191" y="2031491"/>
                </a:lnTo>
                <a:lnTo>
                  <a:pt x="25907" y="2043683"/>
                </a:lnTo>
                <a:lnTo>
                  <a:pt x="25907" y="2057399"/>
                </a:lnTo>
                <a:lnTo>
                  <a:pt x="8045192" y="2057399"/>
                </a:lnTo>
                <a:lnTo>
                  <a:pt x="8045192" y="2043683"/>
                </a:lnTo>
                <a:lnTo>
                  <a:pt x="8058908" y="2031491"/>
                </a:lnTo>
                <a:close/>
              </a:path>
              <a:path w="8071484" h="2057400">
                <a:moveTo>
                  <a:pt x="25907" y="2057399"/>
                </a:moveTo>
                <a:lnTo>
                  <a:pt x="25907" y="2043683"/>
                </a:lnTo>
                <a:lnTo>
                  <a:pt x="12191" y="2031491"/>
                </a:lnTo>
                <a:lnTo>
                  <a:pt x="12191" y="2057399"/>
                </a:lnTo>
                <a:lnTo>
                  <a:pt x="25907" y="2057399"/>
                </a:lnTo>
                <a:close/>
              </a:path>
              <a:path w="8071484" h="2057400">
                <a:moveTo>
                  <a:pt x="8058908" y="25907"/>
                </a:moveTo>
                <a:lnTo>
                  <a:pt x="8045192" y="12191"/>
                </a:lnTo>
                <a:lnTo>
                  <a:pt x="8045192" y="25907"/>
                </a:lnTo>
                <a:lnTo>
                  <a:pt x="8058908" y="25907"/>
                </a:lnTo>
                <a:close/>
              </a:path>
              <a:path w="8071484" h="2057400">
                <a:moveTo>
                  <a:pt x="8058908" y="2031491"/>
                </a:moveTo>
                <a:lnTo>
                  <a:pt x="8058908" y="25907"/>
                </a:lnTo>
                <a:lnTo>
                  <a:pt x="8045192" y="25907"/>
                </a:lnTo>
                <a:lnTo>
                  <a:pt x="8045192" y="2031491"/>
                </a:lnTo>
                <a:lnTo>
                  <a:pt x="8058908" y="2031491"/>
                </a:lnTo>
                <a:close/>
              </a:path>
              <a:path w="8071484" h="2057400">
                <a:moveTo>
                  <a:pt x="8058908" y="2057399"/>
                </a:moveTo>
                <a:lnTo>
                  <a:pt x="8058908" y="2031491"/>
                </a:lnTo>
                <a:lnTo>
                  <a:pt x="8045192" y="2043683"/>
                </a:lnTo>
                <a:lnTo>
                  <a:pt x="8045192" y="2057399"/>
                </a:lnTo>
                <a:lnTo>
                  <a:pt x="8058908" y="2057399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98917" y="4503418"/>
            <a:ext cx="4898390" cy="1918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335530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customer_id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101  customer_name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=</a:t>
            </a:r>
            <a:r>
              <a:rPr sz="1800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"John"  bill_amount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=</a:t>
            </a:r>
            <a:r>
              <a:rPr sz="18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675.45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x =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5.3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+</a:t>
            </a:r>
            <a:r>
              <a:rPr sz="18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0.9j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print(customer_id, customer_name, bill_amount)  print(x.real)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2140"/>
              </a:lnSpc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print(x.imag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+</a:t>
            </a:r>
            <a:r>
              <a:rPr sz="18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3)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82623" y="4503418"/>
            <a:ext cx="2576195" cy="1918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2565">
              <a:lnSpc>
                <a:spcPct val="100000"/>
              </a:lnSpc>
            </a:pPr>
            <a:r>
              <a:rPr sz="1800" b="1" spc="-5" dirty="0">
                <a:solidFill>
                  <a:srgbClr val="F15928"/>
                </a:solidFill>
                <a:latin typeface="Arial"/>
                <a:cs typeface="Arial"/>
              </a:rPr>
              <a:t>#</a:t>
            </a:r>
            <a:r>
              <a:rPr sz="1800" b="1" spc="-80" dirty="0">
                <a:solidFill>
                  <a:srgbClr val="F15928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15928"/>
                </a:solidFill>
                <a:latin typeface="Arial"/>
                <a:cs typeface="Arial"/>
              </a:rPr>
              <a:t>Integer</a:t>
            </a:r>
            <a:endParaRPr sz="1800">
              <a:latin typeface="Arial"/>
              <a:cs typeface="Arial"/>
            </a:endParaRPr>
          </a:p>
          <a:p>
            <a:pPr marL="202565">
              <a:lnSpc>
                <a:spcPct val="100000"/>
              </a:lnSpc>
            </a:pPr>
            <a:r>
              <a:rPr sz="1800" b="1" spc="-5" dirty="0">
                <a:solidFill>
                  <a:srgbClr val="F15928"/>
                </a:solidFill>
                <a:latin typeface="Arial"/>
                <a:cs typeface="Arial"/>
              </a:rPr>
              <a:t>#</a:t>
            </a:r>
            <a:r>
              <a:rPr sz="1800" b="1" spc="-80" dirty="0">
                <a:solidFill>
                  <a:srgbClr val="F15928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15928"/>
                </a:solidFill>
                <a:latin typeface="Arial"/>
                <a:cs typeface="Arial"/>
              </a:rPr>
              <a:t>String</a:t>
            </a:r>
            <a:endParaRPr sz="1800">
              <a:latin typeface="Arial"/>
              <a:cs typeface="Arial"/>
            </a:endParaRPr>
          </a:p>
          <a:p>
            <a:pPr marL="202565">
              <a:lnSpc>
                <a:spcPct val="100000"/>
              </a:lnSpc>
            </a:pPr>
            <a:r>
              <a:rPr sz="1800" b="1" spc="-5" dirty="0">
                <a:solidFill>
                  <a:srgbClr val="F15928"/>
                </a:solidFill>
                <a:latin typeface="Arial"/>
                <a:cs typeface="Arial"/>
              </a:rPr>
              <a:t>#</a:t>
            </a:r>
            <a:r>
              <a:rPr sz="1800" b="1" spc="-35" dirty="0">
                <a:solidFill>
                  <a:srgbClr val="F15928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15928"/>
                </a:solidFill>
                <a:latin typeface="Arial"/>
                <a:cs typeface="Arial"/>
              </a:rPr>
              <a:t>Floating-point</a:t>
            </a:r>
            <a:endParaRPr sz="1800">
              <a:latin typeface="Arial"/>
              <a:cs typeface="Arial"/>
            </a:endParaRPr>
          </a:p>
          <a:p>
            <a:pPr marL="202565">
              <a:lnSpc>
                <a:spcPct val="100000"/>
              </a:lnSpc>
            </a:pPr>
            <a:r>
              <a:rPr sz="1800" b="1" spc="-5" dirty="0">
                <a:solidFill>
                  <a:srgbClr val="F15928"/>
                </a:solidFill>
                <a:latin typeface="Arial"/>
                <a:cs typeface="Arial"/>
              </a:rPr>
              <a:t># complex</a:t>
            </a:r>
            <a:r>
              <a:rPr sz="1800" b="1" spc="-65" dirty="0">
                <a:solidFill>
                  <a:srgbClr val="F15928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15928"/>
                </a:solidFill>
                <a:latin typeface="Arial"/>
                <a:cs typeface="Arial"/>
              </a:rPr>
              <a:t>number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b="1" spc="-5" dirty="0">
                <a:solidFill>
                  <a:srgbClr val="F15928"/>
                </a:solidFill>
                <a:latin typeface="Arial"/>
                <a:cs typeface="Arial"/>
              </a:rPr>
              <a:t>#prints 101 John</a:t>
            </a:r>
            <a:r>
              <a:rPr sz="1800" b="1" spc="-50" dirty="0">
                <a:solidFill>
                  <a:srgbClr val="F15928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15928"/>
                </a:solidFill>
                <a:latin typeface="Arial"/>
                <a:cs typeface="Arial"/>
              </a:rPr>
              <a:t>675.45</a:t>
            </a:r>
            <a:endParaRPr sz="1800">
              <a:latin typeface="Arial"/>
              <a:cs typeface="Arial"/>
            </a:endParaRPr>
          </a:p>
          <a:p>
            <a:pPr marL="202565">
              <a:lnSpc>
                <a:spcPct val="100000"/>
              </a:lnSpc>
            </a:pPr>
            <a:r>
              <a:rPr sz="1800" b="1" spc="-5" dirty="0">
                <a:solidFill>
                  <a:srgbClr val="F15928"/>
                </a:solidFill>
                <a:latin typeface="Arial"/>
                <a:cs typeface="Arial"/>
              </a:rPr>
              <a:t>#prints</a:t>
            </a:r>
            <a:r>
              <a:rPr sz="1800" b="1" spc="-75" dirty="0">
                <a:solidFill>
                  <a:srgbClr val="F15928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15928"/>
                </a:solidFill>
                <a:latin typeface="Arial"/>
                <a:cs typeface="Arial"/>
              </a:rPr>
              <a:t>5.3</a:t>
            </a:r>
            <a:endParaRPr sz="1800">
              <a:latin typeface="Arial"/>
              <a:cs typeface="Arial"/>
            </a:endParaRPr>
          </a:p>
          <a:p>
            <a:pPr marL="202565">
              <a:lnSpc>
                <a:spcPts val="2140"/>
              </a:lnSpc>
            </a:pPr>
            <a:r>
              <a:rPr sz="1800" b="1" spc="-5" dirty="0">
                <a:solidFill>
                  <a:srgbClr val="F15928"/>
                </a:solidFill>
                <a:latin typeface="Arial"/>
                <a:cs typeface="Arial"/>
              </a:rPr>
              <a:t>#prints</a:t>
            </a:r>
            <a:r>
              <a:rPr sz="1800" b="1" spc="-75" dirty="0">
                <a:solidFill>
                  <a:srgbClr val="F15928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15928"/>
                </a:solidFill>
                <a:latin typeface="Arial"/>
                <a:cs typeface="Arial"/>
              </a:rPr>
              <a:t>3.9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ct val="100000"/>
              </a:lnSpc>
            </a:pPr>
            <a:r>
              <a:rPr spc="-5" dirty="0"/>
              <a:t>Evolution of</a:t>
            </a:r>
            <a:r>
              <a:rPr spc="-40" dirty="0"/>
              <a:t> </a:t>
            </a:r>
            <a:r>
              <a:rPr spc="-10" dirty="0"/>
              <a:t>Python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4460" y="1473707"/>
            <a:ext cx="8527415" cy="357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marR="5080" indent="-231140">
              <a:lnSpc>
                <a:spcPct val="160000"/>
              </a:lnSpc>
              <a:buClr>
                <a:srgbClr val="007BC3"/>
              </a:buClr>
              <a:buFont typeface="Arial"/>
              <a:buChar char="•"/>
              <a:tabLst>
                <a:tab pos="244475" algn="l"/>
              </a:tabLst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Guido </a:t>
            </a:r>
            <a:r>
              <a:rPr sz="1800" b="1" spc="-35" dirty="0">
                <a:solidFill>
                  <a:srgbClr val="FF0000"/>
                </a:solidFill>
                <a:latin typeface="Arial"/>
                <a:cs typeface="Arial"/>
              </a:rPr>
              <a:t>Van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Rossum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developed Python 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in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early 1990s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at National Research   Institute for Mathematics and Computer Science,</a:t>
            </a:r>
            <a:r>
              <a:rPr sz="1800" spc="7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Netherlands.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Clr>
                <a:srgbClr val="007BC3"/>
              </a:buClr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243840" indent="-231140">
              <a:lnSpc>
                <a:spcPct val="100000"/>
              </a:lnSpc>
              <a:buClr>
                <a:srgbClr val="007BC3"/>
              </a:buClr>
              <a:buChar char="•"/>
              <a:tabLst>
                <a:tab pos="244475" algn="l"/>
              </a:tabLst>
            </a:pP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Named after a </a:t>
            </a:r>
            <a:r>
              <a:rPr sz="1800" b="1" spc="-5" dirty="0">
                <a:solidFill>
                  <a:srgbClr val="00B0F0"/>
                </a:solidFill>
                <a:latin typeface="Arial"/>
                <a:cs typeface="Arial"/>
              </a:rPr>
              <a:t>circus show Monty </a:t>
            </a:r>
            <a:r>
              <a:rPr sz="1800" b="1" spc="-10" dirty="0">
                <a:solidFill>
                  <a:srgbClr val="00B0F0"/>
                </a:solidFill>
                <a:latin typeface="Arial"/>
                <a:cs typeface="Arial"/>
              </a:rPr>
              <a:t>Python</a:t>
            </a:r>
            <a:r>
              <a:rPr sz="1800" b="1" spc="8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800" b="1" spc="-35" dirty="0">
                <a:solidFill>
                  <a:srgbClr val="00B0F0"/>
                </a:solidFill>
                <a:latin typeface="Arial"/>
                <a:cs typeface="Arial"/>
              </a:rPr>
              <a:t>show.</a:t>
            </a:r>
            <a:endParaRPr sz="1800" b="1">
              <a:solidFill>
                <a:srgbClr val="00B0F0"/>
              </a:solidFill>
              <a:latin typeface="Arial"/>
              <a:cs typeface="Arial"/>
            </a:endParaRPr>
          </a:p>
          <a:p>
            <a:pPr marL="243840" marR="5080" indent="-231140">
              <a:lnSpc>
                <a:spcPct val="160000"/>
              </a:lnSpc>
              <a:spcBef>
                <a:spcPts val="1200"/>
              </a:spcBef>
              <a:buClr>
                <a:srgbClr val="007BC3"/>
              </a:buClr>
              <a:buChar char="•"/>
              <a:tabLst>
                <a:tab pos="244475" algn="l"/>
              </a:tabLst>
            </a:pP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Derives its </a:t>
            </a:r>
            <a:r>
              <a:rPr sz="1800" spc="-5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features from </a:t>
            </a:r>
            <a:r>
              <a:rPr sz="18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many </a:t>
            </a:r>
            <a:r>
              <a:rPr sz="1800" spc="-5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languages like </a:t>
            </a:r>
            <a:r>
              <a:rPr sz="1800" b="1" spc="-5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Java, C++, </a:t>
            </a:r>
            <a:r>
              <a:rPr sz="1800" b="1" spc="-15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ABC, </a:t>
            </a:r>
            <a:r>
              <a:rPr sz="1800" b="1" spc="-5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C, Modula-3,   Smalltalk, </a:t>
            </a:r>
            <a:r>
              <a:rPr sz="1800" b="1" spc="-1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Algol-68, </a:t>
            </a:r>
            <a:r>
              <a:rPr sz="1800" b="1" spc="-5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Unix shell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and other scripting</a:t>
            </a:r>
            <a:r>
              <a:rPr sz="1800" spc="4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languages.</a:t>
            </a:r>
            <a:endParaRPr sz="1800">
              <a:latin typeface="Arial"/>
              <a:cs typeface="Arial"/>
            </a:endParaRPr>
          </a:p>
          <a:p>
            <a:pPr marL="243840" marR="6985" indent="-231140">
              <a:lnSpc>
                <a:spcPct val="160000"/>
              </a:lnSpc>
              <a:spcBef>
                <a:spcPts val="1200"/>
              </a:spcBef>
              <a:buClr>
                <a:srgbClr val="007BC3"/>
              </a:buClr>
              <a:buChar char="•"/>
              <a:tabLst>
                <a:tab pos="244475" algn="l"/>
              </a:tabLst>
            </a:pP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Available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under the </a:t>
            </a:r>
            <a:r>
              <a:rPr sz="1800" b="1" spc="-5" dirty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GNU General Public License (GPL) – Free and open-source  </a:t>
            </a:r>
            <a:r>
              <a:rPr sz="1800" b="1" spc="-10" dirty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software.</a:t>
            </a:r>
            <a:endParaRPr sz="1800" b="1">
              <a:solidFill>
                <a:schemeClr val="accent4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5877" y="442976"/>
            <a:ext cx="166370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6C6D70"/>
                </a:solidFill>
                <a:latin typeface="Arial"/>
                <a:cs typeface="Arial"/>
              </a:rPr>
              <a:t>1</a:t>
            </a:r>
            <a:r>
              <a:rPr sz="1000" b="1" spc="-5" dirty="0">
                <a:solidFill>
                  <a:srgbClr val="6C6D70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3792" y="667003"/>
            <a:ext cx="361378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Data </a:t>
            </a:r>
            <a:r>
              <a:rPr spc="-55" dirty="0"/>
              <a:t>Types </a:t>
            </a:r>
            <a:r>
              <a:rPr spc="-5" dirty="0"/>
              <a:t>in</a:t>
            </a:r>
            <a:r>
              <a:rPr spc="75" dirty="0"/>
              <a:t> </a:t>
            </a:r>
            <a:r>
              <a:rPr spc="-10" dirty="0"/>
              <a:t>Python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65877" y="442976"/>
            <a:ext cx="166370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6C6D70"/>
                </a:solidFill>
                <a:latin typeface="Arial"/>
                <a:cs typeface="Arial"/>
              </a:rPr>
              <a:t>2</a:t>
            </a:r>
            <a:r>
              <a:rPr sz="1000" b="1" spc="-5" dirty="0">
                <a:solidFill>
                  <a:srgbClr val="6C6D70"/>
                </a:solidFill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76087" y="1458277"/>
          <a:ext cx="7315197" cy="33299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599"/>
                <a:gridCol w="2670047"/>
                <a:gridCol w="2511551"/>
              </a:tblGrid>
              <a:tr h="637031">
                <a:tc>
                  <a:txBody>
                    <a:bodyPr/>
                    <a:lstStyle/>
                    <a:p>
                      <a:pPr marL="567690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7AC3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9524">
                      <a:solidFill>
                        <a:srgbClr val="007AC3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  <a:tc>
                  <a:txBody>
                    <a:bodyPr/>
                    <a:lstStyle/>
                    <a:p>
                      <a:pPr marL="790575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18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Type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9524">
                      <a:solidFill>
                        <a:srgbClr val="007AC3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  <a:tc>
                  <a:txBody>
                    <a:bodyPr/>
                    <a:lstStyle/>
                    <a:p>
                      <a:pPr marL="778510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Example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9524">
                      <a:solidFill>
                        <a:srgbClr val="007AC3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</a:tr>
              <a:tr h="370331">
                <a:tc rowSpan="3"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Integer</a:t>
                      </a:r>
                      <a:r>
                        <a:rPr sz="1800" spc="-1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Type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7AC3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int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675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</a:tr>
              <a:tr h="3581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4">
                      <a:solidFill>
                        <a:srgbClr val="007AC3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long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9669737712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</a:tr>
              <a:tr h="3581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4">
                      <a:solidFill>
                        <a:srgbClr val="007AC3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complex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2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sz="1800" spc="-1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5i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Floating</a:t>
                      </a:r>
                      <a:r>
                        <a:rPr sz="1800" spc="-10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Type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7AC3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float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642.43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</a:tr>
              <a:tr h="391667">
                <a:tc rowSpan="2"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3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Textual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7AC3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char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</a:tr>
              <a:tr h="47396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4">
                      <a:solidFill>
                        <a:srgbClr val="007AC3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String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lang="en-IN" sz="1800" spc="-5" dirty="0" smtClean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Python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Logical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7AC3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9524">
                      <a:solidFill>
                        <a:srgbClr val="007A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boolean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9524">
                      <a:solidFill>
                        <a:srgbClr val="007A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1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True,</a:t>
                      </a:r>
                      <a:r>
                        <a:rPr sz="1800" spc="-9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9524">
                      <a:solidFill>
                        <a:srgbClr val="007AC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976765" y="5087111"/>
            <a:ext cx="8766175" cy="607060"/>
          </a:xfrm>
          <a:custGeom>
            <a:avLst/>
            <a:gdLst/>
            <a:ahLst/>
            <a:cxnLst/>
            <a:rect l="l" t="t" r="r" b="b"/>
            <a:pathLst>
              <a:path w="8766175" h="607060">
                <a:moveTo>
                  <a:pt x="8747756" y="38099"/>
                </a:moveTo>
                <a:lnTo>
                  <a:pt x="8747756" y="0"/>
                </a:lnTo>
                <a:lnTo>
                  <a:pt x="18287" y="0"/>
                </a:lnTo>
                <a:lnTo>
                  <a:pt x="0" y="19811"/>
                </a:lnTo>
                <a:lnTo>
                  <a:pt x="0" y="588263"/>
                </a:lnTo>
                <a:lnTo>
                  <a:pt x="18287" y="606551"/>
                </a:lnTo>
                <a:lnTo>
                  <a:pt x="18287" y="38099"/>
                </a:lnTo>
                <a:lnTo>
                  <a:pt x="38099" y="19811"/>
                </a:lnTo>
                <a:lnTo>
                  <a:pt x="38099" y="38099"/>
                </a:lnTo>
                <a:lnTo>
                  <a:pt x="8727944" y="38099"/>
                </a:lnTo>
                <a:lnTo>
                  <a:pt x="8727944" y="19811"/>
                </a:lnTo>
                <a:lnTo>
                  <a:pt x="8747756" y="38099"/>
                </a:lnTo>
                <a:close/>
              </a:path>
              <a:path w="8766175" h="607060">
                <a:moveTo>
                  <a:pt x="38099" y="38099"/>
                </a:moveTo>
                <a:lnTo>
                  <a:pt x="38099" y="19811"/>
                </a:lnTo>
                <a:lnTo>
                  <a:pt x="18287" y="38099"/>
                </a:lnTo>
                <a:lnTo>
                  <a:pt x="38099" y="38099"/>
                </a:lnTo>
                <a:close/>
              </a:path>
              <a:path w="8766175" h="607060">
                <a:moveTo>
                  <a:pt x="38099" y="568451"/>
                </a:moveTo>
                <a:lnTo>
                  <a:pt x="38099" y="38099"/>
                </a:lnTo>
                <a:lnTo>
                  <a:pt x="18287" y="38099"/>
                </a:lnTo>
                <a:lnTo>
                  <a:pt x="18287" y="568451"/>
                </a:lnTo>
                <a:lnTo>
                  <a:pt x="38099" y="568451"/>
                </a:lnTo>
                <a:close/>
              </a:path>
              <a:path w="8766175" h="607060">
                <a:moveTo>
                  <a:pt x="8747756" y="568451"/>
                </a:moveTo>
                <a:lnTo>
                  <a:pt x="18287" y="568451"/>
                </a:lnTo>
                <a:lnTo>
                  <a:pt x="38099" y="588263"/>
                </a:lnTo>
                <a:lnTo>
                  <a:pt x="38099" y="606551"/>
                </a:lnTo>
                <a:lnTo>
                  <a:pt x="8727944" y="606551"/>
                </a:lnTo>
                <a:lnTo>
                  <a:pt x="8727944" y="588263"/>
                </a:lnTo>
                <a:lnTo>
                  <a:pt x="8747756" y="568451"/>
                </a:lnTo>
                <a:close/>
              </a:path>
              <a:path w="8766175" h="607060">
                <a:moveTo>
                  <a:pt x="38099" y="606551"/>
                </a:moveTo>
                <a:lnTo>
                  <a:pt x="38099" y="588263"/>
                </a:lnTo>
                <a:lnTo>
                  <a:pt x="18287" y="568451"/>
                </a:lnTo>
                <a:lnTo>
                  <a:pt x="18287" y="606551"/>
                </a:lnTo>
                <a:lnTo>
                  <a:pt x="38099" y="606551"/>
                </a:lnTo>
                <a:close/>
              </a:path>
              <a:path w="8766175" h="607060">
                <a:moveTo>
                  <a:pt x="8747756" y="38099"/>
                </a:moveTo>
                <a:lnTo>
                  <a:pt x="8727944" y="19811"/>
                </a:lnTo>
                <a:lnTo>
                  <a:pt x="8727944" y="38099"/>
                </a:lnTo>
                <a:lnTo>
                  <a:pt x="8747756" y="38099"/>
                </a:lnTo>
                <a:close/>
              </a:path>
              <a:path w="8766175" h="607060">
                <a:moveTo>
                  <a:pt x="8747756" y="568451"/>
                </a:moveTo>
                <a:lnTo>
                  <a:pt x="8747756" y="38099"/>
                </a:lnTo>
                <a:lnTo>
                  <a:pt x="8727944" y="38099"/>
                </a:lnTo>
                <a:lnTo>
                  <a:pt x="8727944" y="568451"/>
                </a:lnTo>
                <a:lnTo>
                  <a:pt x="8747756" y="568451"/>
                </a:lnTo>
                <a:close/>
              </a:path>
              <a:path w="8766175" h="607060">
                <a:moveTo>
                  <a:pt x="8747756" y="606551"/>
                </a:moveTo>
                <a:lnTo>
                  <a:pt x="8747756" y="568451"/>
                </a:lnTo>
                <a:lnTo>
                  <a:pt x="8727944" y="588263"/>
                </a:lnTo>
                <a:lnTo>
                  <a:pt x="8727944" y="606551"/>
                </a:lnTo>
                <a:lnTo>
                  <a:pt x="8747756" y="606551"/>
                </a:lnTo>
                <a:close/>
              </a:path>
              <a:path w="8766175" h="607060">
                <a:moveTo>
                  <a:pt x="8766044" y="588263"/>
                </a:moveTo>
                <a:lnTo>
                  <a:pt x="8766044" y="19811"/>
                </a:lnTo>
                <a:lnTo>
                  <a:pt x="8765166" y="13655"/>
                </a:lnTo>
                <a:lnTo>
                  <a:pt x="8762679" y="8229"/>
                </a:lnTo>
                <a:lnTo>
                  <a:pt x="8762679" y="599309"/>
                </a:lnTo>
                <a:lnTo>
                  <a:pt x="8765166" y="594262"/>
                </a:lnTo>
                <a:lnTo>
                  <a:pt x="8766044" y="5882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100" y="3092450"/>
            <a:ext cx="5318372" cy="738664"/>
          </a:xfrm>
        </p:spPr>
        <p:txBody>
          <a:bodyPr/>
          <a:lstStyle/>
          <a:p>
            <a:r>
              <a:rPr lang="en-IN" sz="4800" dirty="0" smtClean="0"/>
              <a:t>Python Operators</a:t>
            </a:r>
            <a:endParaRPr lang="en-IN" sz="4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0932" y="688339"/>
            <a:ext cx="299402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Operators </a:t>
            </a:r>
            <a:r>
              <a:rPr dirty="0"/>
              <a:t>(1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dirty="0"/>
              <a:t>7)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67401" y="444500"/>
            <a:ext cx="166370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6C6D70"/>
                </a:solidFill>
                <a:latin typeface="Arial"/>
                <a:cs typeface="Arial"/>
              </a:rPr>
              <a:t>2</a:t>
            </a:r>
            <a:r>
              <a:rPr sz="1000" b="1" spc="-5" dirty="0">
                <a:solidFill>
                  <a:srgbClr val="6C6D70"/>
                </a:solidFill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23038" y="2189988"/>
            <a:ext cx="5995415" cy="430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19990" y="2243327"/>
            <a:ext cx="536448" cy="537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6354" y="2907792"/>
            <a:ext cx="5372100" cy="426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85750" y="2849879"/>
            <a:ext cx="541019" cy="5379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50569" y="3518915"/>
            <a:ext cx="5167884" cy="4221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88442" y="3461003"/>
            <a:ext cx="537972" cy="5379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13053" y="4126991"/>
            <a:ext cx="5105400" cy="4251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55497" y="4072128"/>
            <a:ext cx="537972" cy="5379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41425" y="4733544"/>
            <a:ext cx="5184647" cy="4373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88442" y="4683252"/>
            <a:ext cx="537972" cy="5379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46354" y="5347715"/>
            <a:ext cx="5372100" cy="4267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85750" y="5289803"/>
            <a:ext cx="541019" cy="5379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72974" y="5951220"/>
            <a:ext cx="5753100" cy="4373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78364" y="1416050"/>
            <a:ext cx="8321675" cy="4939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marR="5080" indent="-231140">
              <a:lnSpc>
                <a:spcPct val="110000"/>
              </a:lnSpc>
              <a:buClr>
                <a:srgbClr val="007BC3"/>
              </a:buClr>
              <a:buChar char="•"/>
              <a:tabLst>
                <a:tab pos="244475" algn="l"/>
              </a:tabLst>
            </a:pP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Used 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perform specific operations on one or more operands (or variables) and  provide a</a:t>
            </a:r>
            <a:r>
              <a:rPr sz="1800" spc="-6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result</a:t>
            </a:r>
            <a:endParaRPr sz="1800">
              <a:latin typeface="Arial"/>
              <a:cs typeface="Arial"/>
            </a:endParaRPr>
          </a:p>
          <a:p>
            <a:pPr marL="2301240" marR="3764279" indent="-367665">
              <a:lnSpc>
                <a:spcPct val="222800"/>
              </a:lnSpc>
              <a:spcBef>
                <a:spcPts val="420"/>
              </a:spcBef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Arithmetic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Operators  Relational</a:t>
            </a: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Operators</a:t>
            </a:r>
            <a:endParaRPr sz="1800">
              <a:latin typeface="Arial"/>
              <a:cs typeface="Arial"/>
            </a:endParaRPr>
          </a:p>
          <a:p>
            <a:pPr marL="2504440" marR="3345179">
              <a:lnSpc>
                <a:spcPct val="22220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Assignment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Operators 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Bitwise</a:t>
            </a:r>
            <a:r>
              <a:rPr sz="18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Operators</a:t>
            </a:r>
            <a:endParaRPr sz="1800">
              <a:latin typeface="Arial"/>
              <a:cs typeface="Arial"/>
            </a:endParaRPr>
          </a:p>
          <a:p>
            <a:pPr marL="2301240" marR="3510915" indent="202565">
              <a:lnSpc>
                <a:spcPct val="222200"/>
              </a:lnSpc>
              <a:spcBef>
                <a:spcPts val="1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Logical Operators  Membership</a:t>
            </a: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Operators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250">
              <a:latin typeface="Times New Roman"/>
              <a:cs typeface="Times New Roman"/>
            </a:endParaRPr>
          </a:p>
          <a:p>
            <a:pPr marL="193421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Identity</a:t>
            </a: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Operators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19990" y="5900928"/>
            <a:ext cx="536448" cy="5379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305">
              <a:lnSpc>
                <a:spcPct val="100000"/>
              </a:lnSpc>
            </a:pPr>
            <a:r>
              <a:rPr spc="-5" dirty="0"/>
              <a:t>Operators </a:t>
            </a:r>
            <a:r>
              <a:rPr dirty="0"/>
              <a:t>(2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dirty="0"/>
              <a:t>7)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4460" y="1499615"/>
            <a:ext cx="4222115" cy="69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indent="-231140">
              <a:lnSpc>
                <a:spcPct val="100000"/>
              </a:lnSpc>
              <a:buClr>
                <a:srgbClr val="007BC3"/>
              </a:buClr>
              <a:buFont typeface="Arial"/>
              <a:buChar char="•"/>
              <a:tabLst>
                <a:tab pos="244475" algn="l"/>
              </a:tabLst>
            </a:pPr>
            <a:r>
              <a:rPr sz="1800" b="1" spc="-10" dirty="0">
                <a:solidFill>
                  <a:srgbClr val="6C6D70"/>
                </a:solidFill>
                <a:latin typeface="Arial"/>
                <a:cs typeface="Arial"/>
              </a:rPr>
              <a:t>Arithmetic</a:t>
            </a:r>
            <a:r>
              <a:rPr sz="1800" b="1" spc="-5" dirty="0">
                <a:solidFill>
                  <a:srgbClr val="6C6D70"/>
                </a:solidFill>
                <a:latin typeface="Arial"/>
                <a:cs typeface="Arial"/>
              </a:rPr>
              <a:t> Operators</a:t>
            </a:r>
            <a:endParaRPr sz="18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  <a:spcBef>
                <a:spcPts val="1410"/>
              </a:spcBef>
            </a:pPr>
            <a:r>
              <a:rPr sz="1600" spc="-5" dirty="0">
                <a:solidFill>
                  <a:srgbClr val="007BC3"/>
                </a:solidFill>
                <a:latin typeface="Arial"/>
                <a:cs typeface="Arial"/>
              </a:rPr>
              <a:t>–  </a:t>
            </a: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Used for performing arithmetic</a:t>
            </a:r>
            <a:r>
              <a:rPr sz="1600" spc="7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operations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5877" y="442976"/>
            <a:ext cx="166370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6C6D70"/>
                </a:solidFill>
                <a:latin typeface="Arial"/>
                <a:cs typeface="Arial"/>
              </a:rPr>
              <a:t>2</a:t>
            </a:r>
            <a:r>
              <a:rPr sz="1000" b="1" spc="-5" dirty="0">
                <a:solidFill>
                  <a:srgbClr val="6C6D70"/>
                </a:solidFill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24923" y="2403094"/>
          <a:ext cx="8461242" cy="3806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2056"/>
                <a:gridCol w="5615939"/>
                <a:gridCol w="1603247"/>
              </a:tblGrid>
              <a:tr h="4099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Operators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Example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</a:tr>
              <a:tr h="432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Additive operator (also used for String</a:t>
                      </a:r>
                      <a:r>
                        <a:rPr sz="1800" spc="4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concatenation)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2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+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3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1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</a:tr>
              <a:tr h="4343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Subtraction</a:t>
                      </a:r>
                      <a:r>
                        <a:rPr sz="1800" spc="-5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operator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5 – 3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9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</a:tr>
              <a:tr h="432815"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*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2160"/>
                        </a:lnSpc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Multiplication</a:t>
                      </a:r>
                      <a:r>
                        <a:rPr sz="1800" spc="-4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operator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5 * 3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9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</a:tr>
              <a:tr h="432815"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/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2160"/>
                        </a:lnSpc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Division</a:t>
                      </a:r>
                      <a:r>
                        <a:rPr sz="1800" spc="-5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operator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6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/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2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1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</a:tr>
              <a:tr h="432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Modulus</a:t>
                      </a:r>
                      <a:r>
                        <a:rPr sz="1800" spc="-6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operator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7 % 2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9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</a:tr>
              <a:tr h="7985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//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1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Truncation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division (also </a:t>
                      </a:r>
                      <a:r>
                        <a:rPr sz="1800" spc="-1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known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as floor</a:t>
                      </a:r>
                      <a:r>
                        <a:rPr sz="1800" spc="1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division)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10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//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3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1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10.0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//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3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9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3.0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</a:tr>
              <a:tr h="432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**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Exponentiation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10 ** 3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7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1000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305">
              <a:lnSpc>
                <a:spcPct val="100000"/>
              </a:lnSpc>
            </a:pPr>
            <a:r>
              <a:rPr spc="-5" dirty="0"/>
              <a:t>Operators </a:t>
            </a:r>
            <a:r>
              <a:rPr dirty="0"/>
              <a:t>(3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dirty="0"/>
              <a:t>7)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4460" y="1459991"/>
            <a:ext cx="8026400" cy="139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indent="-231140">
              <a:lnSpc>
                <a:spcPct val="100000"/>
              </a:lnSpc>
              <a:buClr>
                <a:srgbClr val="007BC3"/>
              </a:buClr>
              <a:buFont typeface="Arial"/>
              <a:buChar char="•"/>
              <a:tabLst>
                <a:tab pos="244475" algn="l"/>
              </a:tabLst>
            </a:pPr>
            <a:r>
              <a:rPr sz="1800" b="1" spc="-5" dirty="0">
                <a:solidFill>
                  <a:srgbClr val="6C6D70"/>
                </a:solidFill>
                <a:latin typeface="Arial"/>
                <a:cs typeface="Arial"/>
              </a:rPr>
              <a:t>Relational</a:t>
            </a:r>
            <a:r>
              <a:rPr sz="1800" b="1" spc="-5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C6D70"/>
                </a:solidFill>
                <a:latin typeface="Arial"/>
                <a:cs typeface="Arial"/>
              </a:rPr>
              <a:t>Operators</a:t>
            </a:r>
            <a:endParaRPr sz="1800">
              <a:latin typeface="Arial"/>
              <a:cs typeface="Arial"/>
            </a:endParaRPr>
          </a:p>
          <a:p>
            <a:pPr marL="469900" lvl="1" indent="-226060">
              <a:lnSpc>
                <a:spcPct val="100000"/>
              </a:lnSpc>
              <a:spcBef>
                <a:spcPts val="141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600" dirty="0">
                <a:solidFill>
                  <a:srgbClr val="6C6D70"/>
                </a:solidFill>
                <a:latin typeface="Arial"/>
                <a:cs typeface="Arial"/>
              </a:rPr>
              <a:t>Also </a:t>
            </a: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known as </a:t>
            </a:r>
            <a:r>
              <a:rPr sz="1600" b="1" spc="-5" dirty="0">
                <a:solidFill>
                  <a:srgbClr val="6C6D70"/>
                </a:solidFill>
                <a:latin typeface="Arial"/>
                <a:cs typeface="Arial"/>
              </a:rPr>
              <a:t>Comparison</a:t>
            </a:r>
            <a:r>
              <a:rPr sz="1600" b="1" spc="-5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6C6D70"/>
                </a:solidFill>
                <a:latin typeface="Arial"/>
                <a:cs typeface="Arial"/>
              </a:rPr>
              <a:t>operators</a:t>
            </a:r>
            <a:endParaRPr sz="1600">
              <a:latin typeface="Arial"/>
              <a:cs typeface="Arial"/>
            </a:endParaRPr>
          </a:p>
          <a:p>
            <a:pPr marL="469900" marR="5080" lvl="1" indent="-226060">
              <a:lnSpc>
                <a:spcPct val="110000"/>
              </a:lnSpc>
              <a:spcBef>
                <a:spcPts val="120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Used </a:t>
            </a:r>
            <a:r>
              <a:rPr sz="1600" dirty="0">
                <a:solidFill>
                  <a:srgbClr val="6C6D70"/>
                </a:solidFill>
                <a:latin typeface="Arial"/>
                <a:cs typeface="Arial"/>
              </a:rPr>
              <a:t>in </a:t>
            </a: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conditional statements to compare values and take action depending on the  result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5877" y="442976"/>
            <a:ext cx="166370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6C6D70"/>
                </a:solidFill>
                <a:latin typeface="Arial"/>
                <a:cs typeface="Arial"/>
              </a:rPr>
              <a:t>3</a:t>
            </a:r>
            <a:r>
              <a:rPr sz="1000" b="1" spc="-5" dirty="0">
                <a:solidFill>
                  <a:srgbClr val="6C6D70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39319" y="3162045"/>
          <a:ext cx="5410198" cy="3047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7691"/>
                <a:gridCol w="3302507"/>
              </a:tblGrid>
              <a:tr h="3809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Operators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  <a:tc>
                  <a:txBody>
                    <a:bodyPr/>
                    <a:lstStyle/>
                    <a:p>
                      <a:pPr marL="10160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==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97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Equal</a:t>
                      </a:r>
                      <a:r>
                        <a:rPr sz="1800" spc="-9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to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&lt;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97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Less</a:t>
                      </a:r>
                      <a:r>
                        <a:rPr sz="1800" spc="-8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than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97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Greater</a:t>
                      </a:r>
                      <a:r>
                        <a:rPr sz="1800" spc="-7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than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97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Lesser than or equal</a:t>
                      </a:r>
                      <a:r>
                        <a:rPr sz="1800" spc="-3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to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&gt;=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97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Greater than or equal</a:t>
                      </a:r>
                      <a:r>
                        <a:rPr sz="1800" spc="-3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to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2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!=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97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Not equal</a:t>
                      </a:r>
                      <a:r>
                        <a:rPr sz="1800" spc="-7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to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&lt;&gt;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97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Similar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Not equal</a:t>
                      </a:r>
                      <a:r>
                        <a:rPr sz="1800" spc="-5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to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9680" y="575563"/>
            <a:ext cx="299402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Operators </a:t>
            </a:r>
            <a:r>
              <a:rPr dirty="0"/>
              <a:t>(4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dirty="0"/>
              <a:t>7)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9680" y="1141475"/>
            <a:ext cx="2720975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indent="-231140">
              <a:lnSpc>
                <a:spcPct val="100000"/>
              </a:lnSpc>
              <a:buClr>
                <a:srgbClr val="007BC3"/>
              </a:buClr>
              <a:buFont typeface="Arial"/>
              <a:buChar char="•"/>
              <a:tabLst>
                <a:tab pos="244475" algn="l"/>
              </a:tabLst>
            </a:pPr>
            <a:r>
              <a:rPr sz="1800" b="1" spc="-10" dirty="0">
                <a:solidFill>
                  <a:srgbClr val="6C6D70"/>
                </a:solidFill>
                <a:latin typeface="Arial"/>
                <a:cs typeface="Arial"/>
              </a:rPr>
              <a:t>Assignment</a:t>
            </a:r>
            <a:r>
              <a:rPr sz="1800" b="1" spc="-5" dirty="0">
                <a:solidFill>
                  <a:srgbClr val="6C6D70"/>
                </a:solidFill>
                <a:latin typeface="Arial"/>
                <a:cs typeface="Arial"/>
              </a:rPr>
              <a:t> Operators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9680" y="5682993"/>
            <a:ext cx="845121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indent="-231140">
              <a:lnSpc>
                <a:spcPct val="100000"/>
              </a:lnSpc>
              <a:buClr>
                <a:srgbClr val="007BC3"/>
              </a:buClr>
              <a:buFont typeface="Arial"/>
              <a:buChar char="•"/>
              <a:tabLst>
                <a:tab pos="244475" algn="l"/>
              </a:tabLst>
            </a:pPr>
            <a:r>
              <a:rPr sz="1800" b="1" dirty="0">
                <a:solidFill>
                  <a:srgbClr val="6C6D70"/>
                </a:solidFill>
                <a:latin typeface="Arial"/>
                <a:cs typeface="Arial"/>
              </a:rPr>
              <a:t>Multiple </a:t>
            </a:r>
            <a:r>
              <a:rPr sz="1800" b="1" spc="-10" dirty="0">
                <a:solidFill>
                  <a:srgbClr val="6C6D70"/>
                </a:solidFill>
                <a:latin typeface="Arial"/>
                <a:cs typeface="Arial"/>
              </a:rPr>
              <a:t>Assignments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– Same value can be assigned 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more than one</a:t>
            </a:r>
            <a:r>
              <a:rPr sz="1800" spc="6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variable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65877" y="442976"/>
            <a:ext cx="166370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6C6D70"/>
                </a:solidFill>
                <a:latin typeface="Arial"/>
                <a:cs typeface="Arial"/>
              </a:rPr>
              <a:t>3</a:t>
            </a:r>
            <a:r>
              <a:rPr sz="1000" b="1" spc="-5" dirty="0">
                <a:solidFill>
                  <a:srgbClr val="6C6D70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59391" y="1516125"/>
          <a:ext cx="8380469" cy="39456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2328"/>
                <a:gridCol w="4419599"/>
                <a:gridCol w="1484375"/>
                <a:gridCol w="1344167"/>
              </a:tblGrid>
              <a:tr h="3215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Operators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  <a:tc>
                  <a:txBody>
                    <a:bodyPr/>
                    <a:lstStyle/>
                    <a:p>
                      <a:pPr marL="3181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Example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Equivalent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</a:tr>
              <a:tr h="341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Assignment from right </a:t>
                      </a:r>
                      <a:r>
                        <a:rPr sz="16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side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operand to </a:t>
                      </a:r>
                      <a:r>
                        <a:rPr sz="16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left</a:t>
                      </a:r>
                      <a:r>
                        <a:rPr sz="1600" spc="4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side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c = 50; c =</a:t>
                      </a:r>
                      <a:r>
                        <a:rPr sz="1600" spc="-2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a;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</a:tr>
              <a:tr h="379475"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+=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914"/>
                        </a:lnSpc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Add &amp; </a:t>
                      </a:r>
                      <a:r>
                        <a:rPr sz="16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assigns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result to </a:t>
                      </a:r>
                      <a:r>
                        <a:rPr sz="16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left</a:t>
                      </a:r>
                      <a:r>
                        <a:rPr sz="1600" spc="-2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operand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914"/>
                        </a:lnSpc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c +=</a:t>
                      </a:r>
                      <a:r>
                        <a:rPr sz="1600" spc="-6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914"/>
                        </a:lnSpc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c = c +</a:t>
                      </a:r>
                      <a:r>
                        <a:rPr sz="1600" spc="-3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</a:tr>
              <a:tr h="3398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-=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Subtract &amp; </a:t>
                      </a:r>
                      <a:r>
                        <a:rPr sz="16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assigns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result to </a:t>
                      </a:r>
                      <a:r>
                        <a:rPr sz="16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left</a:t>
                      </a:r>
                      <a:r>
                        <a:rPr sz="1600" spc="1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operand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c -=</a:t>
                      </a:r>
                      <a:r>
                        <a:rPr sz="1600" spc="-6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c = c –</a:t>
                      </a:r>
                      <a:r>
                        <a:rPr sz="1600" spc="-5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</a:tr>
              <a:tr h="341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*=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Multiply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&amp; </a:t>
                      </a:r>
                      <a:r>
                        <a:rPr sz="16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assigns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result to </a:t>
                      </a:r>
                      <a:r>
                        <a:rPr sz="16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left</a:t>
                      </a:r>
                      <a:r>
                        <a:rPr sz="1600" spc="-5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operand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c *=</a:t>
                      </a:r>
                      <a:r>
                        <a:rPr sz="1600" spc="-6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c = c *</a:t>
                      </a:r>
                      <a:r>
                        <a:rPr sz="1600" spc="-4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</a:tr>
              <a:tr h="339851"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/=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914"/>
                        </a:lnSpc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Divide &amp; </a:t>
                      </a:r>
                      <a:r>
                        <a:rPr sz="16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assigns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result to </a:t>
                      </a:r>
                      <a:r>
                        <a:rPr sz="16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left</a:t>
                      </a:r>
                      <a:r>
                        <a:rPr sz="1600" spc="-2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operand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914"/>
                        </a:lnSpc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c /=</a:t>
                      </a:r>
                      <a:r>
                        <a:rPr sz="1600" spc="-6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914"/>
                        </a:lnSpc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c = c /</a:t>
                      </a:r>
                      <a:r>
                        <a:rPr sz="1600" spc="-3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</a:tr>
              <a:tr h="6263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%=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Calculates remainder &amp; </a:t>
                      </a:r>
                      <a:r>
                        <a:rPr sz="16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assigns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result to</a:t>
                      </a:r>
                      <a:r>
                        <a:rPr sz="1600" spc="1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left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71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operand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c </a:t>
                      </a:r>
                      <a:r>
                        <a:rPr sz="1600" spc="-1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%=</a:t>
                      </a:r>
                      <a:r>
                        <a:rPr sz="1600" spc="-5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c = c %</a:t>
                      </a:r>
                      <a:r>
                        <a:rPr sz="1600" spc="-4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</a:tr>
              <a:tr h="6278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//=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Performs floor </a:t>
                      </a:r>
                      <a:r>
                        <a:rPr sz="16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division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&amp; </a:t>
                      </a:r>
                      <a:r>
                        <a:rPr sz="16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assigns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result to</a:t>
                      </a:r>
                      <a:r>
                        <a:rPr sz="1600" spc="-2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left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71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operand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c //=</a:t>
                      </a:r>
                      <a:r>
                        <a:rPr sz="1600" spc="-5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c = c //</a:t>
                      </a:r>
                      <a:r>
                        <a:rPr sz="1600" spc="-3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</a:tr>
              <a:tr h="6278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**=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Performs exponential </a:t>
                      </a:r>
                      <a:r>
                        <a:rPr sz="16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calculation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&amp;</a:t>
                      </a:r>
                      <a:r>
                        <a:rPr sz="1600" spc="-4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assigns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71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result to </a:t>
                      </a:r>
                      <a:r>
                        <a:rPr sz="16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left</a:t>
                      </a:r>
                      <a:r>
                        <a:rPr sz="1600" spc="-3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operand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c **=</a:t>
                      </a:r>
                      <a:r>
                        <a:rPr sz="1600" spc="-6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c = c **</a:t>
                      </a:r>
                      <a:r>
                        <a:rPr sz="1600" spc="-3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914281" y="6015227"/>
            <a:ext cx="5207635" cy="672465"/>
          </a:xfrm>
          <a:custGeom>
            <a:avLst/>
            <a:gdLst/>
            <a:ahLst/>
            <a:cxnLst/>
            <a:rect l="l" t="t" r="r" b="b"/>
            <a:pathLst>
              <a:path w="5207635" h="672465">
                <a:moveTo>
                  <a:pt x="5207504" y="665987"/>
                </a:moveTo>
                <a:lnTo>
                  <a:pt x="5207504" y="6095"/>
                </a:lnTo>
                <a:lnTo>
                  <a:pt x="5201408" y="0"/>
                </a:lnTo>
                <a:lnTo>
                  <a:pt x="6095" y="0"/>
                </a:lnTo>
                <a:lnTo>
                  <a:pt x="0" y="6095"/>
                </a:lnTo>
                <a:lnTo>
                  <a:pt x="0" y="665987"/>
                </a:lnTo>
                <a:lnTo>
                  <a:pt x="6095" y="672083"/>
                </a:lnTo>
                <a:lnTo>
                  <a:pt x="12191" y="672083"/>
                </a:lnTo>
                <a:lnTo>
                  <a:pt x="12191" y="25907"/>
                </a:lnTo>
                <a:lnTo>
                  <a:pt x="25907" y="12191"/>
                </a:lnTo>
                <a:lnTo>
                  <a:pt x="25907" y="25907"/>
                </a:lnTo>
                <a:lnTo>
                  <a:pt x="5181596" y="25907"/>
                </a:lnTo>
                <a:lnTo>
                  <a:pt x="5181596" y="12191"/>
                </a:lnTo>
                <a:lnTo>
                  <a:pt x="5193788" y="25907"/>
                </a:lnTo>
                <a:lnTo>
                  <a:pt x="5193788" y="672083"/>
                </a:lnTo>
                <a:lnTo>
                  <a:pt x="5201408" y="672083"/>
                </a:lnTo>
                <a:lnTo>
                  <a:pt x="5207504" y="665987"/>
                </a:lnTo>
                <a:close/>
              </a:path>
              <a:path w="5207635" h="672465">
                <a:moveTo>
                  <a:pt x="25907" y="25907"/>
                </a:moveTo>
                <a:lnTo>
                  <a:pt x="25907" y="12191"/>
                </a:lnTo>
                <a:lnTo>
                  <a:pt x="12191" y="25907"/>
                </a:lnTo>
                <a:lnTo>
                  <a:pt x="25907" y="25907"/>
                </a:lnTo>
                <a:close/>
              </a:path>
              <a:path w="5207635" h="672465">
                <a:moveTo>
                  <a:pt x="25907" y="646175"/>
                </a:moveTo>
                <a:lnTo>
                  <a:pt x="25907" y="25907"/>
                </a:lnTo>
                <a:lnTo>
                  <a:pt x="12191" y="25907"/>
                </a:lnTo>
                <a:lnTo>
                  <a:pt x="12191" y="646175"/>
                </a:lnTo>
                <a:lnTo>
                  <a:pt x="25907" y="646175"/>
                </a:lnTo>
                <a:close/>
              </a:path>
              <a:path w="5207635" h="672465">
                <a:moveTo>
                  <a:pt x="5193788" y="646175"/>
                </a:moveTo>
                <a:lnTo>
                  <a:pt x="12191" y="646175"/>
                </a:lnTo>
                <a:lnTo>
                  <a:pt x="25907" y="658367"/>
                </a:lnTo>
                <a:lnTo>
                  <a:pt x="25907" y="672083"/>
                </a:lnTo>
                <a:lnTo>
                  <a:pt x="5181596" y="672083"/>
                </a:lnTo>
                <a:lnTo>
                  <a:pt x="5181596" y="658367"/>
                </a:lnTo>
                <a:lnTo>
                  <a:pt x="5193788" y="646175"/>
                </a:lnTo>
                <a:close/>
              </a:path>
              <a:path w="5207635" h="672465">
                <a:moveTo>
                  <a:pt x="25907" y="672083"/>
                </a:moveTo>
                <a:lnTo>
                  <a:pt x="25907" y="658367"/>
                </a:lnTo>
                <a:lnTo>
                  <a:pt x="12191" y="646175"/>
                </a:lnTo>
                <a:lnTo>
                  <a:pt x="12191" y="672083"/>
                </a:lnTo>
                <a:lnTo>
                  <a:pt x="25907" y="672083"/>
                </a:lnTo>
                <a:close/>
              </a:path>
              <a:path w="5207635" h="672465">
                <a:moveTo>
                  <a:pt x="5193788" y="25907"/>
                </a:moveTo>
                <a:lnTo>
                  <a:pt x="5181596" y="12191"/>
                </a:lnTo>
                <a:lnTo>
                  <a:pt x="5181596" y="25907"/>
                </a:lnTo>
                <a:lnTo>
                  <a:pt x="5193788" y="25907"/>
                </a:lnTo>
                <a:close/>
              </a:path>
              <a:path w="5207635" h="672465">
                <a:moveTo>
                  <a:pt x="5193788" y="646175"/>
                </a:moveTo>
                <a:lnTo>
                  <a:pt x="5193788" y="25907"/>
                </a:lnTo>
                <a:lnTo>
                  <a:pt x="5181596" y="25907"/>
                </a:lnTo>
                <a:lnTo>
                  <a:pt x="5181596" y="646175"/>
                </a:lnTo>
                <a:lnTo>
                  <a:pt x="5193788" y="646175"/>
                </a:lnTo>
                <a:close/>
              </a:path>
              <a:path w="5207635" h="672465">
                <a:moveTo>
                  <a:pt x="5193788" y="672083"/>
                </a:moveTo>
                <a:lnTo>
                  <a:pt x="5193788" y="646175"/>
                </a:lnTo>
                <a:lnTo>
                  <a:pt x="5181596" y="658367"/>
                </a:lnTo>
                <a:lnTo>
                  <a:pt x="5181596" y="672083"/>
                </a:lnTo>
                <a:lnTo>
                  <a:pt x="5193788" y="672083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26473" y="6027419"/>
            <a:ext cx="5181600" cy="646430"/>
          </a:xfrm>
          <a:prstGeom prst="rect">
            <a:avLst/>
          </a:prstGeom>
          <a:solidFill>
            <a:srgbClr val="D1ECF8"/>
          </a:solidFill>
        </p:spPr>
        <p:txBody>
          <a:bodyPr vert="horz" wrap="square" lIns="0" tIns="30480" rIns="0" bIns="0" rtlCol="0">
            <a:spAutoFit/>
          </a:bodyPr>
          <a:lstStyle/>
          <a:p>
            <a:pPr marL="90805" marR="103505">
              <a:lnSpc>
                <a:spcPct val="100000"/>
              </a:lnSpc>
              <a:spcBef>
                <a:spcPts val="240"/>
              </a:spcBef>
            </a:pPr>
            <a:r>
              <a:rPr sz="1800" b="1" spc="-5" dirty="0">
                <a:solidFill>
                  <a:srgbClr val="001F5F"/>
                </a:solidFill>
                <a:latin typeface="Calibri"/>
                <a:cs typeface="Calibri"/>
              </a:rPr>
              <a:t>Ex.1: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Students Ram,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Sham,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John belong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to semester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6 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Ram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= Sham =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John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18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76877" y="5998463"/>
            <a:ext cx="3226435" cy="672465"/>
          </a:xfrm>
          <a:custGeom>
            <a:avLst/>
            <a:gdLst/>
            <a:ahLst/>
            <a:cxnLst/>
            <a:rect l="l" t="t" r="r" b="b"/>
            <a:pathLst>
              <a:path w="3226434" h="672465">
                <a:moveTo>
                  <a:pt x="3226307" y="665987"/>
                </a:moveTo>
                <a:lnTo>
                  <a:pt x="3226307" y="6095"/>
                </a:lnTo>
                <a:lnTo>
                  <a:pt x="3220211" y="0"/>
                </a:lnTo>
                <a:lnTo>
                  <a:pt x="6095" y="0"/>
                </a:lnTo>
                <a:lnTo>
                  <a:pt x="0" y="6095"/>
                </a:lnTo>
                <a:lnTo>
                  <a:pt x="0" y="665987"/>
                </a:lnTo>
                <a:lnTo>
                  <a:pt x="6095" y="672083"/>
                </a:lnTo>
                <a:lnTo>
                  <a:pt x="12191" y="672083"/>
                </a:lnTo>
                <a:lnTo>
                  <a:pt x="12191" y="25907"/>
                </a:lnTo>
                <a:lnTo>
                  <a:pt x="25907" y="12191"/>
                </a:lnTo>
                <a:lnTo>
                  <a:pt x="25907" y="25907"/>
                </a:lnTo>
                <a:lnTo>
                  <a:pt x="3200399" y="25907"/>
                </a:lnTo>
                <a:lnTo>
                  <a:pt x="3200399" y="12191"/>
                </a:lnTo>
                <a:lnTo>
                  <a:pt x="3212591" y="25907"/>
                </a:lnTo>
                <a:lnTo>
                  <a:pt x="3212591" y="672083"/>
                </a:lnTo>
                <a:lnTo>
                  <a:pt x="3220211" y="672083"/>
                </a:lnTo>
                <a:lnTo>
                  <a:pt x="3226307" y="665987"/>
                </a:lnTo>
                <a:close/>
              </a:path>
              <a:path w="3226434" h="672465">
                <a:moveTo>
                  <a:pt x="25907" y="25907"/>
                </a:moveTo>
                <a:lnTo>
                  <a:pt x="25907" y="12191"/>
                </a:lnTo>
                <a:lnTo>
                  <a:pt x="12191" y="25907"/>
                </a:lnTo>
                <a:lnTo>
                  <a:pt x="25907" y="25907"/>
                </a:lnTo>
                <a:close/>
              </a:path>
              <a:path w="3226434" h="672465">
                <a:moveTo>
                  <a:pt x="25907" y="646175"/>
                </a:moveTo>
                <a:lnTo>
                  <a:pt x="25907" y="25907"/>
                </a:lnTo>
                <a:lnTo>
                  <a:pt x="12191" y="25907"/>
                </a:lnTo>
                <a:lnTo>
                  <a:pt x="12191" y="646175"/>
                </a:lnTo>
                <a:lnTo>
                  <a:pt x="25907" y="646175"/>
                </a:lnTo>
                <a:close/>
              </a:path>
              <a:path w="3226434" h="672465">
                <a:moveTo>
                  <a:pt x="3212591" y="646175"/>
                </a:moveTo>
                <a:lnTo>
                  <a:pt x="12191" y="646175"/>
                </a:lnTo>
                <a:lnTo>
                  <a:pt x="25907" y="658367"/>
                </a:lnTo>
                <a:lnTo>
                  <a:pt x="25907" y="672083"/>
                </a:lnTo>
                <a:lnTo>
                  <a:pt x="3200399" y="672083"/>
                </a:lnTo>
                <a:lnTo>
                  <a:pt x="3200399" y="658367"/>
                </a:lnTo>
                <a:lnTo>
                  <a:pt x="3212591" y="646175"/>
                </a:lnTo>
                <a:close/>
              </a:path>
              <a:path w="3226434" h="672465">
                <a:moveTo>
                  <a:pt x="25907" y="672083"/>
                </a:moveTo>
                <a:lnTo>
                  <a:pt x="25907" y="658367"/>
                </a:lnTo>
                <a:lnTo>
                  <a:pt x="12191" y="646175"/>
                </a:lnTo>
                <a:lnTo>
                  <a:pt x="12191" y="672083"/>
                </a:lnTo>
                <a:lnTo>
                  <a:pt x="25907" y="672083"/>
                </a:lnTo>
                <a:close/>
              </a:path>
              <a:path w="3226434" h="672465">
                <a:moveTo>
                  <a:pt x="3212591" y="25907"/>
                </a:moveTo>
                <a:lnTo>
                  <a:pt x="3200399" y="12191"/>
                </a:lnTo>
                <a:lnTo>
                  <a:pt x="3200399" y="25907"/>
                </a:lnTo>
                <a:lnTo>
                  <a:pt x="3212591" y="25907"/>
                </a:lnTo>
                <a:close/>
              </a:path>
              <a:path w="3226434" h="672465">
                <a:moveTo>
                  <a:pt x="3212591" y="646175"/>
                </a:moveTo>
                <a:lnTo>
                  <a:pt x="3212591" y="25907"/>
                </a:lnTo>
                <a:lnTo>
                  <a:pt x="3200399" y="25907"/>
                </a:lnTo>
                <a:lnTo>
                  <a:pt x="3200399" y="646175"/>
                </a:lnTo>
                <a:lnTo>
                  <a:pt x="3212591" y="646175"/>
                </a:lnTo>
                <a:close/>
              </a:path>
              <a:path w="3226434" h="672465">
                <a:moveTo>
                  <a:pt x="3212591" y="672083"/>
                </a:moveTo>
                <a:lnTo>
                  <a:pt x="3212591" y="646175"/>
                </a:lnTo>
                <a:lnTo>
                  <a:pt x="3200399" y="658367"/>
                </a:lnTo>
                <a:lnTo>
                  <a:pt x="3200399" y="672083"/>
                </a:lnTo>
                <a:lnTo>
                  <a:pt x="3212591" y="672083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89069" y="6010655"/>
            <a:ext cx="3200400" cy="646430"/>
          </a:xfrm>
          <a:prstGeom prst="rect">
            <a:avLst/>
          </a:prstGeom>
          <a:solidFill>
            <a:srgbClr val="D1ECF8"/>
          </a:solidFill>
        </p:spPr>
        <p:txBody>
          <a:bodyPr vert="horz" wrap="square" lIns="0" tIns="30480" rIns="0" bIns="0" rtlCol="0">
            <a:spAutoFit/>
          </a:bodyPr>
          <a:lstStyle/>
          <a:p>
            <a:pPr marL="91440" marR="170815">
              <a:lnSpc>
                <a:spcPct val="100000"/>
              </a:lnSpc>
              <a:spcBef>
                <a:spcPts val="240"/>
              </a:spcBef>
            </a:pPr>
            <a:r>
              <a:rPr sz="1800" b="1" spc="-5" dirty="0">
                <a:solidFill>
                  <a:srgbClr val="001F5F"/>
                </a:solidFill>
                <a:latin typeface="Calibri"/>
                <a:cs typeface="Calibri"/>
              </a:rPr>
              <a:t>Ex.2: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a, b, c =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10, 20, 30 is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same  as a =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10,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b =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20,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c =</a:t>
            </a:r>
            <a:r>
              <a:rPr sz="18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30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305">
              <a:lnSpc>
                <a:spcPct val="100000"/>
              </a:lnSpc>
            </a:pPr>
            <a:r>
              <a:rPr spc="-5" dirty="0"/>
              <a:t>Operators </a:t>
            </a:r>
            <a:r>
              <a:rPr dirty="0"/>
              <a:t>(5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dirty="0"/>
              <a:t>7)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4460" y="1499615"/>
            <a:ext cx="3659504" cy="69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indent="-231140">
              <a:lnSpc>
                <a:spcPct val="100000"/>
              </a:lnSpc>
              <a:buClr>
                <a:srgbClr val="007BC3"/>
              </a:buClr>
              <a:buFont typeface="Arial"/>
              <a:buChar char="•"/>
              <a:tabLst>
                <a:tab pos="244475" algn="l"/>
              </a:tabLst>
            </a:pPr>
            <a:r>
              <a:rPr sz="1800" b="1" dirty="0">
                <a:solidFill>
                  <a:srgbClr val="6C6D70"/>
                </a:solidFill>
                <a:latin typeface="Arial"/>
                <a:cs typeface="Arial"/>
              </a:rPr>
              <a:t>Bitwise</a:t>
            </a:r>
            <a:r>
              <a:rPr sz="1800" b="1" spc="-9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C6D70"/>
                </a:solidFill>
                <a:latin typeface="Arial"/>
                <a:cs typeface="Arial"/>
              </a:rPr>
              <a:t>Operators</a:t>
            </a:r>
            <a:endParaRPr sz="18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  <a:spcBef>
                <a:spcPts val="1410"/>
              </a:spcBef>
            </a:pPr>
            <a:r>
              <a:rPr sz="1600" spc="-5" dirty="0">
                <a:solidFill>
                  <a:srgbClr val="007BC3"/>
                </a:solidFill>
                <a:latin typeface="Arial"/>
                <a:cs typeface="Arial"/>
              </a:rPr>
              <a:t>–  </a:t>
            </a: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performs </a:t>
            </a:r>
            <a:r>
              <a:rPr sz="1600" dirty="0">
                <a:solidFill>
                  <a:srgbClr val="6C6D70"/>
                </a:solidFill>
                <a:latin typeface="Arial"/>
                <a:cs typeface="Arial"/>
              </a:rPr>
              <a:t>bit </a:t>
            </a: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by </a:t>
            </a:r>
            <a:r>
              <a:rPr sz="1600" dirty="0">
                <a:solidFill>
                  <a:srgbClr val="6C6D70"/>
                </a:solidFill>
                <a:latin typeface="Arial"/>
                <a:cs typeface="Arial"/>
              </a:rPr>
              <a:t>bit </a:t>
            </a: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operation on</a:t>
            </a:r>
            <a:r>
              <a:rPr sz="1600" spc="3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bits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5877" y="442976"/>
            <a:ext cx="166370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6C6D70"/>
                </a:solidFill>
                <a:latin typeface="Arial"/>
                <a:cs typeface="Arial"/>
              </a:rPr>
              <a:t>3</a:t>
            </a:r>
            <a:r>
              <a:rPr sz="1000" b="1" spc="-5" dirty="0">
                <a:solidFill>
                  <a:srgbClr val="6C6D70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20319" y="2611882"/>
          <a:ext cx="5333998" cy="2912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0239"/>
                <a:gridCol w="3413759"/>
              </a:tblGrid>
              <a:tr h="4160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Operators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  <a:tc>
                  <a:txBody>
                    <a:bodyPr/>
                    <a:lstStyle/>
                    <a:p>
                      <a:pPr marL="107061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</a:tr>
              <a:tr h="4160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&amp;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Binary</a:t>
                      </a:r>
                      <a:r>
                        <a:rPr sz="1800" spc="-18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AND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</a:tr>
              <a:tr h="41605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|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Binary</a:t>
                      </a:r>
                      <a:r>
                        <a:rPr sz="1800" spc="-8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</a:tr>
              <a:tr h="4160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^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Binary</a:t>
                      </a:r>
                      <a:r>
                        <a:rPr sz="1800" spc="-8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XOR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</a:tr>
              <a:tr h="4160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~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Binary Ones</a:t>
                      </a:r>
                      <a:r>
                        <a:rPr sz="1800" spc="-5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Complement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</a:tr>
              <a:tr h="4160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&lt;&lt;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Binary Left</a:t>
                      </a:r>
                      <a:r>
                        <a:rPr sz="1800" spc="-6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Shift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</a:tr>
              <a:tr h="4160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&gt;&gt;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Binary Right</a:t>
                      </a:r>
                      <a:r>
                        <a:rPr sz="1800" spc="-5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Shift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305">
              <a:lnSpc>
                <a:spcPct val="100000"/>
              </a:lnSpc>
            </a:pPr>
            <a:r>
              <a:rPr spc="-5" dirty="0"/>
              <a:t>Operators </a:t>
            </a:r>
            <a:r>
              <a:rPr dirty="0"/>
              <a:t>(6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dirty="0"/>
              <a:t>7)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4460" y="1499615"/>
            <a:ext cx="3840479" cy="1129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indent="-231140">
              <a:lnSpc>
                <a:spcPct val="100000"/>
              </a:lnSpc>
              <a:buClr>
                <a:srgbClr val="007BC3"/>
              </a:buClr>
              <a:buFont typeface="Arial"/>
              <a:buChar char="•"/>
              <a:tabLst>
                <a:tab pos="244475" algn="l"/>
              </a:tabLst>
            </a:pPr>
            <a:r>
              <a:rPr sz="1800" b="1" spc="-5" dirty="0">
                <a:solidFill>
                  <a:srgbClr val="6C6D70"/>
                </a:solidFill>
                <a:latin typeface="Arial"/>
                <a:cs typeface="Arial"/>
              </a:rPr>
              <a:t>Logical</a:t>
            </a:r>
            <a:r>
              <a:rPr sz="1800" b="1" spc="-5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C6D70"/>
                </a:solidFill>
                <a:latin typeface="Arial"/>
                <a:cs typeface="Arial"/>
              </a:rPr>
              <a:t>Operators</a:t>
            </a:r>
            <a:endParaRPr sz="1800">
              <a:latin typeface="Arial"/>
              <a:cs typeface="Arial"/>
            </a:endParaRPr>
          </a:p>
          <a:p>
            <a:pPr marL="469900" lvl="1" indent="-226060">
              <a:lnSpc>
                <a:spcPct val="100000"/>
              </a:lnSpc>
              <a:spcBef>
                <a:spcPts val="141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Are based on Boolean</a:t>
            </a:r>
            <a:r>
              <a:rPr sz="1600" spc="-10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Algebra</a:t>
            </a:r>
            <a:endParaRPr sz="1600">
              <a:latin typeface="Arial"/>
              <a:cs typeface="Arial"/>
            </a:endParaRPr>
          </a:p>
          <a:p>
            <a:pPr marL="469900" lvl="1" indent="-226060">
              <a:lnSpc>
                <a:spcPct val="100000"/>
              </a:lnSpc>
              <a:spcBef>
                <a:spcPts val="139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Returns result as either </a:t>
            </a:r>
            <a:r>
              <a:rPr sz="1600" spc="-20" dirty="0">
                <a:solidFill>
                  <a:srgbClr val="6C6D70"/>
                </a:solidFill>
                <a:latin typeface="Arial"/>
                <a:cs typeface="Arial"/>
              </a:rPr>
              <a:t>True </a:t>
            </a: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or</a:t>
            </a:r>
            <a:r>
              <a:rPr sz="1600" spc="5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False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5877" y="442976"/>
            <a:ext cx="166370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6C6D70"/>
                </a:solidFill>
                <a:latin typeface="Arial"/>
                <a:cs typeface="Arial"/>
              </a:rPr>
              <a:t>3</a:t>
            </a:r>
            <a:r>
              <a:rPr sz="1000" b="1" spc="-5" dirty="0">
                <a:solidFill>
                  <a:srgbClr val="6C6D70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510920" y="3113277"/>
          <a:ext cx="3657598" cy="1754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799"/>
                <a:gridCol w="2209799"/>
              </a:tblGrid>
              <a:tr h="438911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Operator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  <a:tc>
                  <a:txBody>
                    <a:bodyPr/>
                    <a:lstStyle/>
                    <a:p>
                      <a:pPr marL="635000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Meaning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</a:tr>
              <a:tr h="438911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and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Short</a:t>
                      </a:r>
                      <a:r>
                        <a:rPr sz="1800" spc="-6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Circuit-AND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</a:tr>
              <a:tr h="43891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Short</a:t>
                      </a:r>
                      <a:r>
                        <a:rPr sz="1800" spc="-6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Circuit-OR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</a:tr>
              <a:tr h="437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not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Unary</a:t>
                      </a:r>
                      <a:r>
                        <a:rPr sz="1800" spc="-7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NOT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3500" y="575563"/>
            <a:ext cx="299402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Operators </a:t>
            </a:r>
            <a:r>
              <a:rPr dirty="0"/>
              <a:t>(7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dirty="0"/>
              <a:t>7)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21036" y="1175003"/>
            <a:ext cx="7463790" cy="682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indent="-231140">
              <a:lnSpc>
                <a:spcPct val="100000"/>
              </a:lnSpc>
              <a:buClr>
                <a:srgbClr val="007BC3"/>
              </a:buClr>
              <a:buFont typeface="Arial"/>
              <a:buChar char="•"/>
              <a:tabLst>
                <a:tab pos="244475" algn="l"/>
              </a:tabLst>
            </a:pPr>
            <a:r>
              <a:rPr sz="1800" b="1" spc="-5" dirty="0">
                <a:solidFill>
                  <a:srgbClr val="6C6D70"/>
                </a:solidFill>
                <a:latin typeface="Arial"/>
                <a:cs typeface="Arial"/>
              </a:rPr>
              <a:t>Membership</a:t>
            </a:r>
            <a:r>
              <a:rPr sz="1800" b="1" spc="-5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C6D70"/>
                </a:solidFill>
                <a:latin typeface="Arial"/>
                <a:cs typeface="Arial"/>
              </a:rPr>
              <a:t>Operators</a:t>
            </a:r>
            <a:endParaRPr sz="18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  <a:spcBef>
                <a:spcPts val="1205"/>
              </a:spcBef>
            </a:pPr>
            <a:r>
              <a:rPr sz="1600" spc="-5" dirty="0">
                <a:solidFill>
                  <a:srgbClr val="007BC3"/>
                </a:solidFill>
                <a:latin typeface="Arial"/>
                <a:cs typeface="Arial"/>
              </a:rPr>
              <a:t>–  </a:t>
            </a: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Checks for membership </a:t>
            </a:r>
            <a:r>
              <a:rPr sz="1600" dirty="0">
                <a:solidFill>
                  <a:srgbClr val="6C6D70"/>
                </a:solidFill>
                <a:latin typeface="Arial"/>
                <a:cs typeface="Arial"/>
              </a:rPr>
              <a:t>in </a:t>
            </a: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a sequence of Strings, </a:t>
            </a:r>
            <a:r>
              <a:rPr sz="1600" dirty="0">
                <a:solidFill>
                  <a:srgbClr val="6C6D70"/>
                </a:solidFill>
                <a:latin typeface="Arial"/>
                <a:cs typeface="Arial"/>
              </a:rPr>
              <a:t>Lists, </a:t>
            </a: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Dictionaries or</a:t>
            </a:r>
            <a:r>
              <a:rPr sz="1600" spc="13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6C6D70"/>
                </a:solidFill>
                <a:latin typeface="Arial"/>
                <a:cs typeface="Arial"/>
              </a:rPr>
              <a:t>Tuples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1036" y="4101082"/>
            <a:ext cx="5118100" cy="682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indent="-231140">
              <a:lnSpc>
                <a:spcPct val="100000"/>
              </a:lnSpc>
              <a:buClr>
                <a:srgbClr val="007BC3"/>
              </a:buClr>
              <a:buFont typeface="Arial"/>
              <a:buChar char="•"/>
              <a:tabLst>
                <a:tab pos="244475" algn="l"/>
              </a:tabLst>
            </a:pPr>
            <a:r>
              <a:rPr sz="1800" b="1" spc="-5" dirty="0">
                <a:solidFill>
                  <a:srgbClr val="6C6D70"/>
                </a:solidFill>
                <a:latin typeface="Arial"/>
                <a:cs typeface="Arial"/>
              </a:rPr>
              <a:t>Identity</a:t>
            </a:r>
            <a:r>
              <a:rPr sz="1800" b="1" spc="-5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C6D70"/>
                </a:solidFill>
                <a:latin typeface="Arial"/>
                <a:cs typeface="Arial"/>
              </a:rPr>
              <a:t>Operators</a:t>
            </a:r>
            <a:endParaRPr sz="18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  <a:spcBef>
                <a:spcPts val="1205"/>
              </a:spcBef>
            </a:pPr>
            <a:r>
              <a:rPr sz="1600" spc="-5" dirty="0">
                <a:solidFill>
                  <a:srgbClr val="007BC3"/>
                </a:solidFill>
                <a:latin typeface="Arial"/>
                <a:cs typeface="Arial"/>
              </a:rPr>
              <a:t>–  </a:t>
            </a: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Are used to compare memory locations of 2</a:t>
            </a:r>
            <a:r>
              <a:rPr sz="1600" spc="13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objects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65877" y="442976"/>
            <a:ext cx="166370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6C6D70"/>
                </a:solidFill>
                <a:latin typeface="Arial"/>
                <a:cs typeface="Arial"/>
              </a:rPr>
              <a:t>3</a:t>
            </a:r>
            <a:r>
              <a:rPr sz="1000" b="1" spc="-5" dirty="0">
                <a:solidFill>
                  <a:srgbClr val="6C6D70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77323" y="2203450"/>
          <a:ext cx="8077195" cy="131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6"/>
                <a:gridCol w="6553199"/>
              </a:tblGrid>
              <a:tr h="3322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Operators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</a:tr>
              <a:tr h="3337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Returns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true if it finds a variable in given sequence else</a:t>
                      </a:r>
                      <a:r>
                        <a:rPr sz="1800" spc="10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</a:tr>
              <a:tr h="647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not</a:t>
                      </a:r>
                      <a:r>
                        <a:rPr sz="1800" spc="-9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Returns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true if it does not find a variable in given</a:t>
                      </a:r>
                      <a:r>
                        <a:rPr sz="1800" spc="9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sequence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5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else</a:t>
                      </a:r>
                      <a:r>
                        <a:rPr sz="1800" spc="-7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77323" y="4952745"/>
          <a:ext cx="8077195" cy="1630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796"/>
                <a:gridCol w="6248399"/>
              </a:tblGrid>
              <a:tr h="3337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Operators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</a:tr>
              <a:tr h="647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is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Returns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true if variables on either side of operator</a:t>
                      </a:r>
                      <a:r>
                        <a:rPr sz="1800" spc="8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are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5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referring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same object else false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</a:tr>
              <a:tr h="6492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-9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not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Returns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false if variables on either side of operator</a:t>
                      </a:r>
                      <a:r>
                        <a:rPr sz="1800" spc="9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are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5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referring </a:t>
                      </a:r>
                      <a:r>
                        <a:rPr sz="18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same object else true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196" y="587755"/>
            <a:ext cx="352425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Built-in function:</a:t>
            </a:r>
            <a:r>
              <a:rPr spc="5" dirty="0"/>
              <a:t> </a:t>
            </a:r>
            <a:r>
              <a:rPr spc="-5" dirty="0"/>
              <a:t>id()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65877" y="442976"/>
            <a:ext cx="166370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6C6D70"/>
                </a:solidFill>
                <a:latin typeface="Arial"/>
                <a:cs typeface="Arial"/>
              </a:rPr>
              <a:t>3</a:t>
            </a:r>
            <a:r>
              <a:rPr sz="1000" b="1" spc="-5" dirty="0">
                <a:solidFill>
                  <a:srgbClr val="6C6D70"/>
                </a:solidFill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30105" y="2546603"/>
            <a:ext cx="4406265" cy="4076700"/>
          </a:xfrm>
          <a:custGeom>
            <a:avLst/>
            <a:gdLst/>
            <a:ahLst/>
            <a:cxnLst/>
            <a:rect l="l" t="t" r="r" b="b"/>
            <a:pathLst>
              <a:path w="4406265" h="4076700">
                <a:moveTo>
                  <a:pt x="4405880" y="4070603"/>
                </a:moveTo>
                <a:lnTo>
                  <a:pt x="4405880" y="6095"/>
                </a:lnTo>
                <a:lnTo>
                  <a:pt x="4399784" y="0"/>
                </a:lnTo>
                <a:lnTo>
                  <a:pt x="6095" y="0"/>
                </a:lnTo>
                <a:lnTo>
                  <a:pt x="0" y="6095"/>
                </a:lnTo>
                <a:lnTo>
                  <a:pt x="0" y="4070603"/>
                </a:lnTo>
                <a:lnTo>
                  <a:pt x="6095" y="4076699"/>
                </a:lnTo>
                <a:lnTo>
                  <a:pt x="12191" y="4076699"/>
                </a:lnTo>
                <a:lnTo>
                  <a:pt x="12191" y="25907"/>
                </a:lnTo>
                <a:lnTo>
                  <a:pt x="25907" y="12191"/>
                </a:lnTo>
                <a:lnTo>
                  <a:pt x="25907" y="25907"/>
                </a:lnTo>
                <a:lnTo>
                  <a:pt x="4379972" y="25907"/>
                </a:lnTo>
                <a:lnTo>
                  <a:pt x="4379972" y="12191"/>
                </a:lnTo>
                <a:lnTo>
                  <a:pt x="4392164" y="25907"/>
                </a:lnTo>
                <a:lnTo>
                  <a:pt x="4392164" y="4076699"/>
                </a:lnTo>
                <a:lnTo>
                  <a:pt x="4399784" y="4076699"/>
                </a:lnTo>
                <a:lnTo>
                  <a:pt x="4405880" y="4070603"/>
                </a:lnTo>
                <a:close/>
              </a:path>
              <a:path w="4406265" h="4076700">
                <a:moveTo>
                  <a:pt x="25907" y="25907"/>
                </a:moveTo>
                <a:lnTo>
                  <a:pt x="25907" y="12191"/>
                </a:lnTo>
                <a:lnTo>
                  <a:pt x="12191" y="25907"/>
                </a:lnTo>
                <a:lnTo>
                  <a:pt x="25907" y="25907"/>
                </a:lnTo>
                <a:close/>
              </a:path>
              <a:path w="4406265" h="4076700">
                <a:moveTo>
                  <a:pt x="25907" y="4050791"/>
                </a:moveTo>
                <a:lnTo>
                  <a:pt x="25907" y="25907"/>
                </a:lnTo>
                <a:lnTo>
                  <a:pt x="12191" y="25907"/>
                </a:lnTo>
                <a:lnTo>
                  <a:pt x="12191" y="4050791"/>
                </a:lnTo>
                <a:lnTo>
                  <a:pt x="25907" y="4050791"/>
                </a:lnTo>
                <a:close/>
              </a:path>
              <a:path w="4406265" h="4076700">
                <a:moveTo>
                  <a:pt x="4392164" y="4050791"/>
                </a:moveTo>
                <a:lnTo>
                  <a:pt x="12191" y="4050791"/>
                </a:lnTo>
                <a:lnTo>
                  <a:pt x="25907" y="4062983"/>
                </a:lnTo>
                <a:lnTo>
                  <a:pt x="25907" y="4076699"/>
                </a:lnTo>
                <a:lnTo>
                  <a:pt x="4379972" y="4076699"/>
                </a:lnTo>
                <a:lnTo>
                  <a:pt x="4379972" y="4062983"/>
                </a:lnTo>
                <a:lnTo>
                  <a:pt x="4392164" y="4050791"/>
                </a:lnTo>
                <a:close/>
              </a:path>
              <a:path w="4406265" h="4076700">
                <a:moveTo>
                  <a:pt x="25907" y="4076699"/>
                </a:moveTo>
                <a:lnTo>
                  <a:pt x="25907" y="4062983"/>
                </a:lnTo>
                <a:lnTo>
                  <a:pt x="12191" y="4050791"/>
                </a:lnTo>
                <a:lnTo>
                  <a:pt x="12191" y="4076699"/>
                </a:lnTo>
                <a:lnTo>
                  <a:pt x="25907" y="4076699"/>
                </a:lnTo>
                <a:close/>
              </a:path>
              <a:path w="4406265" h="4076700">
                <a:moveTo>
                  <a:pt x="4392164" y="25907"/>
                </a:moveTo>
                <a:lnTo>
                  <a:pt x="4379972" y="12191"/>
                </a:lnTo>
                <a:lnTo>
                  <a:pt x="4379972" y="25907"/>
                </a:lnTo>
                <a:lnTo>
                  <a:pt x="4392164" y="25907"/>
                </a:lnTo>
                <a:close/>
              </a:path>
              <a:path w="4406265" h="4076700">
                <a:moveTo>
                  <a:pt x="4392164" y="4050791"/>
                </a:moveTo>
                <a:lnTo>
                  <a:pt x="4392164" y="25907"/>
                </a:lnTo>
                <a:lnTo>
                  <a:pt x="4379972" y="25907"/>
                </a:lnTo>
                <a:lnTo>
                  <a:pt x="4379972" y="4050791"/>
                </a:lnTo>
                <a:lnTo>
                  <a:pt x="4392164" y="4050791"/>
                </a:lnTo>
                <a:close/>
              </a:path>
              <a:path w="4406265" h="4076700">
                <a:moveTo>
                  <a:pt x="4392164" y="4076699"/>
                </a:moveTo>
                <a:lnTo>
                  <a:pt x="4392164" y="4050791"/>
                </a:lnTo>
                <a:lnTo>
                  <a:pt x="4379972" y="4062983"/>
                </a:lnTo>
                <a:lnTo>
                  <a:pt x="4379972" y="4076699"/>
                </a:lnTo>
                <a:lnTo>
                  <a:pt x="4392164" y="4076699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42297" y="2558795"/>
            <a:ext cx="4380230" cy="4051300"/>
          </a:xfrm>
          <a:prstGeom prst="rect">
            <a:avLst/>
          </a:prstGeom>
          <a:solidFill>
            <a:srgbClr val="D1ECF8"/>
          </a:solidFill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 =</a:t>
            </a:r>
            <a:r>
              <a:rPr sz="1800" spc="-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  <a:spcBef>
                <a:spcPts val="1415"/>
              </a:spcBef>
            </a:pP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b =</a:t>
            </a:r>
            <a:r>
              <a:rPr sz="1800" spc="-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90805" marR="351155">
              <a:lnSpc>
                <a:spcPct val="165600"/>
              </a:lnSpc>
            </a:pP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print("Value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 and b 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before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increment") 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print("id of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a:</a:t>
            </a:r>
            <a:r>
              <a:rPr sz="18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",id(a))</a:t>
            </a:r>
            <a:endParaRPr sz="1800">
              <a:latin typeface="Calibri"/>
              <a:cs typeface="Calibri"/>
            </a:endParaRPr>
          </a:p>
          <a:p>
            <a:pPr marL="90805" marR="2321560">
              <a:lnSpc>
                <a:spcPct val="165600"/>
              </a:lnSpc>
            </a:pP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print("id of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b: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",id(b)) 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b = a +</a:t>
            </a:r>
            <a:r>
              <a:rPr sz="1800" spc="-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90805" marR="514350">
              <a:lnSpc>
                <a:spcPct val="165600"/>
              </a:lnSpc>
            </a:pP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print("Value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 and b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after increment") 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print("id of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a:</a:t>
            </a:r>
            <a:r>
              <a:rPr sz="18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",id(a))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  <a:spcBef>
                <a:spcPts val="1415"/>
              </a:spcBef>
            </a:pP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print("id of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b:</a:t>
            </a:r>
            <a:r>
              <a:rPr sz="18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",id(b))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1036" y="1147571"/>
            <a:ext cx="6383020" cy="1029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indent="-231140">
              <a:lnSpc>
                <a:spcPct val="100000"/>
              </a:lnSpc>
              <a:buClr>
                <a:srgbClr val="007BC3"/>
              </a:buClr>
              <a:buFont typeface="Arial"/>
              <a:buChar char="•"/>
              <a:tabLst>
                <a:tab pos="244475" algn="l"/>
              </a:tabLst>
            </a:pPr>
            <a:r>
              <a:rPr sz="1800" b="1" spc="-5" dirty="0">
                <a:solidFill>
                  <a:srgbClr val="6C6D70"/>
                </a:solidFill>
                <a:latin typeface="Arial"/>
                <a:cs typeface="Arial"/>
              </a:rPr>
              <a:t>Id(object)</a:t>
            </a:r>
            <a:endParaRPr sz="1800">
              <a:latin typeface="Arial"/>
              <a:cs typeface="Arial"/>
            </a:endParaRPr>
          </a:p>
          <a:p>
            <a:pPr marL="469900" lvl="1" indent="-226060">
              <a:lnSpc>
                <a:spcPct val="100000"/>
              </a:lnSpc>
              <a:spcBef>
                <a:spcPts val="1015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Returns identity of an object. It </a:t>
            </a:r>
            <a:r>
              <a:rPr sz="1600" dirty="0">
                <a:solidFill>
                  <a:srgbClr val="6C6D70"/>
                </a:solidFill>
                <a:latin typeface="Arial"/>
                <a:cs typeface="Arial"/>
              </a:rPr>
              <a:t>is </a:t>
            </a: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the address of object </a:t>
            </a:r>
            <a:r>
              <a:rPr sz="1600" dirty="0">
                <a:solidFill>
                  <a:srgbClr val="6C6D70"/>
                </a:solidFill>
                <a:latin typeface="Arial"/>
                <a:cs typeface="Arial"/>
              </a:rPr>
              <a:t>in</a:t>
            </a:r>
            <a:r>
              <a:rPr sz="1600" spc="18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memory</a:t>
            </a:r>
            <a:endParaRPr sz="1600">
              <a:latin typeface="Arial"/>
              <a:cs typeface="Arial"/>
            </a:endParaRPr>
          </a:p>
          <a:p>
            <a:pPr marL="469900" lvl="1" indent="-226060">
              <a:lnSpc>
                <a:spcPct val="100000"/>
              </a:lnSpc>
              <a:spcBef>
                <a:spcPts val="1005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It will be unique and constant throughout the </a:t>
            </a:r>
            <a:r>
              <a:rPr sz="1600" dirty="0">
                <a:solidFill>
                  <a:srgbClr val="6C6D70"/>
                </a:solidFill>
                <a:latin typeface="Arial"/>
                <a:cs typeface="Arial"/>
              </a:rPr>
              <a:t>lifetime </a:t>
            </a: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of an</a:t>
            </a:r>
            <a:r>
              <a:rPr sz="1600" spc="14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object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2689" y="2297174"/>
            <a:ext cx="81788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i="1" spc="-5" dirty="0">
                <a:solidFill>
                  <a:srgbClr val="6C6D70"/>
                </a:solidFill>
                <a:latin typeface="Arial"/>
                <a:cs typeface="Arial"/>
              </a:rPr>
              <a:t>Example: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90365" y="2642616"/>
            <a:ext cx="3461385" cy="2689860"/>
          </a:xfrm>
          <a:custGeom>
            <a:avLst/>
            <a:gdLst/>
            <a:ahLst/>
            <a:cxnLst/>
            <a:rect l="l" t="t" r="r" b="b"/>
            <a:pathLst>
              <a:path w="3461384" h="2689860">
                <a:moveTo>
                  <a:pt x="0" y="0"/>
                </a:moveTo>
                <a:lnTo>
                  <a:pt x="0" y="2689859"/>
                </a:lnTo>
                <a:lnTo>
                  <a:pt x="3461003" y="2689859"/>
                </a:lnTo>
                <a:lnTo>
                  <a:pt x="34610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78174" y="2630423"/>
            <a:ext cx="3485515" cy="2715895"/>
          </a:xfrm>
          <a:custGeom>
            <a:avLst/>
            <a:gdLst/>
            <a:ahLst/>
            <a:cxnLst/>
            <a:rect l="l" t="t" r="r" b="b"/>
            <a:pathLst>
              <a:path w="3485515" h="2715895">
                <a:moveTo>
                  <a:pt x="3485387" y="2709671"/>
                </a:moveTo>
                <a:lnTo>
                  <a:pt x="3485387" y="6095"/>
                </a:lnTo>
                <a:lnTo>
                  <a:pt x="3479291" y="0"/>
                </a:lnTo>
                <a:lnTo>
                  <a:pt x="6095" y="0"/>
                </a:lnTo>
                <a:lnTo>
                  <a:pt x="0" y="6095"/>
                </a:lnTo>
                <a:lnTo>
                  <a:pt x="0" y="2709671"/>
                </a:lnTo>
                <a:lnTo>
                  <a:pt x="6095" y="2715767"/>
                </a:lnTo>
                <a:lnTo>
                  <a:pt x="12191" y="2715767"/>
                </a:lnTo>
                <a:lnTo>
                  <a:pt x="12191" y="25907"/>
                </a:lnTo>
                <a:lnTo>
                  <a:pt x="24383" y="12191"/>
                </a:lnTo>
                <a:lnTo>
                  <a:pt x="24383" y="25907"/>
                </a:lnTo>
                <a:lnTo>
                  <a:pt x="3459479" y="25907"/>
                </a:lnTo>
                <a:lnTo>
                  <a:pt x="3459479" y="12191"/>
                </a:lnTo>
                <a:lnTo>
                  <a:pt x="3473195" y="25907"/>
                </a:lnTo>
                <a:lnTo>
                  <a:pt x="3473195" y="2715767"/>
                </a:lnTo>
                <a:lnTo>
                  <a:pt x="3479291" y="2715767"/>
                </a:lnTo>
                <a:lnTo>
                  <a:pt x="3485387" y="2709671"/>
                </a:lnTo>
                <a:close/>
              </a:path>
              <a:path w="3485515" h="2715895">
                <a:moveTo>
                  <a:pt x="24383" y="25907"/>
                </a:moveTo>
                <a:lnTo>
                  <a:pt x="24383" y="12191"/>
                </a:lnTo>
                <a:lnTo>
                  <a:pt x="12191" y="25907"/>
                </a:lnTo>
                <a:lnTo>
                  <a:pt x="24383" y="25907"/>
                </a:lnTo>
                <a:close/>
              </a:path>
              <a:path w="3485515" h="2715895">
                <a:moveTo>
                  <a:pt x="24383" y="2689859"/>
                </a:moveTo>
                <a:lnTo>
                  <a:pt x="24383" y="25907"/>
                </a:lnTo>
                <a:lnTo>
                  <a:pt x="12191" y="25907"/>
                </a:lnTo>
                <a:lnTo>
                  <a:pt x="12191" y="2689859"/>
                </a:lnTo>
                <a:lnTo>
                  <a:pt x="24383" y="2689859"/>
                </a:lnTo>
                <a:close/>
              </a:path>
              <a:path w="3485515" h="2715895">
                <a:moveTo>
                  <a:pt x="3473195" y="2689859"/>
                </a:moveTo>
                <a:lnTo>
                  <a:pt x="12191" y="2689859"/>
                </a:lnTo>
                <a:lnTo>
                  <a:pt x="24383" y="2702051"/>
                </a:lnTo>
                <a:lnTo>
                  <a:pt x="24383" y="2715767"/>
                </a:lnTo>
                <a:lnTo>
                  <a:pt x="3459479" y="2715767"/>
                </a:lnTo>
                <a:lnTo>
                  <a:pt x="3459479" y="2702051"/>
                </a:lnTo>
                <a:lnTo>
                  <a:pt x="3473195" y="2689859"/>
                </a:lnTo>
                <a:close/>
              </a:path>
              <a:path w="3485515" h="2715895">
                <a:moveTo>
                  <a:pt x="24383" y="2715767"/>
                </a:moveTo>
                <a:lnTo>
                  <a:pt x="24383" y="2702051"/>
                </a:lnTo>
                <a:lnTo>
                  <a:pt x="12191" y="2689859"/>
                </a:lnTo>
                <a:lnTo>
                  <a:pt x="12191" y="2715767"/>
                </a:lnTo>
                <a:lnTo>
                  <a:pt x="24383" y="2715767"/>
                </a:lnTo>
                <a:close/>
              </a:path>
              <a:path w="3485515" h="2715895">
                <a:moveTo>
                  <a:pt x="3473195" y="25907"/>
                </a:moveTo>
                <a:lnTo>
                  <a:pt x="3459479" y="12191"/>
                </a:lnTo>
                <a:lnTo>
                  <a:pt x="3459479" y="25907"/>
                </a:lnTo>
                <a:lnTo>
                  <a:pt x="3473195" y="25907"/>
                </a:lnTo>
                <a:close/>
              </a:path>
              <a:path w="3485515" h="2715895">
                <a:moveTo>
                  <a:pt x="3473195" y="2689859"/>
                </a:moveTo>
                <a:lnTo>
                  <a:pt x="3473195" y="25907"/>
                </a:lnTo>
                <a:lnTo>
                  <a:pt x="3459479" y="25907"/>
                </a:lnTo>
                <a:lnTo>
                  <a:pt x="3459479" y="2689859"/>
                </a:lnTo>
                <a:lnTo>
                  <a:pt x="3473195" y="2689859"/>
                </a:lnTo>
                <a:close/>
              </a:path>
              <a:path w="3485515" h="2715895">
                <a:moveTo>
                  <a:pt x="3473195" y="2715767"/>
                </a:moveTo>
                <a:lnTo>
                  <a:pt x="3473195" y="2689859"/>
                </a:lnTo>
                <a:lnTo>
                  <a:pt x="3459479" y="2702051"/>
                </a:lnTo>
                <a:lnTo>
                  <a:pt x="3459479" y="2715767"/>
                </a:lnTo>
                <a:lnTo>
                  <a:pt x="3473195" y="2715767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90365" y="2642616"/>
            <a:ext cx="3461385" cy="268986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sz="1800" spc="-25" dirty="0">
                <a:solidFill>
                  <a:srgbClr val="001F5F"/>
                </a:solidFill>
                <a:latin typeface="Calibri"/>
                <a:cs typeface="Calibri"/>
              </a:rPr>
              <a:t>Value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 and b 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before</a:t>
            </a:r>
            <a:r>
              <a:rPr sz="1800" spc="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increment</a:t>
            </a:r>
            <a:endParaRPr sz="1800">
              <a:latin typeface="Calibri"/>
              <a:cs typeface="Calibri"/>
            </a:endParaRPr>
          </a:p>
          <a:p>
            <a:pPr marL="91440" marR="1447165">
              <a:lnSpc>
                <a:spcPct val="165600"/>
              </a:lnSpc>
            </a:pP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id of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a: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1815592664  id of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b:</a:t>
            </a:r>
            <a:r>
              <a:rPr sz="1800" spc="3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1815592664</a:t>
            </a:r>
            <a:endParaRPr sz="1800">
              <a:latin typeface="Calibri"/>
              <a:cs typeface="Calibri"/>
            </a:endParaRPr>
          </a:p>
          <a:p>
            <a:pPr marL="91440" marR="365125">
              <a:lnSpc>
                <a:spcPct val="165600"/>
              </a:lnSpc>
            </a:pPr>
            <a:r>
              <a:rPr sz="1800" spc="-25" dirty="0">
                <a:solidFill>
                  <a:srgbClr val="001F5F"/>
                </a:solidFill>
                <a:latin typeface="Calibri"/>
                <a:cs typeface="Calibri"/>
              </a:rPr>
              <a:t>Value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 and b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after increment 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id of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a:</a:t>
            </a:r>
            <a:r>
              <a:rPr sz="1800" spc="3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1815592664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1415"/>
              </a:spcBef>
            </a:pP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id of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b:</a:t>
            </a:r>
            <a:r>
              <a:rPr sz="1800" spc="3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1815592680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77671" y="2344418"/>
            <a:ext cx="6076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i="1" spc="-5" dirty="0">
                <a:solidFill>
                  <a:srgbClr val="6C6D70"/>
                </a:solidFill>
                <a:latin typeface="Arial"/>
                <a:cs typeface="Arial"/>
              </a:rPr>
              <a:t>O</a:t>
            </a:r>
            <a:r>
              <a:rPr sz="1400" b="1" i="1" spc="-10" dirty="0">
                <a:solidFill>
                  <a:srgbClr val="6C6D70"/>
                </a:solidFill>
                <a:latin typeface="Arial"/>
                <a:cs typeface="Arial"/>
              </a:rPr>
              <a:t>u</a:t>
            </a:r>
            <a:r>
              <a:rPr sz="1400" b="1" i="1" dirty="0">
                <a:solidFill>
                  <a:srgbClr val="6C6D70"/>
                </a:solidFill>
                <a:latin typeface="Arial"/>
                <a:cs typeface="Arial"/>
              </a:rPr>
              <a:t>t</a:t>
            </a:r>
            <a:r>
              <a:rPr sz="1400" b="1" i="1" spc="-10" dirty="0">
                <a:solidFill>
                  <a:srgbClr val="6C6D70"/>
                </a:solidFill>
                <a:latin typeface="Arial"/>
                <a:cs typeface="Arial"/>
              </a:rPr>
              <a:t>pu</a:t>
            </a:r>
            <a:r>
              <a:rPr sz="1400" b="1" i="1" dirty="0">
                <a:solidFill>
                  <a:srgbClr val="6C6D70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64586" y="5204459"/>
            <a:ext cx="3307079" cy="1467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38631" y="5767829"/>
            <a:ext cx="2171700" cy="742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8890" algn="ctr">
              <a:lnSpc>
                <a:spcPct val="100000"/>
              </a:lnSpc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Note the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change in  address of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variable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‘b’  after</a:t>
            </a:r>
            <a:r>
              <a:rPr sz="16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increment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3" descr="1200px-Guido_van_Rossum_OSCON_200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5300" y="1949450"/>
            <a:ext cx="3230563" cy="4191000"/>
          </a:xfrm>
          <a:prstGeom prst="rect">
            <a:avLst/>
          </a:prstGeom>
        </p:spPr>
      </p:pic>
      <p:pic>
        <p:nvPicPr>
          <p:cNvPr id="6" name="Picture 3" descr="C:\Users\sys\Pictures\8608274-1309372594-85678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300" y="1873250"/>
            <a:ext cx="3048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550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6048" y="718819"/>
            <a:ext cx="3935729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Built-in function:</a:t>
            </a:r>
            <a:r>
              <a:rPr spc="15" dirty="0"/>
              <a:t> </a:t>
            </a:r>
            <a:r>
              <a:rPr spc="-10" dirty="0"/>
              <a:t>type()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2936" y="1353311"/>
            <a:ext cx="3634104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indent="-231140">
              <a:lnSpc>
                <a:spcPct val="100000"/>
              </a:lnSpc>
              <a:buClr>
                <a:srgbClr val="007BC3"/>
              </a:buClr>
              <a:buChar char="•"/>
              <a:tabLst>
                <a:tab pos="244475" algn="l"/>
              </a:tabLst>
            </a:pP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Used 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identify the 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type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of</a:t>
            </a:r>
            <a:r>
              <a:rPr sz="1800" spc="1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object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2941" y="1806955"/>
            <a:ext cx="92710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i="1" spc="-5" dirty="0">
                <a:solidFill>
                  <a:srgbClr val="6C6D70"/>
                </a:solidFill>
                <a:latin typeface="Arial"/>
                <a:cs typeface="Arial"/>
              </a:rPr>
              <a:t>Exa</a:t>
            </a:r>
            <a:r>
              <a:rPr sz="1600" b="1" i="1" spc="-10" dirty="0">
                <a:solidFill>
                  <a:srgbClr val="6C6D70"/>
                </a:solidFill>
                <a:latin typeface="Arial"/>
                <a:cs typeface="Arial"/>
              </a:rPr>
              <a:t>mp</a:t>
            </a:r>
            <a:r>
              <a:rPr sz="1600" b="1" i="1" spc="-5" dirty="0">
                <a:solidFill>
                  <a:srgbClr val="6C6D70"/>
                </a:solidFill>
                <a:latin typeface="Arial"/>
                <a:cs typeface="Arial"/>
              </a:rPr>
              <a:t>le: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2941" y="5407149"/>
            <a:ext cx="422719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6C6D70"/>
                </a:solidFill>
                <a:latin typeface="Arial"/>
                <a:cs typeface="Arial"/>
              </a:rPr>
              <a:t>Note: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Every variable in 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Python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is a</a:t>
            </a:r>
            <a:r>
              <a:rPr sz="1800" spc="5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object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65877" y="442976"/>
            <a:ext cx="166370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6C6D70"/>
                </a:solidFill>
                <a:latin typeface="Arial"/>
                <a:cs typeface="Arial"/>
              </a:rPr>
              <a:t>3</a:t>
            </a:r>
            <a:r>
              <a:rPr sz="1000" b="1" spc="-5" dirty="0">
                <a:solidFill>
                  <a:srgbClr val="6C6D70"/>
                </a:solidFill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31953" y="1877567"/>
            <a:ext cx="3915410" cy="3298190"/>
          </a:xfrm>
          <a:custGeom>
            <a:avLst/>
            <a:gdLst/>
            <a:ahLst/>
            <a:cxnLst/>
            <a:rect l="l" t="t" r="r" b="b"/>
            <a:pathLst>
              <a:path w="3915410" h="3298190">
                <a:moveTo>
                  <a:pt x="3915155" y="3291839"/>
                </a:moveTo>
                <a:lnTo>
                  <a:pt x="3915155" y="7619"/>
                </a:lnTo>
                <a:lnTo>
                  <a:pt x="3909059" y="0"/>
                </a:lnTo>
                <a:lnTo>
                  <a:pt x="6095" y="0"/>
                </a:lnTo>
                <a:lnTo>
                  <a:pt x="0" y="7619"/>
                </a:lnTo>
                <a:lnTo>
                  <a:pt x="0" y="3291839"/>
                </a:lnTo>
                <a:lnTo>
                  <a:pt x="6095" y="3297935"/>
                </a:lnTo>
                <a:lnTo>
                  <a:pt x="13715" y="3297935"/>
                </a:lnTo>
                <a:lnTo>
                  <a:pt x="13715" y="28955"/>
                </a:lnTo>
                <a:lnTo>
                  <a:pt x="28955" y="15239"/>
                </a:lnTo>
                <a:lnTo>
                  <a:pt x="28955" y="28955"/>
                </a:lnTo>
                <a:lnTo>
                  <a:pt x="3886199" y="28955"/>
                </a:lnTo>
                <a:lnTo>
                  <a:pt x="3886199" y="15239"/>
                </a:lnTo>
                <a:lnTo>
                  <a:pt x="3899915" y="28955"/>
                </a:lnTo>
                <a:lnTo>
                  <a:pt x="3899915" y="3297935"/>
                </a:lnTo>
                <a:lnTo>
                  <a:pt x="3909059" y="3297935"/>
                </a:lnTo>
                <a:lnTo>
                  <a:pt x="3915155" y="3291839"/>
                </a:lnTo>
                <a:close/>
              </a:path>
              <a:path w="3915410" h="3298190">
                <a:moveTo>
                  <a:pt x="28955" y="28955"/>
                </a:moveTo>
                <a:lnTo>
                  <a:pt x="28955" y="15239"/>
                </a:lnTo>
                <a:lnTo>
                  <a:pt x="13715" y="28955"/>
                </a:lnTo>
                <a:lnTo>
                  <a:pt x="28955" y="28955"/>
                </a:lnTo>
                <a:close/>
              </a:path>
              <a:path w="3915410" h="3298190">
                <a:moveTo>
                  <a:pt x="28955" y="3268979"/>
                </a:moveTo>
                <a:lnTo>
                  <a:pt x="28955" y="28955"/>
                </a:lnTo>
                <a:lnTo>
                  <a:pt x="13715" y="28955"/>
                </a:lnTo>
                <a:lnTo>
                  <a:pt x="13715" y="3268979"/>
                </a:lnTo>
                <a:lnTo>
                  <a:pt x="28955" y="3268979"/>
                </a:lnTo>
                <a:close/>
              </a:path>
              <a:path w="3915410" h="3298190">
                <a:moveTo>
                  <a:pt x="3899915" y="3268979"/>
                </a:moveTo>
                <a:lnTo>
                  <a:pt x="13715" y="3268979"/>
                </a:lnTo>
                <a:lnTo>
                  <a:pt x="28955" y="3284219"/>
                </a:lnTo>
                <a:lnTo>
                  <a:pt x="28955" y="3297935"/>
                </a:lnTo>
                <a:lnTo>
                  <a:pt x="3886199" y="3297935"/>
                </a:lnTo>
                <a:lnTo>
                  <a:pt x="3886199" y="3284219"/>
                </a:lnTo>
                <a:lnTo>
                  <a:pt x="3899915" y="3268979"/>
                </a:lnTo>
                <a:close/>
              </a:path>
              <a:path w="3915410" h="3298190">
                <a:moveTo>
                  <a:pt x="28955" y="3297935"/>
                </a:moveTo>
                <a:lnTo>
                  <a:pt x="28955" y="3284219"/>
                </a:lnTo>
                <a:lnTo>
                  <a:pt x="13715" y="3268979"/>
                </a:lnTo>
                <a:lnTo>
                  <a:pt x="13715" y="3297935"/>
                </a:lnTo>
                <a:lnTo>
                  <a:pt x="28955" y="3297935"/>
                </a:lnTo>
                <a:close/>
              </a:path>
              <a:path w="3915410" h="3298190">
                <a:moveTo>
                  <a:pt x="3899915" y="28955"/>
                </a:moveTo>
                <a:lnTo>
                  <a:pt x="3886199" y="15239"/>
                </a:lnTo>
                <a:lnTo>
                  <a:pt x="3886199" y="28955"/>
                </a:lnTo>
                <a:lnTo>
                  <a:pt x="3899915" y="28955"/>
                </a:lnTo>
                <a:close/>
              </a:path>
              <a:path w="3915410" h="3298190">
                <a:moveTo>
                  <a:pt x="3899915" y="3268979"/>
                </a:moveTo>
                <a:lnTo>
                  <a:pt x="3899915" y="28955"/>
                </a:lnTo>
                <a:lnTo>
                  <a:pt x="3886199" y="28955"/>
                </a:lnTo>
                <a:lnTo>
                  <a:pt x="3886199" y="3268979"/>
                </a:lnTo>
                <a:lnTo>
                  <a:pt x="3899915" y="3268979"/>
                </a:lnTo>
                <a:close/>
              </a:path>
              <a:path w="3915410" h="3298190">
                <a:moveTo>
                  <a:pt x="3899915" y="3297935"/>
                </a:moveTo>
                <a:lnTo>
                  <a:pt x="3899915" y="3268979"/>
                </a:lnTo>
                <a:lnTo>
                  <a:pt x="3886199" y="3284219"/>
                </a:lnTo>
                <a:lnTo>
                  <a:pt x="3886199" y="3297935"/>
                </a:lnTo>
                <a:lnTo>
                  <a:pt x="3899915" y="3297935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45669" y="1892807"/>
            <a:ext cx="3886200" cy="3268979"/>
          </a:xfrm>
          <a:prstGeom prst="rect">
            <a:avLst/>
          </a:prstGeom>
          <a:solidFill>
            <a:srgbClr val="D1ECF8"/>
          </a:solidFill>
        </p:spPr>
        <p:txBody>
          <a:bodyPr vert="horz" wrap="square" lIns="0" tIns="425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int_a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1800" spc="-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1415"/>
              </a:spcBef>
            </a:pP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print("Type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of 'int_a':",</a:t>
            </a:r>
            <a:r>
              <a:rPr sz="1800" spc="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type(int_a))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1600"/>
              </a:spcBef>
            </a:pP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str_b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18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"Hello"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1415"/>
              </a:spcBef>
            </a:pP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print("Type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of 'str_b':",</a:t>
            </a:r>
            <a:r>
              <a:rPr sz="18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type(str_b))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1600"/>
              </a:spcBef>
            </a:pP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list_c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18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[]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1415"/>
              </a:spcBef>
            </a:pP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print("Type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'list_c':",</a:t>
            </a:r>
            <a:r>
              <a:rPr sz="1800" spc="1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type(list_c))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08297" y="3834383"/>
            <a:ext cx="3055620" cy="1339850"/>
          </a:xfrm>
          <a:custGeom>
            <a:avLst/>
            <a:gdLst/>
            <a:ahLst/>
            <a:cxnLst/>
            <a:rect l="l" t="t" r="r" b="b"/>
            <a:pathLst>
              <a:path w="3055620" h="1339850">
                <a:moveTo>
                  <a:pt x="3055619" y="1333499"/>
                </a:moveTo>
                <a:lnTo>
                  <a:pt x="3055619" y="6095"/>
                </a:lnTo>
                <a:lnTo>
                  <a:pt x="3049523" y="0"/>
                </a:lnTo>
                <a:lnTo>
                  <a:pt x="4571" y="0"/>
                </a:lnTo>
                <a:lnTo>
                  <a:pt x="0" y="6095"/>
                </a:lnTo>
                <a:lnTo>
                  <a:pt x="0" y="1333499"/>
                </a:lnTo>
                <a:lnTo>
                  <a:pt x="4571" y="1339595"/>
                </a:lnTo>
                <a:lnTo>
                  <a:pt x="12191" y="1339595"/>
                </a:lnTo>
                <a:lnTo>
                  <a:pt x="12191" y="25907"/>
                </a:lnTo>
                <a:lnTo>
                  <a:pt x="24383" y="12191"/>
                </a:lnTo>
                <a:lnTo>
                  <a:pt x="24383" y="25907"/>
                </a:lnTo>
                <a:lnTo>
                  <a:pt x="3029711" y="25907"/>
                </a:lnTo>
                <a:lnTo>
                  <a:pt x="3029711" y="12191"/>
                </a:lnTo>
                <a:lnTo>
                  <a:pt x="3041903" y="25907"/>
                </a:lnTo>
                <a:lnTo>
                  <a:pt x="3041903" y="1339595"/>
                </a:lnTo>
                <a:lnTo>
                  <a:pt x="3049523" y="1339595"/>
                </a:lnTo>
                <a:lnTo>
                  <a:pt x="3055619" y="1333499"/>
                </a:lnTo>
                <a:close/>
              </a:path>
              <a:path w="3055620" h="1339850">
                <a:moveTo>
                  <a:pt x="24383" y="25907"/>
                </a:moveTo>
                <a:lnTo>
                  <a:pt x="24383" y="12191"/>
                </a:lnTo>
                <a:lnTo>
                  <a:pt x="12191" y="25907"/>
                </a:lnTo>
                <a:lnTo>
                  <a:pt x="24383" y="25907"/>
                </a:lnTo>
                <a:close/>
              </a:path>
              <a:path w="3055620" h="1339850">
                <a:moveTo>
                  <a:pt x="24383" y="1313687"/>
                </a:moveTo>
                <a:lnTo>
                  <a:pt x="24383" y="25907"/>
                </a:lnTo>
                <a:lnTo>
                  <a:pt x="12191" y="25907"/>
                </a:lnTo>
                <a:lnTo>
                  <a:pt x="12191" y="1313687"/>
                </a:lnTo>
                <a:lnTo>
                  <a:pt x="24383" y="1313687"/>
                </a:lnTo>
                <a:close/>
              </a:path>
              <a:path w="3055620" h="1339850">
                <a:moveTo>
                  <a:pt x="3041903" y="1313687"/>
                </a:moveTo>
                <a:lnTo>
                  <a:pt x="12191" y="1313687"/>
                </a:lnTo>
                <a:lnTo>
                  <a:pt x="24383" y="1327403"/>
                </a:lnTo>
                <a:lnTo>
                  <a:pt x="24383" y="1339595"/>
                </a:lnTo>
                <a:lnTo>
                  <a:pt x="3029711" y="1339595"/>
                </a:lnTo>
                <a:lnTo>
                  <a:pt x="3029711" y="1327403"/>
                </a:lnTo>
                <a:lnTo>
                  <a:pt x="3041903" y="1313687"/>
                </a:lnTo>
                <a:close/>
              </a:path>
              <a:path w="3055620" h="1339850">
                <a:moveTo>
                  <a:pt x="24383" y="1339595"/>
                </a:moveTo>
                <a:lnTo>
                  <a:pt x="24383" y="1327403"/>
                </a:lnTo>
                <a:lnTo>
                  <a:pt x="12191" y="1313687"/>
                </a:lnTo>
                <a:lnTo>
                  <a:pt x="12191" y="1339595"/>
                </a:lnTo>
                <a:lnTo>
                  <a:pt x="24383" y="1339595"/>
                </a:lnTo>
                <a:close/>
              </a:path>
              <a:path w="3055620" h="1339850">
                <a:moveTo>
                  <a:pt x="3041903" y="25907"/>
                </a:moveTo>
                <a:lnTo>
                  <a:pt x="3029711" y="12191"/>
                </a:lnTo>
                <a:lnTo>
                  <a:pt x="3029711" y="25907"/>
                </a:lnTo>
                <a:lnTo>
                  <a:pt x="3041903" y="25907"/>
                </a:lnTo>
                <a:close/>
              </a:path>
              <a:path w="3055620" h="1339850">
                <a:moveTo>
                  <a:pt x="3041903" y="1313687"/>
                </a:moveTo>
                <a:lnTo>
                  <a:pt x="3041903" y="25907"/>
                </a:lnTo>
                <a:lnTo>
                  <a:pt x="3029711" y="25907"/>
                </a:lnTo>
                <a:lnTo>
                  <a:pt x="3029711" y="1313687"/>
                </a:lnTo>
                <a:lnTo>
                  <a:pt x="3041903" y="1313687"/>
                </a:lnTo>
                <a:close/>
              </a:path>
              <a:path w="3055620" h="1339850">
                <a:moveTo>
                  <a:pt x="3041903" y="1339595"/>
                </a:moveTo>
                <a:lnTo>
                  <a:pt x="3041903" y="1313687"/>
                </a:lnTo>
                <a:lnTo>
                  <a:pt x="3029711" y="1327403"/>
                </a:lnTo>
                <a:lnTo>
                  <a:pt x="3029711" y="1339595"/>
                </a:lnTo>
                <a:lnTo>
                  <a:pt x="3041903" y="1339595"/>
                </a:lnTo>
                <a:close/>
              </a:path>
            </a:pathLst>
          </a:custGeom>
          <a:solidFill>
            <a:srgbClr val="F159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20489" y="3846576"/>
            <a:ext cx="3030220" cy="13157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438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sz="1800" spc="-25" dirty="0">
                <a:solidFill>
                  <a:srgbClr val="001F5F"/>
                </a:solidFill>
                <a:latin typeface="Calibri"/>
                <a:cs typeface="Calibri"/>
              </a:rPr>
              <a:t>Type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of 'int_a': &lt;class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'int'&gt;</a:t>
            </a:r>
            <a:endParaRPr sz="1800">
              <a:latin typeface="Calibri"/>
              <a:cs typeface="Calibri"/>
            </a:endParaRPr>
          </a:p>
          <a:p>
            <a:pPr marL="91440" marR="417830">
              <a:lnSpc>
                <a:spcPct val="165600"/>
              </a:lnSpc>
            </a:pPr>
            <a:r>
              <a:rPr sz="1800" spc="-25" dirty="0">
                <a:solidFill>
                  <a:srgbClr val="001F5F"/>
                </a:solidFill>
                <a:latin typeface="Calibri"/>
                <a:cs typeface="Calibri"/>
              </a:rPr>
              <a:t>Type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of 'str_b': &lt;class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'str'&gt;  </a:t>
            </a:r>
            <a:r>
              <a:rPr sz="1800" spc="-25" dirty="0">
                <a:solidFill>
                  <a:srgbClr val="001F5F"/>
                </a:solidFill>
                <a:latin typeface="Calibri"/>
                <a:cs typeface="Calibri"/>
              </a:rPr>
              <a:t>Type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'list_c':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&lt;class</a:t>
            </a:r>
            <a:r>
              <a:rPr sz="1800" spc="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'list'&gt;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15414" y="3462526"/>
            <a:ext cx="76327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i="1" spc="-15" dirty="0">
                <a:solidFill>
                  <a:srgbClr val="6C6D70"/>
                </a:solidFill>
                <a:latin typeface="Arial"/>
                <a:cs typeface="Arial"/>
              </a:rPr>
              <a:t>O</a:t>
            </a:r>
            <a:r>
              <a:rPr sz="1600" b="1" i="1" spc="-10" dirty="0">
                <a:solidFill>
                  <a:srgbClr val="6C6D70"/>
                </a:solidFill>
                <a:latin typeface="Arial"/>
                <a:cs typeface="Arial"/>
              </a:rPr>
              <a:t>utput</a:t>
            </a:r>
            <a:r>
              <a:rPr sz="1800" b="1" i="1" dirty="0">
                <a:solidFill>
                  <a:srgbClr val="6C6D70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305">
              <a:lnSpc>
                <a:spcPct val="100000"/>
              </a:lnSpc>
            </a:pPr>
            <a:r>
              <a:rPr spc="-10" dirty="0"/>
              <a:t>Coding </a:t>
            </a:r>
            <a:r>
              <a:rPr spc="-5" dirty="0"/>
              <a:t>Standards in</a:t>
            </a:r>
            <a:r>
              <a:rPr spc="35" dirty="0"/>
              <a:t> </a:t>
            </a:r>
            <a:r>
              <a:rPr spc="-10" dirty="0"/>
              <a:t>Python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4460" y="1499615"/>
            <a:ext cx="8394700" cy="5030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 indent="-292100">
              <a:lnSpc>
                <a:spcPct val="100000"/>
              </a:lnSpc>
              <a:buClr>
                <a:srgbClr val="007BC3"/>
              </a:buClr>
              <a:buChar char="•"/>
              <a:tabLst>
                <a:tab pos="244475" algn="l"/>
              </a:tabLst>
            </a:pP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Set of</a:t>
            </a:r>
            <a:r>
              <a:rPr sz="1800" spc="-8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guidelines</a:t>
            </a:r>
            <a:endParaRPr sz="1800">
              <a:latin typeface="Arial"/>
              <a:cs typeface="Arial"/>
            </a:endParaRPr>
          </a:p>
          <a:p>
            <a:pPr marL="469900" lvl="1" indent="-226060">
              <a:lnSpc>
                <a:spcPct val="100000"/>
              </a:lnSpc>
              <a:spcBef>
                <a:spcPts val="141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600" spc="-95" dirty="0">
                <a:solidFill>
                  <a:srgbClr val="00B050"/>
                </a:solidFill>
                <a:latin typeface="Arial"/>
                <a:cs typeface="Arial"/>
              </a:rPr>
              <a:t>To 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Enhance the readability and Clarity </a:t>
            </a: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of the</a:t>
            </a:r>
            <a:r>
              <a:rPr sz="1600" spc="17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program</a:t>
            </a:r>
            <a:endParaRPr sz="1600">
              <a:latin typeface="Arial"/>
              <a:cs typeface="Arial"/>
            </a:endParaRPr>
          </a:p>
          <a:p>
            <a:pPr marL="469900" lvl="1" indent="-226060">
              <a:lnSpc>
                <a:spcPct val="100000"/>
              </a:lnSpc>
              <a:spcBef>
                <a:spcPts val="139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Make 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it 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easy to debug </a:t>
            </a: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and maintain the</a:t>
            </a:r>
            <a:r>
              <a:rPr sz="1600" spc="6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program</a:t>
            </a:r>
            <a:endParaRPr sz="1600">
              <a:latin typeface="Arial"/>
              <a:cs typeface="Arial"/>
            </a:endParaRPr>
          </a:p>
          <a:p>
            <a:pPr marL="304800" indent="-286385">
              <a:lnSpc>
                <a:spcPct val="100000"/>
              </a:lnSpc>
              <a:spcBef>
                <a:spcPts val="1395"/>
              </a:spcBef>
              <a:buClr>
                <a:srgbClr val="007BC3"/>
              </a:buClr>
              <a:buChar char="•"/>
              <a:tabLst>
                <a:tab pos="305435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All the letters in a variable name should be in</a:t>
            </a:r>
            <a:r>
              <a:rPr sz="1800" spc="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lowercase</a:t>
            </a:r>
            <a:endParaRPr sz="1800">
              <a:solidFill>
                <a:srgbClr val="FF0000"/>
              </a:solidFill>
              <a:latin typeface="Arial"/>
              <a:cs typeface="Arial"/>
            </a:endParaRPr>
          </a:p>
          <a:p>
            <a:pPr marL="304800" marR="5080" indent="-286385">
              <a:lnSpc>
                <a:spcPct val="110000"/>
              </a:lnSpc>
              <a:spcBef>
                <a:spcPts val="1200"/>
              </a:spcBef>
              <a:buClr>
                <a:srgbClr val="007BC3"/>
              </a:buClr>
              <a:buChar char="•"/>
              <a:tabLst>
                <a:tab pos="305435" algn="l"/>
              </a:tabLst>
            </a:pPr>
            <a:r>
              <a:rPr sz="1800" spc="-5" dirty="0">
                <a:solidFill>
                  <a:srgbClr val="00B0F0"/>
                </a:solidFill>
                <a:latin typeface="Arial"/>
                <a:cs typeface="Arial"/>
              </a:rPr>
              <a:t>When there are more than </a:t>
            </a:r>
            <a:r>
              <a:rPr sz="1800" spc="-15" dirty="0">
                <a:solidFill>
                  <a:srgbClr val="00B0F0"/>
                </a:solidFill>
                <a:latin typeface="Arial"/>
                <a:cs typeface="Arial"/>
              </a:rPr>
              <a:t>two words </a:t>
            </a:r>
            <a:r>
              <a:rPr sz="1800" spc="-5" dirty="0">
                <a:solidFill>
                  <a:srgbClr val="00B0F0"/>
                </a:solidFill>
                <a:latin typeface="Arial"/>
                <a:cs typeface="Arial"/>
              </a:rPr>
              <a:t>in variable name, underscore can be used  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between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internal</a:t>
            </a:r>
            <a:r>
              <a:rPr sz="1800" spc="2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6C6D70"/>
                </a:solidFill>
                <a:latin typeface="Arial"/>
                <a:cs typeface="Arial"/>
              </a:rPr>
              <a:t>words</a:t>
            </a:r>
            <a:endParaRPr sz="1800">
              <a:latin typeface="Arial"/>
              <a:cs typeface="Arial"/>
            </a:endParaRPr>
          </a:p>
          <a:p>
            <a:pPr marL="304800" indent="-286385">
              <a:lnSpc>
                <a:spcPct val="100000"/>
              </a:lnSpc>
              <a:spcBef>
                <a:spcPts val="1415"/>
              </a:spcBef>
              <a:buClr>
                <a:srgbClr val="007BC3"/>
              </a:buClr>
              <a:buChar char="•"/>
              <a:tabLst>
                <a:tab pos="305435" algn="l"/>
              </a:tabLst>
            </a:pP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Use </a:t>
            </a:r>
            <a:r>
              <a:rPr sz="1800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meaningful names for variables</a:t>
            </a:r>
            <a:endParaRPr sz="18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304800" indent="-286385">
              <a:lnSpc>
                <a:spcPct val="100000"/>
              </a:lnSpc>
              <a:spcBef>
                <a:spcPts val="1415"/>
              </a:spcBef>
              <a:buClr>
                <a:srgbClr val="007BC3"/>
              </a:buClr>
              <a:buChar char="•"/>
              <a:tabLst>
                <a:tab pos="305435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Limit all lines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 maximum of 79</a:t>
            </a:r>
            <a:r>
              <a:rPr sz="1800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characters</a:t>
            </a:r>
            <a:endParaRPr sz="1800">
              <a:solidFill>
                <a:srgbClr val="FF0000"/>
              </a:solidFill>
              <a:latin typeface="Arial"/>
              <a:cs typeface="Arial"/>
            </a:endParaRPr>
          </a:p>
          <a:p>
            <a:pPr marL="304800" indent="-286385">
              <a:lnSpc>
                <a:spcPct val="100000"/>
              </a:lnSpc>
              <a:spcBef>
                <a:spcPts val="1415"/>
              </a:spcBef>
              <a:buClr>
                <a:srgbClr val="007BC3"/>
              </a:buClr>
              <a:buChar char="•"/>
              <a:tabLst>
                <a:tab pos="305435" algn="l"/>
              </a:tabLst>
            </a:pP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00B050"/>
                </a:solidFill>
                <a:latin typeface="Arial"/>
                <a:cs typeface="Arial"/>
              </a:rPr>
              <a:t>function and class should be separated by 2 blank</a:t>
            </a:r>
            <a:r>
              <a:rPr sz="1800" spc="-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B050"/>
                </a:solidFill>
                <a:latin typeface="Arial"/>
                <a:cs typeface="Arial"/>
              </a:rPr>
              <a:t>lines</a:t>
            </a:r>
            <a:endParaRPr sz="1800">
              <a:solidFill>
                <a:srgbClr val="00B050"/>
              </a:solidFill>
              <a:latin typeface="Arial"/>
              <a:cs typeface="Arial"/>
            </a:endParaRPr>
          </a:p>
          <a:p>
            <a:pPr marL="304800" indent="-286385">
              <a:lnSpc>
                <a:spcPct val="100000"/>
              </a:lnSpc>
              <a:spcBef>
                <a:spcPts val="1415"/>
              </a:spcBef>
              <a:buClr>
                <a:srgbClr val="007BC3"/>
              </a:buClr>
              <a:buChar char="•"/>
              <a:tabLst>
                <a:tab pos="305435" algn="l"/>
              </a:tabLst>
            </a:pPr>
            <a:r>
              <a:rPr sz="1800" spc="-5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Methods </a:t>
            </a:r>
            <a:r>
              <a:rPr sz="1800" spc="-1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within </a:t>
            </a:r>
            <a:r>
              <a:rPr sz="1800" spc="-5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classes should be separated by single blank</a:t>
            </a:r>
            <a:r>
              <a:rPr sz="1800" spc="155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line</a:t>
            </a:r>
            <a:endParaRPr sz="180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  <a:p>
            <a:pPr marL="304800" indent="-286385">
              <a:lnSpc>
                <a:spcPct val="100000"/>
              </a:lnSpc>
              <a:spcBef>
                <a:spcPts val="1415"/>
              </a:spcBef>
              <a:buClr>
                <a:srgbClr val="007BC3"/>
              </a:buClr>
              <a:buChar char="•"/>
              <a:tabLst>
                <a:tab pos="305435" algn="l"/>
              </a:tabLst>
            </a:pPr>
            <a:r>
              <a:rPr sz="1800" spc="-15" dirty="0">
                <a:solidFill>
                  <a:srgbClr val="6C6D70"/>
                </a:solidFill>
                <a:latin typeface="Arial"/>
                <a:cs typeface="Arial"/>
              </a:rPr>
              <a:t>Always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surround binary operators </a:t>
            </a:r>
            <a:r>
              <a:rPr sz="1800" spc="-15" dirty="0">
                <a:solidFill>
                  <a:srgbClr val="6C6D70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a space on either</a:t>
            </a:r>
            <a:r>
              <a:rPr sz="1800" spc="229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side:</a:t>
            </a:r>
            <a:endParaRPr sz="180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  <a:spcBef>
                <a:spcPts val="1410"/>
              </a:spcBef>
            </a:pPr>
            <a:r>
              <a:rPr sz="1600" spc="-10" dirty="0">
                <a:solidFill>
                  <a:srgbClr val="6C6D70"/>
                </a:solidFill>
                <a:latin typeface="Arial"/>
                <a:cs typeface="Arial"/>
              </a:rPr>
              <a:t>Ex: </a:t>
            </a: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a = a +</a:t>
            </a:r>
            <a:r>
              <a:rPr sz="1600" spc="-1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1;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5877" y="442976"/>
            <a:ext cx="166370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6C6D70"/>
                </a:solidFill>
                <a:latin typeface="Arial"/>
                <a:cs typeface="Arial"/>
              </a:rPr>
              <a:t>3</a:t>
            </a:r>
            <a:r>
              <a:rPr sz="1000" b="1" spc="-5" dirty="0">
                <a:solidFill>
                  <a:srgbClr val="6C6D70"/>
                </a:solidFill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305">
              <a:lnSpc>
                <a:spcPct val="100000"/>
              </a:lnSpc>
            </a:pPr>
            <a:r>
              <a:rPr spc="-10" dirty="0"/>
              <a:t>Coding </a:t>
            </a:r>
            <a:r>
              <a:rPr spc="-5" dirty="0"/>
              <a:t>Standards in</a:t>
            </a:r>
            <a:r>
              <a:rPr spc="35" dirty="0"/>
              <a:t> </a:t>
            </a:r>
            <a:r>
              <a:rPr spc="-10" dirty="0"/>
              <a:t>Python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65877" y="442976"/>
            <a:ext cx="166370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6C6D70"/>
                </a:solidFill>
                <a:latin typeface="Arial"/>
                <a:cs typeface="Arial"/>
              </a:rPr>
              <a:t>3</a:t>
            </a:r>
            <a:r>
              <a:rPr sz="1000" b="1" spc="-5" dirty="0">
                <a:solidFill>
                  <a:srgbClr val="6C6D70"/>
                </a:solidFill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08100" y="1492250"/>
          <a:ext cx="8685271" cy="2854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6424"/>
                <a:gridCol w="4498847"/>
              </a:tblGrid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Bad</a:t>
                      </a:r>
                      <a:r>
                        <a:rPr sz="18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Good</a:t>
                      </a: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</a:tr>
              <a:tr h="2488691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a =</a:t>
                      </a:r>
                      <a:r>
                        <a:rPr sz="1600" spc="-7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b =</a:t>
                      </a:r>
                      <a:r>
                        <a:rPr sz="1600" spc="-7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C =</a:t>
                      </a:r>
                      <a:r>
                        <a:rPr sz="1600" spc="-8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2835910" indent="-2735580" algn="r">
                        <a:lnSpc>
                          <a:spcPct val="100000"/>
                        </a:lnSpc>
                        <a:tabLst>
                          <a:tab pos="2777490" algn="l"/>
                        </a:tabLst>
                      </a:pPr>
                      <a:r>
                        <a:rPr sz="2400" spc="-7" baseline="10416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sum = a + b  </a:t>
                      </a:r>
                      <a:r>
                        <a:rPr sz="2400" spc="157" baseline="10416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7" baseline="10416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sz="2400" spc="270" baseline="10416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7" baseline="10416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c	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Usage</a:t>
                      </a:r>
                      <a:r>
                        <a:rPr sz="16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keyw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‘sum’ as</a:t>
                      </a:r>
                      <a:r>
                        <a:rPr sz="1600" b="1" spc="-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varia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255010" marR="77470" indent="-3154680" algn="r">
                        <a:lnSpc>
                          <a:spcPct val="100000"/>
                        </a:lnSpc>
                        <a:tabLst>
                          <a:tab pos="2830830" algn="l"/>
                        </a:tabLst>
                      </a:pPr>
                      <a:r>
                        <a:rPr sz="2400" spc="-7" baseline="10416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avg </a:t>
                      </a:r>
                      <a:r>
                        <a:rPr sz="2400" spc="165" baseline="10416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7" baseline="10416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= </a:t>
                      </a:r>
                      <a:r>
                        <a:rPr sz="2400" spc="217" baseline="10416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7" baseline="10416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sum/3	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will</a:t>
                      </a:r>
                      <a:r>
                        <a:rPr sz="16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lea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ar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9695">
                        <a:lnSpc>
                          <a:spcPts val="1595"/>
                        </a:lnSpc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print(“Average: “,</a:t>
                      </a:r>
                      <a:r>
                        <a:rPr sz="1600" spc="-2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avg)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marks1 =</a:t>
                      </a:r>
                      <a:r>
                        <a:rPr sz="1600" spc="-4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marks2 =</a:t>
                      </a:r>
                      <a:r>
                        <a:rPr sz="1600" spc="-4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marks3 =</a:t>
                      </a:r>
                      <a:r>
                        <a:rPr sz="1600" spc="-4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2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2400" b="1" spc="-187" baseline="-10416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spc="-125" smtClean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sum_of_marks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= marks1 + marks2 +</a:t>
                      </a:r>
                      <a:r>
                        <a:rPr sz="1600" spc="22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marks3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760"/>
                        </a:lnSpc>
                        <a:spcBef>
                          <a:spcPts val="32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ble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R="1249045" algn="ctr">
                        <a:lnSpc>
                          <a:spcPts val="1760"/>
                        </a:lnSpc>
                      </a:pPr>
                      <a:r>
                        <a:rPr sz="2400" b="1" spc="-7" baseline="-10416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 </a:t>
                      </a:r>
                      <a:r>
                        <a:rPr sz="2400" b="1" spc="-150" baseline="-10416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100" smtClean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avg_of_marks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= sum_of_marks /</a:t>
                      </a:r>
                      <a:r>
                        <a:rPr sz="1600" spc="12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2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print </a:t>
                      </a:r>
                      <a:r>
                        <a:rPr sz="1600" spc="-1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(“Average: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“,</a:t>
                      </a:r>
                      <a:r>
                        <a:rPr sz="1600" spc="7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avg_of_marks)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9220" y="653287"/>
            <a:ext cx="288353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5" dirty="0"/>
              <a:t>Type</a:t>
            </a:r>
            <a:r>
              <a:rPr spc="-25" dirty="0"/>
              <a:t> </a:t>
            </a:r>
            <a:r>
              <a:rPr spc="-5" dirty="0"/>
              <a:t>Conversion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05212" y="6881036"/>
            <a:ext cx="25558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Copyright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©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2015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2016</a:t>
            </a:r>
            <a:r>
              <a:rPr sz="1100" spc="-5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IN" sz="1100" dirty="0" smtClean="0">
                <a:solidFill>
                  <a:srgbClr val="FFFFFF"/>
                </a:solidFill>
                <a:latin typeface="Arial"/>
                <a:cs typeface="Arial"/>
              </a:rPr>
              <a:t>KCE</a:t>
            </a:r>
            <a:r>
              <a:rPr sz="1100" spc="-7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Limited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3812" y="1307591"/>
            <a:ext cx="6946265" cy="728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indent="-231140">
              <a:lnSpc>
                <a:spcPct val="100000"/>
              </a:lnSpc>
              <a:buClr>
                <a:srgbClr val="007BC3"/>
              </a:buClr>
              <a:buChar char="•"/>
              <a:tabLst>
                <a:tab pos="244475" algn="l"/>
              </a:tabLst>
            </a:pP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Conversion of data 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type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of a variable from one 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to</a:t>
            </a:r>
            <a:r>
              <a:rPr sz="1800" spc="8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other</a:t>
            </a:r>
            <a:endParaRPr sz="1800">
              <a:latin typeface="Arial"/>
              <a:cs typeface="Arial"/>
            </a:endParaRPr>
          </a:p>
          <a:p>
            <a:pPr marL="243840" indent="-231140">
              <a:lnSpc>
                <a:spcPct val="100000"/>
              </a:lnSpc>
              <a:spcBef>
                <a:spcPts val="1415"/>
              </a:spcBef>
              <a:buClr>
                <a:srgbClr val="007BC3"/>
              </a:buClr>
              <a:buChar char="•"/>
              <a:tabLst>
                <a:tab pos="244475" algn="l"/>
              </a:tabLst>
            </a:pP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Following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are few built-in 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types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available 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convert 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between</a:t>
            </a:r>
            <a:r>
              <a:rPr sz="1800" spc="22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types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32349" y="442976"/>
            <a:ext cx="236220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6C6D70"/>
                </a:solidFill>
                <a:latin typeface="Arial"/>
                <a:cs typeface="Arial"/>
              </a:rPr>
              <a:t>11</a:t>
            </a:r>
            <a:r>
              <a:rPr sz="1000" b="1" spc="-5" dirty="0">
                <a:solidFill>
                  <a:srgbClr val="6C6D70"/>
                </a:solidFill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46615" y="2218689"/>
          <a:ext cx="8622787" cy="41559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5788"/>
                <a:gridCol w="6476999"/>
              </a:tblGrid>
              <a:tr h="37185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Function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FFFFFF"/>
                      </a:solidFill>
                      <a:prstDash val="solid"/>
                    </a:lnL>
                    <a:lnR w="12699">
                      <a:solidFill>
                        <a:srgbClr val="FFFFFF"/>
                      </a:solidFill>
                      <a:prstDash val="solid"/>
                    </a:lnR>
                    <a:lnT w="12699">
                      <a:solidFill>
                        <a:srgbClr val="FFFFFF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int(a)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Converts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‘a’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to an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integer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long(a)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Converts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‘a’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to a long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integer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</a:tr>
              <a:tr h="37185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float(a)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Converts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‘a’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to a floating – point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number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complex (real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[,imag])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Creates a complex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number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str(a)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Converts object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‘a’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to a string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representation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</a:tr>
              <a:tr h="37185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eval(a)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Evaluates a string and returns an</a:t>
                      </a:r>
                      <a:r>
                        <a:rPr sz="16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object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tuple(a)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Converts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‘a’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to a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tuple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list(a)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Converts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‘a’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to a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list.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set(a)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Converts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‘a’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to a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set.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dict(a)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Creates a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dictionary.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‘a’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must be a sequence of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(key,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value)</a:t>
                      </a:r>
                      <a:r>
                        <a:rPr sz="1600" spc="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tuples.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100" y="3473450"/>
            <a:ext cx="8807943" cy="923330"/>
          </a:xfrm>
        </p:spPr>
        <p:txBody>
          <a:bodyPr/>
          <a:lstStyle/>
          <a:p>
            <a:r>
              <a:rPr lang="en-IN" sz="6000" dirty="0" smtClean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53527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28" y="749299"/>
            <a:ext cx="8807943" cy="677108"/>
          </a:xfrm>
        </p:spPr>
        <p:txBody>
          <a:bodyPr/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8024" y="1720849"/>
            <a:ext cx="8657350" cy="2462213"/>
          </a:xfrm>
        </p:spPr>
        <p:txBody>
          <a:bodyPr/>
          <a:lstStyle/>
          <a:p>
            <a:r>
              <a:rPr lang="en-IN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Python?</a:t>
            </a:r>
          </a:p>
          <a:p>
            <a:r>
              <a:rPr lang="en-IN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 we using Python?</a:t>
            </a:r>
          </a:p>
          <a:p>
            <a:r>
              <a:rPr lang="en-IN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Python?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136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28" y="749298"/>
            <a:ext cx="8807943" cy="615553"/>
          </a:xfrm>
        </p:spPr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Python?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8024" y="1720851"/>
            <a:ext cx="8657350" cy="5539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Python</a:t>
            </a:r>
            <a:r>
              <a:rPr lang="en-IN" dirty="0">
                <a:solidFill>
                  <a:schemeClr val="tx1"/>
                </a:solidFill>
              </a:rPr>
              <a:t> is an object-oriented, high level language, interpreted, dynamic and multipurpose programming </a:t>
            </a:r>
            <a:r>
              <a:rPr lang="en-IN" dirty="0" smtClean="0">
                <a:solidFill>
                  <a:schemeClr val="tx1"/>
                </a:solidFill>
              </a:rPr>
              <a:t>language.</a:t>
            </a:r>
          </a:p>
        </p:txBody>
      </p:sp>
    </p:spTree>
    <p:extLst>
      <p:ext uri="{BB962C8B-B14F-4D97-AF65-F5344CB8AC3E}">
        <p14:creationId xmlns:p14="http://schemas.microsoft.com/office/powerpoint/2010/main" val="56332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305">
              <a:lnSpc>
                <a:spcPct val="100000"/>
              </a:lnSpc>
            </a:pPr>
            <a:r>
              <a:rPr spc="-10" dirty="0"/>
              <a:t>Worldwide Python</a:t>
            </a:r>
            <a:r>
              <a:rPr dirty="0"/>
              <a:t> </a:t>
            </a:r>
            <a:r>
              <a:rPr spc="-5" dirty="0"/>
              <a:t>Users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4460" y="1536191"/>
            <a:ext cx="5189220" cy="55425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indent="-231140">
              <a:lnSpc>
                <a:spcPct val="100000"/>
              </a:lnSpc>
              <a:buClr>
                <a:srgbClr val="007BC3"/>
              </a:buClr>
              <a:buFont typeface="Arial"/>
              <a:buChar char="•"/>
              <a:tabLst>
                <a:tab pos="244475" algn="l"/>
              </a:tabLst>
            </a:pPr>
            <a:r>
              <a:rPr sz="1800" b="1" spc="-1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Web</a:t>
            </a:r>
            <a:r>
              <a:rPr sz="1800" b="1" spc="-5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Development</a:t>
            </a:r>
            <a:endParaRPr sz="1800" dirty="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  <a:p>
            <a:pPr marL="469900" lvl="1" indent="-226060">
              <a:lnSpc>
                <a:spcPct val="100000"/>
              </a:lnSpc>
              <a:spcBef>
                <a:spcPts val="141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600" spc="-35" dirty="0">
                <a:solidFill>
                  <a:srgbClr val="6C6D70"/>
                </a:solidFill>
                <a:latin typeface="Arial"/>
                <a:cs typeface="Arial"/>
              </a:rPr>
              <a:t>Yahoo </a:t>
            </a: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Groups, Google,</a:t>
            </a:r>
            <a:r>
              <a:rPr sz="1600" spc="7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Shopzilla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007BC3"/>
              </a:buClr>
              <a:buFont typeface="Arial"/>
              <a:buChar char="–"/>
            </a:pPr>
            <a:endParaRPr sz="16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9"/>
              </a:spcBef>
              <a:buClr>
                <a:srgbClr val="007BC3"/>
              </a:buClr>
              <a:buFont typeface="Arial"/>
              <a:buChar char="–"/>
            </a:pPr>
            <a:endParaRPr sz="1550" dirty="0">
              <a:latin typeface="Times New Roman"/>
              <a:cs typeface="Times New Roman"/>
            </a:endParaRPr>
          </a:p>
          <a:p>
            <a:pPr marL="243840" indent="-231140">
              <a:lnSpc>
                <a:spcPct val="100000"/>
              </a:lnSpc>
              <a:buClr>
                <a:srgbClr val="007BC3"/>
              </a:buClr>
              <a:buFont typeface="Arial"/>
              <a:buChar char="•"/>
              <a:tabLst>
                <a:tab pos="244475" algn="l"/>
              </a:tabLst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Games</a:t>
            </a:r>
            <a:endParaRPr sz="18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469900" lvl="1" indent="-226060">
              <a:lnSpc>
                <a:spcPct val="100000"/>
              </a:lnSpc>
              <a:spcBef>
                <a:spcPts val="141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Battelefield2, The </a:t>
            </a:r>
            <a:r>
              <a:rPr sz="1600" spc="-35" dirty="0">
                <a:solidFill>
                  <a:srgbClr val="6C6D70"/>
                </a:solidFill>
                <a:latin typeface="Arial"/>
                <a:cs typeface="Arial"/>
              </a:rPr>
              <a:t>Temple </a:t>
            </a: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of Elemental </a:t>
            </a:r>
            <a:r>
              <a:rPr sz="1600" dirty="0">
                <a:solidFill>
                  <a:srgbClr val="6C6D70"/>
                </a:solidFill>
                <a:latin typeface="Arial"/>
                <a:cs typeface="Arial"/>
              </a:rPr>
              <a:t>Evil, </a:t>
            </a:r>
            <a:r>
              <a:rPr sz="1600" spc="-20" dirty="0">
                <a:solidFill>
                  <a:srgbClr val="6C6D70"/>
                </a:solidFill>
                <a:latin typeface="Arial"/>
                <a:cs typeface="Arial"/>
              </a:rPr>
              <a:t>Vampire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007BC3"/>
              </a:buClr>
              <a:buFont typeface="Arial"/>
              <a:buChar char="–"/>
            </a:pPr>
            <a:endParaRPr sz="16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9"/>
              </a:spcBef>
              <a:buClr>
                <a:srgbClr val="007BC3"/>
              </a:buClr>
              <a:buFont typeface="Arial"/>
              <a:buChar char="–"/>
            </a:pPr>
            <a:endParaRPr sz="1550" dirty="0">
              <a:latin typeface="Times New Roman"/>
              <a:cs typeface="Times New Roman"/>
            </a:endParaRPr>
          </a:p>
          <a:p>
            <a:pPr marL="304800" indent="-286385">
              <a:lnSpc>
                <a:spcPct val="100000"/>
              </a:lnSpc>
              <a:buClr>
                <a:srgbClr val="007BC3"/>
              </a:buClr>
              <a:buFont typeface="Arial"/>
              <a:buChar char="•"/>
              <a:tabLst>
                <a:tab pos="305435" algn="l"/>
              </a:tabLst>
            </a:pPr>
            <a:r>
              <a:rPr sz="1800" b="1" spc="-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Graphics</a:t>
            </a:r>
            <a:endParaRPr sz="1800" dirty="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  <a:p>
            <a:pPr marL="469900" lvl="1" indent="-226060">
              <a:lnSpc>
                <a:spcPct val="100000"/>
              </a:lnSpc>
              <a:spcBef>
                <a:spcPts val="1410"/>
              </a:spcBef>
              <a:buClr>
                <a:srgbClr val="007BC3"/>
              </a:buClr>
              <a:buChar char="–"/>
              <a:tabLst>
                <a:tab pos="469900" algn="l"/>
              </a:tabLst>
            </a:pPr>
            <a:r>
              <a:rPr sz="1600" spc="-15" dirty="0">
                <a:solidFill>
                  <a:srgbClr val="6C6D70"/>
                </a:solidFill>
                <a:latin typeface="Arial"/>
                <a:cs typeface="Arial"/>
              </a:rPr>
              <a:t>Walt </a:t>
            </a: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Disney feature Animation, Blender</a:t>
            </a:r>
            <a:r>
              <a:rPr sz="1600" spc="-5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600" spc="-5" dirty="0" smtClean="0">
                <a:solidFill>
                  <a:srgbClr val="6C6D70"/>
                </a:solidFill>
                <a:latin typeface="Arial"/>
                <a:cs typeface="Arial"/>
              </a:rPr>
              <a:t>3D</a:t>
            </a:r>
            <a:endParaRPr lang="en-US" sz="1600" spc="-5" dirty="0" smtClean="0">
              <a:solidFill>
                <a:srgbClr val="6C6D70"/>
              </a:solidFill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007BC3"/>
              </a:buClr>
            </a:pPr>
            <a:endParaRPr sz="16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9"/>
              </a:spcBef>
              <a:buClr>
                <a:srgbClr val="007BC3"/>
              </a:buClr>
              <a:buFont typeface="Arial"/>
              <a:buChar char="–"/>
            </a:pPr>
            <a:endParaRPr sz="1550" dirty="0">
              <a:latin typeface="Times New Roman"/>
              <a:cs typeface="Times New Roman"/>
            </a:endParaRPr>
          </a:p>
          <a:p>
            <a:pPr marL="304800" indent="-286385">
              <a:lnSpc>
                <a:spcPct val="100000"/>
              </a:lnSpc>
              <a:buClr>
                <a:srgbClr val="007BC3"/>
              </a:buClr>
              <a:buFont typeface="Arial"/>
              <a:buChar char="•"/>
              <a:tabLst>
                <a:tab pos="305435" algn="l"/>
              </a:tabLst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Science</a:t>
            </a:r>
            <a:endParaRPr sz="18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530860" lvl="1" indent="-287020">
              <a:lnSpc>
                <a:spcPct val="100000"/>
              </a:lnSpc>
              <a:spcBef>
                <a:spcPts val="1410"/>
              </a:spcBef>
              <a:buClr>
                <a:srgbClr val="007BC3"/>
              </a:buClr>
              <a:buChar char="–"/>
              <a:tabLst>
                <a:tab pos="530860" algn="l"/>
              </a:tabLst>
            </a:pP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National Weather</a:t>
            </a:r>
            <a:r>
              <a:rPr sz="1600" spc="-5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Service</a:t>
            </a:r>
            <a:endParaRPr sz="1600" dirty="0">
              <a:latin typeface="Arial"/>
              <a:cs typeface="Arial"/>
            </a:endParaRPr>
          </a:p>
          <a:p>
            <a:pPr marL="530860" lvl="1" indent="-287020">
              <a:lnSpc>
                <a:spcPct val="100000"/>
              </a:lnSpc>
              <a:spcBef>
                <a:spcPts val="1390"/>
              </a:spcBef>
              <a:buClr>
                <a:srgbClr val="007BC3"/>
              </a:buClr>
              <a:buChar char="–"/>
              <a:tabLst>
                <a:tab pos="530860" algn="l"/>
              </a:tabLst>
            </a:pPr>
            <a:r>
              <a:rPr sz="1600" spc="-5" dirty="0" smtClean="0">
                <a:solidFill>
                  <a:srgbClr val="6C6D70"/>
                </a:solidFill>
                <a:latin typeface="Arial"/>
                <a:cs typeface="Arial"/>
              </a:rPr>
              <a:t>NASA</a:t>
            </a:r>
            <a:endParaRPr lang="en-US" sz="1600" spc="-5" dirty="0" smtClean="0">
              <a:solidFill>
                <a:srgbClr val="6C6D70"/>
              </a:solidFill>
              <a:latin typeface="Arial"/>
              <a:cs typeface="Arial"/>
            </a:endParaRPr>
          </a:p>
          <a:p>
            <a:pPr marL="530860" lvl="1" indent="-287020">
              <a:lnSpc>
                <a:spcPct val="100000"/>
              </a:lnSpc>
              <a:spcBef>
                <a:spcPts val="1390"/>
              </a:spcBef>
              <a:buClr>
                <a:srgbClr val="007BC3"/>
              </a:buClr>
              <a:buChar char="–"/>
              <a:tabLst>
                <a:tab pos="530860" algn="l"/>
              </a:tabLst>
            </a:pPr>
            <a:r>
              <a:rPr lang="en-US" sz="1600" spc="-5" smtClean="0">
                <a:solidFill>
                  <a:srgbClr val="6C6D70"/>
                </a:solidFill>
                <a:latin typeface="Arial"/>
                <a:cs typeface="Arial"/>
              </a:rPr>
              <a:t>Robotics</a:t>
            </a:r>
            <a:endParaRPr sz="1600" dirty="0">
              <a:latin typeface="Arial"/>
              <a:cs typeface="Arial"/>
            </a:endParaRPr>
          </a:p>
          <a:p>
            <a:pPr marL="530860" lvl="1" indent="-287020">
              <a:lnSpc>
                <a:spcPct val="100000"/>
              </a:lnSpc>
              <a:spcBef>
                <a:spcPts val="1390"/>
              </a:spcBef>
              <a:buClr>
                <a:srgbClr val="007BC3"/>
              </a:buClr>
              <a:buChar char="–"/>
              <a:tabLst>
                <a:tab pos="530860" algn="l"/>
              </a:tabLst>
            </a:pP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Environmental Systems Research</a:t>
            </a:r>
            <a:r>
              <a:rPr sz="1600" spc="4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Institute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5877" y="442976"/>
            <a:ext cx="166370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6C6D70"/>
                </a:solidFill>
                <a:latin typeface="Arial"/>
                <a:cs typeface="Arial"/>
              </a:rPr>
              <a:t>1</a:t>
            </a:r>
            <a:r>
              <a:rPr sz="1000" b="1" spc="-5" dirty="0">
                <a:solidFill>
                  <a:srgbClr val="6C6D70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2728" y="749299"/>
            <a:ext cx="8807943" cy="104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305" algn="l">
              <a:lnSpc>
                <a:spcPct val="100000"/>
              </a:lnSpc>
            </a:pPr>
            <a:r>
              <a:rPr lang="en-IN" sz="4000" spc="-5" dirty="0" smtClean="0"/>
              <a:t>Introduction</a:t>
            </a:r>
            <a:br>
              <a:rPr lang="en-IN" sz="4000" spc="-5" dirty="0" smtClean="0"/>
            </a:br>
            <a:r>
              <a:rPr spc="-5" smtClean="0"/>
              <a:t>Why </a:t>
            </a:r>
            <a:r>
              <a:rPr spc="-10" dirty="0"/>
              <a:t>Python </a:t>
            </a:r>
            <a:r>
              <a:rPr spc="-5" dirty="0"/>
              <a:t>for</a:t>
            </a:r>
            <a:r>
              <a:rPr spc="25" dirty="0"/>
              <a:t> </a:t>
            </a:r>
            <a:r>
              <a:rPr spc="-5" dirty="0"/>
              <a:t>beginners?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003300" y="2025650"/>
            <a:ext cx="8657350" cy="4657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504" indent="-231140">
              <a:lnSpc>
                <a:spcPct val="100000"/>
              </a:lnSpc>
              <a:buClr>
                <a:srgbClr val="007BC3"/>
              </a:buClr>
              <a:buChar char="•"/>
              <a:tabLst>
                <a:tab pos="231775" algn="l"/>
              </a:tabLst>
            </a:pPr>
            <a:r>
              <a:rPr spc="-5" dirty="0">
                <a:solidFill>
                  <a:schemeClr val="accent2">
                    <a:lumMod val="75000"/>
                  </a:schemeClr>
                </a:solidFill>
              </a:rPr>
              <a:t>Easy – </a:t>
            </a:r>
            <a:r>
              <a:rPr>
                <a:solidFill>
                  <a:schemeClr val="accent2">
                    <a:lumMod val="75000"/>
                  </a:schemeClr>
                </a:solidFill>
              </a:rPr>
              <a:t>to </a:t>
            </a:r>
            <a:r>
              <a:rPr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spc="-9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spc="-5" dirty="0">
                <a:solidFill>
                  <a:schemeClr val="accent2">
                    <a:lumMod val="75000"/>
                  </a:schemeClr>
                </a:solidFill>
              </a:rPr>
              <a:t>learn</a:t>
            </a:r>
          </a:p>
          <a:p>
            <a:pPr marL="456565" lvl="1" indent="-226060">
              <a:lnSpc>
                <a:spcPct val="100000"/>
              </a:lnSpc>
              <a:spcBef>
                <a:spcPts val="1410"/>
              </a:spcBef>
              <a:buClr>
                <a:srgbClr val="007BC3"/>
              </a:buClr>
              <a:buChar char="–"/>
              <a:tabLst>
                <a:tab pos="457200" algn="l"/>
              </a:tabLst>
            </a:pPr>
            <a:r>
              <a:rPr sz="1600" spc="-5" smtClean="0">
                <a:solidFill>
                  <a:srgbClr val="6C6D70"/>
                </a:solidFill>
                <a:latin typeface="Arial"/>
                <a:cs typeface="Arial"/>
              </a:rPr>
              <a:t>Code </a:t>
            </a:r>
            <a:r>
              <a:rPr sz="1600" smtClean="0">
                <a:solidFill>
                  <a:srgbClr val="6C6D70"/>
                </a:solidFill>
                <a:latin typeface="Arial"/>
                <a:cs typeface="Arial"/>
              </a:rPr>
              <a:t>is </a:t>
            </a:r>
            <a:r>
              <a:rPr sz="1600" spc="-5" smtClean="0">
                <a:solidFill>
                  <a:srgbClr val="6C6D70"/>
                </a:solidFill>
                <a:latin typeface="Arial"/>
                <a:cs typeface="Arial"/>
              </a:rPr>
              <a:t>3-5 </a:t>
            </a:r>
            <a:r>
              <a:rPr lang="en-IN" sz="1600" spc="-5" dirty="0" smtClean="0">
                <a:solidFill>
                  <a:srgbClr val="6C6D70"/>
                </a:solidFill>
                <a:latin typeface="Arial"/>
                <a:cs typeface="Arial"/>
              </a:rPr>
              <a:t>t</a:t>
            </a:r>
            <a:r>
              <a:rPr sz="1600" spc="-5" smtClean="0">
                <a:solidFill>
                  <a:srgbClr val="6C6D70"/>
                </a:solidFill>
                <a:latin typeface="Arial"/>
                <a:cs typeface="Arial"/>
              </a:rPr>
              <a:t>imes shorter than</a:t>
            </a:r>
            <a:r>
              <a:rPr sz="1600" spc="30" smtClean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600" smtClean="0">
                <a:solidFill>
                  <a:srgbClr val="6C6D70"/>
                </a:solidFill>
                <a:latin typeface="Arial"/>
                <a:cs typeface="Arial"/>
              </a:rPr>
              <a:t>Java</a:t>
            </a:r>
            <a:endParaRPr sz="1600" smtClean="0">
              <a:latin typeface="Arial"/>
              <a:cs typeface="Arial"/>
            </a:endParaRPr>
          </a:p>
          <a:p>
            <a:pPr marL="456565" lvl="1" indent="-226060">
              <a:lnSpc>
                <a:spcPct val="100000"/>
              </a:lnSpc>
              <a:spcBef>
                <a:spcPts val="1390"/>
              </a:spcBef>
              <a:buClr>
                <a:srgbClr val="007BC3"/>
              </a:buClr>
              <a:buChar char="–"/>
              <a:tabLst>
                <a:tab pos="457200" algn="l"/>
              </a:tabLst>
            </a:pPr>
            <a:r>
              <a:rPr sz="1600" spc="-5" smtClean="0">
                <a:solidFill>
                  <a:srgbClr val="6C6D70"/>
                </a:solidFill>
                <a:latin typeface="Arial"/>
                <a:cs typeface="Arial"/>
              </a:rPr>
              <a:t>5-10 times shorter than</a:t>
            </a:r>
            <a:r>
              <a:rPr sz="1600" spc="20" smtClean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600" spc="-5" smtClean="0">
                <a:solidFill>
                  <a:srgbClr val="6C6D70"/>
                </a:solidFill>
                <a:latin typeface="Arial"/>
                <a:cs typeface="Arial"/>
              </a:rPr>
              <a:t>C++</a:t>
            </a:r>
            <a:endParaRPr sz="1600" smtClean="0">
              <a:latin typeface="Arial"/>
              <a:cs typeface="Arial"/>
            </a:endParaRPr>
          </a:p>
          <a:p>
            <a:pPr marL="230504" indent="-231140">
              <a:lnSpc>
                <a:spcPct val="100000"/>
              </a:lnSpc>
              <a:spcBef>
                <a:spcPts val="1395"/>
              </a:spcBef>
              <a:buClr>
                <a:srgbClr val="007BC3"/>
              </a:buClr>
              <a:buChar char="•"/>
              <a:tabLst>
                <a:tab pos="231775" algn="l"/>
              </a:tabLst>
            </a:pPr>
            <a:r>
              <a:rPr spc="-5" smtClean="0">
                <a:solidFill>
                  <a:schemeClr val="accent2">
                    <a:lumMod val="75000"/>
                  </a:schemeClr>
                </a:solidFill>
              </a:rPr>
              <a:t>Stepping </a:t>
            </a:r>
            <a:r>
              <a:rPr spc="-5" dirty="0">
                <a:solidFill>
                  <a:schemeClr val="accent2">
                    <a:lumMod val="75000"/>
                  </a:schemeClr>
                </a:solidFill>
              </a:rPr>
              <a:t>Stone </a:t>
            </a:r>
            <a:r>
              <a:rPr dirty="0">
                <a:solidFill>
                  <a:schemeClr val="accent2">
                    <a:lumMod val="75000"/>
                  </a:schemeClr>
                </a:solidFill>
              </a:rPr>
              <a:t>to </a:t>
            </a:r>
            <a:r>
              <a:rPr spc="-5" dirty="0">
                <a:solidFill>
                  <a:schemeClr val="accent2">
                    <a:lumMod val="75000"/>
                  </a:schemeClr>
                </a:solidFill>
              </a:rPr>
              <a:t>Programming universe</a:t>
            </a:r>
          </a:p>
          <a:p>
            <a:pPr marL="456565" lvl="1" indent="-226060">
              <a:lnSpc>
                <a:spcPct val="100000"/>
              </a:lnSpc>
              <a:spcBef>
                <a:spcPts val="1410"/>
              </a:spcBef>
              <a:buClr>
                <a:srgbClr val="007BC3"/>
              </a:buClr>
              <a:buChar char="–"/>
              <a:tabLst>
                <a:tab pos="457200" algn="l"/>
              </a:tabLst>
            </a:pPr>
            <a:r>
              <a:rPr sz="1600" spc="-10" dirty="0">
                <a:solidFill>
                  <a:srgbClr val="6C6D70"/>
                </a:solidFill>
                <a:latin typeface="Arial"/>
                <a:cs typeface="Arial"/>
              </a:rPr>
              <a:t>Python’s </a:t>
            </a: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methodologies can be used </a:t>
            </a:r>
            <a:r>
              <a:rPr sz="1600" dirty="0">
                <a:solidFill>
                  <a:srgbClr val="6C6D70"/>
                </a:solidFill>
                <a:latin typeface="Arial"/>
                <a:cs typeface="Arial"/>
              </a:rPr>
              <a:t>in </a:t>
            </a: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a broad range of</a:t>
            </a:r>
            <a:r>
              <a:rPr sz="1600" spc="16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applications</a:t>
            </a:r>
            <a:endParaRPr sz="1600">
              <a:latin typeface="Arial"/>
              <a:cs typeface="Arial"/>
            </a:endParaRPr>
          </a:p>
          <a:p>
            <a:pPr marL="230504" indent="-231140">
              <a:lnSpc>
                <a:spcPct val="100000"/>
              </a:lnSpc>
              <a:spcBef>
                <a:spcPts val="1395"/>
              </a:spcBef>
              <a:buClr>
                <a:srgbClr val="007BC3"/>
              </a:buClr>
              <a:buChar char="•"/>
              <a:tabLst>
                <a:tab pos="231775" algn="l"/>
              </a:tabLst>
            </a:pPr>
            <a:r>
              <a:rPr spc="-5" dirty="0">
                <a:solidFill>
                  <a:schemeClr val="accent2">
                    <a:lumMod val="75000"/>
                  </a:schemeClr>
                </a:solidFill>
              </a:rPr>
              <a:t>Bridging the Gap </a:t>
            </a:r>
            <a:r>
              <a:rPr spc="-10" dirty="0">
                <a:solidFill>
                  <a:schemeClr val="accent2">
                    <a:lumMod val="75000"/>
                  </a:schemeClr>
                </a:solidFill>
              </a:rPr>
              <a:t>between </a:t>
            </a:r>
            <a:r>
              <a:rPr spc="-5" dirty="0">
                <a:solidFill>
                  <a:schemeClr val="accent2">
                    <a:lumMod val="75000"/>
                  </a:schemeClr>
                </a:solidFill>
              </a:rPr>
              <a:t>abstract computing and real </a:t>
            </a:r>
            <a:r>
              <a:rPr spc="-15" dirty="0">
                <a:solidFill>
                  <a:schemeClr val="accent2">
                    <a:lumMod val="75000"/>
                  </a:schemeClr>
                </a:solidFill>
              </a:rPr>
              <a:t>world</a:t>
            </a:r>
            <a:r>
              <a:rPr spc="21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spc="-5" dirty="0">
                <a:solidFill>
                  <a:schemeClr val="accent2">
                    <a:lumMod val="75000"/>
                  </a:schemeClr>
                </a:solidFill>
              </a:rPr>
              <a:t>applications</a:t>
            </a:r>
          </a:p>
          <a:p>
            <a:pPr marL="456565" lvl="1" indent="-226060">
              <a:lnSpc>
                <a:spcPct val="100000"/>
              </a:lnSpc>
              <a:spcBef>
                <a:spcPts val="1410"/>
              </a:spcBef>
              <a:buClr>
                <a:srgbClr val="007BC3"/>
              </a:buClr>
              <a:buChar char="–"/>
              <a:tabLst>
                <a:tab pos="457200" algn="l"/>
              </a:tabLst>
            </a:pPr>
            <a:r>
              <a:rPr sz="1600" spc="-10" dirty="0">
                <a:solidFill>
                  <a:srgbClr val="6C6D70"/>
                </a:solidFill>
                <a:latin typeface="Arial"/>
                <a:cs typeface="Arial"/>
              </a:rPr>
              <a:t>Python </a:t>
            </a:r>
            <a:r>
              <a:rPr sz="1600" dirty="0">
                <a:solidFill>
                  <a:srgbClr val="6C6D70"/>
                </a:solidFill>
                <a:latin typeface="Arial"/>
                <a:cs typeface="Arial"/>
              </a:rPr>
              <a:t>is </a:t>
            </a: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used as main programming language to do projects using Raspberry</a:t>
            </a:r>
            <a:r>
              <a:rPr sz="1600" spc="21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Pi</a:t>
            </a:r>
            <a:endParaRPr sz="1600">
              <a:latin typeface="Arial"/>
              <a:cs typeface="Arial"/>
            </a:endParaRPr>
          </a:p>
          <a:p>
            <a:pPr marL="230504" indent="-231140">
              <a:lnSpc>
                <a:spcPct val="100000"/>
              </a:lnSpc>
              <a:spcBef>
                <a:spcPts val="1395"/>
              </a:spcBef>
              <a:buClr>
                <a:srgbClr val="007BC3"/>
              </a:buClr>
              <a:buChar char="•"/>
              <a:tabLst>
                <a:tab pos="231775" algn="l"/>
              </a:tabLst>
            </a:pPr>
            <a:r>
              <a:rPr spc="-5" dirty="0">
                <a:solidFill>
                  <a:schemeClr val="accent2">
                    <a:lumMod val="75000"/>
                  </a:schemeClr>
                </a:solidFill>
              </a:rPr>
              <a:t>Rising Demand for </a:t>
            </a:r>
            <a:r>
              <a:rPr spc="-10" dirty="0">
                <a:solidFill>
                  <a:schemeClr val="accent2">
                    <a:lumMod val="75000"/>
                  </a:schemeClr>
                </a:solidFill>
              </a:rPr>
              <a:t>Python</a:t>
            </a:r>
            <a:r>
              <a:rPr spc="45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spc="-5" dirty="0">
                <a:solidFill>
                  <a:schemeClr val="accent2">
                    <a:lumMod val="75000"/>
                  </a:schemeClr>
                </a:solidFill>
              </a:rPr>
              <a:t>Programmers</a:t>
            </a:r>
          </a:p>
          <a:p>
            <a:pPr marL="456565" lvl="1" indent="-226060">
              <a:lnSpc>
                <a:spcPct val="100000"/>
              </a:lnSpc>
              <a:spcBef>
                <a:spcPts val="1410"/>
              </a:spcBef>
              <a:buClr>
                <a:srgbClr val="007BC3"/>
              </a:buClr>
              <a:buChar char="–"/>
              <a:tabLst>
                <a:tab pos="457200" algn="l"/>
              </a:tabLst>
            </a:pP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Google, Nokia, </a:t>
            </a:r>
            <a:r>
              <a:rPr sz="1600" spc="-25" dirty="0">
                <a:solidFill>
                  <a:srgbClr val="6C6D70"/>
                </a:solidFill>
                <a:latin typeface="Arial"/>
                <a:cs typeface="Arial"/>
              </a:rPr>
              <a:t>Disney, </a:t>
            </a:r>
            <a:r>
              <a:rPr sz="1600" spc="-30" dirty="0">
                <a:solidFill>
                  <a:srgbClr val="6C6D70"/>
                </a:solidFill>
                <a:latin typeface="Arial"/>
                <a:cs typeface="Arial"/>
              </a:rPr>
              <a:t>Yahoo, </a:t>
            </a: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IBM use</a:t>
            </a:r>
            <a:r>
              <a:rPr sz="1600" spc="12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6C6D70"/>
                </a:solidFill>
                <a:latin typeface="Arial"/>
                <a:cs typeface="Arial"/>
              </a:rPr>
              <a:t>Python</a:t>
            </a:r>
            <a:endParaRPr sz="1600">
              <a:latin typeface="Arial"/>
              <a:cs typeface="Arial"/>
            </a:endParaRPr>
          </a:p>
          <a:p>
            <a:pPr marL="230504" indent="-231140">
              <a:lnSpc>
                <a:spcPct val="100000"/>
              </a:lnSpc>
              <a:spcBef>
                <a:spcPts val="1395"/>
              </a:spcBef>
              <a:buClr>
                <a:srgbClr val="007BC3"/>
              </a:buClr>
              <a:buChar char="•"/>
              <a:tabLst>
                <a:tab pos="231775" algn="l"/>
              </a:tabLst>
            </a:pPr>
            <a:r>
              <a:rPr spc="-5" dirty="0">
                <a:solidFill>
                  <a:schemeClr val="accent2">
                    <a:lumMod val="75000"/>
                  </a:schemeClr>
                </a:solidFill>
              </a:rPr>
              <a:t>Open- Source, Object – Oriented, procedural and</a:t>
            </a:r>
            <a:r>
              <a:rPr spc="8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spc="-5" dirty="0">
                <a:solidFill>
                  <a:schemeClr val="accent2">
                    <a:lumMod val="75000"/>
                  </a:schemeClr>
                </a:solidFill>
              </a:rPr>
              <a:t>functional</a:t>
            </a:r>
          </a:p>
          <a:p>
            <a:pPr marL="456565" lvl="1" indent="-226060">
              <a:lnSpc>
                <a:spcPct val="100000"/>
              </a:lnSpc>
              <a:spcBef>
                <a:spcPts val="1410"/>
              </a:spcBef>
              <a:buClr>
                <a:srgbClr val="007BC3"/>
              </a:buClr>
              <a:buChar char="–"/>
              <a:tabLst>
                <a:tab pos="457200" algn="l"/>
              </a:tabLst>
            </a:pP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Not only a Scripting language, </a:t>
            </a:r>
            <a:r>
              <a:rPr sz="1600" dirty="0">
                <a:solidFill>
                  <a:srgbClr val="6C6D70"/>
                </a:solidFill>
                <a:latin typeface="Arial"/>
                <a:cs typeface="Arial"/>
              </a:rPr>
              <a:t>also </a:t>
            </a: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supports </a:t>
            </a:r>
            <a:r>
              <a:rPr sz="1600" spc="-10" dirty="0">
                <a:solidFill>
                  <a:srgbClr val="6C6D70"/>
                </a:solidFill>
                <a:latin typeface="Arial"/>
                <a:cs typeface="Arial"/>
              </a:rPr>
              <a:t>Web </a:t>
            </a: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Development and Database</a:t>
            </a:r>
            <a:r>
              <a:rPr sz="1600" spc="17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Connectivity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5877" y="442976"/>
            <a:ext cx="166370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6C6D70"/>
                </a:solidFill>
                <a:latin typeface="Arial"/>
                <a:cs typeface="Arial"/>
              </a:rPr>
              <a:t>1</a:t>
            </a:r>
            <a:r>
              <a:rPr sz="1000" b="1" spc="-5" dirty="0">
                <a:solidFill>
                  <a:srgbClr val="6C6D70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305">
              <a:lnSpc>
                <a:spcPct val="100000"/>
              </a:lnSpc>
            </a:pPr>
            <a:r>
              <a:rPr spc="-10" dirty="0"/>
              <a:t>Python </a:t>
            </a:r>
            <a:r>
              <a:rPr spc="-5"/>
              <a:t>v/s</a:t>
            </a:r>
            <a:r>
              <a:rPr spc="-10"/>
              <a:t> </a:t>
            </a:r>
            <a:r>
              <a:rPr lang="en-IN" spc="-10" dirty="0" smtClean="0"/>
              <a:t>C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65877" y="442976"/>
            <a:ext cx="166370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6C6D70"/>
                </a:solidFill>
                <a:latin typeface="Arial"/>
                <a:cs typeface="Arial"/>
              </a:rPr>
              <a:t>1</a:t>
            </a:r>
            <a:r>
              <a:rPr sz="1000" b="1" spc="-5" dirty="0">
                <a:solidFill>
                  <a:srgbClr val="6C6D70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24923" y="2323845"/>
          <a:ext cx="7450831" cy="26243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6"/>
                <a:gridCol w="3031235"/>
              </a:tblGrid>
              <a:tr h="3688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IN" sz="1800" b="1" spc="-1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spc="-4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  <a:tc>
                  <a:txBody>
                    <a:bodyPr/>
                    <a:lstStyle/>
                    <a:p>
                      <a:pPr marL="8039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Python</a:t>
                      </a:r>
                      <a:r>
                        <a:rPr sz="18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  <a:solidFill>
                      <a:srgbClr val="007BC3"/>
                    </a:solidFill>
                  </a:tcPr>
                </a:tc>
              </a:tr>
              <a:tr h="2255519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IN" sz="1800" spc="-5" dirty="0" smtClean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#include&lt;</a:t>
                      </a:r>
                      <a:r>
                        <a:rPr lang="en-IN" sz="1800" spc="-5" dirty="0" err="1" smtClean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stdio.h</a:t>
                      </a:r>
                      <a:r>
                        <a:rPr lang="en-IN" sz="1800" spc="-5" dirty="0" smtClean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&gt;</a:t>
                      </a:r>
                    </a:p>
                    <a:p>
                      <a:pPr marL="1016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IN" sz="1800" spc="-5" dirty="0" smtClean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#include&lt;</a:t>
                      </a:r>
                      <a:r>
                        <a:rPr lang="en-IN" sz="1800" spc="-5" dirty="0" err="1" smtClean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conio.h</a:t>
                      </a:r>
                      <a:r>
                        <a:rPr lang="en-IN" sz="1800" spc="-5" dirty="0" smtClean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lang="en-IN" sz="1800" spc="-5" dirty="0">
                        <a:solidFill>
                          <a:srgbClr val="6C6D70"/>
                        </a:solidFill>
                        <a:latin typeface="Arial"/>
                        <a:cs typeface="Arial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smtClean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void main(</a:t>
                      </a:r>
                      <a:r>
                        <a:rPr sz="1800" smtClean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5623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{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608965">
                        <a:lnSpc>
                          <a:spcPct val="100000"/>
                        </a:lnSpc>
                      </a:pPr>
                      <a:r>
                        <a:rPr lang="en-IN" sz="1800" spc="-5" dirty="0" smtClean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5" smtClean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rint</a:t>
                      </a:r>
                      <a:r>
                        <a:rPr lang="en-IN" sz="1800" spc="-5" dirty="0" smtClean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800" spc="-5" smtClean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(“Hello</a:t>
                      </a:r>
                      <a:r>
                        <a:rPr sz="1800" spc="2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World!”)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5623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}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</a:pP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print (“Hello</a:t>
                      </a:r>
                      <a:r>
                        <a:rPr sz="1800" spc="-15" dirty="0">
                          <a:solidFill>
                            <a:srgbClr val="6C6D70"/>
                          </a:solidFill>
                          <a:latin typeface="Arial"/>
                          <a:cs typeface="Arial"/>
                        </a:rPr>
                        <a:t> World!”)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6D6E70"/>
                      </a:solidFill>
                      <a:prstDash val="solid"/>
                    </a:lnL>
                    <a:lnR w="12699">
                      <a:solidFill>
                        <a:srgbClr val="6D6E70"/>
                      </a:solidFill>
                      <a:prstDash val="solid"/>
                    </a:lnR>
                    <a:lnT w="12699">
                      <a:solidFill>
                        <a:srgbClr val="6D6E70"/>
                      </a:solidFill>
                      <a:prstDash val="solid"/>
                    </a:lnT>
                    <a:lnB w="12699">
                      <a:solidFill>
                        <a:srgbClr val="6D6E7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233817" y="1812035"/>
            <a:ext cx="398208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simple Program </a:t>
            </a:r>
            <a:r>
              <a:rPr sz="1800" dirty="0">
                <a:solidFill>
                  <a:srgbClr val="6C6D7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6C6D70"/>
                </a:solidFill>
                <a:latin typeface="Arial"/>
                <a:cs typeface="Arial"/>
              </a:rPr>
              <a:t>print “Hello</a:t>
            </a:r>
            <a:r>
              <a:rPr sz="1800" spc="-10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C6D70"/>
                </a:solidFill>
                <a:latin typeface="Arial"/>
                <a:cs typeface="Arial"/>
              </a:rPr>
              <a:t>World”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ct val="100000"/>
              </a:lnSpc>
            </a:pPr>
            <a:r>
              <a:rPr spc="-10" dirty="0"/>
              <a:t>Python</a:t>
            </a:r>
            <a:r>
              <a:rPr spc="-25" dirty="0"/>
              <a:t> Versions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018024" y="1485899"/>
            <a:ext cx="8657350" cy="5529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31140">
              <a:lnSpc>
                <a:spcPct val="100000"/>
              </a:lnSpc>
              <a:buClr>
                <a:srgbClr val="007BC3"/>
              </a:buClr>
              <a:buFont typeface="Arial"/>
              <a:buChar char="•"/>
              <a:tabLst>
                <a:tab pos="280670" algn="l"/>
              </a:tabLst>
            </a:pP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Python 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v0.9.0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- </a:t>
            </a:r>
            <a:r>
              <a:rPr b="1" spc="-20" dirty="0">
                <a:solidFill>
                  <a:srgbClr val="FF0000"/>
                </a:solidFill>
                <a:latin typeface="Arial"/>
                <a:cs typeface="Arial"/>
              </a:rPr>
              <a:t>February,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1991</a:t>
            </a:r>
          </a:p>
          <a:p>
            <a:pPr marL="505459" marR="5080" lvl="1" indent="-226060">
              <a:lnSpc>
                <a:spcPct val="160000"/>
              </a:lnSpc>
              <a:spcBef>
                <a:spcPts val="1255"/>
              </a:spcBef>
              <a:buClr>
                <a:srgbClr val="007BC3"/>
              </a:buClr>
              <a:buChar char="–"/>
              <a:tabLst>
                <a:tab pos="506095" algn="l"/>
              </a:tabLst>
            </a:pP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Features: </a:t>
            </a:r>
            <a:r>
              <a:rPr sz="1600" b="1" spc="-5" dirty="0">
                <a:solidFill>
                  <a:srgbClr val="00B050"/>
                </a:solidFill>
                <a:latin typeface="Arial"/>
                <a:cs typeface="Arial"/>
              </a:rPr>
              <a:t>Exception Handling, Functions and </a:t>
            </a:r>
            <a:r>
              <a:rPr sz="1600" b="1" spc="-10" dirty="0">
                <a:solidFill>
                  <a:srgbClr val="00B050"/>
                </a:solidFill>
                <a:latin typeface="Arial"/>
                <a:cs typeface="Arial"/>
              </a:rPr>
              <a:t>core </a:t>
            </a:r>
            <a:r>
              <a:rPr sz="1600" b="1" spc="-5" dirty="0">
                <a:solidFill>
                  <a:srgbClr val="00B050"/>
                </a:solidFill>
                <a:latin typeface="Arial"/>
                <a:cs typeface="Arial"/>
              </a:rPr>
              <a:t>data types like </a:t>
            </a:r>
            <a:r>
              <a:rPr sz="1600" b="1" dirty="0">
                <a:solidFill>
                  <a:srgbClr val="00B050"/>
                </a:solidFill>
                <a:latin typeface="Arial"/>
                <a:cs typeface="Arial"/>
              </a:rPr>
              <a:t>List, </a:t>
            </a:r>
            <a:r>
              <a:rPr sz="1600" b="1" spc="-15" dirty="0">
                <a:solidFill>
                  <a:srgbClr val="00B050"/>
                </a:solidFill>
                <a:latin typeface="Arial"/>
                <a:cs typeface="Arial"/>
              </a:rPr>
              <a:t>Dictionary, </a:t>
            </a:r>
            <a:r>
              <a:rPr sz="1600" b="1" spc="-5" dirty="0">
                <a:solidFill>
                  <a:srgbClr val="00B050"/>
                </a:solidFill>
                <a:latin typeface="Arial"/>
                <a:cs typeface="Arial"/>
              </a:rPr>
              <a:t>String </a:t>
            </a: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 and others. It </a:t>
            </a:r>
            <a:r>
              <a:rPr sz="1600" spc="-10" dirty="0">
                <a:solidFill>
                  <a:srgbClr val="6C6D70"/>
                </a:solidFill>
                <a:latin typeface="Arial"/>
                <a:cs typeface="Arial"/>
              </a:rPr>
              <a:t>was </a:t>
            </a: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object oriented and had module</a:t>
            </a:r>
            <a:r>
              <a:rPr sz="1600" spc="14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system</a:t>
            </a:r>
            <a:endParaRPr sz="1600">
              <a:latin typeface="Arial"/>
              <a:cs typeface="Arial"/>
            </a:endParaRPr>
          </a:p>
          <a:p>
            <a:pPr marL="35560" lvl="1">
              <a:lnSpc>
                <a:spcPct val="100000"/>
              </a:lnSpc>
              <a:spcBef>
                <a:spcPts val="25"/>
              </a:spcBef>
              <a:buClr>
                <a:srgbClr val="007BC3"/>
              </a:buClr>
              <a:buFont typeface="Arial"/>
              <a:buChar char="–"/>
            </a:pPr>
            <a:endParaRPr sz="2100">
              <a:latin typeface="Times New Roman"/>
              <a:cs typeface="Times New Roman"/>
            </a:endParaRPr>
          </a:p>
          <a:p>
            <a:pPr marL="279400" indent="-231140">
              <a:lnSpc>
                <a:spcPct val="100000"/>
              </a:lnSpc>
              <a:buClr>
                <a:srgbClr val="007BC3"/>
              </a:buClr>
              <a:buFont typeface="Arial"/>
              <a:buChar char="•"/>
              <a:tabLst>
                <a:tab pos="280670" algn="l"/>
              </a:tabLst>
            </a:pPr>
            <a:r>
              <a:rPr b="1" spc="-5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Python </a:t>
            </a:r>
            <a:r>
              <a:rPr b="1" spc="-15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v1.0 </a:t>
            </a:r>
            <a:r>
              <a:rPr b="1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- </a:t>
            </a:r>
            <a:r>
              <a:rPr b="1" spc="-5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January</a:t>
            </a:r>
            <a:r>
              <a:rPr b="1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1994</a:t>
            </a:r>
          </a:p>
          <a:p>
            <a:pPr marL="35560">
              <a:lnSpc>
                <a:spcPct val="100000"/>
              </a:lnSpc>
              <a:spcBef>
                <a:spcPts val="50"/>
              </a:spcBef>
              <a:buClr>
                <a:srgbClr val="007BC3"/>
              </a:buClr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505459" lvl="1" indent="-226060">
              <a:lnSpc>
                <a:spcPct val="100000"/>
              </a:lnSpc>
              <a:buClr>
                <a:srgbClr val="007BC3"/>
              </a:buClr>
              <a:buChar char="–"/>
              <a:tabLst>
                <a:tab pos="506095" algn="l"/>
              </a:tabLst>
            </a:pP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Features: </a:t>
            </a:r>
            <a:r>
              <a:rPr sz="1600" b="1" spc="-5" dirty="0">
                <a:solidFill>
                  <a:srgbClr val="00B050"/>
                </a:solidFill>
                <a:latin typeface="Arial"/>
                <a:cs typeface="Arial"/>
              </a:rPr>
              <a:t>Functional Programming tools lambda, map, </a:t>
            </a:r>
            <a:r>
              <a:rPr sz="1600" b="1" dirty="0">
                <a:solidFill>
                  <a:srgbClr val="00B050"/>
                </a:solidFill>
                <a:latin typeface="Arial"/>
                <a:cs typeface="Arial"/>
              </a:rPr>
              <a:t>filter </a:t>
            </a:r>
            <a:r>
              <a:rPr sz="1600" b="1" spc="-5" dirty="0">
                <a:solidFill>
                  <a:srgbClr val="00B050"/>
                </a:solidFill>
                <a:latin typeface="Arial"/>
                <a:cs typeface="Arial"/>
              </a:rPr>
              <a:t>and</a:t>
            </a:r>
            <a:r>
              <a:rPr sz="1600" b="1" spc="14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B050"/>
                </a:solidFill>
                <a:latin typeface="Arial"/>
                <a:cs typeface="Arial"/>
              </a:rPr>
              <a:t>reduce</a:t>
            </a:r>
            <a:endParaRPr sz="1600" b="1">
              <a:solidFill>
                <a:srgbClr val="00B050"/>
              </a:solidFill>
              <a:latin typeface="Arial"/>
              <a:cs typeface="Arial"/>
            </a:endParaRPr>
          </a:p>
          <a:p>
            <a:pPr marL="35560" lvl="1">
              <a:lnSpc>
                <a:spcPct val="100000"/>
              </a:lnSpc>
              <a:spcBef>
                <a:spcPts val="25"/>
              </a:spcBef>
              <a:buClr>
                <a:srgbClr val="007BC3"/>
              </a:buClr>
              <a:buFont typeface="Arial"/>
              <a:buChar char="–"/>
            </a:pPr>
            <a:endParaRPr sz="2100">
              <a:latin typeface="Times New Roman"/>
              <a:cs typeface="Times New Roman"/>
            </a:endParaRPr>
          </a:p>
          <a:p>
            <a:pPr marL="279400" indent="-231140">
              <a:lnSpc>
                <a:spcPct val="100000"/>
              </a:lnSpc>
              <a:buClr>
                <a:srgbClr val="007BC3"/>
              </a:buClr>
              <a:buFont typeface="Arial"/>
              <a:buChar char="•"/>
              <a:tabLst>
                <a:tab pos="280670" algn="l"/>
              </a:tabLst>
            </a:pP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Python </a:t>
            </a:r>
            <a:r>
              <a:rPr b="1" spc="-15" dirty="0">
                <a:solidFill>
                  <a:srgbClr val="FF0000"/>
                </a:solidFill>
                <a:latin typeface="Arial"/>
                <a:cs typeface="Arial"/>
              </a:rPr>
              <a:t>v2.0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-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October 2000</a:t>
            </a:r>
          </a:p>
          <a:p>
            <a:pPr marL="35560">
              <a:lnSpc>
                <a:spcPct val="100000"/>
              </a:lnSpc>
              <a:spcBef>
                <a:spcPts val="50"/>
              </a:spcBef>
              <a:buClr>
                <a:srgbClr val="007BC3"/>
              </a:buClr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505459" lvl="1" indent="-226060">
              <a:lnSpc>
                <a:spcPct val="100000"/>
              </a:lnSpc>
              <a:buClr>
                <a:srgbClr val="007BC3"/>
              </a:buClr>
              <a:buChar char="–"/>
              <a:tabLst>
                <a:tab pos="506095" algn="l"/>
              </a:tabLst>
            </a:pP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Features: </a:t>
            </a:r>
            <a:r>
              <a:rPr sz="1600" b="1" dirty="0">
                <a:solidFill>
                  <a:srgbClr val="00B050"/>
                </a:solidFill>
                <a:latin typeface="Arial"/>
                <a:cs typeface="Arial"/>
              </a:rPr>
              <a:t>List </a:t>
            </a:r>
            <a:r>
              <a:rPr sz="1600" b="1" spc="-5" dirty="0">
                <a:solidFill>
                  <a:srgbClr val="00B050"/>
                </a:solidFill>
                <a:latin typeface="Arial"/>
                <a:cs typeface="Arial"/>
              </a:rPr>
              <a:t>comprehensions, Garbage Collector and support for</a:t>
            </a:r>
            <a:r>
              <a:rPr sz="1600" b="1" spc="17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B050"/>
                </a:solidFill>
                <a:latin typeface="Arial"/>
                <a:cs typeface="Arial"/>
              </a:rPr>
              <a:t>Unicode.</a:t>
            </a:r>
            <a:endParaRPr sz="1600" b="1">
              <a:solidFill>
                <a:srgbClr val="00B050"/>
              </a:solidFill>
              <a:latin typeface="Arial"/>
              <a:cs typeface="Arial"/>
            </a:endParaRPr>
          </a:p>
          <a:p>
            <a:pPr marL="35560" lvl="1">
              <a:lnSpc>
                <a:spcPct val="100000"/>
              </a:lnSpc>
              <a:spcBef>
                <a:spcPts val="25"/>
              </a:spcBef>
              <a:buClr>
                <a:srgbClr val="007BC3"/>
              </a:buClr>
              <a:buFont typeface="Arial"/>
              <a:buChar char="–"/>
            </a:pPr>
            <a:endParaRPr sz="210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  <a:tabLst>
                <a:tab pos="280035" algn="l"/>
              </a:tabLst>
            </a:pPr>
            <a:r>
              <a:rPr spc="-5" dirty="0">
                <a:solidFill>
                  <a:srgbClr val="007BC3"/>
                </a:solidFill>
              </a:rPr>
              <a:t>•	</a:t>
            </a:r>
            <a:r>
              <a:rPr b="1" spc="-5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Python </a:t>
            </a:r>
            <a:r>
              <a:rPr b="1" spc="-15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v3.0 </a:t>
            </a:r>
            <a:r>
              <a:rPr b="1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-</a:t>
            </a:r>
            <a:r>
              <a:rPr b="1" spc="-25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2008</a:t>
            </a:r>
          </a:p>
          <a:p>
            <a:pPr marL="505459" marR="5080" lvl="1" indent="-226060">
              <a:lnSpc>
                <a:spcPct val="160000"/>
              </a:lnSpc>
              <a:spcBef>
                <a:spcPts val="1255"/>
              </a:spcBef>
              <a:buClr>
                <a:srgbClr val="007BC3"/>
              </a:buClr>
              <a:buChar char="–"/>
              <a:tabLst>
                <a:tab pos="506095" algn="l"/>
              </a:tabLst>
            </a:pPr>
            <a:r>
              <a:rPr sz="1600" spc="-10" dirty="0">
                <a:solidFill>
                  <a:srgbClr val="6C6D70"/>
                </a:solidFill>
                <a:latin typeface="Arial"/>
                <a:cs typeface="Arial"/>
              </a:rPr>
              <a:t>Known </a:t>
            </a: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as “Python 3000” and </a:t>
            </a:r>
            <a:r>
              <a:rPr sz="1600" dirty="0">
                <a:solidFill>
                  <a:srgbClr val="6C6D70"/>
                </a:solidFill>
                <a:latin typeface="Arial"/>
                <a:cs typeface="Arial"/>
              </a:rPr>
              <a:t>“Py3k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”. It is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not backward compatible with v2.0</a:t>
            </a: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 and </a:t>
            </a:r>
            <a:r>
              <a:rPr sz="1600" dirty="0">
                <a:solidFill>
                  <a:srgbClr val="6C6D70"/>
                </a:solidFill>
                <a:latin typeface="Arial"/>
                <a:cs typeface="Arial"/>
              </a:rPr>
              <a:t>its other  </a:t>
            </a: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variants. </a:t>
            </a:r>
            <a:r>
              <a:rPr sz="1600" b="1" spc="-5" dirty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Emphasizes more on removal of duplicate programming constructs </a:t>
            </a: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and</a:t>
            </a:r>
            <a:r>
              <a:rPr sz="1600" spc="254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C6D70"/>
                </a:solidFill>
                <a:latin typeface="Arial"/>
                <a:cs typeface="Arial"/>
              </a:rPr>
              <a:t>modules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5877" y="442976"/>
            <a:ext cx="166370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6C6D70"/>
                </a:solidFill>
                <a:latin typeface="Arial"/>
                <a:cs typeface="Arial"/>
              </a:rPr>
              <a:t>1</a:t>
            </a:r>
            <a:r>
              <a:rPr sz="1000" b="1" spc="-5" dirty="0">
                <a:solidFill>
                  <a:srgbClr val="6C6D70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2121</Words>
  <Application>Microsoft Office PowerPoint</Application>
  <PresentationFormat>Custom</PresentationFormat>
  <Paragraphs>466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Times New Roman</vt:lpstr>
      <vt:lpstr>Office Theme</vt:lpstr>
      <vt:lpstr>Programming in Python</vt:lpstr>
      <vt:lpstr>Evolution of Python</vt:lpstr>
      <vt:lpstr>PowerPoint Presentation</vt:lpstr>
      <vt:lpstr>WWW</vt:lpstr>
      <vt:lpstr>What is Python?</vt:lpstr>
      <vt:lpstr>Worldwide Python Users</vt:lpstr>
      <vt:lpstr>Introduction Why Python for beginners?</vt:lpstr>
      <vt:lpstr>Python v/s C</vt:lpstr>
      <vt:lpstr>Python Versions</vt:lpstr>
      <vt:lpstr>Python Features</vt:lpstr>
      <vt:lpstr>Configuration</vt:lpstr>
      <vt:lpstr>Commenting Style in Python!</vt:lpstr>
      <vt:lpstr>Multiline statements</vt:lpstr>
      <vt:lpstr>Print Statement</vt:lpstr>
      <vt:lpstr>Execute a Python Script</vt:lpstr>
      <vt:lpstr>Python Data Variables</vt:lpstr>
      <vt:lpstr>Programming Constructs in Python</vt:lpstr>
      <vt:lpstr>Identifiers</vt:lpstr>
      <vt:lpstr>Variables</vt:lpstr>
      <vt:lpstr>Data Types in Python</vt:lpstr>
      <vt:lpstr>Python Operators</vt:lpstr>
      <vt:lpstr>Operators (1 of 7)</vt:lpstr>
      <vt:lpstr>Operators (2 of 7)</vt:lpstr>
      <vt:lpstr>Operators (3 of 7)</vt:lpstr>
      <vt:lpstr>Operators (4 of 7)</vt:lpstr>
      <vt:lpstr>Operators (5 of 7)</vt:lpstr>
      <vt:lpstr>Operators (6 of 7)</vt:lpstr>
      <vt:lpstr>Operators (7 of 7)</vt:lpstr>
      <vt:lpstr>Built-in function: id()</vt:lpstr>
      <vt:lpstr>Built-in function: type()</vt:lpstr>
      <vt:lpstr>Coding Standards in Python</vt:lpstr>
      <vt:lpstr>Coding Standards in Python</vt:lpstr>
      <vt:lpstr>Type Conversion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CC_PY_Basic 1.0</dc:title>
  <dc:creator>Kalpana_Balaraman</dc:creator>
  <cp:lastModifiedBy>Archana</cp:lastModifiedBy>
  <cp:revision>20</cp:revision>
  <dcterms:created xsi:type="dcterms:W3CDTF">2016-01-28T06:46:51Z</dcterms:created>
  <dcterms:modified xsi:type="dcterms:W3CDTF">2018-11-29T09:31:33Z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2016-01-11T00:00:00Z</vt:filetime>
  </property>
  <property fmtid="{D5CDD505-2E9C-101B-9397-08002B2CF9AE}" pid="3" name="Creator">
    <vt:lpwstr>PDFCreator Version 1.7.2</vt:lpwstr>
  </property>
  <property fmtid="{D5CDD505-2E9C-101B-9397-08002B2CF9AE}" pid="4" name="LastSaved">
    <vt:filetime>2016-01-28T00:00:00Z</vt:filetime>
  </property>
</Properties>
</file>