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145F5-71E2-4E9D-B706-173E5BC33E7A}" type="datetimeFigureOut">
              <a:rPr lang="en-IN"/>
              <a:pPr>
                <a:defRPr/>
              </a:pPr>
              <a:t>29-06-2018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00D00-0699-4486-8EE4-F54E5D16D7F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0077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06BAD-C5AC-4528-96B2-0F87A267694C}" type="datetimeFigureOut">
              <a:rPr lang="en-IN"/>
              <a:pPr>
                <a:defRPr/>
              </a:pPr>
              <a:t>29-06-2018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99E04-89CB-4DA7-BE09-4C0697E612D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4482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67734-4CDC-4F3B-9A7C-2489097CA379}" type="datetimeFigureOut">
              <a:rPr lang="en-IN"/>
              <a:pPr>
                <a:defRPr/>
              </a:pPr>
              <a:t>29-06-2018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4A878-423E-4AD4-8B1E-4A900EFED9E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080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DD280-713C-4C07-9F20-CD6B58BDDB4A}" type="datetimeFigureOut">
              <a:rPr lang="en-IN"/>
              <a:pPr>
                <a:defRPr/>
              </a:pPr>
              <a:t>29-06-2018</a:t>
            </a:fld>
            <a:endParaRPr lang="en-IN" dirty="0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903F5-243E-4819-845A-6E3026C544A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1397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B3D99-39B1-43F3-B29B-2A5F39A70A4F}" type="datetimeFigureOut">
              <a:rPr lang="en-IN"/>
              <a:pPr>
                <a:defRPr/>
              </a:pPr>
              <a:t>29-06-2018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32E8D-C5E8-41B3-92FD-2AA8D66859D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6505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A49C8-633D-4FF2-AB30-7037AD33CFD1}" type="datetimeFigureOut">
              <a:rPr lang="en-IN"/>
              <a:pPr>
                <a:defRPr/>
              </a:pPr>
              <a:t>29-06-2018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CD80D-54A9-4BE5-8F66-9C9A584E080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7880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86B68-8CA4-4E01-8E5F-885CC21AC983}" type="datetimeFigureOut">
              <a:rPr lang="en-IN"/>
              <a:pPr>
                <a:defRPr/>
              </a:pPr>
              <a:t>29-06-2018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C6083-0165-4D46-821A-42F48EDF9FC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4308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286BC-6AC8-4A98-9BF3-0E3F1707E6C3}" type="datetimeFigureOut">
              <a:rPr lang="en-IN"/>
              <a:pPr>
                <a:defRPr/>
              </a:pPr>
              <a:t>29-06-2018</a:t>
            </a:fld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89C77-535D-497C-B035-838F6F4DF42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745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C5EFC-3B39-45A7-9F1A-71A4F8E1A198}" type="datetimeFigureOut">
              <a:rPr lang="en-IN"/>
              <a:pPr>
                <a:defRPr/>
              </a:pPr>
              <a:t>29-06-2018</a:t>
            </a:fld>
            <a:endParaRPr lang="en-IN" dirty="0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7275D-82A1-47E1-BA64-E037EEA8E13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4506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105A9-9851-46D4-9E26-3F368583DFC8}" type="datetimeFigureOut">
              <a:rPr lang="en-IN"/>
              <a:pPr>
                <a:defRPr/>
              </a:pPr>
              <a:t>29-06-2018</a:t>
            </a:fld>
            <a:endParaRPr lang="en-IN" dirty="0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05F75-0827-4318-8E92-08C6787CF1D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8692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315A1-BEC5-4D73-8C5F-CBB9D3B068CD}" type="datetimeFigureOut">
              <a:rPr lang="en-IN"/>
              <a:pPr>
                <a:defRPr/>
              </a:pPr>
              <a:t>29-06-2018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E7673-36B6-484F-BBD7-6C588575CC6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1193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BCC26-5713-4347-9685-79FB7CCE2723}" type="datetimeFigureOut">
              <a:rPr lang="en-IN"/>
              <a:pPr>
                <a:defRPr/>
              </a:pPr>
              <a:t>29-06-2018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23D6A8-02D0-4CD9-9254-627432DFC22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8642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A46116-FD52-402B-B3DB-2196BB18A778}" type="datetimeFigureOut">
              <a:rPr lang="en-IN"/>
              <a:pPr>
                <a:defRPr/>
              </a:pPr>
              <a:t>29-06-2018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F72096B-C048-4F12-9623-56AAFC0DFE26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loops-in-pyth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ollections.html#collections.dequ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 smtClean="0">
                <a:latin typeface="+mj-lt"/>
              </a:rPr>
              <a:t>List </a:t>
            </a:r>
            <a:r>
              <a:rPr lang="en-US" sz="1800" dirty="0">
                <a:latin typeface="+mj-lt"/>
              </a:rPr>
              <a:t>is an ordered sequence of items. It is one of the most used </a:t>
            </a:r>
            <a:r>
              <a:rPr lang="en-US" sz="1800" dirty="0" smtClean="0">
                <a:latin typeface="+mj-lt"/>
              </a:rPr>
              <a:t>data type </a:t>
            </a:r>
            <a:r>
              <a:rPr lang="en-US" sz="1800" dirty="0">
                <a:latin typeface="+mj-lt"/>
              </a:rPr>
              <a:t>in Python and is very flexible. </a:t>
            </a:r>
            <a:endParaRPr lang="en-US" sz="1800" dirty="0" smtClean="0">
              <a:latin typeface="+mj-lt"/>
            </a:endParaRPr>
          </a:p>
        </p:txBody>
      </p:sp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2487613"/>
            <a:ext cx="7421562" cy="357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913"/>
            <a:ext cx="10515600" cy="58610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b="1" dirty="0">
                <a:latin typeface="+mj-lt"/>
              </a:rPr>
              <a:t>b. Membership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You can apply the ‘in’ and ‘not in’ operators on a list.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1 in a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True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2 not in a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False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Iterating </a:t>
            </a:r>
            <a:r>
              <a:rPr lang="en-US" sz="3200" dirty="0">
                <a:latin typeface="+mj-lt"/>
                <a:ea typeface="+mj-ea"/>
                <a:cs typeface="+mj-cs"/>
              </a:rPr>
              <a:t>on a 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list</a:t>
            </a:r>
          </a:p>
          <a:p>
            <a:pPr marL="0" indent="0">
              <a:buFont typeface="Arial" charset="0"/>
              <a:buNone/>
              <a:defRPr/>
            </a:pPr>
            <a:endParaRPr lang="en-US" sz="3200" dirty="0">
              <a:latin typeface="+mj-lt"/>
              <a:ea typeface="+mj-ea"/>
              <a:cs typeface="+mj-cs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A list can be traversed with a for </a:t>
            </a:r>
            <a:r>
              <a:rPr lang="en-US" sz="1800" dirty="0">
                <a:latin typeface="+mj-lt"/>
                <a:hlinkClick r:id="rId2"/>
              </a:rPr>
              <a:t>loop in python</a:t>
            </a:r>
            <a:r>
              <a:rPr lang="en-US" sz="1800" dirty="0">
                <a:latin typeface="+mj-lt"/>
              </a:rPr>
              <a:t>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for i in [1,2,3</a:t>
            </a:r>
            <a:r>
              <a:rPr lang="en-US" sz="1800" dirty="0" smtClean="0">
                <a:latin typeface="+mj-lt"/>
              </a:rPr>
              <a:t>]: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             if </a:t>
            </a:r>
            <a:r>
              <a:rPr lang="en-US" sz="1800" dirty="0">
                <a:latin typeface="+mj-lt"/>
              </a:rPr>
              <a:t>i%2==</a:t>
            </a:r>
            <a:r>
              <a:rPr lang="en-US" sz="1800" dirty="0" smtClean="0">
                <a:latin typeface="+mj-lt"/>
              </a:rPr>
              <a:t>0: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                print(f</a:t>
            </a:r>
            <a:r>
              <a:rPr lang="en-US" sz="1800" dirty="0">
                <a:latin typeface="+mj-lt"/>
              </a:rPr>
              <a:t>"{i} is composite\n")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2 is composite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/>
          <a:lstStyle/>
          <a:p>
            <a:r>
              <a:rPr lang="en-US" altLang="en-US" sz="3200" smtClean="0"/>
              <a:t>List Comprehension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413" y="1149350"/>
            <a:ext cx="10515600" cy="50165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List comprehension is an elegant and concise way to create new list from an existing list in Python.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List comprehension consists of an expression followed by for statement inside square brackets.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i="1" dirty="0">
                <a:latin typeface="+mj-lt"/>
              </a:rPr>
              <a:t>Example 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</a:t>
            </a:r>
            <a:r>
              <a:rPr lang="en-US" sz="1800" dirty="0">
                <a:latin typeface="+mj-lt"/>
              </a:rPr>
              <a:t>even=[2*i for i in range(1,11)]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even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[2, 4, 6, 8, 10, 12, 14, 16, 18, 20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]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 smtClean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i="1" dirty="0">
                <a:latin typeface="+mj-lt"/>
              </a:rPr>
              <a:t>Example 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</a:t>
            </a:r>
            <a:r>
              <a:rPr lang="en-US" sz="1800" dirty="0">
                <a:latin typeface="+mj-lt"/>
              </a:rPr>
              <a:t>even=[2*i for i in range(1,11) if i%3==0]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even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[6, 12, 18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l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=[</a:t>
            </a:r>
            <a:r>
              <a:rPr lang="en-US" sz="1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*</a:t>
            </a:r>
            <a:r>
              <a:rPr lang="en-US" sz="1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 if i%2==0 else 'false' for </a:t>
            </a:r>
            <a:r>
              <a:rPr lang="en-US" sz="1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 in range(1,11) 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[(</a:t>
            </a:r>
            <a:r>
              <a:rPr lang="en-US" sz="1800" dirty="0" err="1">
                <a:solidFill>
                  <a:srgbClr val="00B050"/>
                </a:solidFill>
                <a:latin typeface="+mj-lt"/>
              </a:rPr>
              <a:t>i,j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) for </a:t>
            </a:r>
            <a:r>
              <a:rPr lang="en-US" sz="1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 in range(1,4) for j in range(1,4)]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050"/>
          </a:xfrm>
        </p:spPr>
        <p:txBody>
          <a:bodyPr/>
          <a:lstStyle/>
          <a:p>
            <a:r>
              <a:rPr lang="en-US" altLang="en-US" smtClean="0"/>
              <a:t>Built-in List Functions</a:t>
            </a:r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6825" y="1254125"/>
            <a:ext cx="7118350" cy="4922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450"/>
          </a:xfrm>
        </p:spPr>
        <p:txBody>
          <a:bodyPr/>
          <a:lstStyle/>
          <a:p>
            <a:r>
              <a:rPr lang="en-US" altLang="en-US" smtClean="0"/>
              <a:t>List Methods</a:t>
            </a: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1454150"/>
            <a:ext cx="8429625" cy="4722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269875"/>
            <a:ext cx="10515600" cy="5907088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i="1" dirty="0">
                <a:latin typeface="+mj-lt"/>
              </a:rPr>
              <a:t>Example 1</a:t>
            </a:r>
            <a:r>
              <a:rPr lang="en-US" sz="1800" i="1" dirty="0" smtClean="0">
                <a:latin typeface="+mj-lt"/>
              </a:rPr>
              <a:t>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i="1" dirty="0" smtClean="0">
                <a:latin typeface="+mj-lt"/>
              </a:rPr>
              <a:t> </a:t>
            </a:r>
            <a:r>
              <a:rPr lang="en-US" sz="1800" i="1" dirty="0">
                <a:latin typeface="+mj-lt"/>
              </a:rPr>
              <a:t>How enumerate() works in Python</a:t>
            </a:r>
            <a:r>
              <a:rPr lang="en-US" sz="1800" i="1" dirty="0" smtClean="0">
                <a:latin typeface="+mj-lt"/>
              </a:rPr>
              <a:t>?</a:t>
            </a:r>
          </a:p>
          <a:p>
            <a:pPr marL="0" indent="0">
              <a:buFont typeface="Arial" charset="0"/>
              <a:buNone/>
              <a:defRPr/>
            </a:pPr>
            <a:endParaRPr lang="en-US" sz="1800" i="1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&gt;&gt;&gt;grocery </a:t>
            </a:r>
            <a:r>
              <a:rPr lang="en-US" sz="1800" dirty="0">
                <a:latin typeface="+mj-lt"/>
              </a:rPr>
              <a:t>= ['bread', 'milk', 'butter']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</a:t>
            </a:r>
            <a:r>
              <a:rPr lang="en-US" sz="1800" dirty="0" err="1" smtClean="0">
                <a:latin typeface="+mj-lt"/>
              </a:rPr>
              <a:t>enumerateGrocery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= enumerate(grocery)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&gt;&gt;&gt;print(type(</a:t>
            </a:r>
            <a:r>
              <a:rPr lang="en-US" sz="1800" dirty="0" err="1" smtClean="0">
                <a:latin typeface="+mj-lt"/>
              </a:rPr>
              <a:t>enumerateGrocery</a:t>
            </a:r>
            <a:r>
              <a:rPr lang="en-US" sz="1800" dirty="0" smtClean="0">
                <a:latin typeface="+mj-lt"/>
              </a:rPr>
              <a:t>))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&lt;class 'enumerate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'&gt;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&gt;&gt;&gt;print(list(</a:t>
            </a:r>
            <a:r>
              <a:rPr lang="en-US" sz="1800" dirty="0" err="1" smtClean="0">
                <a:latin typeface="+mj-lt"/>
              </a:rPr>
              <a:t>enumerateGrocery</a:t>
            </a:r>
            <a:r>
              <a:rPr lang="en-US" sz="1800" dirty="0" smtClean="0">
                <a:latin typeface="+mj-lt"/>
              </a:rPr>
              <a:t>))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 [(0, 'bread'), (1, 'milk'), (2, 'butter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')]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</a:t>
            </a:r>
            <a:r>
              <a:rPr lang="en-US" sz="1800" dirty="0" err="1" smtClean="0">
                <a:latin typeface="+mj-lt"/>
              </a:rPr>
              <a:t>enumerateGrocery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= enumerate(grocery, 10)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&gt;&gt;&gt;print(list(</a:t>
            </a:r>
            <a:r>
              <a:rPr lang="en-US" sz="1800" dirty="0" err="1" smtClean="0">
                <a:latin typeface="+mj-lt"/>
              </a:rPr>
              <a:t>enumerateGrocery</a:t>
            </a:r>
            <a:r>
              <a:rPr lang="en-US" sz="1800" dirty="0">
                <a:latin typeface="+mj-lt"/>
              </a:rPr>
              <a:t>))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[(10, 'bread'), (11, 'milk'), (12, 'butter')]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altLang="en-US" sz="3200" smtClean="0"/>
              <a:t>Using Lists as Stacks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5513"/>
            <a:ext cx="10515600" cy="52514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The list methods make it very easy to use a list as a stack, where the last element added is the first element retrieved (“last-in, first-out”). To add an item to the top of the stack, use append(). To retrieve an item from the top of the stack, use pop() without an explicit index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i="1" dirty="0" smtClean="0">
                <a:latin typeface="+mj-lt"/>
              </a:rPr>
              <a:t>Example: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</a:t>
            </a:r>
            <a:r>
              <a:rPr lang="en-US" sz="1800" dirty="0">
                <a:latin typeface="+mj-lt"/>
              </a:rPr>
              <a:t>stack = [3, 4, 5]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stack.append</a:t>
            </a:r>
            <a:r>
              <a:rPr lang="en-US" sz="1800" dirty="0">
                <a:latin typeface="+mj-lt"/>
              </a:rPr>
              <a:t>(6)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stack.append</a:t>
            </a:r>
            <a:r>
              <a:rPr lang="en-US" sz="1800" dirty="0">
                <a:latin typeface="+mj-lt"/>
              </a:rPr>
              <a:t>(7)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stack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[3, 4, 5, 6, 7]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stack.pop</a:t>
            </a:r>
            <a:r>
              <a:rPr lang="en-US" sz="1800" dirty="0">
                <a:latin typeface="+mj-lt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7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stack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[3, 4, 5, 6]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stack.pop</a:t>
            </a:r>
            <a:r>
              <a:rPr lang="en-US" sz="1800" dirty="0">
                <a:latin typeface="+mj-lt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6</a:t>
            </a:r>
            <a:endParaRPr lang="en-US" sz="1800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altLang="en-US" sz="3600" smtClean="0"/>
              <a:t>Using Lists as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5388"/>
            <a:ext cx="10515600" cy="4981575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To implement a queue, use </a:t>
            </a:r>
            <a:r>
              <a:rPr lang="en-US" sz="1800" dirty="0" err="1">
                <a:latin typeface="+mj-lt"/>
                <a:hlinkClick r:id="rId2" tooltip="collections.deque"/>
              </a:rPr>
              <a:t>collections.deque</a:t>
            </a:r>
            <a:r>
              <a:rPr lang="en-US" sz="1800" dirty="0">
                <a:latin typeface="+mj-lt"/>
              </a:rPr>
              <a:t> which was designed to have fast appends and pops from both ends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 &gt;&gt;&gt; </a:t>
            </a:r>
            <a:r>
              <a:rPr lang="en-US" sz="1800" dirty="0">
                <a:latin typeface="+mj-lt"/>
              </a:rPr>
              <a:t>from collections import </a:t>
            </a:r>
            <a:r>
              <a:rPr lang="en-US" sz="1800" dirty="0" err="1" smtClean="0">
                <a:latin typeface="+mj-lt"/>
              </a:rPr>
              <a:t>deque</a:t>
            </a:r>
            <a:endParaRPr lang="en-US" sz="18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</a:t>
            </a:r>
            <a:r>
              <a:rPr lang="en-US" sz="1800" dirty="0">
                <a:latin typeface="+mj-lt"/>
              </a:rPr>
              <a:t>queue = </a:t>
            </a:r>
            <a:r>
              <a:rPr lang="en-US" sz="1800" dirty="0" err="1">
                <a:latin typeface="+mj-lt"/>
              </a:rPr>
              <a:t>deque</a:t>
            </a:r>
            <a:r>
              <a:rPr lang="en-US" sz="1800" dirty="0">
                <a:latin typeface="+mj-lt"/>
              </a:rPr>
              <a:t>(["Eric", "John", "Michael</a:t>
            </a:r>
            <a:r>
              <a:rPr lang="en-US" sz="1800" dirty="0" smtClean="0">
                <a:latin typeface="+mj-lt"/>
              </a:rPr>
              <a:t>"])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queue.append</a:t>
            </a:r>
            <a:r>
              <a:rPr lang="en-US" sz="1800" dirty="0">
                <a:latin typeface="+mj-lt"/>
              </a:rPr>
              <a:t>("Terry") </a:t>
            </a:r>
            <a:endParaRPr lang="en-US" sz="18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</a:t>
            </a:r>
            <a:r>
              <a:rPr lang="en-US" sz="1800" dirty="0" err="1" smtClean="0">
                <a:latin typeface="+mj-lt"/>
              </a:rPr>
              <a:t>queue.append</a:t>
            </a:r>
            <a:r>
              <a:rPr lang="en-US" sz="1800" dirty="0" smtClean="0">
                <a:latin typeface="+mj-lt"/>
              </a:rPr>
              <a:t>("Graham")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queue.popleft</a:t>
            </a:r>
            <a:r>
              <a:rPr lang="en-US" sz="1800" dirty="0">
                <a:latin typeface="+mj-lt"/>
              </a:rPr>
              <a:t>() </a:t>
            </a:r>
            <a:endParaRPr lang="en-US" sz="18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queue.popleft</a:t>
            </a:r>
            <a:r>
              <a:rPr lang="en-US" sz="1800" dirty="0">
                <a:latin typeface="+mj-lt"/>
              </a:rPr>
              <a:t>() </a:t>
            </a:r>
            <a:endParaRPr lang="en-US" sz="18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</a:t>
            </a:r>
            <a:r>
              <a:rPr lang="en-US" sz="1800" dirty="0">
                <a:latin typeface="+mj-lt"/>
              </a:rPr>
              <a:t>queue                           </a:t>
            </a:r>
            <a:endParaRPr lang="en-US" sz="18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solidFill>
                  <a:srgbClr val="00B050"/>
                </a:solidFill>
                <a:latin typeface="+mj-lt"/>
              </a:rPr>
              <a:t>deque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(['Michael', 'Terry', 'Graham'])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Write a python code for the following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1. Matrix Addition using Nested Loop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2</a:t>
            </a:r>
            <a:r>
              <a:rPr lang="en-US" sz="1800" dirty="0" smtClean="0">
                <a:latin typeface="+mj-lt"/>
              </a:rPr>
              <a:t>. Matrix </a:t>
            </a:r>
            <a:r>
              <a:rPr lang="en-US" sz="1800" dirty="0">
                <a:latin typeface="+mj-lt"/>
              </a:rPr>
              <a:t>Addition using Nested List Comprehension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2000"/>
          </a:xfrm>
        </p:spPr>
        <p:txBody>
          <a:bodyPr/>
          <a:lstStyle/>
          <a:p>
            <a:r>
              <a:rPr lang="en-US" altLang="en-US" sz="3200" smtClean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4375"/>
            <a:ext cx="10515600" cy="6143625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X = [[12,7,3],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    [4 ,5,6],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    [7 ,8,9]]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 smtClean="0">
                <a:latin typeface="+mj-lt"/>
              </a:rPr>
              <a:t>Y </a:t>
            </a:r>
            <a:r>
              <a:rPr lang="en-US" sz="1600" dirty="0">
                <a:latin typeface="+mj-lt"/>
              </a:rPr>
              <a:t>= [[5,8,1],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    [6,7,3],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    [4,5,9]]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 smtClean="0">
                <a:latin typeface="+mj-lt"/>
              </a:rPr>
              <a:t>result </a:t>
            </a:r>
            <a:r>
              <a:rPr lang="en-US" sz="1600" dirty="0">
                <a:latin typeface="+mj-lt"/>
              </a:rPr>
              <a:t>= [[0,0,0],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         [0,0,0],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         [0,0,0]]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 smtClean="0">
                <a:latin typeface="+mj-lt"/>
              </a:rPr>
              <a:t># </a:t>
            </a:r>
            <a:r>
              <a:rPr lang="en-US" sz="1600" dirty="0">
                <a:latin typeface="+mj-lt"/>
              </a:rPr>
              <a:t>iterate through rows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for i in range(</a:t>
            </a:r>
            <a:r>
              <a:rPr lang="en-US" sz="1600" dirty="0" err="1">
                <a:latin typeface="+mj-lt"/>
              </a:rPr>
              <a:t>len</a:t>
            </a:r>
            <a:r>
              <a:rPr lang="en-US" sz="1600" dirty="0">
                <a:latin typeface="+mj-lt"/>
              </a:rPr>
              <a:t>(X)):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   # iterate through columns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   for j in range(</a:t>
            </a:r>
            <a:r>
              <a:rPr lang="en-US" sz="1600" dirty="0" err="1">
                <a:latin typeface="+mj-lt"/>
              </a:rPr>
              <a:t>len</a:t>
            </a:r>
            <a:r>
              <a:rPr lang="en-US" sz="1600" dirty="0">
                <a:latin typeface="+mj-lt"/>
              </a:rPr>
              <a:t>(X[0])):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       result[i][j] = X[i][j] + Y[i][j]</a:t>
            </a:r>
          </a:p>
          <a:p>
            <a:pPr marL="0" indent="0">
              <a:buFont typeface="Arial" charset="0"/>
              <a:buNone/>
              <a:defRPr/>
            </a:pPr>
            <a:endParaRPr lang="en-US" sz="16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for r in result: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   print(r)</a:t>
            </a:r>
          </a:p>
          <a:p>
            <a:pPr marL="0" indent="0">
              <a:buFont typeface="Arial" charset="0"/>
              <a:buNone/>
              <a:defRPr/>
            </a:pPr>
            <a:endParaRPr lang="en-US" sz="14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663"/>
            <a:ext cx="10515600" cy="60833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X = [[12,7,3],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    [4 ,5,6],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    [7 ,8,9]]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 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Y = [[5,8,1],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    [6,7,3],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    [4,5,9]]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 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result = [[X[i][j] + Y[i][j]  for j in range(</a:t>
            </a:r>
            <a:r>
              <a:rPr lang="en-US" sz="1600" dirty="0" err="1">
                <a:latin typeface="+mj-lt"/>
              </a:rPr>
              <a:t>len</a:t>
            </a:r>
            <a:r>
              <a:rPr lang="en-US" sz="1600" dirty="0">
                <a:latin typeface="+mj-lt"/>
              </a:rPr>
              <a:t>(X[0]))] for i in range(</a:t>
            </a:r>
            <a:r>
              <a:rPr lang="en-US" sz="1600" dirty="0" err="1">
                <a:latin typeface="+mj-lt"/>
              </a:rPr>
              <a:t>len</a:t>
            </a:r>
            <a:r>
              <a:rPr lang="en-US" sz="1600" dirty="0">
                <a:latin typeface="+mj-lt"/>
              </a:rPr>
              <a:t>(X))]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 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for r in result: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   print(r)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 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Output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solidFill>
                  <a:srgbClr val="00B050"/>
                </a:solidFill>
                <a:latin typeface="+mj-lt"/>
              </a:rPr>
              <a:t>[17, 15, 4]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solidFill>
                  <a:srgbClr val="00B050"/>
                </a:solidFill>
                <a:latin typeface="+mj-lt"/>
              </a:rPr>
              <a:t>[10, 12, 9]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solidFill>
                  <a:srgbClr val="00B050"/>
                </a:solidFill>
                <a:latin typeface="+mj-lt"/>
              </a:rPr>
              <a:t>[11, 13, 18]</a:t>
            </a:r>
          </a:p>
          <a:p>
            <a:pPr marL="0" indent="0">
              <a:buFont typeface="Arial" charset="0"/>
              <a:buNone/>
              <a:defRPr/>
            </a:pPr>
            <a:endParaRPr lang="en-US" sz="1600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963"/>
          </a:xfrm>
        </p:spPr>
        <p:txBody>
          <a:bodyPr/>
          <a:lstStyle/>
          <a:p>
            <a:r>
              <a:rPr lang="en-US" altLang="en-US" sz="3600" smtClean="0"/>
              <a:t>Creating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To create python lists of items, you need to mention the items, separated by commas, in square </a:t>
            </a:r>
            <a:r>
              <a:rPr lang="en-US" sz="1800" dirty="0" smtClean="0">
                <a:latin typeface="+mj-lt"/>
              </a:rPr>
              <a:t>brackets [ ].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 smtClean="0">
                <a:latin typeface="+mj-lt"/>
              </a:rPr>
              <a:t>All </a:t>
            </a:r>
            <a:r>
              <a:rPr lang="en-US" sz="1800" dirty="0">
                <a:latin typeface="+mj-lt"/>
              </a:rPr>
              <a:t>the items in a list need not  be of the same type</a:t>
            </a:r>
            <a:r>
              <a:rPr lang="en-US" sz="1800" dirty="0" smtClean="0">
                <a:latin typeface="+mj-lt"/>
              </a:rPr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 smtClean="0">
                <a:latin typeface="+mj-lt"/>
              </a:rPr>
              <a:t>An empty list can be created using the method </a:t>
            </a:r>
            <a:r>
              <a:rPr lang="en-US" sz="1800" b="1" dirty="0" smtClean="0">
                <a:latin typeface="+mj-lt"/>
              </a:rPr>
              <a:t>list()</a:t>
            </a:r>
            <a:endParaRPr lang="en-US" sz="1800" b="1" dirty="0">
              <a:latin typeface="+mj-lt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i="1" dirty="0">
                <a:latin typeface="+mj-lt"/>
              </a:rPr>
              <a:t>Example :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a=list()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a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   []                                an empty list created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i="1" dirty="0" smtClean="0">
                <a:latin typeface="+mj-lt"/>
              </a:rPr>
              <a:t>Example :</a:t>
            </a:r>
            <a:endParaRPr lang="en-US" sz="1800" i="1" dirty="0">
              <a:latin typeface="+mj-lt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days=['Monday','Tuesday','Wednesday',4,5,6,7.0</a:t>
            </a:r>
            <a:r>
              <a:rPr lang="en-US" sz="1800" dirty="0" smtClean="0">
                <a:latin typeface="+mj-lt"/>
              </a:rPr>
              <a:t>]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&gt;&gt;&gt;print(days)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800" dirty="0" smtClean="0">
              <a:latin typeface="+mj-lt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'Monday', 'Tuesday', 'Wednesday', 4, 5, 6, 7.0]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800" dirty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36675" y="3646488"/>
            <a:ext cx="1687513" cy="111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 </a:t>
            </a:r>
            <a:br>
              <a:rPr lang="en-US" altLang="en-US" smtClean="0"/>
            </a:br>
            <a:r>
              <a:rPr lang="en-US" altLang="en-US" smtClean="0"/>
              <a:t>List unpacking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5288"/>
            <a:ext cx="10515600" cy="4511675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Although we can use the slice operator to access items in a list, in some situations we want to take two or more pieces of a list in one go. </a:t>
            </a:r>
            <a:endParaRPr lang="en-US" sz="1800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This </a:t>
            </a:r>
            <a:r>
              <a:rPr lang="en-US" sz="1800" dirty="0">
                <a:latin typeface="+mj-lt"/>
              </a:rPr>
              <a:t>can be done by sequence unpacking. </a:t>
            </a:r>
            <a:endParaRPr lang="en-US" sz="1800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Any </a:t>
            </a:r>
            <a:r>
              <a:rPr lang="en-US" sz="1800" dirty="0" err="1">
                <a:latin typeface="+mj-lt"/>
              </a:rPr>
              <a:t>iterable</a:t>
            </a:r>
            <a:r>
              <a:rPr lang="en-US" sz="1800" dirty="0">
                <a:latin typeface="+mj-lt"/>
              </a:rPr>
              <a:t> (lists, tuples, etc.) can be unpacked using  the sequence unpacking operator, an asterisk or star</a:t>
            </a:r>
            <a:r>
              <a:rPr lang="en-US" sz="1800" dirty="0" smtClean="0">
                <a:latin typeface="+mj-lt"/>
              </a:rPr>
              <a:t>(*)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.</a:t>
            </a:r>
            <a:r>
              <a:rPr lang="en-US" sz="1800" dirty="0">
                <a:latin typeface="+mj-lt"/>
              </a:rPr>
              <a:t>When used with two or more variables on the left-hand side of an assignment, one of which is preceded by * , items are assigned to  the variables, with all those left over assigned to the starred variable. </a:t>
            </a:r>
            <a:endParaRPr lang="en-US" sz="1800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Here </a:t>
            </a:r>
            <a:r>
              <a:rPr lang="en-US" sz="1800" dirty="0">
                <a:latin typeface="+mj-lt"/>
              </a:rPr>
              <a:t>are some examples: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first, *rest = [9, 2, -4, 8, </a:t>
            </a:r>
            <a:r>
              <a:rPr lang="en-US" sz="1800" dirty="0" smtClean="0">
                <a:latin typeface="+mj-lt"/>
              </a:rPr>
              <a:t>7]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first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9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rest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[2, -4, 8, 7]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862013" y="142875"/>
            <a:ext cx="10515600" cy="1325563"/>
          </a:xfrm>
        </p:spPr>
        <p:txBody>
          <a:bodyPr/>
          <a:lstStyle/>
          <a:p>
            <a:r>
              <a:rPr lang="en-US" altLang="en-US" sz="3600" smtClean="0"/>
              <a:t>List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0463"/>
            <a:ext cx="10515600" cy="50165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What </a:t>
            </a:r>
            <a:r>
              <a:rPr lang="en-US" sz="1800" dirty="0">
                <a:latin typeface="+mj-lt"/>
              </a:rPr>
              <a:t>will be the output of the following code snippet?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1.a</a:t>
            </a:r>
            <a:r>
              <a:rPr lang="en-US" sz="1800" dirty="0">
                <a:latin typeface="+mj-lt"/>
              </a:rPr>
              <a:t>=[1,2,3,4,5,6,7,8,9]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print(</a:t>
            </a:r>
            <a:r>
              <a:rPr lang="en-US" sz="1800" dirty="0">
                <a:latin typeface="+mj-lt"/>
              </a:rPr>
              <a:t>a[::2])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A. [</a:t>
            </a:r>
            <a:r>
              <a:rPr lang="en-US" sz="1800" dirty="0">
                <a:latin typeface="+mj-lt"/>
              </a:rPr>
              <a:t>1,2]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B. [8,9]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C. [1,3,5,7,9]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D. [1,2,3</a:t>
            </a:r>
            <a:r>
              <a:rPr lang="en-US" sz="1800" dirty="0" smtClean="0">
                <a:latin typeface="+mj-lt"/>
              </a:rPr>
              <a:t>]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pt-BR" sz="1800" dirty="0">
                <a:latin typeface="+mj-lt"/>
              </a:rPr>
              <a:t>2. a=[1,2,3,4,5,6,7,8,9]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800" dirty="0">
                <a:latin typeface="+mj-lt"/>
              </a:rPr>
              <a:t>a[::2]=10,20,30,40,50,60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800" dirty="0">
                <a:latin typeface="+mj-lt"/>
              </a:rPr>
              <a:t>print(a</a:t>
            </a:r>
            <a:r>
              <a:rPr lang="pt-BR" sz="1800" dirty="0" smtClean="0">
                <a:latin typeface="+mj-lt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A. </a:t>
            </a:r>
            <a:r>
              <a:rPr lang="en-US" sz="1800" dirty="0" err="1">
                <a:latin typeface="+mj-lt"/>
              </a:rPr>
              <a:t>ValueError</a:t>
            </a:r>
            <a:r>
              <a:rPr lang="en-US" sz="1800" dirty="0">
                <a:latin typeface="+mj-lt"/>
              </a:rPr>
              <a:t>: attempt to assign sequence of size 6 to extended slice of size 5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B. [10, 2, 20, 4, 30, 6, 40, 8, 50, 60]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C. [1, 2, 10, 20, 30, 40, 50, 60]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D. [1, 10, 3, 20, 5, 30, 7, 40, 9, 50, 60]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250" y="433388"/>
            <a:ext cx="10515600" cy="58483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3</a:t>
            </a:r>
            <a:r>
              <a:rPr lang="en-US" sz="1800" dirty="0" smtClean="0">
                <a:latin typeface="+mj-lt"/>
              </a:rPr>
              <a:t>. a</a:t>
            </a:r>
            <a:r>
              <a:rPr lang="en-US" sz="1800" dirty="0">
                <a:latin typeface="+mj-lt"/>
              </a:rPr>
              <a:t>=[1,2,3,4,5]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    print(a[3:0</a:t>
            </a:r>
            <a:r>
              <a:rPr lang="en-US" sz="1800" dirty="0">
                <a:latin typeface="+mj-lt"/>
              </a:rPr>
              <a:t>:-1])</a:t>
            </a:r>
          </a:p>
          <a:p>
            <a:pPr marL="0" indent="0">
              <a:buFont typeface="Arial" charset="0"/>
              <a:buNone/>
              <a:defRPr/>
            </a:pPr>
            <a:r>
              <a:rPr lang="es-ES" sz="1800" dirty="0" smtClean="0">
                <a:latin typeface="+mj-lt"/>
              </a:rPr>
              <a:t>A. </a:t>
            </a:r>
            <a:r>
              <a:rPr lang="es-ES" sz="1800" dirty="0" err="1" smtClean="0">
                <a:latin typeface="+mj-lt"/>
              </a:rPr>
              <a:t>Syntax</a:t>
            </a:r>
            <a:r>
              <a:rPr lang="es-ES" sz="1800" dirty="0" smtClean="0">
                <a:latin typeface="+mj-lt"/>
              </a:rPr>
              <a:t> </a:t>
            </a:r>
            <a:r>
              <a:rPr lang="es-ES" sz="1800" dirty="0">
                <a:latin typeface="+mj-lt"/>
              </a:rPr>
              <a:t>error</a:t>
            </a:r>
            <a:br>
              <a:rPr lang="es-ES" sz="1800" dirty="0">
                <a:latin typeface="+mj-lt"/>
              </a:rPr>
            </a:br>
            <a:r>
              <a:rPr lang="es-ES" sz="1800" dirty="0">
                <a:latin typeface="+mj-lt"/>
              </a:rPr>
              <a:t>B. [4, 3, 2]</a:t>
            </a:r>
            <a:br>
              <a:rPr lang="es-ES" sz="1800" dirty="0">
                <a:latin typeface="+mj-lt"/>
              </a:rPr>
            </a:br>
            <a:r>
              <a:rPr lang="es-ES" sz="1800" dirty="0">
                <a:latin typeface="+mj-lt"/>
              </a:rPr>
              <a:t>C. [4, 3]</a:t>
            </a:r>
            <a:br>
              <a:rPr lang="es-ES" sz="1800" dirty="0">
                <a:latin typeface="+mj-lt"/>
              </a:rPr>
            </a:br>
            <a:r>
              <a:rPr lang="es-ES" sz="1800" dirty="0">
                <a:latin typeface="+mj-lt"/>
              </a:rPr>
              <a:t>D. [4, 3, 2, 1</a:t>
            </a:r>
            <a:r>
              <a:rPr lang="es-ES" sz="1800" dirty="0" smtClean="0">
                <a:latin typeface="+mj-lt"/>
              </a:rPr>
              <a:t>]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sz="18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4. </a:t>
            </a:r>
            <a:r>
              <a:rPr lang="en-US" sz="1800" dirty="0" err="1">
                <a:latin typeface="+mj-lt"/>
              </a:rPr>
              <a:t>arr</a:t>
            </a:r>
            <a:r>
              <a:rPr lang="en-US" sz="1800" dirty="0">
                <a:latin typeface="+mj-lt"/>
              </a:rPr>
              <a:t> = [[1, 2, 3, 4], [4, 5, 6, 7], [8, 9, 10, 11], [12, 13, 14, 15]]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  </a:t>
            </a:r>
            <a:r>
              <a:rPr lang="en-US" sz="1800" dirty="0" smtClean="0">
                <a:latin typeface="+mj-lt"/>
              </a:rPr>
              <a:t>  for </a:t>
            </a:r>
            <a:r>
              <a:rPr lang="en-US" sz="1800" dirty="0">
                <a:latin typeface="+mj-lt"/>
              </a:rPr>
              <a:t>i in range(0, 4):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	print(</a:t>
            </a:r>
            <a:r>
              <a:rPr lang="en-US" sz="1800" dirty="0" err="1" smtClean="0">
                <a:latin typeface="+mj-lt"/>
              </a:rPr>
              <a:t>arr</a:t>
            </a:r>
            <a:r>
              <a:rPr lang="en-US" sz="1800" dirty="0" smtClean="0">
                <a:latin typeface="+mj-lt"/>
              </a:rPr>
              <a:t>[i</a:t>
            </a:r>
            <a:r>
              <a:rPr lang="en-US" sz="1800" dirty="0">
                <a:latin typeface="+mj-lt"/>
              </a:rPr>
              <a:t>].pop())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A. 1 2 3 4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B. 1 4 8 12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C. 4 7 11 15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D. 12,13,14,15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1</a:t>
            </a:r>
            <a:r>
              <a:rPr lang="en-US" sz="1800" dirty="0" smtClean="0">
                <a:latin typeface="+mj-lt"/>
                <a:sym typeface="Wingdings" pitchFamily="2" charset="2"/>
              </a:rPr>
              <a:t> </a:t>
            </a:r>
            <a:r>
              <a:rPr lang="en-US" sz="1800" dirty="0" smtClean="0">
                <a:latin typeface="+mj-lt"/>
              </a:rPr>
              <a:t>C</a:t>
            </a:r>
            <a:r>
              <a:rPr lang="en-US" sz="1800" dirty="0">
                <a:latin typeface="+mj-lt"/>
              </a:rPr>
              <a:t>. [1,3,5,7,9]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2</a:t>
            </a:r>
            <a:r>
              <a:rPr lang="en-US" sz="1800" dirty="0" smtClean="0">
                <a:latin typeface="+mj-lt"/>
                <a:sym typeface="Wingdings" pitchFamily="2" charset="2"/>
              </a:rPr>
              <a:t></a:t>
            </a:r>
            <a:r>
              <a:rPr lang="en-US" sz="1800" dirty="0" smtClean="0">
                <a:latin typeface="+mj-lt"/>
              </a:rPr>
              <a:t>A.ValueError</a:t>
            </a:r>
            <a:r>
              <a:rPr lang="en-US" sz="1800" dirty="0">
                <a:latin typeface="+mj-lt"/>
              </a:rPr>
              <a:t>: attempt to assign sequence of size 6 to extended slice of size 5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3</a:t>
            </a:r>
            <a:r>
              <a:rPr lang="en-US" sz="1800" dirty="0" smtClean="0">
                <a:latin typeface="+mj-lt"/>
                <a:sym typeface="Wingdings" pitchFamily="2" charset="2"/>
              </a:rPr>
              <a:t> </a:t>
            </a:r>
            <a:r>
              <a:rPr lang="en-US" sz="1800" dirty="0" smtClean="0">
                <a:latin typeface="+mj-lt"/>
              </a:rPr>
              <a:t>B</a:t>
            </a:r>
            <a:r>
              <a:rPr lang="en-US" sz="1800" dirty="0">
                <a:latin typeface="+mj-lt"/>
              </a:rPr>
              <a:t>. [4, 3, 2</a:t>
            </a:r>
            <a:r>
              <a:rPr lang="en-US" sz="1800" dirty="0" smtClean="0">
                <a:latin typeface="+mj-lt"/>
              </a:rPr>
              <a:t>]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4</a:t>
            </a:r>
            <a:r>
              <a:rPr lang="en-US" sz="1800" dirty="0" smtClean="0">
                <a:latin typeface="+mj-lt"/>
                <a:sym typeface="Wingdings" pitchFamily="2" charset="2"/>
              </a:rPr>
              <a:t> </a:t>
            </a:r>
            <a:r>
              <a:rPr lang="en-US" sz="1800" dirty="0" smtClean="0">
                <a:latin typeface="+mj-lt"/>
              </a:rPr>
              <a:t>C</a:t>
            </a:r>
            <a:r>
              <a:rPr lang="en-US" sz="1800" dirty="0">
                <a:latin typeface="+mj-lt"/>
              </a:rPr>
              <a:t>. 4 7 11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973138"/>
          </a:xfrm>
        </p:spPr>
        <p:txBody>
          <a:bodyPr/>
          <a:lstStyle/>
          <a:p>
            <a:r>
              <a:rPr lang="en-US" altLang="en-US" sz="3600" smtClean="0"/>
              <a:t>Accessing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6775"/>
            <a:ext cx="10515600" cy="5991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To </a:t>
            </a:r>
            <a:r>
              <a:rPr lang="en-US" sz="1800" dirty="0" smtClean="0">
                <a:latin typeface="+mj-lt"/>
              </a:rPr>
              <a:t>access </a:t>
            </a:r>
            <a:r>
              <a:rPr lang="en-US" sz="1800" dirty="0">
                <a:latin typeface="+mj-lt"/>
              </a:rPr>
              <a:t>a single element, use its index in square brackets after the list’s name. Indexing begins at 0</a:t>
            </a:r>
            <a:r>
              <a:rPr lang="en-US" sz="1800" dirty="0" smtClean="0">
                <a:latin typeface="+mj-lt"/>
              </a:rPr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800" dirty="0"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800" dirty="0" smtClean="0"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800" dirty="0"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800" dirty="0" smtClean="0"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Trying to access an element other that this will raise an </a:t>
            </a:r>
            <a:r>
              <a:rPr lang="en-US" sz="1800" dirty="0" err="1">
                <a:latin typeface="+mj-lt"/>
              </a:rPr>
              <a:t>IndexError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i="1" dirty="0">
                <a:latin typeface="+mj-lt"/>
              </a:rPr>
              <a:t>Example </a:t>
            </a:r>
            <a:r>
              <a:rPr lang="en-US" sz="1800" i="1" dirty="0" smtClean="0">
                <a:latin typeface="+mj-lt"/>
              </a:rPr>
              <a:t>: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</a:t>
            </a:r>
            <a:r>
              <a:rPr lang="en-US" sz="1800" dirty="0" smtClean="0">
                <a:latin typeface="+mj-lt"/>
              </a:rPr>
              <a:t>print(days[2]) 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'Wednesday'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</a:t>
            </a:r>
            <a:r>
              <a:rPr lang="en-US" sz="1800" dirty="0">
                <a:latin typeface="+mj-lt"/>
              </a:rPr>
              <a:t>print(days[-2]) 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6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b="1" dirty="0">
                <a:latin typeface="+mj-lt"/>
              </a:rPr>
              <a:t>Slicing lists</a:t>
            </a:r>
            <a:r>
              <a:rPr lang="en-US" sz="1800" b="1" dirty="0" smtClean="0">
                <a:latin typeface="+mj-lt"/>
              </a:rPr>
              <a:t>: 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	To </a:t>
            </a:r>
            <a:r>
              <a:rPr lang="en-US" sz="1800" dirty="0">
                <a:latin typeface="+mj-lt"/>
              </a:rPr>
              <a:t>slice a list use [</a:t>
            </a:r>
            <a:r>
              <a:rPr lang="en-US" sz="1800" dirty="0" err="1">
                <a:latin typeface="+mj-lt"/>
              </a:rPr>
              <a:t>start:stop</a:t>
            </a:r>
            <a:r>
              <a:rPr lang="en-US" sz="1800" dirty="0" smtClean="0">
                <a:latin typeface="+mj-lt"/>
              </a:rPr>
              <a:t>]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&gt;&gt;&gt;days[1:4]</a:t>
            </a:r>
            <a:endParaRPr lang="en-US" sz="1800" dirty="0">
              <a:latin typeface="+mj-lt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['Tuesday', 'Wednesday', 4]</a:t>
            </a:r>
            <a:endParaRPr lang="en-US" sz="1800" dirty="0" smtClean="0">
              <a:solidFill>
                <a:srgbClr val="00B050"/>
              </a:solidFill>
              <a:latin typeface="+mj-lt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800" dirty="0">
              <a:latin typeface="+mj-lt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800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800" dirty="0">
              <a:solidFill>
                <a:srgbClr val="00B050"/>
              </a:solidFill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800" dirty="0" smtClean="0"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800" dirty="0"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800" dirty="0">
              <a:latin typeface="+mj-lt"/>
            </a:endParaRP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587500"/>
            <a:ext cx="81438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2425"/>
            <a:ext cx="10515600" cy="5824538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indices=['</a:t>
            </a:r>
            <a:r>
              <a:rPr lang="en-US" sz="1800" dirty="0" err="1">
                <a:latin typeface="+mj-lt"/>
              </a:rPr>
              <a:t>zero','one','two','three','four','five</a:t>
            </a:r>
            <a:r>
              <a:rPr lang="en-US" sz="1800" dirty="0">
                <a:latin typeface="+mj-lt"/>
              </a:rPr>
              <a:t>']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indices[2:4]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[‘two’, ‘three’]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indices[:]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[‘zero’, ‘one’, ‘two’, ‘three’, ‘four’, ‘five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’]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>
                <a:latin typeface="+mj-lt"/>
              </a:rPr>
              <a:t>Negative </a:t>
            </a:r>
            <a:r>
              <a:rPr lang="en-US" sz="1800" b="1" dirty="0" smtClean="0">
                <a:latin typeface="+mj-lt"/>
              </a:rPr>
              <a:t>indices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Python allows negative indexing for its sequences. The index of -1 refers to the last item, -2 to the second last item and so on.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</a:t>
            </a:r>
            <a:r>
              <a:rPr lang="en-US" sz="1800" dirty="0">
                <a:latin typeface="+mj-lt"/>
              </a:rPr>
              <a:t>indices[:-2]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[‘zero’, ‘one’, ‘two’, ‘three’]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 indices[-2:-1]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[‘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four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’]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650"/>
          </a:xfrm>
        </p:spPr>
        <p:txBody>
          <a:bodyPr/>
          <a:lstStyle/>
          <a:p>
            <a:r>
              <a:rPr lang="en-US" altLang="en-US" smtClean="0"/>
              <a:t>List - 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5562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1800" dirty="0" smtClean="0"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 smtClean="0">
                <a:latin typeface="+mj-lt"/>
              </a:rPr>
              <a:t>List </a:t>
            </a:r>
            <a:r>
              <a:rPr lang="en-US" sz="1800" dirty="0">
                <a:latin typeface="+mj-lt"/>
              </a:rPr>
              <a:t>are mutable, meaning, their </a:t>
            </a:r>
            <a:r>
              <a:rPr lang="en-US" sz="1800" dirty="0" smtClean="0">
                <a:latin typeface="+mj-lt"/>
              </a:rPr>
              <a:t>elements </a:t>
            </a:r>
            <a:r>
              <a:rPr lang="en-US" sz="1800" dirty="0">
                <a:latin typeface="+mj-lt"/>
              </a:rPr>
              <a:t>can be changed unlike string or tuple</a:t>
            </a:r>
            <a:r>
              <a:rPr lang="en-US" sz="1800" dirty="0" smtClean="0">
                <a:latin typeface="+mj-lt"/>
              </a:rPr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We can use </a:t>
            </a:r>
            <a:r>
              <a:rPr lang="en-US" sz="1800" dirty="0" smtClean="0">
                <a:latin typeface="+mj-lt"/>
              </a:rPr>
              <a:t>assignment </a:t>
            </a:r>
            <a:r>
              <a:rPr lang="en-US" sz="1800" dirty="0">
                <a:latin typeface="+mj-lt"/>
              </a:rPr>
              <a:t>operator (=) to change an item or a range of items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colors=['</a:t>
            </a:r>
            <a:r>
              <a:rPr lang="en-US" sz="1800" dirty="0" err="1">
                <a:latin typeface="+mj-lt"/>
              </a:rPr>
              <a:t>caramel','gold','silver','occur</a:t>
            </a:r>
            <a:r>
              <a:rPr lang="en-US" sz="1800" dirty="0" smtClean="0">
                <a:latin typeface="+mj-lt"/>
              </a:rPr>
              <a:t>']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 smtClean="0"/>
              <a:t>&gt;&gt;&gt;</a:t>
            </a:r>
            <a:r>
              <a:rPr lang="en-US" sz="1800" dirty="0" smtClean="0">
                <a:latin typeface="+mj-lt"/>
              </a:rPr>
              <a:t>colors[2</a:t>
            </a:r>
            <a:r>
              <a:rPr lang="en-US" sz="1800" dirty="0">
                <a:latin typeface="+mj-lt"/>
              </a:rPr>
              <a:t>:]=['</a:t>
            </a:r>
            <a:r>
              <a:rPr lang="en-US" sz="1800" dirty="0" err="1">
                <a:latin typeface="+mj-lt"/>
              </a:rPr>
              <a:t>bronze','silver</a:t>
            </a:r>
            <a:r>
              <a:rPr lang="en-US" sz="1800" dirty="0" smtClean="0">
                <a:latin typeface="+mj-lt"/>
              </a:rPr>
              <a:t>']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[‘caramel’, ‘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gold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’, ‘bronze’, ‘silver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’]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800" dirty="0" smtClean="0">
              <a:solidFill>
                <a:srgbClr val="00B050"/>
              </a:solidFill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We can add one item to a list using append() method or add several items using extend() method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 smtClean="0"/>
              <a:t>&gt;&gt;&gt;odd </a:t>
            </a:r>
            <a:r>
              <a:rPr lang="en-US" sz="1800" dirty="0"/>
              <a:t>= [1, 3, 5] </a:t>
            </a:r>
            <a:endParaRPr lang="en-US" sz="18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 smtClean="0"/>
              <a:t>&gt;&gt;&gt;</a:t>
            </a:r>
            <a:r>
              <a:rPr lang="en-US" sz="1800" dirty="0" err="1" smtClean="0"/>
              <a:t>odd.append</a:t>
            </a:r>
            <a:r>
              <a:rPr lang="en-US" sz="1800" dirty="0" smtClean="0"/>
              <a:t>(7)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 smtClean="0"/>
              <a:t>&gt;&gt;&gt; </a:t>
            </a:r>
            <a:r>
              <a:rPr lang="en-US" sz="1800" dirty="0"/>
              <a:t>print(odd) 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[1, 3, 5, 7]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 smtClean="0"/>
              <a:t>&gt;&gt;&gt;</a:t>
            </a:r>
            <a:r>
              <a:rPr lang="en-US" sz="1800" dirty="0" err="1" smtClean="0"/>
              <a:t>odd.extend</a:t>
            </a:r>
            <a:r>
              <a:rPr lang="en-US" sz="1800" dirty="0"/>
              <a:t>([9, 11, 13]) </a:t>
            </a:r>
            <a:endParaRPr lang="en-US" sz="18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 smtClean="0"/>
              <a:t>&gt;&gt;&gt;</a:t>
            </a:r>
            <a:r>
              <a:rPr lang="en-US" sz="1800" dirty="0"/>
              <a:t>print(odd)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1, 3, 5, 7, 9, 11, 13]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463"/>
          </a:xfrm>
        </p:spPr>
        <p:txBody>
          <a:bodyPr/>
          <a:lstStyle/>
          <a:p>
            <a:r>
              <a:rPr lang="en-US" altLang="en-US" sz="3600" smtClean="0"/>
              <a:t>Deleting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9625"/>
            <a:ext cx="10515600" cy="6423025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We can delete one </a:t>
            </a:r>
            <a:r>
              <a:rPr lang="en-US" sz="1800" dirty="0" smtClean="0">
                <a:latin typeface="+mj-lt"/>
              </a:rPr>
              <a:t>or more items from a list using the keyword del. It can even delete the list entirely.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>
                <a:latin typeface="+mj-lt"/>
              </a:rPr>
              <a:t>a. </a:t>
            </a:r>
            <a:r>
              <a:rPr lang="en-US" sz="1800" b="1" dirty="0" smtClean="0">
                <a:latin typeface="+mj-lt"/>
              </a:rPr>
              <a:t>Deleting </a:t>
            </a:r>
            <a:r>
              <a:rPr lang="en-US" sz="1800" b="1" dirty="0">
                <a:latin typeface="+mj-lt"/>
              </a:rPr>
              <a:t>the entire </a:t>
            </a:r>
            <a:r>
              <a:rPr lang="en-US" sz="1800" b="1" dirty="0" smtClean="0">
                <a:latin typeface="+mj-lt"/>
              </a:rPr>
              <a:t>list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</a:t>
            </a:r>
            <a:r>
              <a:rPr lang="en-US" sz="1800" dirty="0">
                <a:latin typeface="+mj-lt"/>
              </a:rPr>
              <a:t>del colors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colors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 err="1">
                <a:solidFill>
                  <a:srgbClr val="00B050"/>
                </a:solidFill>
                <a:latin typeface="+mj-lt"/>
              </a:rPr>
              <a:t>Traceback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(most recent call last):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solidFill>
                  <a:srgbClr val="00B050"/>
                </a:solidFill>
                <a:latin typeface="+mj-lt"/>
              </a:rPr>
              <a:t>File "&lt;pyshell#51&gt;", line 1, in &lt;module&gt;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 err="1" smtClean="0">
                <a:solidFill>
                  <a:srgbClr val="00B050"/>
                </a:solidFill>
                <a:latin typeface="+mj-lt"/>
              </a:rPr>
              <a:t>NameError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: name ‘colors’ is not defined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smtClean="0">
                <a:latin typeface="+mj-lt"/>
              </a:rPr>
              <a:t>b. Deleting a few elements </a:t>
            </a:r>
            <a:r>
              <a:rPr lang="en-US" sz="1800" dirty="0" smtClean="0">
                <a:latin typeface="+mj-lt"/>
              </a:rPr>
              <a:t>:</a:t>
            </a:r>
            <a:r>
              <a:rPr lang="en-US" sz="1800" dirty="0"/>
              <a:t> </a:t>
            </a:r>
            <a:r>
              <a:rPr lang="en-US" sz="1800" dirty="0">
                <a:latin typeface="+mj-lt"/>
              </a:rPr>
              <a:t>Use the slicing operator in python to delete a slice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colors=['</a:t>
            </a:r>
            <a:r>
              <a:rPr lang="en-US" sz="1800" dirty="0" err="1" smtClean="0">
                <a:latin typeface="+mj-lt"/>
              </a:rPr>
              <a:t>caramel','gold','silver','bronze','holographic</a:t>
            </a:r>
            <a:r>
              <a:rPr lang="en-US" sz="1800" dirty="0" smtClean="0">
                <a:latin typeface="+mj-lt"/>
              </a:rPr>
              <a:t>']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del colors[2:4]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colors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[‘caramel’, ‘gold’, ‘holographic’]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smtClean="0">
                <a:latin typeface="+mj-lt"/>
              </a:rPr>
              <a:t>c. Deleting a single element :</a:t>
            </a:r>
            <a:r>
              <a:rPr lang="en-US" sz="1800" dirty="0">
                <a:latin typeface="+mj-lt"/>
              </a:rPr>
              <a:t>To delete a single element from a list, use its index.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&gt;&gt;&gt; del colors[0]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&gt;&gt;&gt; colors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[‘gold’, ‘holographic’]</a:t>
            </a:r>
          </a:p>
          <a:p>
            <a:pPr>
              <a:buFont typeface="Arial" charset="0"/>
              <a:buChar char="•"/>
              <a:defRPr/>
            </a:pP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43" y="996950"/>
            <a:ext cx="10515600" cy="58610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We can use remove() method to remove the given item or pop() method to remove an item at the given index.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The pop() method removes and returns the last item if index is not provided. This helps us implement lists as stacks (first in, last out data structure).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We can also use the clear() method to empty a list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</a:t>
            </a:r>
            <a:r>
              <a:rPr lang="en-US" sz="1800" dirty="0" err="1" smtClean="0">
                <a:latin typeface="+mj-lt"/>
              </a:rPr>
              <a:t>my_list</a:t>
            </a:r>
            <a:r>
              <a:rPr lang="en-US" sz="1800" dirty="0" smtClean="0">
                <a:latin typeface="+mj-lt"/>
              </a:rPr>
              <a:t> = ['</a:t>
            </a:r>
            <a:r>
              <a:rPr lang="en-US" sz="1800" dirty="0" err="1" smtClean="0">
                <a:latin typeface="+mj-lt"/>
              </a:rPr>
              <a:t>p','r','o','b','l','e','m</a:t>
            </a:r>
            <a:r>
              <a:rPr lang="en-US" sz="1800" dirty="0" smtClean="0">
                <a:latin typeface="+mj-lt"/>
              </a:rPr>
              <a:t>']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</a:t>
            </a:r>
            <a:r>
              <a:rPr lang="en-US" sz="1800" dirty="0" err="1" smtClean="0">
                <a:latin typeface="+mj-lt"/>
              </a:rPr>
              <a:t>my_list.remove</a:t>
            </a:r>
            <a:r>
              <a:rPr lang="en-US" sz="1800" dirty="0" smtClean="0">
                <a:latin typeface="+mj-lt"/>
              </a:rPr>
              <a:t>('p')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['r', 'o', 'b', 'l', 'e', 'm']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&gt;&gt;&gt;print(</a:t>
            </a:r>
            <a:r>
              <a:rPr lang="en-US" sz="1800" dirty="0" err="1" smtClean="0">
                <a:latin typeface="+mj-lt"/>
              </a:rPr>
              <a:t>my_list.pop</a:t>
            </a:r>
            <a:r>
              <a:rPr lang="en-US" sz="1800" dirty="0" smtClean="0">
                <a:latin typeface="+mj-lt"/>
              </a:rPr>
              <a:t>(1))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O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&gt;&gt;&gt;print(</a:t>
            </a:r>
            <a:r>
              <a:rPr lang="en-US" sz="1800" dirty="0" err="1">
                <a:latin typeface="+mj-lt"/>
              </a:rPr>
              <a:t>my_list.pop</a:t>
            </a:r>
            <a:r>
              <a:rPr lang="en-US" sz="1800" dirty="0">
                <a:latin typeface="+mj-lt"/>
              </a:rPr>
              <a:t>())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 ['r', 'b', 'l', 'e']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&gt;&gt;&gt;print(</a:t>
            </a:r>
            <a:r>
              <a:rPr lang="en-US" sz="1800" dirty="0" err="1" smtClean="0">
                <a:latin typeface="+mj-lt"/>
              </a:rPr>
              <a:t>my_list</a:t>
            </a:r>
            <a:r>
              <a:rPr lang="en-US" sz="1800" dirty="0" smtClean="0">
                <a:latin typeface="+mj-lt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my_list.clear</a:t>
            </a:r>
            <a:r>
              <a:rPr lang="en-US" sz="1800" dirty="0" smtClean="0">
                <a:latin typeface="+mj-lt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9250"/>
          </a:xfrm>
        </p:spPr>
        <p:txBody>
          <a:bodyPr/>
          <a:lstStyle/>
          <a:p>
            <a:r>
              <a:rPr lang="en-US" altLang="en-US" smtClean="0"/>
              <a:t>Multidimensional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125"/>
            <a:ext cx="10515600" cy="4922838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You can also put a list in a list. Let’s look at a multidimensional list.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grocery_list</a:t>
            </a:r>
            <a:r>
              <a:rPr lang="en-US" sz="1800" dirty="0">
                <a:latin typeface="+mj-lt"/>
              </a:rPr>
              <a:t>=[['</a:t>
            </a:r>
            <a:r>
              <a:rPr lang="en-US" sz="1800" dirty="0" err="1">
                <a:latin typeface="+mj-lt"/>
              </a:rPr>
              <a:t>caramel','P&amp;B','Jelly</a:t>
            </a:r>
            <a:r>
              <a:rPr lang="en-US" sz="1800" dirty="0">
                <a:latin typeface="+mj-lt"/>
              </a:rPr>
              <a:t>'],['</a:t>
            </a:r>
            <a:r>
              <a:rPr lang="en-US" sz="1800" dirty="0" err="1">
                <a:latin typeface="+mj-lt"/>
              </a:rPr>
              <a:t>onions','potatoes</a:t>
            </a:r>
            <a:r>
              <a:rPr lang="en-US" sz="1800" dirty="0">
                <a:latin typeface="+mj-lt"/>
              </a:rPr>
              <a:t>'],['</a:t>
            </a:r>
            <a:r>
              <a:rPr lang="en-US" sz="1800" dirty="0" err="1">
                <a:latin typeface="+mj-lt"/>
              </a:rPr>
              <a:t>flour','oil</a:t>
            </a:r>
            <a:r>
              <a:rPr lang="en-US" sz="1800" dirty="0">
                <a:latin typeface="+mj-lt"/>
              </a:rPr>
              <a:t>']]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grocery_list</a:t>
            </a:r>
            <a:endParaRPr lang="en-US" sz="1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[[‘caramel’, ‘P&amp;B’, ‘Jelly’], [‘onions’, ‘potatoes’], [‘flour’, ‘oil’]]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grocery_list</a:t>
            </a:r>
            <a:r>
              <a:rPr lang="en-US" sz="1800" dirty="0">
                <a:latin typeface="+mj-lt"/>
              </a:rPr>
              <a:t>[1][1]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'potatoes‘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a=[[[1,2],[3,4],5],[6,7]]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a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[[[1, 2], [3, 4], 5], [6, 7]]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To access the element 4 here, we type the following code into the shell.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a[0][1][1]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4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398463"/>
            <a:ext cx="10515600" cy="57785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Concatenation of Python Lists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The concatenation operator works for lists as well. It lets us join two lists, with their orders preserved.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a,b</a:t>
            </a:r>
            <a:r>
              <a:rPr lang="en-US" sz="1800" dirty="0">
                <a:latin typeface="+mj-lt"/>
              </a:rPr>
              <a:t>=[3,1,2],[5,4,6]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a+b</a:t>
            </a:r>
            <a:endParaRPr lang="en-US" sz="1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[3, 1, 2, 5, 4, 6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]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Operations on Lists in 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Python</a:t>
            </a:r>
            <a:endParaRPr lang="en-US" b="1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>
                <a:latin typeface="+mj-lt"/>
              </a:rPr>
              <a:t>a. Multiplication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This is an arithmetic operation. Multiplying a list by an integer makes copies of its items that number of times, while preserving the order.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&gt;&gt;&gt; a*=3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&gt;&gt;&gt; a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[3, 1, 2, 3, 1, 2, 3, 1, 2]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thon_template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1773B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615B11A-F34B-4060-BB2C-3252AEA53D9E}" vid="{F167B945-3775-47EF-AE1F-38AF989C18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python_template</Template>
  <TotalTime>602</TotalTime>
  <Words>1658</Words>
  <Application>Microsoft Office PowerPoint</Application>
  <PresentationFormat>Widescreen</PresentationFormat>
  <Paragraphs>263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Times New Roman</vt:lpstr>
      <vt:lpstr>Wingdings</vt:lpstr>
      <vt:lpstr>python_template</vt:lpstr>
      <vt:lpstr>List</vt:lpstr>
      <vt:lpstr>Creating List</vt:lpstr>
      <vt:lpstr>Accessing List</vt:lpstr>
      <vt:lpstr>PowerPoint Presentation</vt:lpstr>
      <vt:lpstr>List - Mutable</vt:lpstr>
      <vt:lpstr>Deleting elements</vt:lpstr>
      <vt:lpstr>PowerPoint Presentation</vt:lpstr>
      <vt:lpstr>Multidimensional Lists</vt:lpstr>
      <vt:lpstr>PowerPoint Presentation</vt:lpstr>
      <vt:lpstr>PowerPoint Presentation</vt:lpstr>
      <vt:lpstr>List Comprehension </vt:lpstr>
      <vt:lpstr>Built-in List Functions</vt:lpstr>
      <vt:lpstr>List Methods</vt:lpstr>
      <vt:lpstr>PowerPoint Presentation</vt:lpstr>
      <vt:lpstr>Using Lists as Stacks </vt:lpstr>
      <vt:lpstr>Using Lists as Queues</vt:lpstr>
      <vt:lpstr>Write a python code for the following</vt:lpstr>
      <vt:lpstr>Solution</vt:lpstr>
      <vt:lpstr>PowerPoint Presentation</vt:lpstr>
      <vt:lpstr>  List unpacking </vt:lpstr>
      <vt:lpstr>List Quiz</vt:lpstr>
      <vt:lpstr>PowerPoint Presentation</vt:lpstr>
      <vt:lpstr>Solutions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</dc:creator>
  <cp:lastModifiedBy>Archana</cp:lastModifiedBy>
  <cp:revision>46</cp:revision>
  <dcterms:created xsi:type="dcterms:W3CDTF">2018-06-11T04:21:49Z</dcterms:created>
  <dcterms:modified xsi:type="dcterms:W3CDTF">2018-06-29T15:18:41Z</dcterms:modified>
</cp:coreProperties>
</file>