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png&amp;ehk=UW0w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B1DE0-968A-483C-BB30-0CA2C744D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097AF-9E48-499F-A839-A346B147D2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C9DBE-2155-41D0-B97A-612B8657E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B3A3-AFCD-4F89-B4BB-7566CAC7DB35}" type="datetimeFigureOut">
              <a:rPr lang="en-IN" smtClean="0"/>
              <a:t>23-06-2018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B0228-690A-47EF-8107-F29F7D5F4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8ADB5-FA83-45BF-A14E-3621729B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B3C9-8AFF-4D8A-AEBD-CF2AC2585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786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AF374-B0C5-447F-802E-0311347B9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34FDF-D302-4182-A9F8-A167CAF2D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6EA17-948F-42F1-A210-6AF4AB59B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B3A3-AFCD-4F89-B4BB-7566CAC7DB35}" type="datetimeFigureOut">
              <a:rPr lang="en-IN" smtClean="0"/>
              <a:t>23-06-2018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AE783-73EC-4C5E-9FD6-F4D575419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5B696-E793-4334-A411-70429C400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B3C9-8AFF-4D8A-AEBD-CF2AC2585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421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849AC8-D993-4E9C-AC54-BF8DB6C1A4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74267F-AAED-42F4-89AF-758CC5C40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8422A-BB29-4267-9B43-F07F5382F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B3A3-AFCD-4F89-B4BB-7566CAC7DB35}" type="datetimeFigureOut">
              <a:rPr lang="en-IN" smtClean="0"/>
              <a:t>23-06-2018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4D823-EEA5-431B-A646-0B69DBD13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86FBA-8490-4490-9E65-347BC9C3F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B3C9-8AFF-4D8A-AEBD-CF2AC2585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838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3153E-B490-4AA3-86C9-D8B149BB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312A2-42F3-4915-8D65-1CA824ED8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B3A3-AFCD-4F89-B4BB-7566CAC7DB35}" type="datetimeFigureOut">
              <a:rPr lang="en-IN" smtClean="0"/>
              <a:t>23-06-2018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31CE85-0B8B-4160-81D4-4A8142DC4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0BA3B4-FC62-4570-87EF-DEE7FC8B2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B3C9-8AFF-4D8A-AEBD-CF2AC2585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517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EB078-8028-4FDB-9957-028A8C3D8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CEB18-1CAD-4DC5-AA8A-C4DD78459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E8B79-A6CE-4E73-8E6F-221222878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B3A3-AFCD-4F89-B4BB-7566CAC7DB35}" type="datetimeFigureOut">
              <a:rPr lang="en-IN" smtClean="0"/>
              <a:t>23-06-2018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CC5CC-C19B-44CE-A7AC-56F9747B2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669F7-6556-4149-8C1B-E27390EAA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B3C9-8AFF-4D8A-AEBD-CF2AC2585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210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88F35-0F2C-4C6B-A0CE-9F1176E79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6411F-2B44-42D1-A482-1C20A5D49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104B3-5B52-4EF8-9AD8-BA982750B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B3A3-AFCD-4F89-B4BB-7566CAC7DB35}" type="datetimeFigureOut">
              <a:rPr lang="en-IN" smtClean="0"/>
              <a:t>23-06-2018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84C2A-2318-4460-B19C-D1FE4A8B0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5D1FA-1638-4E15-87A1-1A5A5AEC6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B3C9-8AFF-4D8A-AEBD-CF2AC2585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040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EAF6C-80E8-4EF7-AF15-96F15FBA0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10939-4357-4EA7-9523-CCF7E63951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4B6A4C-3DE7-4979-B3E9-4D3CB82CB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1CD34-DC1A-4390-8166-7289453E5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B3A3-AFCD-4F89-B4BB-7566CAC7DB35}" type="datetimeFigureOut">
              <a:rPr lang="en-IN" smtClean="0"/>
              <a:t>23-06-2018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936EF-824C-4B99-AF2E-D99FF7E9F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393B4-1DAE-426F-8E25-03D00F622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B3C9-8AFF-4D8A-AEBD-CF2AC2585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650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B8C6E-9D09-4852-AB86-C380C270D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2B22B-CC7D-40F5-865C-2D030A07C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1B7026-4BAB-4DE8-BE9F-F349A5B37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1465E6-F6F6-4CE0-8A95-C2B60567D6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07C85B-9910-4017-AD07-7FA1075665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4E834F-7858-4ABA-9788-4D7AC4AD8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B3A3-AFCD-4F89-B4BB-7566CAC7DB35}" type="datetimeFigureOut">
              <a:rPr lang="en-IN" smtClean="0"/>
              <a:t>23-06-2018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DB07F6-E5D8-4B9B-BE60-B8257BE5C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19303E-273B-449B-BF37-1B4FB3DB3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B3C9-8AFF-4D8A-AEBD-CF2AC2585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334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AD233-9BBD-4126-A2A2-6AD97E5B7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ACDE28-3D43-4B39-9D6D-49F84C4D5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B3A3-AFCD-4F89-B4BB-7566CAC7DB35}" type="datetimeFigureOut">
              <a:rPr lang="en-IN" smtClean="0"/>
              <a:t>23-06-2018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1C994-D8A7-43B6-97E5-FC2538B74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181243-93D0-4AFF-B239-29757FF91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B3C9-8AFF-4D8A-AEBD-CF2AC2585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751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40FC1-DB67-47F8-B5D1-E7FE1E77E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B3A3-AFCD-4F89-B4BB-7566CAC7DB35}" type="datetimeFigureOut">
              <a:rPr lang="en-IN" smtClean="0"/>
              <a:t>23-06-2018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9D785B-36CE-4C32-9930-6ECD0E12B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D3300-52EB-43E3-99B4-5C84518F1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B3C9-8AFF-4D8A-AEBD-CF2AC2585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800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34C95-6F87-441A-9C72-F632BE891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895E6-B602-44BD-89C9-C33A57BAE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E43574-3ED8-4EAD-BCBF-01BFC5928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B7664-8DAF-4BBC-B234-3EB94CC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B3A3-AFCD-4F89-B4BB-7566CAC7DB35}" type="datetimeFigureOut">
              <a:rPr lang="en-IN" smtClean="0"/>
              <a:t>23-06-2018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A3F9B-CFF0-438D-884C-A4B735DEE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442A9-3893-48C8-B5A3-6C494F0AD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B3C9-8AFF-4D8A-AEBD-CF2AC2585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47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4E286-F74B-410D-9FAB-9AC1FF93A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5116AF-4BDE-4508-A1E1-7A065C841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939A5-5840-47DC-834E-2316D336A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368C2-3972-4433-ADC3-C708850CC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B3A3-AFCD-4F89-B4BB-7566CAC7DB35}" type="datetimeFigureOut">
              <a:rPr lang="en-IN" smtClean="0"/>
              <a:t>23-06-2018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3BCFF-4BB9-4421-AACA-384D01FD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E54D6-A6BA-46A0-B1A0-906C8D3A7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B3C9-8AFF-4D8A-AEBD-CF2AC2585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714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en.wikipedia.org/wiki/File:Python-logo-notext.svg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&amp;ehk=UW0w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  <a:extLst>
              <a:ext uri="{837473B0-CC2E-450A-ABE3-18F120FF3D39}">
                <a1611:picAttrSrcUrl xmlns="" xmlns:a1611="http://schemas.microsoft.com/office/drawing/2016/11/main" r:id="rId15"/>
              </a:ext>
            </a:extLst>
          </a:blip>
          <a:srcRect/>
          <a:stretch>
            <a:fillRect l="89000" t="1000" b="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D1660C-E04A-4767-B511-C68A1CF6F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18F40-272A-458B-86AE-E38AE27E7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F60E3-8877-4309-894E-20D9563CE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FB3A3-AFCD-4F89-B4BB-7566CAC7DB35}" type="datetimeFigureOut">
              <a:rPr lang="en-IN" smtClean="0"/>
              <a:t>23-06-2018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A5D19-60F8-45CC-94AF-FCEE9446D7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96D7F-1259-4E73-916B-8A09D8A86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0B3C9-8AFF-4D8A-AEBD-CF2AC2585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951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Python Programming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 smtClean="0">
                <a:latin typeface="+mj-lt"/>
              </a:rPr>
              <a:t>MULTI THREADING</a:t>
            </a:r>
            <a:endParaRPr lang="en-IN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7179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" y="1741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With Lock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8844" y="388711"/>
            <a:ext cx="6217922" cy="31295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import _thread</a:t>
            </a:r>
            <a:endParaRPr lang="en-IN" sz="1800" dirty="0"/>
          </a:p>
          <a:p>
            <a:pPr marL="0" indent="0">
              <a:buNone/>
            </a:pPr>
            <a:r>
              <a:rPr lang="en-US" sz="1800" dirty="0"/>
              <a:t>import time</a:t>
            </a:r>
            <a:endParaRPr lang="en-IN" sz="1800" dirty="0"/>
          </a:p>
          <a:p>
            <a:pPr marL="0" indent="0">
              <a:buNone/>
            </a:pPr>
            <a:r>
              <a:rPr lang="en-US" sz="1800" dirty="0" err="1"/>
              <a:t>def</a:t>
            </a:r>
            <a:r>
              <a:rPr lang="en-US" sz="1800" dirty="0"/>
              <a:t> fun1(</a:t>
            </a:r>
            <a:r>
              <a:rPr lang="en-US" sz="1800" dirty="0" err="1"/>
              <a:t>delay,lk</a:t>
            </a:r>
            <a:r>
              <a:rPr lang="en-US" sz="1800" dirty="0"/>
              <a:t>):</a:t>
            </a:r>
            <a:endParaRPr lang="en-IN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lk.acquire</a:t>
            </a:r>
            <a:r>
              <a:rPr lang="en-US" sz="1800" dirty="0"/>
              <a:t>()</a:t>
            </a:r>
            <a:endParaRPr lang="en-IN" sz="1800" dirty="0"/>
          </a:p>
          <a:p>
            <a:pPr marL="0" indent="0">
              <a:buNone/>
            </a:pPr>
            <a:r>
              <a:rPr lang="en-US" sz="1800" dirty="0"/>
              <a:t>    print("Thread 1 starts",</a:t>
            </a:r>
            <a:r>
              <a:rPr lang="en-US" sz="1800" dirty="0" err="1"/>
              <a:t>time.ctime</a:t>
            </a:r>
            <a:r>
              <a:rPr lang="en-US" sz="1800" dirty="0"/>
              <a:t>())</a:t>
            </a:r>
            <a:endParaRPr lang="en-IN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time.sleep</a:t>
            </a:r>
            <a:r>
              <a:rPr lang="en-US" sz="1800" dirty="0"/>
              <a:t>(delay)</a:t>
            </a:r>
            <a:endParaRPr lang="en-IN" sz="1800" dirty="0"/>
          </a:p>
          <a:p>
            <a:pPr marL="0" indent="0">
              <a:buNone/>
            </a:pPr>
            <a:r>
              <a:rPr lang="en-US" sz="1800" dirty="0"/>
              <a:t>    print("Thread 1 ends",</a:t>
            </a:r>
            <a:r>
              <a:rPr lang="en-US" sz="1800" dirty="0" err="1"/>
              <a:t>time.ctime</a:t>
            </a:r>
            <a:r>
              <a:rPr lang="en-US" sz="1800" dirty="0"/>
              <a:t>())</a:t>
            </a:r>
            <a:endParaRPr lang="en-IN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lk.release</a:t>
            </a:r>
            <a:r>
              <a:rPr lang="en-US" sz="1800" dirty="0"/>
              <a:t>()</a:t>
            </a:r>
            <a:endParaRPr lang="en-IN" sz="1800" dirty="0"/>
          </a:p>
          <a:p>
            <a:pPr marL="0" indent="0">
              <a:buNone/>
            </a:pPr>
            <a:r>
              <a:rPr lang="en-US" sz="1800" dirty="0" err="1"/>
              <a:t>def</a:t>
            </a:r>
            <a:r>
              <a:rPr lang="en-US" sz="1800" dirty="0"/>
              <a:t> fun2(</a:t>
            </a:r>
            <a:r>
              <a:rPr lang="en-US" sz="1800" dirty="0" err="1"/>
              <a:t>delay,lk</a:t>
            </a:r>
            <a:r>
              <a:rPr lang="en-US" sz="1800" dirty="0"/>
              <a:t>):</a:t>
            </a:r>
            <a:endParaRPr lang="en-IN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lk.acquire</a:t>
            </a:r>
            <a:r>
              <a:rPr lang="en-US" sz="1800" dirty="0"/>
              <a:t>()</a:t>
            </a:r>
            <a:endParaRPr lang="en-IN" sz="1800" dirty="0"/>
          </a:p>
          <a:p>
            <a:pPr marL="0" indent="0">
              <a:buNone/>
            </a:pPr>
            <a:r>
              <a:rPr lang="en-US" sz="1800" dirty="0"/>
              <a:t>    print("Thread 2 starts",</a:t>
            </a:r>
            <a:r>
              <a:rPr lang="en-US" sz="1800" dirty="0" err="1"/>
              <a:t>time.ctime</a:t>
            </a:r>
            <a:r>
              <a:rPr lang="en-US" sz="1800" dirty="0"/>
              <a:t>())</a:t>
            </a:r>
            <a:endParaRPr lang="en-IN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time.sleep</a:t>
            </a:r>
            <a:r>
              <a:rPr lang="en-US" sz="1800" dirty="0"/>
              <a:t>(delay)</a:t>
            </a:r>
            <a:endParaRPr lang="en-IN" sz="1800" dirty="0"/>
          </a:p>
          <a:p>
            <a:pPr marL="0" indent="0">
              <a:buNone/>
            </a:pPr>
            <a:r>
              <a:rPr lang="en-US" sz="1800" dirty="0"/>
              <a:t>    print("Thread 2 ends",</a:t>
            </a:r>
            <a:r>
              <a:rPr lang="en-US" sz="1800" dirty="0" err="1"/>
              <a:t>time.ctime</a:t>
            </a:r>
            <a:r>
              <a:rPr lang="en-US" sz="1800" dirty="0"/>
              <a:t>())</a:t>
            </a:r>
            <a:endParaRPr lang="en-IN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lk.release</a:t>
            </a:r>
            <a:r>
              <a:rPr lang="en-US" sz="1800" dirty="0"/>
              <a:t>()</a:t>
            </a:r>
            <a:endParaRPr lang="en-IN" sz="1800" dirty="0"/>
          </a:p>
          <a:p>
            <a:pPr marL="0" indent="0">
              <a:buNone/>
            </a:pPr>
            <a:r>
              <a:rPr lang="en-US" sz="1800" dirty="0"/>
              <a:t> </a:t>
            </a:r>
            <a:r>
              <a:rPr lang="en-US" sz="1800" dirty="0" err="1"/>
              <a:t>lk</a:t>
            </a:r>
            <a:r>
              <a:rPr lang="en-US" sz="1800" dirty="0"/>
              <a:t>=_</a:t>
            </a:r>
            <a:r>
              <a:rPr lang="en-US" sz="1800" dirty="0" err="1"/>
              <a:t>thread.allocate_lock</a:t>
            </a:r>
            <a:r>
              <a:rPr lang="en-US" sz="1800" dirty="0"/>
              <a:t>()</a:t>
            </a:r>
            <a:endParaRPr lang="en-IN" sz="1800" dirty="0"/>
          </a:p>
          <a:p>
            <a:pPr marL="0" indent="0">
              <a:buNone/>
            </a:pPr>
            <a:r>
              <a:rPr lang="en-US" sz="1800" dirty="0"/>
              <a:t>t1=_</a:t>
            </a:r>
            <a:r>
              <a:rPr lang="en-US" sz="1800" dirty="0" err="1"/>
              <a:t>thread.start_new_thread</a:t>
            </a:r>
            <a:r>
              <a:rPr lang="en-US" sz="1800" dirty="0"/>
              <a:t>(fun1,(3,lk))</a:t>
            </a:r>
            <a:endParaRPr lang="en-IN" sz="1800" dirty="0"/>
          </a:p>
          <a:p>
            <a:pPr marL="0" indent="0">
              <a:buNone/>
            </a:pPr>
            <a:r>
              <a:rPr lang="en-US" sz="1800" dirty="0"/>
              <a:t>t2=_</a:t>
            </a:r>
            <a:r>
              <a:rPr lang="en-US" sz="1800" dirty="0" err="1"/>
              <a:t>thread.start_new_thread</a:t>
            </a:r>
            <a:r>
              <a:rPr lang="en-US" sz="1800" dirty="0"/>
              <a:t>(fun2,(3,lk))</a:t>
            </a:r>
            <a:endParaRPr lang="en-IN" sz="1800" dirty="0"/>
          </a:p>
          <a:p>
            <a:pPr marL="0" indent="0">
              <a:buNone/>
            </a:pPr>
            <a:r>
              <a:rPr lang="en-US" sz="1800" b="1" dirty="0"/>
              <a:t> </a:t>
            </a:r>
            <a:endParaRPr lang="en-IN" sz="1800" dirty="0"/>
          </a:p>
          <a:p>
            <a:pPr marL="0" indent="0">
              <a:lnSpc>
                <a:spcPct val="100000"/>
              </a:lnSpc>
              <a:buNone/>
            </a:pPr>
            <a:endParaRPr lang="en-IN" sz="1800" dirty="0"/>
          </a:p>
          <a:p>
            <a:pPr marL="0" indent="0">
              <a:lnSpc>
                <a:spcPct val="100000"/>
              </a:lnSpc>
              <a:buNone/>
            </a:pPr>
            <a:endParaRPr lang="en-IN" sz="1800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85" y="2166393"/>
            <a:ext cx="60293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02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Synchornizing</a:t>
            </a:r>
            <a:r>
              <a:rPr lang="en-US" b="1" dirty="0"/>
              <a:t> Thread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>
                <a:latin typeface="+mj-lt"/>
              </a:rPr>
              <a:t>Locking mechanism that allows us to synchronize threads.</a:t>
            </a:r>
            <a:endParaRPr lang="en-IN" sz="2000" dirty="0">
              <a:latin typeface="+mj-lt"/>
            </a:endParaRPr>
          </a:p>
          <a:p>
            <a:pPr lvl="0"/>
            <a:r>
              <a:rPr lang="en-US" sz="2000" dirty="0">
                <a:latin typeface="+mj-lt"/>
              </a:rPr>
              <a:t>New lock is created by calling the lock method(returns new lock)</a:t>
            </a:r>
            <a:endParaRPr lang="en-IN" sz="2000" dirty="0">
              <a:latin typeface="+mj-lt"/>
            </a:endParaRPr>
          </a:p>
          <a:p>
            <a:pPr lvl="0"/>
            <a:r>
              <a:rPr lang="en-US" sz="2000" dirty="0">
                <a:latin typeface="+mj-lt"/>
              </a:rPr>
              <a:t>Acquire(blocking) of new lock object is used to force threads to run synchronously.</a:t>
            </a:r>
            <a:endParaRPr lang="en-IN" sz="2000" dirty="0">
              <a:latin typeface="+mj-lt"/>
            </a:endParaRPr>
          </a:p>
          <a:p>
            <a:pPr lvl="0"/>
            <a:r>
              <a:rPr lang="en-US" sz="2000" dirty="0">
                <a:latin typeface="+mj-lt"/>
              </a:rPr>
              <a:t>Release() of new lock object is used to release the lock when it is no longer required.</a:t>
            </a:r>
            <a:endParaRPr lang="en-IN" sz="2000" dirty="0">
              <a:latin typeface="+mj-lt"/>
            </a:endParaRPr>
          </a:p>
          <a:p>
            <a:pPr marL="0" indent="0">
              <a:buNone/>
            </a:pPr>
            <a:endParaRPr lang="en-IN" sz="2000" dirty="0">
              <a:latin typeface="+mj-lt"/>
            </a:endParaRPr>
          </a:p>
          <a:p>
            <a:endParaRPr lang="en-IN" sz="20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76846" y="370304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b="1" kern="50" dirty="0">
                <a:latin typeface="Times New Roman" panose="02020603050405020304" pitchFamily="18" charset="0"/>
                <a:ea typeface="Source Han Sans CN Regular"/>
                <a:cs typeface="Lohit Devanagari"/>
              </a:rPr>
              <a:t>Syntax:</a:t>
            </a:r>
            <a:endParaRPr lang="en-IN" kern="50" dirty="0">
              <a:latin typeface="Liberation Serif"/>
              <a:ea typeface="Source Han Sans CN Regular"/>
              <a:cs typeface="Lohit Devanagari"/>
            </a:endParaRPr>
          </a:p>
          <a:p>
            <a:pPr>
              <a:spcAft>
                <a:spcPts val="0"/>
              </a:spcAft>
            </a:pPr>
            <a:r>
              <a:rPr lang="en-US" b="1" kern="50" dirty="0">
                <a:latin typeface="Times New Roman" panose="02020603050405020304" pitchFamily="18" charset="0"/>
                <a:ea typeface="Source Han Sans CN Regular"/>
                <a:cs typeface="Lohit Devanagari"/>
              </a:rPr>
              <a:t>                                           thread(</a:t>
            </a:r>
            <a:r>
              <a:rPr lang="en-US" b="1" kern="50" dirty="0" err="1">
                <a:latin typeface="Times New Roman" panose="02020603050405020304" pitchFamily="18" charset="0"/>
                <a:ea typeface="Source Han Sans CN Regular"/>
                <a:cs typeface="Lohit Devanagari"/>
              </a:rPr>
              <a:t>grp,target,name,args</a:t>
            </a:r>
            <a:r>
              <a:rPr lang="en-US" b="1" kern="50" dirty="0">
                <a:latin typeface="Times New Roman" panose="02020603050405020304" pitchFamily="18" charset="0"/>
                <a:ea typeface="Source Han Sans CN Regular"/>
                <a:cs typeface="Lohit Devanagari"/>
              </a:rPr>
              <a:t>=(),</a:t>
            </a:r>
            <a:r>
              <a:rPr lang="en-US" b="1" kern="50" dirty="0" err="1">
                <a:latin typeface="Times New Roman" panose="02020603050405020304" pitchFamily="18" charset="0"/>
                <a:ea typeface="Source Han Sans CN Regular"/>
                <a:cs typeface="Lohit Devanagari"/>
              </a:rPr>
              <a:t>kwargs</a:t>
            </a:r>
            <a:r>
              <a:rPr lang="en-US" b="1" kern="50" dirty="0">
                <a:latin typeface="Times New Roman" panose="02020603050405020304" pitchFamily="18" charset="0"/>
                <a:ea typeface="Source Han Sans CN Regular"/>
                <a:cs typeface="Lohit Devanagari"/>
              </a:rPr>
              <a:t>={})</a:t>
            </a:r>
            <a:endParaRPr lang="en-IN" kern="50" dirty="0">
              <a:latin typeface="Liberation Serif"/>
              <a:ea typeface="Source Han Sans CN Regular"/>
              <a:cs typeface="Lohit Devanagari"/>
            </a:endParaRPr>
          </a:p>
          <a:p>
            <a:pPr>
              <a:spcAft>
                <a:spcPts val="0"/>
              </a:spcAft>
            </a:pPr>
            <a:r>
              <a:rPr lang="en-US" kern="50" dirty="0">
                <a:latin typeface="Times New Roman" panose="02020603050405020304" pitchFamily="18" charset="0"/>
                <a:ea typeface="Source Han Sans CN Regular"/>
                <a:cs typeface="Lohit Devanagari"/>
              </a:rPr>
              <a:t>Target –callable </a:t>
            </a:r>
            <a:r>
              <a:rPr lang="en-US" kern="50" dirty="0" err="1">
                <a:latin typeface="Times New Roman" panose="02020603050405020304" pitchFamily="18" charset="0"/>
                <a:ea typeface="Source Han Sans CN Regular"/>
                <a:cs typeface="Lohit Devanagari"/>
              </a:rPr>
              <a:t>obj</a:t>
            </a:r>
            <a:r>
              <a:rPr lang="en-US" kern="50" dirty="0">
                <a:latin typeface="Times New Roman" panose="02020603050405020304" pitchFamily="18" charset="0"/>
                <a:ea typeface="Source Han Sans CN Regular"/>
                <a:cs typeface="Lohit Devanagari"/>
              </a:rPr>
              <a:t> invoked by run</a:t>
            </a:r>
            <a:endParaRPr lang="en-IN" kern="50" dirty="0">
              <a:latin typeface="Liberation Serif"/>
              <a:ea typeface="Source Han Sans CN Regular"/>
              <a:cs typeface="Lohit Devanagari"/>
            </a:endParaRPr>
          </a:p>
          <a:p>
            <a:pPr>
              <a:spcAft>
                <a:spcPts val="0"/>
              </a:spcAft>
            </a:pPr>
            <a:r>
              <a:rPr lang="en-US" kern="50" dirty="0">
                <a:latin typeface="Times New Roman" panose="02020603050405020304" pitchFamily="18" charset="0"/>
                <a:ea typeface="Source Han Sans CN Regular"/>
                <a:cs typeface="Lohit Devanagari"/>
              </a:rPr>
              <a:t>Name-thread name</a:t>
            </a:r>
            <a:endParaRPr lang="en-IN" kern="50" dirty="0">
              <a:latin typeface="Liberation Serif"/>
              <a:ea typeface="Source Han Sans CN Regular"/>
              <a:cs typeface="Lohit Devanagari"/>
            </a:endParaRPr>
          </a:p>
          <a:p>
            <a:pPr>
              <a:spcAft>
                <a:spcPts val="0"/>
              </a:spcAft>
            </a:pPr>
            <a:r>
              <a:rPr lang="en-US" kern="50" dirty="0" err="1">
                <a:latin typeface="Times New Roman" panose="02020603050405020304" pitchFamily="18" charset="0"/>
                <a:ea typeface="Source Han Sans CN Regular"/>
                <a:cs typeface="Lohit Devanagari"/>
              </a:rPr>
              <a:t>Args</a:t>
            </a:r>
            <a:r>
              <a:rPr lang="en-US" kern="50" dirty="0">
                <a:latin typeface="Times New Roman" panose="02020603050405020304" pitchFamily="18" charset="0"/>
                <a:ea typeface="Source Han Sans CN Regular"/>
                <a:cs typeface="Lohit Devanagari"/>
              </a:rPr>
              <a:t>-tuple/list arguments to be passed</a:t>
            </a:r>
            <a:endParaRPr lang="en-IN" kern="50" dirty="0">
              <a:latin typeface="Liberation Serif"/>
              <a:ea typeface="Source Han Sans CN Regular"/>
              <a:cs typeface="Lohit Devanagari"/>
            </a:endParaRPr>
          </a:p>
          <a:p>
            <a:pPr>
              <a:spcAft>
                <a:spcPts val="0"/>
              </a:spcAft>
            </a:pPr>
            <a:r>
              <a:rPr lang="en-US" kern="50" dirty="0" err="1">
                <a:latin typeface="Times New Roman" panose="02020603050405020304" pitchFamily="18" charset="0"/>
                <a:ea typeface="Source Han Sans CN Regular"/>
                <a:cs typeface="Lohit Devanagari"/>
              </a:rPr>
              <a:t>Kwargs</a:t>
            </a:r>
            <a:r>
              <a:rPr lang="en-US" kern="50" dirty="0">
                <a:latin typeface="Times New Roman" panose="02020603050405020304" pitchFamily="18" charset="0"/>
                <a:ea typeface="Source Han Sans CN Regular"/>
                <a:cs typeface="Lohit Devanagari"/>
              </a:rPr>
              <a:t>-dictionary argument</a:t>
            </a:r>
            <a:endParaRPr lang="en-IN" kern="50" dirty="0">
              <a:latin typeface="Liberation Serif"/>
              <a:ea typeface="Source Han Sans CN Regular"/>
              <a:cs typeface="Lohit Devanagari"/>
            </a:endParaRPr>
          </a:p>
          <a:p>
            <a:pPr>
              <a:spcAft>
                <a:spcPts val="0"/>
              </a:spcAft>
            </a:pPr>
            <a:r>
              <a:rPr lang="en-US" b="1" kern="50" dirty="0">
                <a:latin typeface="Times New Roman" panose="02020603050405020304" pitchFamily="18" charset="0"/>
                <a:ea typeface="Source Han Sans CN Regular"/>
                <a:cs typeface="Lohit Devanagari"/>
              </a:rPr>
              <a:t> </a:t>
            </a:r>
            <a:endParaRPr lang="en-IN" kern="50" dirty="0">
              <a:latin typeface="Liberation Serif"/>
              <a:ea typeface="Source Han Sans CN Regular"/>
              <a:cs typeface="Lohit Devanagari"/>
            </a:endParaRPr>
          </a:p>
        </p:txBody>
      </p:sp>
    </p:spTree>
    <p:extLst>
      <p:ext uri="{BB962C8B-B14F-4D97-AF65-F5344CB8AC3E}">
        <p14:creationId xmlns:p14="http://schemas.microsoft.com/office/powerpoint/2010/main" val="199802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Threading object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0">
              <a:lnSpc>
                <a:spcPct val="120000"/>
              </a:lnSpc>
            </a:pPr>
            <a:r>
              <a:rPr lang="en-US" dirty="0"/>
              <a:t>Start()- Begin thread execution.</a:t>
            </a:r>
            <a:endParaRPr lang="en-IN" dirty="0"/>
          </a:p>
          <a:p>
            <a:pPr lvl="0">
              <a:lnSpc>
                <a:spcPct val="120000"/>
              </a:lnSpc>
            </a:pPr>
            <a:r>
              <a:rPr lang="en-US" dirty="0"/>
              <a:t>Run()- Method defining thread functionality.</a:t>
            </a:r>
            <a:endParaRPr lang="en-IN" dirty="0"/>
          </a:p>
          <a:p>
            <a:pPr lvl="0">
              <a:lnSpc>
                <a:spcPct val="120000"/>
              </a:lnSpc>
            </a:pPr>
            <a:r>
              <a:rPr lang="en-US" dirty="0"/>
              <a:t>Join()- Suspend until started thread terminates blocks unless timeout is given</a:t>
            </a:r>
            <a:endParaRPr lang="en-IN" dirty="0"/>
          </a:p>
          <a:p>
            <a:pPr lvl="0">
              <a:lnSpc>
                <a:spcPct val="120000"/>
              </a:lnSpc>
            </a:pPr>
            <a:r>
              <a:rPr lang="en-US" dirty="0" err="1"/>
              <a:t>getName</a:t>
            </a:r>
            <a:r>
              <a:rPr lang="en-US" dirty="0"/>
              <a:t>() – Return name of thread	</a:t>
            </a:r>
            <a:endParaRPr lang="en-IN" dirty="0"/>
          </a:p>
          <a:p>
            <a:pPr lvl="0">
              <a:lnSpc>
                <a:spcPct val="120000"/>
              </a:lnSpc>
            </a:pPr>
            <a:r>
              <a:rPr lang="en-US" dirty="0" err="1"/>
              <a:t>setName</a:t>
            </a:r>
            <a:r>
              <a:rPr lang="en-US" dirty="0"/>
              <a:t>()- set name of thread</a:t>
            </a:r>
            <a:endParaRPr lang="en-IN" dirty="0"/>
          </a:p>
          <a:p>
            <a:pPr lvl="0">
              <a:lnSpc>
                <a:spcPct val="120000"/>
              </a:lnSpc>
            </a:pPr>
            <a:r>
              <a:rPr lang="en-US" dirty="0" err="1"/>
              <a:t>isAlive</a:t>
            </a:r>
            <a:r>
              <a:rPr lang="en-US" dirty="0"/>
              <a:t>()- Boolean flag indicating whether thread is still running</a:t>
            </a:r>
            <a:endParaRPr lang="en-IN" dirty="0"/>
          </a:p>
          <a:p>
            <a:pPr lvl="0">
              <a:lnSpc>
                <a:spcPct val="120000"/>
              </a:lnSpc>
            </a:pPr>
            <a:r>
              <a:rPr lang="en-US" dirty="0" err="1"/>
              <a:t>isDaemon</a:t>
            </a:r>
            <a:r>
              <a:rPr lang="en-US" dirty="0"/>
              <a:t>()- Return Daemon flag of thread.</a:t>
            </a:r>
            <a:endParaRPr lang="en-IN" dirty="0"/>
          </a:p>
          <a:p>
            <a:pPr lvl="0">
              <a:lnSpc>
                <a:spcPct val="120000"/>
              </a:lnSpc>
            </a:pPr>
            <a:r>
              <a:rPr lang="en-US" dirty="0" err="1"/>
              <a:t>SetDaemon</a:t>
            </a:r>
            <a:r>
              <a:rPr lang="en-US" dirty="0"/>
              <a:t>()-Used to set the thread as daemon thread.</a:t>
            </a:r>
            <a:endParaRPr lang="en-IN" dirty="0"/>
          </a:p>
          <a:p>
            <a:pPr lvl="0">
              <a:lnSpc>
                <a:spcPct val="120000"/>
              </a:lnSpc>
            </a:pPr>
            <a:r>
              <a:rPr lang="en-US" dirty="0" err="1"/>
              <a:t>Active_count</a:t>
            </a:r>
            <a:r>
              <a:rPr lang="en-US" dirty="0"/>
              <a:t>-Return the number of threads currently running.</a:t>
            </a:r>
            <a:endParaRPr lang="en-IN" dirty="0"/>
          </a:p>
          <a:p>
            <a:pPr lvl="0">
              <a:lnSpc>
                <a:spcPct val="120000"/>
              </a:lnSpc>
            </a:pPr>
            <a:r>
              <a:rPr lang="en-US" dirty="0"/>
              <a:t>Enumerate()-display all the current running thread names.</a:t>
            </a:r>
            <a:endParaRPr lang="en-IN" dirty="0"/>
          </a:p>
          <a:p>
            <a:pPr lvl="0">
              <a:lnSpc>
                <a:spcPct val="120000"/>
              </a:lnSpc>
            </a:pPr>
            <a:r>
              <a:rPr lang="en-US" dirty="0" err="1"/>
              <a:t>Current_Thread</a:t>
            </a:r>
            <a:r>
              <a:rPr lang="en-US" dirty="0"/>
              <a:t>()-display the current thread.</a:t>
            </a:r>
            <a:endParaRPr lang="en-IN" dirty="0"/>
          </a:p>
          <a:p>
            <a:pPr>
              <a:lnSpc>
                <a:spcPct val="12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494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Sample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import threading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mythread</a:t>
            </a:r>
            <a:r>
              <a:rPr lang="en-US" dirty="0"/>
              <a:t>(</a:t>
            </a:r>
            <a:r>
              <a:rPr lang="en-US" dirty="0" err="1"/>
              <a:t>threading.Thread</a:t>
            </a:r>
            <a:r>
              <a:rPr lang="en-US" dirty="0"/>
              <a:t>):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</a:t>
            </a:r>
            <a:r>
              <a:rPr lang="en-US" dirty="0" err="1"/>
              <a:t>self,tid,tname,ct</a:t>
            </a:r>
            <a:r>
              <a:rPr lang="en-US" dirty="0"/>
              <a:t>):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        threading.Thread.__</a:t>
            </a:r>
            <a:r>
              <a:rPr lang="en-US" dirty="0" err="1"/>
              <a:t>init</a:t>
            </a:r>
            <a:r>
              <a:rPr lang="en-US" dirty="0"/>
              <a:t>__(self)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self.tid</a:t>
            </a:r>
            <a:r>
              <a:rPr lang="en-US" dirty="0"/>
              <a:t>=</a:t>
            </a:r>
            <a:r>
              <a:rPr lang="en-US" dirty="0" err="1"/>
              <a:t>tid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self.tname</a:t>
            </a:r>
            <a:r>
              <a:rPr lang="en-US" dirty="0"/>
              <a:t>=</a:t>
            </a:r>
            <a:r>
              <a:rPr lang="en-US" dirty="0" err="1"/>
              <a:t>tname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self.ct</a:t>
            </a:r>
            <a:r>
              <a:rPr lang="en-US" dirty="0"/>
              <a:t>=</a:t>
            </a:r>
            <a:r>
              <a:rPr lang="en-US" dirty="0" err="1"/>
              <a:t>ct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run(self):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        print(</a:t>
            </a:r>
            <a:r>
              <a:rPr lang="en-US" dirty="0" err="1"/>
              <a:t>self.tname,self.tid,self.ct</a:t>
            </a:r>
            <a:r>
              <a:rPr lang="en-US" dirty="0"/>
              <a:t>)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t1=</a:t>
            </a:r>
            <a:r>
              <a:rPr lang="en-US" dirty="0" err="1"/>
              <a:t>mythread</a:t>
            </a:r>
            <a:r>
              <a:rPr lang="en-US" dirty="0"/>
              <a:t>(1,'T1',1)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t1.start()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t1.join()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t2=</a:t>
            </a:r>
            <a:r>
              <a:rPr lang="en-US" dirty="0" err="1"/>
              <a:t>mythread</a:t>
            </a:r>
            <a:r>
              <a:rPr lang="en-US" dirty="0"/>
              <a:t>(2,'T2',2)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t2.start()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t2.join()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442" y="3106487"/>
            <a:ext cx="2619638" cy="10213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646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Sample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+mj-lt"/>
              </a:rPr>
              <a:t>import threading</a:t>
            </a:r>
            <a:endParaRPr lang="en-IN" sz="2400" dirty="0">
              <a:latin typeface="+mj-lt"/>
            </a:endParaRPr>
          </a:p>
          <a:p>
            <a:pPr marL="0" indent="0">
              <a:buNone/>
            </a:pPr>
            <a:r>
              <a:rPr lang="en-US" sz="2400" dirty="0" err="1">
                <a:latin typeface="+mj-lt"/>
              </a:rPr>
              <a:t>def</a:t>
            </a:r>
            <a:r>
              <a:rPr lang="en-US" sz="2400" dirty="0">
                <a:latin typeface="+mj-lt"/>
              </a:rPr>
              <a:t> fun1():</a:t>
            </a:r>
            <a:endParaRPr lang="en-IN" sz="2400" dirty="0">
              <a:latin typeface="+mj-lt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    print("Thread function")</a:t>
            </a:r>
            <a:endParaRPr lang="en-IN" sz="2400" dirty="0">
              <a:latin typeface="+mj-lt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for </a:t>
            </a:r>
            <a:r>
              <a:rPr lang="en-US" sz="2400" dirty="0" err="1">
                <a:latin typeface="+mj-lt"/>
              </a:rPr>
              <a:t>i</a:t>
            </a:r>
            <a:r>
              <a:rPr lang="en-US" sz="2400" dirty="0">
                <a:latin typeface="+mj-lt"/>
              </a:rPr>
              <a:t> in range(2):</a:t>
            </a:r>
            <a:endParaRPr lang="en-IN" sz="2400" dirty="0">
              <a:latin typeface="+mj-lt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    t=</a:t>
            </a:r>
            <a:r>
              <a:rPr lang="en-US" sz="2400" dirty="0" err="1">
                <a:latin typeface="+mj-lt"/>
              </a:rPr>
              <a:t>threading.Thread</a:t>
            </a:r>
            <a:r>
              <a:rPr lang="en-US" sz="2400" dirty="0">
                <a:latin typeface="+mj-lt"/>
              </a:rPr>
              <a:t>(target=fun1</a:t>
            </a:r>
            <a:r>
              <a:rPr lang="en-US" sz="2400" dirty="0" smtClean="0">
                <a:latin typeface="+mj-lt"/>
              </a:rPr>
              <a:t>) --------</a:t>
            </a:r>
            <a:r>
              <a:rPr lang="en-US" sz="2400" dirty="0" smtClean="0">
                <a:latin typeface="+mj-lt"/>
                <a:sym typeface="Wingdings" panose="05000000000000000000" pitchFamily="2" charset="2"/>
              </a:rPr>
              <a:t></a:t>
            </a:r>
            <a:r>
              <a:rPr lang="en-US" sz="1800" dirty="0"/>
              <a:t>t=</a:t>
            </a:r>
            <a:r>
              <a:rPr lang="en-US" sz="1800" dirty="0" err="1"/>
              <a:t>threading.Thread</a:t>
            </a:r>
            <a:r>
              <a:rPr lang="en-US" sz="1800" dirty="0"/>
              <a:t>(target=fun1,args=(10,))</a:t>
            </a:r>
            <a:endParaRPr lang="en-IN" sz="1800" dirty="0"/>
          </a:p>
          <a:p>
            <a:pPr marL="0" indent="0">
              <a:buNone/>
            </a:pPr>
            <a:r>
              <a:rPr lang="en-US" sz="2400" dirty="0" smtClean="0">
                <a:latin typeface="+mj-lt"/>
              </a:rPr>
              <a:t>    </a:t>
            </a:r>
            <a:r>
              <a:rPr lang="en-US" sz="2400" dirty="0" err="1">
                <a:latin typeface="+mj-lt"/>
              </a:rPr>
              <a:t>t.start</a:t>
            </a:r>
            <a:r>
              <a:rPr lang="en-US" sz="2400" dirty="0">
                <a:latin typeface="+mj-lt"/>
              </a:rPr>
              <a:t>()</a:t>
            </a:r>
            <a:endParaRPr lang="en-IN" sz="2400" dirty="0">
              <a:latin typeface="+mj-lt"/>
            </a:endParaRPr>
          </a:p>
          <a:p>
            <a:pPr marL="0" indent="0">
              <a:buNone/>
            </a:pPr>
            <a:endParaRPr lang="en-IN" sz="2400" dirty="0">
              <a:latin typeface="+mj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844" y="5293452"/>
            <a:ext cx="3054772" cy="883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801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Daemon Thread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Thread running at the background.</a:t>
            </a:r>
            <a:endParaRPr lang="en-IN" dirty="0"/>
          </a:p>
          <a:p>
            <a:r>
              <a:rPr lang="en-US" dirty="0"/>
              <a:t>Main program waits until all other threads have completed their work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129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771" y="855208"/>
            <a:ext cx="10515600" cy="600279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900" b="1" dirty="0" smtClean="0">
                <a:latin typeface="+mj-lt"/>
              </a:rPr>
              <a:t>Code: 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import </a:t>
            </a:r>
            <a:r>
              <a:rPr lang="en-US" dirty="0">
                <a:latin typeface="+mj-lt"/>
              </a:rPr>
              <a:t>threading</a:t>
            </a:r>
            <a:endParaRPr lang="en-IN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import time</a:t>
            </a:r>
            <a:endParaRPr lang="en-IN" dirty="0">
              <a:latin typeface="+mj-lt"/>
            </a:endParaRPr>
          </a:p>
          <a:p>
            <a:pPr marL="0" indent="0">
              <a:buNone/>
            </a:pPr>
            <a:r>
              <a:rPr lang="en-US" dirty="0" err="1">
                <a:latin typeface="+mj-lt"/>
              </a:rPr>
              <a:t>def</a:t>
            </a:r>
            <a:r>
              <a:rPr lang="en-US" dirty="0">
                <a:latin typeface="+mj-lt"/>
              </a:rPr>
              <a:t> fun1():</a:t>
            </a:r>
            <a:endParaRPr lang="en-IN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    print("starting 1")</a:t>
            </a:r>
            <a:endParaRPr lang="en-IN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    print("exiting 1")</a:t>
            </a:r>
            <a:endParaRPr lang="en-IN" dirty="0">
              <a:latin typeface="+mj-lt"/>
            </a:endParaRPr>
          </a:p>
          <a:p>
            <a:pPr marL="0" indent="0">
              <a:buNone/>
            </a:pPr>
            <a:r>
              <a:rPr lang="en-US" dirty="0" err="1">
                <a:latin typeface="+mj-lt"/>
              </a:rPr>
              <a:t>def</a:t>
            </a:r>
            <a:r>
              <a:rPr lang="en-US" dirty="0">
                <a:latin typeface="+mj-lt"/>
              </a:rPr>
              <a:t> fun2():</a:t>
            </a:r>
            <a:endParaRPr lang="en-IN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    print("starting 2")</a:t>
            </a:r>
            <a:endParaRPr lang="en-IN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    #</a:t>
            </a:r>
            <a:r>
              <a:rPr lang="en-US" dirty="0" err="1">
                <a:latin typeface="+mj-lt"/>
              </a:rPr>
              <a:t>time.sleep</a:t>
            </a:r>
            <a:r>
              <a:rPr lang="en-US" dirty="0">
                <a:latin typeface="+mj-lt"/>
              </a:rPr>
              <a:t>(5)</a:t>
            </a:r>
            <a:endParaRPr lang="en-IN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    print("exiting2")</a:t>
            </a:r>
            <a:endParaRPr lang="en-IN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t1=</a:t>
            </a:r>
            <a:r>
              <a:rPr lang="en-US" dirty="0" err="1">
                <a:latin typeface="+mj-lt"/>
              </a:rPr>
              <a:t>threading.Thread</a:t>
            </a:r>
            <a:r>
              <a:rPr lang="en-US" dirty="0">
                <a:latin typeface="+mj-lt"/>
              </a:rPr>
              <a:t>(target=fun1,name='ND')</a:t>
            </a:r>
            <a:endParaRPr lang="en-IN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t2=</a:t>
            </a:r>
            <a:r>
              <a:rPr lang="en-US" dirty="0" err="1">
                <a:latin typeface="+mj-lt"/>
              </a:rPr>
              <a:t>threading.Thread</a:t>
            </a:r>
            <a:r>
              <a:rPr lang="en-US" dirty="0">
                <a:latin typeface="+mj-lt"/>
              </a:rPr>
              <a:t>(target=fun2,name='D')</a:t>
            </a:r>
            <a:endParaRPr lang="en-IN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t2.setDaemon(True)</a:t>
            </a:r>
            <a:endParaRPr lang="en-IN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t2.start()</a:t>
            </a:r>
            <a:endParaRPr lang="en-IN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t2.join()</a:t>
            </a:r>
            <a:endParaRPr lang="en-IN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t1.start()</a:t>
            </a:r>
            <a:endParaRPr lang="en-IN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t1.join()</a:t>
            </a:r>
            <a:endParaRPr lang="en-IN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print("t1",t1.isDaemon())</a:t>
            </a:r>
            <a:endParaRPr lang="en-IN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print("t2",t2.isDaemon())</a:t>
            </a:r>
            <a:endParaRPr lang="en-IN" dirty="0">
              <a:latin typeface="+mj-lt"/>
            </a:endParaRPr>
          </a:p>
          <a:p>
            <a:pPr marL="0" indent="0">
              <a:buNone/>
            </a:pPr>
            <a:endParaRPr lang="en-IN" dirty="0">
              <a:latin typeface="+mj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265" y="2687003"/>
            <a:ext cx="2103437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820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Multithreaded Priority Queue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</a:rPr>
              <a:t>With the help of Queue module we can create a new queue object that can hold a specific number of items and threads. Queue module have following method which is given below.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1</a:t>
            </a:r>
            <a:r>
              <a:rPr lang="en-US" sz="2400" b="1" dirty="0">
                <a:latin typeface="+mj-lt"/>
              </a:rPr>
              <a:t>. get(): </a:t>
            </a:r>
            <a:r>
              <a:rPr lang="en-US" sz="2400" dirty="0">
                <a:latin typeface="+mj-lt"/>
              </a:rPr>
              <a:t>The get() removes and returns an item from the queue.</a:t>
            </a:r>
            <a:br>
              <a:rPr lang="en-US" sz="2400" dirty="0">
                <a:latin typeface="+mj-lt"/>
              </a:rPr>
            </a:br>
            <a:r>
              <a:rPr lang="en-US" sz="2400" b="1" dirty="0">
                <a:latin typeface="+mj-lt"/>
              </a:rPr>
              <a:t>2.put(): </a:t>
            </a:r>
            <a:r>
              <a:rPr lang="en-US" sz="2400" dirty="0">
                <a:latin typeface="+mj-lt"/>
              </a:rPr>
              <a:t>The put adds item to a queue</a:t>
            </a:r>
            <a:r>
              <a:rPr lang="en-US" sz="2400" b="1" dirty="0">
                <a:latin typeface="+mj-lt"/>
              </a:rPr>
              <a:t>.</a:t>
            </a:r>
            <a:br>
              <a:rPr lang="en-US" sz="2400" b="1" dirty="0">
                <a:latin typeface="+mj-lt"/>
              </a:rPr>
            </a:br>
            <a:r>
              <a:rPr lang="en-US" sz="2400" b="1" dirty="0">
                <a:latin typeface="+mj-lt"/>
              </a:rPr>
              <a:t>3.qsize() : </a:t>
            </a:r>
            <a:r>
              <a:rPr lang="en-US" sz="2400" dirty="0">
                <a:latin typeface="+mj-lt"/>
              </a:rPr>
              <a:t>The </a:t>
            </a:r>
            <a:r>
              <a:rPr lang="en-US" sz="2400" dirty="0" err="1">
                <a:latin typeface="+mj-lt"/>
              </a:rPr>
              <a:t>qsize</a:t>
            </a:r>
            <a:r>
              <a:rPr lang="en-US" sz="2400" dirty="0">
                <a:latin typeface="+mj-lt"/>
              </a:rPr>
              <a:t>() returns the number of items that are currently in the queue</a:t>
            </a:r>
            <a:r>
              <a:rPr lang="en-US" sz="2400" b="1" dirty="0">
                <a:latin typeface="+mj-lt"/>
              </a:rPr>
              <a:t>.</a:t>
            </a:r>
            <a:br>
              <a:rPr lang="en-US" sz="2400" b="1" dirty="0">
                <a:latin typeface="+mj-lt"/>
              </a:rPr>
            </a:br>
            <a:r>
              <a:rPr lang="en-US" sz="2400" b="1" dirty="0">
                <a:latin typeface="+mj-lt"/>
              </a:rPr>
              <a:t>4.empty</a:t>
            </a:r>
            <a:r>
              <a:rPr lang="en-US" sz="2400" dirty="0">
                <a:latin typeface="+mj-lt"/>
              </a:rPr>
              <a:t>(): The empty( ) returns True if queue is empty; otherwise, False.</a:t>
            </a:r>
            <a:br>
              <a:rPr lang="en-US" sz="2400" dirty="0">
                <a:latin typeface="+mj-lt"/>
              </a:rPr>
            </a:br>
            <a:r>
              <a:rPr lang="en-US" sz="2400" b="1" dirty="0">
                <a:latin typeface="+mj-lt"/>
              </a:rPr>
              <a:t>5.full</a:t>
            </a:r>
            <a:r>
              <a:rPr lang="en-US" sz="2400" dirty="0">
                <a:latin typeface="+mj-lt"/>
              </a:rPr>
              <a:t>(): the full() returns True if queue is full; otherwise, False.</a:t>
            </a:r>
            <a:endParaRPr lang="en-IN" sz="2400" dirty="0"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5437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Multithreading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Running several threads is similar to running several different programs concurrently, but with the following benefits −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Multiple threads within a process share the same data space with the main thread and can therefore share information or communicate with each other more easily than if they were separate processes.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Threads are sometimes called light-weight processes and they do not require much memory overhead; they are cheaper than processes.</a:t>
            </a:r>
            <a:endParaRPr lang="en-I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2712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857" y="759461"/>
            <a:ext cx="5237026" cy="494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44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Types of Thread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b="1" dirty="0">
                <a:latin typeface="+mj-lt"/>
              </a:rPr>
              <a:t>User level Thread</a:t>
            </a:r>
            <a:r>
              <a:rPr lang="en-US" sz="2400" dirty="0">
                <a:latin typeface="+mj-lt"/>
              </a:rPr>
              <a:t>-It is implemented by user.</a:t>
            </a:r>
            <a:endParaRPr lang="en-IN" sz="2400" dirty="0">
              <a:latin typeface="+mj-lt"/>
            </a:endParaRPr>
          </a:p>
          <a:p>
            <a:r>
              <a:rPr lang="en-US" sz="2400" b="1" dirty="0">
                <a:latin typeface="+mj-lt"/>
              </a:rPr>
              <a:t>Kernel level Thread</a:t>
            </a:r>
            <a:r>
              <a:rPr lang="en-US" sz="2400" dirty="0">
                <a:latin typeface="+mj-lt"/>
              </a:rPr>
              <a:t>-It is implemented by </a:t>
            </a:r>
            <a:r>
              <a:rPr lang="en-US" sz="2400" dirty="0" err="1">
                <a:latin typeface="+mj-lt"/>
              </a:rPr>
              <a:t>os</a:t>
            </a:r>
            <a:r>
              <a:rPr lang="en-US" sz="2400" dirty="0">
                <a:latin typeface="+mj-lt"/>
              </a:rPr>
              <a:t>. </a:t>
            </a:r>
            <a:endParaRPr lang="en-IN" sz="24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3434348"/>
            <a:ext cx="6692858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20000"/>
              </a:lnSpc>
              <a:spcAft>
                <a:spcPts val="700"/>
              </a:spcAft>
            </a:pPr>
            <a:r>
              <a:rPr lang="en-US" b="1" kern="50" dirty="0">
                <a:solidFill>
                  <a:srgbClr val="11111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Lohit Devanagari"/>
              </a:rPr>
              <a:t>Race condition:                                                                                      </a:t>
            </a:r>
            <a:endParaRPr lang="en-IN" kern="50" dirty="0">
              <a:latin typeface="Liberation Serif"/>
              <a:ea typeface="Source Han Sans CN Regular"/>
              <a:cs typeface="Lohit Devanaga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68136" y="3925277"/>
            <a:ext cx="80293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kern="50" dirty="0">
                <a:latin typeface="Times New Roman" panose="02020603050405020304" pitchFamily="18" charset="0"/>
                <a:ea typeface="Source Han Sans CN Regular"/>
              </a:rPr>
              <a:t>Two or more thread access same piece of </a:t>
            </a:r>
            <a:r>
              <a:rPr lang="en-US" kern="50" dirty="0" smtClean="0">
                <a:latin typeface="Times New Roman" panose="02020603050405020304" pitchFamily="18" charset="0"/>
                <a:ea typeface="Source Han Sans CN Regular"/>
              </a:rPr>
              <a:t>data, inconsistent </a:t>
            </a:r>
            <a:r>
              <a:rPr lang="en-US" kern="50" dirty="0">
                <a:latin typeface="Times New Roman" panose="02020603050405020304" pitchFamily="18" charset="0"/>
                <a:ea typeface="Source Han Sans CN Regular"/>
              </a:rPr>
              <a:t>result may arise(because of order of data access).So we are going for lock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388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 has two modules</a:t>
            </a:r>
            <a:endParaRPr lang="en-IN" dirty="0"/>
          </a:p>
          <a:p>
            <a:pPr lvl="1"/>
            <a:r>
              <a:rPr lang="en-US" dirty="0" smtClean="0"/>
              <a:t>_thread.</a:t>
            </a:r>
            <a:endParaRPr lang="en-IN" dirty="0" smtClean="0"/>
          </a:p>
          <a:p>
            <a:pPr lvl="1"/>
            <a:r>
              <a:rPr lang="en-US" dirty="0" smtClean="0"/>
              <a:t>threading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746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_thread Modules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</a:rPr>
              <a:t>It provides following low level function for working threads.</a:t>
            </a:r>
            <a:endParaRPr lang="en-IN" sz="2400" dirty="0">
              <a:latin typeface="+mj-lt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000" dirty="0" smtClean="0">
                <a:latin typeface="+mj-lt"/>
              </a:rPr>
              <a:t>1.</a:t>
            </a:r>
            <a:r>
              <a:rPr lang="en-US" sz="2000" b="1" dirty="0" smtClean="0">
                <a:latin typeface="+mj-lt"/>
              </a:rPr>
              <a:t>allocate_lock</a:t>
            </a:r>
            <a:r>
              <a:rPr lang="en-US" sz="2000" dirty="0" smtClean="0">
                <a:latin typeface="+mj-lt"/>
              </a:rPr>
              <a:t>-Creates </a:t>
            </a:r>
            <a:r>
              <a:rPr lang="en-US" sz="2000" dirty="0">
                <a:latin typeface="+mj-lt"/>
              </a:rPr>
              <a:t>new lock object of type lock </a:t>
            </a:r>
            <a:r>
              <a:rPr lang="en-US" sz="2000" dirty="0" err="1">
                <a:latin typeface="+mj-lt"/>
              </a:rPr>
              <a:t>type.Locks</a:t>
            </a:r>
            <a:r>
              <a:rPr lang="en-US" sz="2000" dirty="0">
                <a:latin typeface="+mj-lt"/>
              </a:rPr>
              <a:t> are initially unlocked</a:t>
            </a:r>
            <a:endParaRPr lang="en-IN" sz="2000" dirty="0">
              <a:latin typeface="+mj-lt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000" dirty="0">
                <a:latin typeface="+mj-lt"/>
              </a:rPr>
              <a:t>2.</a:t>
            </a:r>
            <a:r>
              <a:rPr lang="en-US" sz="2000" b="1" dirty="0">
                <a:latin typeface="+mj-lt"/>
              </a:rPr>
              <a:t>exit()</a:t>
            </a:r>
            <a:r>
              <a:rPr lang="en-US" sz="2000" dirty="0">
                <a:latin typeface="+mj-lt"/>
              </a:rPr>
              <a:t>-Forces thread to exit</a:t>
            </a:r>
            <a:endParaRPr lang="en-IN" sz="2000" dirty="0">
              <a:latin typeface="+mj-lt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000" dirty="0">
                <a:latin typeface="+mj-lt"/>
              </a:rPr>
              <a:t>3.</a:t>
            </a:r>
            <a:r>
              <a:rPr lang="en-US" sz="2000" b="1" dirty="0">
                <a:latin typeface="+mj-lt"/>
              </a:rPr>
              <a:t>get_ident()</a:t>
            </a:r>
            <a:r>
              <a:rPr lang="en-US" sz="2000" dirty="0">
                <a:latin typeface="+mj-lt"/>
              </a:rPr>
              <a:t>-Returns integer” thread identifier” of current thread</a:t>
            </a:r>
            <a:endParaRPr lang="en-IN" sz="2000" dirty="0">
              <a:latin typeface="+mj-lt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000" dirty="0">
                <a:latin typeface="+mj-lt"/>
              </a:rPr>
              <a:t>4.</a:t>
            </a:r>
            <a:r>
              <a:rPr lang="en-US" sz="2000" b="1" dirty="0">
                <a:latin typeface="+mj-lt"/>
              </a:rPr>
              <a:t>start_new_thread(</a:t>
            </a:r>
            <a:r>
              <a:rPr lang="en-US" sz="2000" b="1" dirty="0" err="1">
                <a:latin typeface="+mj-lt"/>
              </a:rPr>
              <a:t>func,args</a:t>
            </a:r>
            <a:r>
              <a:rPr lang="en-US" sz="2000" b="1" dirty="0">
                <a:latin typeface="+mj-lt"/>
              </a:rPr>
              <a:t>[,</a:t>
            </a:r>
            <a:r>
              <a:rPr lang="en-US" sz="2000" b="1" dirty="0" err="1">
                <a:latin typeface="+mj-lt"/>
              </a:rPr>
              <a:t>kwargs</a:t>
            </a:r>
            <a:r>
              <a:rPr lang="en-US" sz="2000" b="1" dirty="0">
                <a:latin typeface="+mj-lt"/>
              </a:rPr>
              <a:t>])</a:t>
            </a:r>
            <a:r>
              <a:rPr lang="en-US" sz="2000" dirty="0">
                <a:latin typeface="+mj-lt"/>
              </a:rPr>
              <a:t>-Executes  a function </a:t>
            </a:r>
            <a:r>
              <a:rPr lang="en-US" sz="2000" dirty="0" err="1">
                <a:latin typeface="+mj-lt"/>
              </a:rPr>
              <a:t>func</a:t>
            </a:r>
            <a:r>
              <a:rPr lang="en-US" sz="2000" dirty="0">
                <a:latin typeface="+mj-lt"/>
              </a:rPr>
              <a:t> in a new thread .thread exits when function completely finished.</a:t>
            </a:r>
            <a:endParaRPr lang="en-IN" sz="2000" dirty="0">
              <a:latin typeface="+mj-lt"/>
            </a:endParaRPr>
          </a:p>
          <a:p>
            <a:pPr lvl="1">
              <a:lnSpc>
                <a:spcPct val="150000"/>
              </a:lnSpc>
            </a:pPr>
            <a:endParaRPr lang="en-IN" sz="2000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I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7267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Functions inside lock </a:t>
            </a:r>
            <a:r>
              <a:rPr lang="en-US" b="1" dirty="0" smtClean="0"/>
              <a:t>object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+mj-lt"/>
              </a:rPr>
              <a:t>1.lockobject_acquire</a:t>
            </a:r>
            <a:r>
              <a:rPr lang="en-US" sz="2400" dirty="0">
                <a:latin typeface="+mj-lt"/>
              </a:rPr>
              <a:t>()-Acquire the </a:t>
            </a:r>
            <a:r>
              <a:rPr lang="en-US" sz="2400" dirty="0" err="1">
                <a:latin typeface="+mj-lt"/>
              </a:rPr>
              <a:t>lock,waiting</a:t>
            </a:r>
            <a:r>
              <a:rPr lang="en-US" sz="2400" dirty="0">
                <a:latin typeface="+mj-lt"/>
              </a:rPr>
              <a:t> until lock is released by another thread if necessary</a:t>
            </a:r>
            <a:endParaRPr lang="en-IN" sz="2400" dirty="0">
              <a:latin typeface="+mj-lt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2.lockobject.release()-Releases a lock</a:t>
            </a:r>
            <a:endParaRPr lang="en-IN" sz="2400" dirty="0">
              <a:latin typeface="+mj-lt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3.lockobject.locked()-Returns lock status true-if locked else not</a:t>
            </a:r>
            <a:endParaRPr lang="en-IN" sz="2400" dirty="0">
              <a:latin typeface="+mj-lt"/>
            </a:endParaRPr>
          </a:p>
          <a:p>
            <a:pPr marL="0" indent="0">
              <a:buNone/>
            </a:pPr>
            <a:endParaRPr lang="en-I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715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Creating a thread using _thread module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+mj-lt"/>
              </a:rPr>
              <a:t>1)Define a new subclass of Thread class</a:t>
            </a:r>
            <a:endParaRPr lang="en-IN" sz="2400" dirty="0">
              <a:latin typeface="+mj-lt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2)Override __</a:t>
            </a:r>
            <a:r>
              <a:rPr lang="en-US" sz="2400" dirty="0" err="1">
                <a:latin typeface="+mj-lt"/>
              </a:rPr>
              <a:t>init</a:t>
            </a:r>
            <a:r>
              <a:rPr lang="en-US" sz="2400" dirty="0">
                <a:latin typeface="+mj-lt"/>
              </a:rPr>
              <a:t>__(</a:t>
            </a:r>
            <a:r>
              <a:rPr lang="en-US" sz="2400" dirty="0" err="1">
                <a:latin typeface="+mj-lt"/>
              </a:rPr>
              <a:t>self,args</a:t>
            </a:r>
            <a:r>
              <a:rPr lang="en-US" sz="2400" dirty="0">
                <a:latin typeface="+mj-lt"/>
              </a:rPr>
              <a:t>)to add additional arguments</a:t>
            </a:r>
            <a:endParaRPr lang="en-IN" sz="2400" dirty="0">
              <a:latin typeface="+mj-lt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3)Override run(</a:t>
            </a:r>
            <a:r>
              <a:rPr lang="en-US" sz="2400" dirty="0" err="1">
                <a:latin typeface="+mj-lt"/>
              </a:rPr>
              <a:t>self,args</a:t>
            </a:r>
            <a:r>
              <a:rPr lang="en-US" sz="2400" dirty="0">
                <a:latin typeface="+mj-lt"/>
              </a:rPr>
              <a:t>)method to implement what the thread should do when started.</a:t>
            </a:r>
            <a:endParaRPr lang="en-IN" sz="2400" dirty="0">
              <a:latin typeface="+mj-lt"/>
            </a:endParaRPr>
          </a:p>
          <a:p>
            <a:pPr marL="0" indent="0">
              <a:buNone/>
            </a:pPr>
            <a:endParaRPr lang="en-I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335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Without lock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645920" y="1690688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kern="50" dirty="0">
                <a:latin typeface="Times New Roman" panose="02020603050405020304" pitchFamily="18" charset="0"/>
                <a:ea typeface="Source Han Sans CN Regular"/>
                <a:cs typeface="Lohit Devanagari"/>
              </a:rPr>
              <a:t>import _thread</a:t>
            </a:r>
            <a:endParaRPr lang="en-IN" kern="50" dirty="0">
              <a:latin typeface="Liberation Serif"/>
              <a:ea typeface="Source Han Sans CN Regular"/>
              <a:cs typeface="Lohit Devanagari"/>
            </a:endParaRPr>
          </a:p>
          <a:p>
            <a:pPr>
              <a:spcAft>
                <a:spcPts val="0"/>
              </a:spcAft>
            </a:pPr>
            <a:r>
              <a:rPr lang="en-US" kern="50" dirty="0">
                <a:latin typeface="Times New Roman" panose="02020603050405020304" pitchFamily="18" charset="0"/>
                <a:ea typeface="Source Han Sans CN Regular"/>
                <a:cs typeface="Lohit Devanagari"/>
              </a:rPr>
              <a:t>import time</a:t>
            </a:r>
            <a:endParaRPr lang="en-IN" kern="50" dirty="0">
              <a:latin typeface="Liberation Serif"/>
              <a:ea typeface="Source Han Sans CN Regular"/>
              <a:cs typeface="Lohit Devanagari"/>
            </a:endParaRPr>
          </a:p>
          <a:p>
            <a:pPr>
              <a:spcAft>
                <a:spcPts val="0"/>
              </a:spcAft>
            </a:pPr>
            <a:r>
              <a:rPr lang="en-US" kern="50" dirty="0" err="1">
                <a:latin typeface="Times New Roman" panose="02020603050405020304" pitchFamily="18" charset="0"/>
                <a:ea typeface="Source Han Sans CN Regular"/>
                <a:cs typeface="Lohit Devanagari"/>
              </a:rPr>
              <a:t>def</a:t>
            </a:r>
            <a:r>
              <a:rPr lang="en-US" kern="50" dirty="0">
                <a:latin typeface="Times New Roman" panose="02020603050405020304" pitchFamily="18" charset="0"/>
                <a:ea typeface="Source Han Sans CN Regular"/>
                <a:cs typeface="Lohit Devanagari"/>
              </a:rPr>
              <a:t> fun1():</a:t>
            </a:r>
            <a:endParaRPr lang="en-IN" kern="50" dirty="0">
              <a:latin typeface="Liberation Serif"/>
              <a:ea typeface="Source Han Sans CN Regular"/>
              <a:cs typeface="Lohit Devanagari"/>
            </a:endParaRPr>
          </a:p>
          <a:p>
            <a:pPr>
              <a:spcAft>
                <a:spcPts val="0"/>
              </a:spcAft>
            </a:pPr>
            <a:r>
              <a:rPr lang="en-US" kern="50" dirty="0">
                <a:latin typeface="Times New Roman" panose="02020603050405020304" pitchFamily="18" charset="0"/>
                <a:ea typeface="Liberation Serif"/>
                <a:cs typeface="Lohit Devanagari"/>
              </a:rPr>
              <a:t>    </a:t>
            </a:r>
            <a:r>
              <a:rPr lang="en-US" kern="50" dirty="0">
                <a:latin typeface="Times New Roman" panose="02020603050405020304" pitchFamily="18" charset="0"/>
                <a:ea typeface="Source Han Sans CN Regular"/>
                <a:cs typeface="Lohit Devanagari"/>
              </a:rPr>
              <a:t>print("Thread 1 starts",</a:t>
            </a:r>
            <a:r>
              <a:rPr lang="en-US" kern="50" dirty="0" err="1">
                <a:latin typeface="Times New Roman" panose="02020603050405020304" pitchFamily="18" charset="0"/>
                <a:ea typeface="Source Han Sans CN Regular"/>
                <a:cs typeface="Lohit Devanagari"/>
              </a:rPr>
              <a:t>time.ctime</a:t>
            </a:r>
            <a:r>
              <a:rPr lang="en-US" kern="50" dirty="0">
                <a:latin typeface="Times New Roman" panose="02020603050405020304" pitchFamily="18" charset="0"/>
                <a:ea typeface="Source Han Sans CN Regular"/>
                <a:cs typeface="Lohit Devanagari"/>
              </a:rPr>
              <a:t>())</a:t>
            </a:r>
            <a:endParaRPr lang="en-IN" kern="50" dirty="0">
              <a:latin typeface="Liberation Serif"/>
              <a:ea typeface="Source Han Sans CN Regular"/>
              <a:cs typeface="Lohit Devanagari"/>
            </a:endParaRPr>
          </a:p>
          <a:p>
            <a:pPr>
              <a:spcAft>
                <a:spcPts val="0"/>
              </a:spcAft>
            </a:pPr>
            <a:r>
              <a:rPr lang="en-US" kern="50" dirty="0">
                <a:latin typeface="Times New Roman" panose="02020603050405020304" pitchFamily="18" charset="0"/>
                <a:ea typeface="Liberation Serif"/>
                <a:cs typeface="Lohit Devanagari"/>
              </a:rPr>
              <a:t>    </a:t>
            </a:r>
            <a:r>
              <a:rPr lang="en-US" kern="50" dirty="0" err="1">
                <a:latin typeface="Times New Roman" panose="02020603050405020304" pitchFamily="18" charset="0"/>
                <a:ea typeface="Source Han Sans CN Regular"/>
                <a:cs typeface="Lohit Devanagari"/>
              </a:rPr>
              <a:t>time.sleep</a:t>
            </a:r>
            <a:r>
              <a:rPr lang="en-US" kern="50" dirty="0">
                <a:latin typeface="Times New Roman" panose="02020603050405020304" pitchFamily="18" charset="0"/>
                <a:ea typeface="Source Han Sans CN Regular"/>
                <a:cs typeface="Lohit Devanagari"/>
              </a:rPr>
              <a:t>(3)</a:t>
            </a:r>
            <a:endParaRPr lang="en-IN" kern="50" dirty="0">
              <a:latin typeface="Liberation Serif"/>
              <a:ea typeface="Source Han Sans CN Regular"/>
              <a:cs typeface="Lohit Devanagari"/>
            </a:endParaRPr>
          </a:p>
          <a:p>
            <a:pPr>
              <a:spcAft>
                <a:spcPts val="0"/>
              </a:spcAft>
            </a:pPr>
            <a:r>
              <a:rPr lang="en-US" kern="50" dirty="0">
                <a:latin typeface="Times New Roman" panose="02020603050405020304" pitchFamily="18" charset="0"/>
                <a:ea typeface="Liberation Serif"/>
                <a:cs typeface="Lohit Devanagari"/>
              </a:rPr>
              <a:t>    </a:t>
            </a:r>
            <a:r>
              <a:rPr lang="en-US" kern="50" dirty="0">
                <a:latin typeface="Times New Roman" panose="02020603050405020304" pitchFamily="18" charset="0"/>
                <a:ea typeface="Source Han Sans CN Regular"/>
                <a:cs typeface="Lohit Devanagari"/>
              </a:rPr>
              <a:t>print("Thread 1 ends",</a:t>
            </a:r>
            <a:r>
              <a:rPr lang="en-US" kern="50" dirty="0" err="1">
                <a:latin typeface="Times New Roman" panose="02020603050405020304" pitchFamily="18" charset="0"/>
                <a:ea typeface="Source Han Sans CN Regular"/>
                <a:cs typeface="Lohit Devanagari"/>
              </a:rPr>
              <a:t>time.ctime</a:t>
            </a:r>
            <a:r>
              <a:rPr lang="en-US" kern="50" dirty="0">
                <a:latin typeface="Times New Roman" panose="02020603050405020304" pitchFamily="18" charset="0"/>
                <a:ea typeface="Source Han Sans CN Regular"/>
                <a:cs typeface="Lohit Devanagari"/>
              </a:rPr>
              <a:t>())</a:t>
            </a:r>
            <a:endParaRPr lang="en-IN" kern="50" dirty="0">
              <a:latin typeface="Liberation Serif"/>
              <a:ea typeface="Source Han Sans CN Regular"/>
              <a:cs typeface="Lohit Devanagari"/>
            </a:endParaRPr>
          </a:p>
          <a:p>
            <a:pPr>
              <a:spcAft>
                <a:spcPts val="0"/>
              </a:spcAft>
            </a:pPr>
            <a:r>
              <a:rPr lang="en-US" kern="50" dirty="0" err="1">
                <a:latin typeface="Times New Roman" panose="02020603050405020304" pitchFamily="18" charset="0"/>
                <a:ea typeface="Source Han Sans CN Regular"/>
                <a:cs typeface="Lohit Devanagari"/>
              </a:rPr>
              <a:t>def</a:t>
            </a:r>
            <a:r>
              <a:rPr lang="en-US" kern="50" dirty="0">
                <a:latin typeface="Times New Roman" panose="02020603050405020304" pitchFamily="18" charset="0"/>
                <a:ea typeface="Source Han Sans CN Regular"/>
                <a:cs typeface="Lohit Devanagari"/>
              </a:rPr>
              <a:t> fun2():</a:t>
            </a:r>
            <a:endParaRPr lang="en-IN" kern="50" dirty="0">
              <a:latin typeface="Liberation Serif"/>
              <a:ea typeface="Source Han Sans CN Regular"/>
              <a:cs typeface="Lohit Devanagari"/>
            </a:endParaRPr>
          </a:p>
          <a:p>
            <a:pPr>
              <a:spcAft>
                <a:spcPts val="0"/>
              </a:spcAft>
            </a:pPr>
            <a:r>
              <a:rPr lang="en-US" kern="50" dirty="0">
                <a:latin typeface="Times New Roman" panose="02020603050405020304" pitchFamily="18" charset="0"/>
                <a:ea typeface="Liberation Serif"/>
                <a:cs typeface="Lohit Devanagari"/>
              </a:rPr>
              <a:t>    </a:t>
            </a:r>
            <a:r>
              <a:rPr lang="en-US" kern="50" dirty="0">
                <a:latin typeface="Times New Roman" panose="02020603050405020304" pitchFamily="18" charset="0"/>
                <a:ea typeface="Source Han Sans CN Regular"/>
                <a:cs typeface="Lohit Devanagari"/>
              </a:rPr>
              <a:t>print("Thread 2 starts",</a:t>
            </a:r>
            <a:r>
              <a:rPr lang="en-US" kern="50" dirty="0" err="1">
                <a:latin typeface="Times New Roman" panose="02020603050405020304" pitchFamily="18" charset="0"/>
                <a:ea typeface="Source Han Sans CN Regular"/>
                <a:cs typeface="Lohit Devanagari"/>
              </a:rPr>
              <a:t>time.ctime</a:t>
            </a:r>
            <a:r>
              <a:rPr lang="en-US" kern="50" dirty="0">
                <a:latin typeface="Times New Roman" panose="02020603050405020304" pitchFamily="18" charset="0"/>
                <a:ea typeface="Source Han Sans CN Regular"/>
                <a:cs typeface="Lohit Devanagari"/>
              </a:rPr>
              <a:t>())</a:t>
            </a:r>
            <a:endParaRPr lang="en-IN" kern="50" dirty="0">
              <a:latin typeface="Liberation Serif"/>
              <a:ea typeface="Source Han Sans CN Regular"/>
              <a:cs typeface="Lohit Devanagari"/>
            </a:endParaRPr>
          </a:p>
          <a:p>
            <a:pPr>
              <a:spcAft>
                <a:spcPts val="0"/>
              </a:spcAft>
            </a:pPr>
            <a:r>
              <a:rPr lang="en-US" kern="50" dirty="0">
                <a:latin typeface="Times New Roman" panose="02020603050405020304" pitchFamily="18" charset="0"/>
                <a:ea typeface="Liberation Serif"/>
                <a:cs typeface="Lohit Devanagari"/>
              </a:rPr>
              <a:t>    </a:t>
            </a:r>
            <a:r>
              <a:rPr lang="en-US" kern="50" dirty="0" err="1">
                <a:latin typeface="Times New Roman" panose="02020603050405020304" pitchFamily="18" charset="0"/>
                <a:ea typeface="Source Han Sans CN Regular"/>
                <a:cs typeface="Lohit Devanagari"/>
              </a:rPr>
              <a:t>time.sleep</a:t>
            </a:r>
            <a:r>
              <a:rPr lang="en-US" kern="50" dirty="0">
                <a:latin typeface="Times New Roman" panose="02020603050405020304" pitchFamily="18" charset="0"/>
                <a:ea typeface="Source Han Sans CN Regular"/>
                <a:cs typeface="Lohit Devanagari"/>
              </a:rPr>
              <a:t>(3)</a:t>
            </a:r>
            <a:endParaRPr lang="en-IN" kern="50" dirty="0">
              <a:latin typeface="Liberation Serif"/>
              <a:ea typeface="Source Han Sans CN Regular"/>
              <a:cs typeface="Lohit Devanagari"/>
            </a:endParaRPr>
          </a:p>
          <a:p>
            <a:pPr>
              <a:spcAft>
                <a:spcPts val="0"/>
              </a:spcAft>
            </a:pPr>
            <a:r>
              <a:rPr lang="en-US" kern="50" dirty="0">
                <a:latin typeface="Times New Roman" panose="02020603050405020304" pitchFamily="18" charset="0"/>
                <a:ea typeface="Liberation Serif"/>
                <a:cs typeface="Lohit Devanagari"/>
              </a:rPr>
              <a:t>    </a:t>
            </a:r>
            <a:r>
              <a:rPr lang="en-US" kern="50" dirty="0">
                <a:latin typeface="Times New Roman" panose="02020603050405020304" pitchFamily="18" charset="0"/>
                <a:ea typeface="Source Han Sans CN Regular"/>
                <a:cs typeface="Lohit Devanagari"/>
              </a:rPr>
              <a:t>print("Thread 2 ends",</a:t>
            </a:r>
            <a:r>
              <a:rPr lang="en-US" kern="50" dirty="0" err="1">
                <a:latin typeface="Times New Roman" panose="02020603050405020304" pitchFamily="18" charset="0"/>
                <a:ea typeface="Source Han Sans CN Regular"/>
                <a:cs typeface="Lohit Devanagari"/>
              </a:rPr>
              <a:t>time.ctime</a:t>
            </a:r>
            <a:r>
              <a:rPr lang="en-US" kern="50" dirty="0">
                <a:latin typeface="Times New Roman" panose="02020603050405020304" pitchFamily="18" charset="0"/>
                <a:ea typeface="Source Han Sans CN Regular"/>
                <a:cs typeface="Lohit Devanagari"/>
              </a:rPr>
              <a:t>())</a:t>
            </a:r>
            <a:endParaRPr lang="en-IN" kern="50" dirty="0">
              <a:latin typeface="Liberation Serif"/>
              <a:ea typeface="Source Han Sans CN Regular"/>
              <a:cs typeface="Lohit Devanagari"/>
            </a:endParaRPr>
          </a:p>
          <a:p>
            <a:pPr>
              <a:spcAft>
                <a:spcPts val="0"/>
              </a:spcAft>
            </a:pPr>
            <a:r>
              <a:rPr lang="en-US" kern="50" dirty="0">
                <a:latin typeface="Times New Roman" panose="02020603050405020304" pitchFamily="18" charset="0"/>
                <a:ea typeface="Source Han Sans CN Regular"/>
                <a:cs typeface="Lohit Devanagari"/>
              </a:rPr>
              <a:t>t1=_</a:t>
            </a:r>
            <a:r>
              <a:rPr lang="en-US" kern="50" dirty="0" err="1">
                <a:latin typeface="Times New Roman" panose="02020603050405020304" pitchFamily="18" charset="0"/>
                <a:ea typeface="Source Han Sans CN Regular"/>
                <a:cs typeface="Lohit Devanagari"/>
              </a:rPr>
              <a:t>thread.start_new_thread</a:t>
            </a:r>
            <a:r>
              <a:rPr lang="en-US" kern="50" dirty="0">
                <a:latin typeface="Times New Roman" panose="02020603050405020304" pitchFamily="18" charset="0"/>
                <a:ea typeface="Source Han Sans CN Regular"/>
                <a:cs typeface="Lohit Devanagari"/>
              </a:rPr>
              <a:t>(fun1,())</a:t>
            </a:r>
            <a:endParaRPr lang="en-IN" kern="50" dirty="0">
              <a:latin typeface="Liberation Serif"/>
              <a:ea typeface="Source Han Sans CN Regular"/>
              <a:cs typeface="Lohit Devanagari"/>
            </a:endParaRPr>
          </a:p>
          <a:p>
            <a:pPr>
              <a:spcAft>
                <a:spcPts val="0"/>
              </a:spcAft>
            </a:pPr>
            <a:r>
              <a:rPr lang="en-US" kern="50" dirty="0">
                <a:latin typeface="Times New Roman" panose="02020603050405020304" pitchFamily="18" charset="0"/>
                <a:ea typeface="Source Han Sans CN Regular"/>
                <a:cs typeface="Lohit Devanagari"/>
              </a:rPr>
              <a:t>t2=_</a:t>
            </a:r>
            <a:r>
              <a:rPr lang="en-US" kern="50" dirty="0" err="1">
                <a:latin typeface="Times New Roman" panose="02020603050405020304" pitchFamily="18" charset="0"/>
                <a:ea typeface="Source Han Sans CN Regular"/>
                <a:cs typeface="Lohit Devanagari"/>
              </a:rPr>
              <a:t>thread.start_new_thread</a:t>
            </a:r>
            <a:r>
              <a:rPr lang="en-US" kern="50" dirty="0">
                <a:latin typeface="Times New Roman" panose="02020603050405020304" pitchFamily="18" charset="0"/>
                <a:ea typeface="Source Han Sans CN Regular"/>
                <a:cs typeface="Lohit Devanagari"/>
              </a:rPr>
              <a:t>(fun2,())</a:t>
            </a:r>
            <a:endParaRPr lang="en-IN" kern="50" dirty="0">
              <a:latin typeface="Liberation Serif"/>
              <a:ea typeface="Source Han Sans CN Regular"/>
              <a:cs typeface="Lohit Devanaga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20" y="5426129"/>
            <a:ext cx="7611292" cy="127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13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ython_template">
  <a:themeElements>
    <a:clrScheme name="Custom 3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FFFF00"/>
      </a:accent1>
      <a:accent2>
        <a:srgbClr val="1773B1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615B11A-F34B-4060-BB2C-3252AEA53D9E}" vid="{F167B945-3775-47EF-AE1F-38AF989C186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python_template</Template>
  <TotalTime>73</TotalTime>
  <Words>716</Words>
  <Application>Microsoft Office PowerPoint</Application>
  <PresentationFormat>Widescreen</PresentationFormat>
  <Paragraphs>134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Liberation Serif</vt:lpstr>
      <vt:lpstr>Lohit Devanagari</vt:lpstr>
      <vt:lpstr>Source Han Sans CN Regular</vt:lpstr>
      <vt:lpstr>Times New Roman</vt:lpstr>
      <vt:lpstr>Wingdings</vt:lpstr>
      <vt:lpstr>python_template</vt:lpstr>
      <vt:lpstr>Python Programming</vt:lpstr>
      <vt:lpstr>Multithreading</vt:lpstr>
      <vt:lpstr>PowerPoint Presentation</vt:lpstr>
      <vt:lpstr>Types of Thread</vt:lpstr>
      <vt:lpstr>Modules</vt:lpstr>
      <vt:lpstr>_thread Modules</vt:lpstr>
      <vt:lpstr>Functions inside lock object</vt:lpstr>
      <vt:lpstr>Creating a thread using _thread module</vt:lpstr>
      <vt:lpstr>Without lock</vt:lpstr>
      <vt:lpstr>With Lock</vt:lpstr>
      <vt:lpstr>Synchornizing Thread</vt:lpstr>
      <vt:lpstr>Threading object Methods</vt:lpstr>
      <vt:lpstr>Sample Code</vt:lpstr>
      <vt:lpstr>Sample Code</vt:lpstr>
      <vt:lpstr>Daemon Thread</vt:lpstr>
      <vt:lpstr>PowerPoint Presentation</vt:lpstr>
      <vt:lpstr>Multithreaded Priority Queue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Windows User</dc:creator>
  <cp:lastModifiedBy>Windows User</cp:lastModifiedBy>
  <cp:revision>28</cp:revision>
  <dcterms:created xsi:type="dcterms:W3CDTF">2018-06-18T09:15:43Z</dcterms:created>
  <dcterms:modified xsi:type="dcterms:W3CDTF">2018-06-23T05:18:42Z</dcterms:modified>
</cp:coreProperties>
</file>