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UW0w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91" r:id="rId17"/>
    <p:sldId id="292" r:id="rId18"/>
    <p:sldId id="293" r:id="rId19"/>
    <p:sldId id="270" r:id="rId20"/>
    <p:sldId id="271" r:id="rId21"/>
    <p:sldId id="294" r:id="rId22"/>
    <p:sldId id="295" r:id="rId23"/>
    <p:sldId id="296" r:id="rId24"/>
    <p:sldId id="297" r:id="rId25"/>
    <p:sldId id="272" r:id="rId26"/>
    <p:sldId id="273" r:id="rId27"/>
    <p:sldId id="274" r:id="rId28"/>
    <p:sldId id="275" r:id="rId29"/>
    <p:sldId id="276" r:id="rId30"/>
    <p:sldId id="277" r:id="rId31"/>
    <p:sldId id="298" r:id="rId32"/>
    <p:sldId id="299" r:id="rId33"/>
    <p:sldId id="300" r:id="rId34"/>
    <p:sldId id="301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303" r:id="rId47"/>
    <p:sldId id="304" r:id="rId48"/>
    <p:sldId id="305" r:id="rId49"/>
    <p:sldId id="289" r:id="rId50"/>
    <p:sldId id="302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B1DE0-968A-483C-BB30-0CA2C74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8097AF-9E48-499F-A839-A346B147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FC9DBE-2155-41D0-B97A-612B865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5B0228-690A-47EF-8107-F29F7D5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8ADB5-FA83-45BF-A14E-362172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0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AF374-B0C5-447F-802E-0311347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734FDF-D302-4182-A9F8-A167CAF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6EA17-948F-42F1-A210-6AF4AB5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AE783-73EC-4C5E-9FD6-F4D5754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5B696-E793-4334-A411-70429C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08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849AC8-D993-4E9C-AC54-BF8DB6C1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74267F-AAED-42F4-89AF-758CC5C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8422A-BB29-4267-9B43-F07F53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F4D823-EEA5-431B-A646-0B69DBD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86FBA-8490-4490-9E65-347BC9C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7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3153E-B490-4AA3-86C9-D8B149B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9312A2-42F3-4915-8D65-1CA824E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31CE85-0B8B-4160-81D4-4A8142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0BA3B4-FC62-4570-87EF-DEE7FC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EB078-8028-4FDB-9957-028A8C3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CEB18-1CAD-4DC5-AA8A-C4DD7845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E8B79-A6CE-4E73-8E6F-2212228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CC5CC-C19B-44CE-A7AC-56F9747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669F7-6556-4149-8C1B-E2739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2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88F35-0F2C-4C6B-A0CE-9F1176E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6411F-2B44-42D1-A482-1C20A5D4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104B3-5B52-4EF8-9AD8-BA98275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84C2A-2318-4460-B19C-D1FE4A8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5D1FA-1638-4E15-87A1-1A5A5AE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3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EAF6C-80E8-4EF7-AF15-96F15FB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10939-4357-4EA7-9523-CCF7E63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4B6A4C-3DE7-4979-B3E9-4D3CB82C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E1CD34-DC1A-4390-8166-728945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0936EF-824C-4B99-AF2E-D99FF7E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2393B4-1DAE-426F-8E25-03D00F6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B8C6E-9D09-4852-AB86-C380C27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92B22B-CC7D-40F5-865C-2D030A07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1B7026-4BAB-4DE8-BE9F-F349A5B3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1465E6-F6F6-4CE0-8A95-C2B6056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07C85B-9910-4017-AD07-7FA10756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4E834F-7858-4ABA-9788-4D7AC4A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DB07F6-E5D8-4B9B-BE60-B8257BE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19303E-273B-449B-BF37-1B4FB3D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7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AD233-9BBD-4126-A2A2-6AD97E5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ACDE28-3D43-4B39-9D6D-49F84C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1C994-D8A7-43B6-97E5-FC2538B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181243-93D0-4AFF-B239-29757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E40FC1-DB67-47F8-B5D1-E7FE1E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9D785B-36CE-4C32-9930-6ECD0E1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8D3300-52EB-43E3-99B4-5C84518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0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34C95-6F87-441A-9C72-F632BE8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895E6-B602-44BD-89C9-C33A57BA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E43574-3ED8-4EAD-BCBF-01BFC592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B7664-8DAF-4BBC-B234-3EB94CC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4A3F9B-CFF0-438D-884C-A4B735D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8442A9-3893-48C8-B5A3-6C494F0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E286-F74B-410D-9FAB-9AC1FF93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5116AF-4BDE-4508-A1E1-7A065C84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F939A5-5840-47DC-834E-2316D336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368C2-3972-4433-ADC3-C708850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F3BCFF-4BB9-4421-AACA-384D01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0E54D6-A6BA-46A0-B1A0-906C8D3A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6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File:Python-logo-notext.sv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&amp;ehk=UW0w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rcRect/>
          <a:stretch>
            <a:fillRect l="89000" t="1000" b="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D1660C-E04A-4767-B511-C68A1C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C18F40-272A-458B-86AE-E38AE27E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F60E3-8877-4309-894E-20D9563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3FE2-CD57-4F6E-8288-F1AD4117E729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7A5D19-60F8-45CC-94AF-FCEE9446D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896D7F-1259-4E73-916B-8A09D8A8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414E-C9E9-4BEB-9027-3783F86E1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6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odules&amp;Packages.pptx#-1,48,PowerPoint Presentation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B4A3E-22F1-492E-B8E8-075B5EC62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DC3386-A6C0-4F01-AC06-DA658C39C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Modules &amp; Packages</a:t>
            </a:r>
          </a:p>
        </p:txBody>
      </p:sp>
    </p:spTree>
    <p:extLst>
      <p:ext uri="{BB962C8B-B14F-4D97-AF65-F5344CB8AC3E}">
        <p14:creationId xmlns:p14="http://schemas.microsoft.com/office/powerpoint/2010/main" val="146503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BB32F-83B7-41C0-B9E7-F914959D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</a:t>
            </a:r>
            <a:r>
              <a:rPr lang="en-IN" dirty="0" smtClean="0"/>
              <a:t>choice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2D4E7-11BD-481D-900A-817B8C51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800" b="1" dirty="0">
                <a:latin typeface="+mj-lt"/>
              </a:rPr>
              <a:t>choice() :- </a:t>
            </a:r>
            <a:r>
              <a:rPr lang="en-US" sz="1800" dirty="0">
                <a:latin typeface="+mj-lt"/>
              </a:rPr>
              <a:t>This function is used to generate 1 random number from a container.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1A0D45-D4BB-4D68-9D74-BA3CD30E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64" y="2522394"/>
            <a:ext cx="6562725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4EAA72-2938-470C-9E23-EC53A1585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4404304"/>
            <a:ext cx="4848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5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63722-5B9A-4744-B147-3E4E346C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</a:t>
            </a:r>
            <a:r>
              <a:rPr lang="en-IN" dirty="0" err="1"/>
              <a:t>randrange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4D03B-AB8F-4110-80E3-CE4BDFAB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+mj-lt"/>
              </a:rPr>
              <a:t>randrange</a:t>
            </a:r>
            <a:r>
              <a:rPr lang="en-US" sz="1800" b="1" dirty="0">
                <a:latin typeface="+mj-lt"/>
              </a:rPr>
              <a:t>(beg, end, step)</a:t>
            </a:r>
            <a:r>
              <a:rPr lang="en-US" sz="1800" dirty="0">
                <a:latin typeface="+mj-lt"/>
              </a:rPr>
              <a:t> :- </a:t>
            </a:r>
          </a:p>
          <a:p>
            <a:pPr lvl="1"/>
            <a:r>
              <a:rPr lang="en-US" sz="1800" dirty="0">
                <a:latin typeface="+mj-lt"/>
              </a:rPr>
              <a:t>This function is also used to generate random number but within a range specified in its arguments. </a:t>
            </a:r>
          </a:p>
          <a:p>
            <a:pPr lvl="1"/>
            <a:r>
              <a:rPr lang="en-US" sz="1800" dirty="0">
                <a:latin typeface="+mj-lt"/>
              </a:rPr>
              <a:t>This function takes 3 arguments, beginning number (included in generation), last number (excluded in generation) and step ( to skip numbers in range while selecting).</a:t>
            </a:r>
          </a:p>
          <a:p>
            <a:endParaRPr lang="en-IN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55883A-3345-43C9-9B71-20597D8B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5465"/>
            <a:ext cx="68865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8616FA-0DE2-485B-92A4-28F5F96A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9104"/>
            <a:ext cx="5848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9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65080-BC74-4A6B-97F6-1BAFFD7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random()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62AB1-1E33-4B32-98ED-31F516F7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dirty="0">
                <a:latin typeface="+mj-lt"/>
              </a:rPr>
              <a:t>random()</a:t>
            </a:r>
            <a:r>
              <a:rPr lang="en-US" sz="2400" dirty="0">
                <a:latin typeface="+mj-lt"/>
              </a:rPr>
              <a:t> :- This number is used to generate a float random number less than 1 and greater or equal to 0.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EA1875-B976-41FB-A86E-43C272AA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8114"/>
            <a:ext cx="7467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B02D32-ADEF-41C3-9883-1D7D1FFB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2153"/>
            <a:ext cx="7791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4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2C408-B70C-4C30-9CDD-4C0115E0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shuffle()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39656-5F3A-446E-833B-1BAA9B7F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 shuffle()</a:t>
            </a:r>
            <a:r>
              <a:rPr lang="en-US" sz="2400" dirty="0">
                <a:latin typeface="+mj-lt"/>
              </a:rPr>
              <a:t> :- This function is used to </a:t>
            </a:r>
            <a:r>
              <a:rPr lang="en-US" sz="2400" b="1" dirty="0">
                <a:latin typeface="+mj-lt"/>
              </a:rPr>
              <a:t>shuffle the entire list </a:t>
            </a:r>
            <a:r>
              <a:rPr lang="en-US" sz="2400" dirty="0">
                <a:latin typeface="+mj-lt"/>
              </a:rPr>
              <a:t>to randomly arrange them.</a:t>
            </a:r>
            <a:endParaRPr lang="en-IN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30173E-340F-4A11-8E8D-A90284C4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93" y="2196233"/>
            <a:ext cx="5105689" cy="3964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9CB5AA-0DB4-4CE4-97A4-F0FB9C65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75" y="2819402"/>
            <a:ext cx="5787296" cy="15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06DFD-394B-432B-9764-BCC802D7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uniform()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159FE8-6A0C-45D0-9A59-5A1EB003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uniform(a, b) :- </a:t>
            </a:r>
          </a:p>
          <a:p>
            <a:pPr lvl="1"/>
            <a:r>
              <a:rPr lang="en-US" sz="1600" dirty="0">
                <a:latin typeface="+mj-lt"/>
              </a:rPr>
              <a:t>This function is used to generate a floating point random number between the </a:t>
            </a:r>
            <a:r>
              <a:rPr lang="en-US" sz="1600" dirty="0" err="1">
                <a:latin typeface="+mj-lt"/>
              </a:rPr>
              <a:t>numbersmentioned</a:t>
            </a:r>
            <a:r>
              <a:rPr lang="en-US" sz="1600" dirty="0">
                <a:latin typeface="+mj-lt"/>
              </a:rPr>
              <a:t> in its arguments. </a:t>
            </a:r>
          </a:p>
          <a:p>
            <a:pPr lvl="1"/>
            <a:r>
              <a:rPr lang="en-US" sz="1600" dirty="0">
                <a:latin typeface="+mj-lt"/>
              </a:rPr>
              <a:t>It takes two arguments, lower limit(included in generation) and upper limit(not included in generation).</a:t>
            </a:r>
            <a:endParaRPr lang="en-IN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1CD2FB-81CD-4995-AC98-3CF1D892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3628"/>
            <a:ext cx="9629775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4C20DB-221B-45D7-AD7E-60E18671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9744"/>
            <a:ext cx="8065366" cy="1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735E9-C6C7-4181-8189-E4DA46EA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4CB0F7-A29C-477C-B4F4-76BF6616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0AE101-C381-46E8-91A1-69E34FBE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5" y="1877219"/>
            <a:ext cx="7010400" cy="2124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740716-C0A8-4AC9-BCFC-32A6C5C84B2C}"/>
              </a:ext>
            </a:extLst>
          </p:cNvPr>
          <p:cNvSpPr/>
          <p:nvPr/>
        </p:nvSpPr>
        <p:spPr>
          <a:xfrm>
            <a:off x="2179782" y="1911927"/>
            <a:ext cx="1754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9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0C3D3-F291-45FE-8A73-9A4DA6E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DBB95F-3709-4631-A15E-14242AA0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E0D47A-BB7E-4728-B0AB-E68710E4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17" y="2034453"/>
            <a:ext cx="8039717" cy="2435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C0DED4-5D99-4D54-BED0-232F72BE6482}"/>
              </a:ext>
            </a:extLst>
          </p:cNvPr>
          <p:cNvSpPr/>
          <p:nvPr/>
        </p:nvSpPr>
        <p:spPr>
          <a:xfrm>
            <a:off x="2443018" y="2034453"/>
            <a:ext cx="170874" cy="21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4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FDFD4-CB7C-4794-930F-5A1A3C4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B9E228-9138-4F72-9462-3DE264F9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703C63-6DA7-408B-9102-E41AFAD9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43" y="2097953"/>
            <a:ext cx="7351964" cy="26957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36B2FC-B1BD-4C46-8F98-B33D2ED85C54}"/>
              </a:ext>
            </a:extLst>
          </p:cNvPr>
          <p:cNvSpPr/>
          <p:nvPr/>
        </p:nvSpPr>
        <p:spPr>
          <a:xfrm>
            <a:off x="2355273" y="2207491"/>
            <a:ext cx="277091" cy="23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65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E7DCC-2848-4034-880D-DB9FD4CF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536D42-655B-44F2-9954-7555EBFB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62DFB9-4014-4378-A763-687B00D5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74" y="1976582"/>
            <a:ext cx="6972564" cy="2552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9E2204-4819-4D5F-81FC-ADF69117C856}"/>
              </a:ext>
            </a:extLst>
          </p:cNvPr>
          <p:cNvSpPr/>
          <p:nvPr/>
        </p:nvSpPr>
        <p:spPr>
          <a:xfrm>
            <a:off x="2128574" y="2096655"/>
            <a:ext cx="272881" cy="212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E615A-4614-454F-A3E8-146CE1D8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4284F0-7EDD-426B-AE15-4BC11B0E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The math module is a standard module in Python and is always available. </a:t>
            </a:r>
          </a:p>
          <a:p>
            <a:r>
              <a:rPr lang="en-US" sz="2000" dirty="0">
                <a:latin typeface="+mj-lt"/>
              </a:rPr>
              <a:t>To use mathematical functions under this module, you have to import the module using import math.</a:t>
            </a:r>
          </a:p>
          <a:p>
            <a:endParaRPr lang="en-IN" sz="2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78FCD0-8BEC-4301-8E47-128F02FE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82" y="3037537"/>
            <a:ext cx="2895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7909E-0A27-4268-8E69-6EEFF91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modules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452AB-81CD-4A9F-A7D1-205F0949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59618" cy="42611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+mj-lt"/>
              </a:rPr>
              <a:t>Modules refer to a file containing Python statements and definitions.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+mj-lt"/>
              </a:rPr>
              <a:t>A file containing Python code, for e.g.: example.py, is called a module and its module name would be example.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+mj-lt"/>
              </a:rPr>
              <a:t>We use modules to break down large programs into small manageable and organized files. Furthermore, modules provide reusability of code.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+mj-lt"/>
              </a:rPr>
              <a:t>We can define our most used functions in a module and import it, instead of copying their definitions into different programs.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9474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E9050-CC46-4573-B36B-92D42D0E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in Python Math Module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7F0CA47-DE13-41AD-A1E2-FF11EFAC3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71150"/>
              </p:ext>
            </p:extLst>
          </p:nvPr>
        </p:nvGraphicFramePr>
        <p:xfrm>
          <a:off x="942108" y="1542473"/>
          <a:ext cx="9855201" cy="5033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3724">
                  <a:extLst>
                    <a:ext uri="{9D8B030D-6E8A-4147-A177-3AD203B41FA5}">
                      <a16:colId xmlns:a16="http://schemas.microsoft.com/office/drawing/2014/main" xmlns="" val="768888923"/>
                    </a:ext>
                  </a:extLst>
                </a:gridCol>
                <a:gridCol w="7701477">
                  <a:extLst>
                    <a:ext uri="{9D8B030D-6E8A-4147-A177-3AD203B41FA5}">
                      <a16:colId xmlns:a16="http://schemas.microsoft.com/office/drawing/2014/main" xmlns="" val="2717337415"/>
                    </a:ext>
                  </a:extLst>
                </a:gridCol>
              </a:tblGrid>
              <a:tr h="361329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  <a:latin typeface="+mj-lt"/>
                        </a:rPr>
                        <a:t>Function</a:t>
                      </a:r>
                    </a:p>
                  </a:txBody>
                  <a:tcPr marL="15898" marR="12719" marT="23847" marB="222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15898" marR="12719" marT="23847" marB="222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6103678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ceil(x)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Returns the smallest integer greater than or equal to x.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55857718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factorial(x)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Returns the factorial of x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018063407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floor(x)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Returns the largest integer less than or equal to x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057865886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exp(x)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j-lt"/>
                        </a:rPr>
                        <a:t>Returns e**x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12814984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expm1(x)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j-lt"/>
                        </a:rPr>
                        <a:t>Returns e**x - 1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112905281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log(x[, base])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Returns the logarithm of x to the base (defaults to e)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978196312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pow(x, y)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Returns x raised to the power y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390197637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sqrt(x)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Returns the square root of x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2994801368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cos(x)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Returns the cosine of x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184410971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sin(x)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Returns the sine of x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648489564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tan(x)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Returns the tangent of x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885090632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degrees(x)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Converts angle x from radians to degrees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2500307159"/>
                  </a:ext>
                </a:extLst>
              </a:tr>
              <a:tr h="31357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radians(x)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Converts angle x from degrees to radians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3845331403"/>
                  </a:ext>
                </a:extLst>
              </a:tr>
              <a:tr h="59604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pi</a:t>
                      </a:r>
                    </a:p>
                  </a:txBody>
                  <a:tcPr marL="15898" marR="12719" marT="15898" marB="1430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Mathematical constant, the ratio of circumference of a circle to it's diameter (3.14159...)</a:t>
                      </a:r>
                    </a:p>
                  </a:txBody>
                  <a:tcPr marL="15898" marR="12719" marT="15898" marB="14308" anchor="ctr"/>
                </a:tc>
                <a:extLst>
                  <a:ext uri="{0D108BD9-81ED-4DB2-BD59-A6C34878D82A}">
                    <a16:rowId xmlns:a16="http://schemas.microsoft.com/office/drawing/2014/main" xmlns="" val="292248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8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8CEC8-2FFA-4165-B0A0-91A9D516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A18CB8D-67F0-4F10-B544-52F1B6EB3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05" y="1963954"/>
            <a:ext cx="4800315" cy="15458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FAEDB06-8752-4F33-B7B9-8A49D4053BB4}"/>
              </a:ext>
            </a:extLst>
          </p:cNvPr>
          <p:cNvSpPr/>
          <p:nvPr/>
        </p:nvSpPr>
        <p:spPr>
          <a:xfrm>
            <a:off x="2401455" y="2022764"/>
            <a:ext cx="249381" cy="24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04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2C5E4-8714-43EE-9A63-534F5F56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410B9-8A24-4ECC-BC85-98816EEA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76A17B-57CC-4D55-8B4A-FCF697DB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48" y="1955079"/>
            <a:ext cx="6270625" cy="20193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B1AC6C-7B54-4FC1-B33A-7D3CD498B91B}"/>
              </a:ext>
            </a:extLst>
          </p:cNvPr>
          <p:cNvSpPr/>
          <p:nvPr/>
        </p:nvSpPr>
        <p:spPr>
          <a:xfrm>
            <a:off x="2466109" y="2041236"/>
            <a:ext cx="286327" cy="26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6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25017-028A-4F68-867E-86960DB6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121CC-B9D9-44B5-93DB-9E621195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9CAE4A-A815-4FB4-B414-21599B6D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62" y="2199119"/>
            <a:ext cx="5341056" cy="20588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235E05-25DE-4C47-9191-594530208704}"/>
              </a:ext>
            </a:extLst>
          </p:cNvPr>
          <p:cNvSpPr/>
          <p:nvPr/>
        </p:nvSpPr>
        <p:spPr>
          <a:xfrm>
            <a:off x="3343564" y="2318327"/>
            <a:ext cx="258618" cy="26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45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85AC4-8A9E-4EF5-AD70-B66BC37D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F78FB5-1434-4EDB-89BF-43BE6B7C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5421B7-7AE4-4E91-A97B-140B5199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4550"/>
            <a:ext cx="4793698" cy="1847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D4EC1C-A9E5-4DB8-96BE-F07D2578898F}"/>
              </a:ext>
            </a:extLst>
          </p:cNvPr>
          <p:cNvSpPr/>
          <p:nvPr/>
        </p:nvSpPr>
        <p:spPr>
          <a:xfrm>
            <a:off x="2733964" y="2225964"/>
            <a:ext cx="249381" cy="24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7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2F601-03C3-4999-A0CE-9F113F89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&amp; Time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0BBA8-E606-430E-BD51-69B86D2F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 Converting between date formats is a common chore for computers. Python's time and calendar modules help track dates and times.</a:t>
            </a:r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F2D258-0936-4EA5-93A8-1A680F37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02" y="2771775"/>
            <a:ext cx="8858250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70D5850-5F2D-4B61-9BF0-B8CAD509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52" y="4437062"/>
            <a:ext cx="8839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5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E75AE-8FB0-4604-B1A7-C6FF7838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TimeTuple</a:t>
            </a:r>
            <a:r>
              <a:rPr lang="en-IN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330CAF6-73B8-40FF-963A-96E74001D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900932"/>
              </p:ext>
            </p:extLst>
          </p:nvPr>
        </p:nvGraphicFramePr>
        <p:xfrm>
          <a:off x="6289433" y="1520827"/>
          <a:ext cx="4851810" cy="33279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8572">
                  <a:extLst>
                    <a:ext uri="{9D8B030D-6E8A-4147-A177-3AD203B41FA5}">
                      <a16:colId xmlns:a16="http://schemas.microsoft.com/office/drawing/2014/main" xmlns="" val="4007697553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xmlns="" val="3110453920"/>
                    </a:ext>
                  </a:extLst>
                </a:gridCol>
                <a:gridCol w="2484583">
                  <a:extLst>
                    <a:ext uri="{9D8B030D-6E8A-4147-A177-3AD203B41FA5}">
                      <a16:colId xmlns:a16="http://schemas.microsoft.com/office/drawing/2014/main" xmlns="" val="3078069193"/>
                    </a:ext>
                  </a:extLst>
                </a:gridCol>
              </a:tblGrid>
              <a:tr h="2930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>
                          <a:effectLst/>
                          <a:latin typeface="+mj-lt"/>
                        </a:rPr>
                        <a:t>Index</a:t>
                      </a:r>
                    </a:p>
                  </a:txBody>
                  <a:tcPr marL="45092" marR="45092" marT="45092" marB="4509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>
                          <a:effectLst/>
                          <a:latin typeface="+mj-lt"/>
                        </a:rPr>
                        <a:t>Field</a:t>
                      </a:r>
                    </a:p>
                  </a:txBody>
                  <a:tcPr marL="45092" marR="45092" marT="45092" marB="4509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dirty="0">
                          <a:effectLst/>
                          <a:latin typeface="+mj-lt"/>
                        </a:rPr>
                        <a:t>Values</a:t>
                      </a:r>
                    </a:p>
                  </a:txBody>
                  <a:tcPr marL="45092" marR="45092" marT="45092" marB="4509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6047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4-digit year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3259173429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Month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1 to 12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1719685942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Day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1 to 31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855266759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Hour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0 to 23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498544548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Minute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0 to 59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398340657"/>
                  </a:ext>
                </a:extLst>
              </a:tr>
              <a:tr h="3782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Second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0 to 61 (60 or 61 are leap-seconds)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3618249019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Day of Week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0 to 6 (0 is Monday)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3093947390"/>
                  </a:ext>
                </a:extLst>
              </a:tr>
              <a:tr h="344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Day of year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1 to 366 (Julian day)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3502879876"/>
                  </a:ext>
                </a:extLst>
              </a:tr>
              <a:tr h="4673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+mj-lt"/>
                        </a:rPr>
                        <a:t>Daylight savings</a:t>
                      </a:r>
                    </a:p>
                  </a:txBody>
                  <a:tcPr marL="45092" marR="45092" marT="45092" marB="4509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-1, 0, 1, -1 means library determines DST</a:t>
                      </a:r>
                    </a:p>
                  </a:txBody>
                  <a:tcPr marL="45092" marR="45092" marT="45092" marB="45092"/>
                </a:tc>
                <a:extLst>
                  <a:ext uri="{0D108BD9-81ED-4DB2-BD59-A6C34878D82A}">
                    <a16:rowId xmlns:a16="http://schemas.microsoft.com/office/drawing/2014/main" xmlns="" val="21312720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221131-34F9-4F52-9996-D7BE9CB6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48" y="2437246"/>
            <a:ext cx="41243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C11E14-ECCA-4636-B668-0CA0FE59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0" y="4856048"/>
            <a:ext cx="11210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49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7861A-6E40-4E48-9473-727C104E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191D1-1AD6-4D63-972B-B274B208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To translate a time instant from seconds since the epoch floating-point value into a </a:t>
            </a:r>
            <a:r>
              <a:rPr lang="en-US" sz="2000" dirty="0" err="1">
                <a:latin typeface="+mj-lt"/>
              </a:rPr>
              <a:t>timetuple</a:t>
            </a:r>
            <a:r>
              <a:rPr lang="en-US" sz="2000" dirty="0">
                <a:latin typeface="+mj-lt"/>
              </a:rPr>
              <a:t>, pass the floating-point value to a function (e.g., </a:t>
            </a:r>
            <a:r>
              <a:rPr lang="en-US" sz="2000" dirty="0" err="1">
                <a:latin typeface="+mj-lt"/>
              </a:rPr>
              <a:t>localtime</a:t>
            </a:r>
            <a:r>
              <a:rPr lang="en-US" sz="2000" dirty="0">
                <a:latin typeface="+mj-lt"/>
              </a:rPr>
              <a:t>) that returns a time-tuple with all valid nine items.</a:t>
            </a:r>
            <a:endParaRPr lang="en-IN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DABE39-8BEE-4CA6-970D-36713BE8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866"/>
            <a:ext cx="5905500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E7C926-FCA7-4E76-A0EE-6EBD572E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2927"/>
            <a:ext cx="11182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5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DB887-5F25-4CDD-9AE9-84D8FB10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formatted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801DD-24D9-4705-9D30-1676FD30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BA2918-992F-4D6E-BE05-3B26599D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3" y="1825625"/>
            <a:ext cx="782955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934BAD-77FE-4407-9BEA-4A20FED3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53" y="3577431"/>
            <a:ext cx="7115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7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14029-34DB-498B-AAA0-A1F62756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calendar for a month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13C9C0-18B1-48FB-9441-13F09504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Calendar module gives a wide range of methods to play with yearly and monthly calendars.</a:t>
            </a:r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6F127B-441B-4A61-AFEF-83450B4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29000"/>
            <a:ext cx="4924425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937227-0D9B-4EA2-9B98-B107F29A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4" y="2945245"/>
            <a:ext cx="3629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3F487CF-BDB0-4C07-ADFC-E1DFF359D5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7" y="1690687"/>
            <a:ext cx="8551863" cy="4414837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CF48377-8D70-42D3-8AF3-942AA15E220C}"/>
              </a:ext>
            </a:extLst>
          </p:cNvPr>
          <p:cNvCxnSpPr/>
          <p:nvPr/>
        </p:nvCxnSpPr>
        <p:spPr>
          <a:xfrm flipV="1">
            <a:off x="2715490" y="1404287"/>
            <a:ext cx="2115128" cy="2493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939156F-7FFA-4613-9C23-98D00D1D63E0}"/>
              </a:ext>
            </a:extLst>
          </p:cNvPr>
          <p:cNvCxnSpPr>
            <a:cxnSpLocks/>
          </p:cNvCxnSpPr>
          <p:nvPr/>
        </p:nvCxnSpPr>
        <p:spPr>
          <a:xfrm flipV="1">
            <a:off x="9347200" y="3297527"/>
            <a:ext cx="1043709" cy="7393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A5A35E-ED34-4861-818C-1554E34BF6FA}"/>
              </a:ext>
            </a:extLst>
          </p:cNvPr>
          <p:cNvSpPr txBox="1"/>
          <p:nvPr/>
        </p:nvSpPr>
        <p:spPr>
          <a:xfrm>
            <a:off x="4350326" y="103495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449E080-D9EE-4AAE-8283-D3465998F33B}"/>
              </a:ext>
            </a:extLst>
          </p:cNvPr>
          <p:cNvSpPr txBox="1"/>
          <p:nvPr/>
        </p:nvSpPr>
        <p:spPr>
          <a:xfrm>
            <a:off x="10191316" y="2651196"/>
            <a:ext cx="21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have references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84504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6CE1A1B-7F87-40D1-8A0D-89269C7DB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617501"/>
              </p:ext>
            </p:extLst>
          </p:nvPr>
        </p:nvGraphicFramePr>
        <p:xfrm>
          <a:off x="221672" y="138545"/>
          <a:ext cx="11748655" cy="65075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6000">
                  <a:extLst>
                    <a:ext uri="{9D8B030D-6E8A-4147-A177-3AD203B41FA5}">
                      <a16:colId xmlns:a16="http://schemas.microsoft.com/office/drawing/2014/main" xmlns="" val="1929351385"/>
                    </a:ext>
                  </a:extLst>
                </a:gridCol>
                <a:gridCol w="9042655">
                  <a:extLst>
                    <a:ext uri="{9D8B030D-6E8A-4147-A177-3AD203B41FA5}">
                      <a16:colId xmlns:a16="http://schemas.microsoft.com/office/drawing/2014/main" xmlns="" val="4153733746"/>
                    </a:ext>
                  </a:extLst>
                </a:gridCol>
              </a:tblGrid>
              <a:tr h="5911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Function </a:t>
                      </a:r>
                    </a:p>
                  </a:txBody>
                  <a:tcPr marL="8972" marR="8972" marT="8972" marB="897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8972" marR="8972" marT="8972" marB="897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3732334"/>
                  </a:ext>
                </a:extLst>
              </a:tr>
              <a:tr h="6752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time.altzone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kern="1200" dirty="0">
                          <a:effectLst/>
                          <a:latin typeface="+mj-lt"/>
                        </a:rPr>
                        <a:t>The offset of the local DST </a:t>
                      </a:r>
                      <a:r>
                        <a:rPr lang="en-US" sz="1600" kern="1200" dirty="0" err="1">
                          <a:effectLst/>
                          <a:latin typeface="+mj-lt"/>
                        </a:rPr>
                        <a:t>timezone</a:t>
                      </a:r>
                      <a:r>
                        <a:rPr lang="en-US" sz="1600" kern="1200" dirty="0">
                          <a:effectLst/>
                          <a:latin typeface="+mj-lt"/>
                        </a:rPr>
                        <a:t>, in seconds west of UTC, if one is defined. This is negative if the local DST </a:t>
                      </a:r>
                      <a:r>
                        <a:rPr lang="en-US" sz="1600" kern="1200" dirty="0" err="1">
                          <a:effectLst/>
                          <a:latin typeface="+mj-lt"/>
                        </a:rPr>
                        <a:t>timezone</a:t>
                      </a:r>
                      <a:r>
                        <a:rPr lang="en-US" sz="1600" kern="1200" dirty="0">
                          <a:effectLst/>
                          <a:latin typeface="+mj-lt"/>
                        </a:rPr>
                        <a:t> is east of UTC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1574109555"/>
                  </a:ext>
                </a:extLst>
              </a:tr>
              <a:tr h="3592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time.asctime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([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tupletime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])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Accepts a time-tuple and returns a readable 24-character string such as 'Tue Dec 11 18:07:14 2008'.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1634115486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time.clock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 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Returns the current CPU time as a floating-point number of seconds. To measure computational costs of different approaches, the value of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time.clock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is more useful than that of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time.time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().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3344181898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time.ctime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([secs])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Like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asctime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localtime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(secs)) and without arguments is like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asctime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( 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1937453393"/>
                  </a:ext>
                </a:extLst>
              </a:tr>
              <a:tr h="5685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time.gmtime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([secs])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Accepts an instant expressed in seconds since the epoch and returns a time-tuple t with the UTC time. Note −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t.tm_isdst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is always 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1007884325"/>
                  </a:ext>
                </a:extLst>
              </a:tr>
              <a:tr h="5578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time.localtime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([secs])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Accepts an instant expressed in seconds since the epoch and returns a time-tuple t with the local time (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t.tm_isdst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is 0 or 1, depending on whether DST applies to instant secs by local rules).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971800208"/>
                  </a:ext>
                </a:extLst>
              </a:tr>
              <a:tr h="5449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time.mktime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tupletime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Accepts an instant expressed as a time-tuple in local time and returns a floating-point value with the instant expressed in seconds since the epoch.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4023737060"/>
                  </a:ext>
                </a:extLst>
              </a:tr>
              <a:tr h="29328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time.sleep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(secs)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Suspends the calling thread for secs seconds.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2557681020"/>
                  </a:ext>
                </a:extLst>
              </a:tr>
              <a:tr h="5685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time.strftime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fmt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[,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tupletime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])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Accepts an instant expressed as a time-tuple in local time and returns a string representing the instant as specified by string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fmt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1397747340"/>
                  </a:ext>
                </a:extLst>
              </a:tr>
              <a:tr h="5685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time.strptime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str,fmt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 = '%a %b %d %H:%M:%S %Y')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Parses str according to format string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fmt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and returns the instant in time-tuple format.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3413151688"/>
                  </a:ext>
                </a:extLst>
              </a:tr>
              <a:tr h="3614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time.time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 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Returns the current time instant, a floating-point number of seconds since the epoch.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4202720956"/>
                  </a:ext>
                </a:extLst>
              </a:tr>
              <a:tr h="5685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time.tzset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  <a:latin typeface="+mj-lt"/>
                        </a:rPr>
                        <a:t>Resets the time conversion rules used by the library routines. The environment variable TZ specifies how this is done.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72" marR="8972" marT="8972" marB="8972"/>
                </a:tc>
                <a:extLst>
                  <a:ext uri="{0D108BD9-81ED-4DB2-BD59-A6C34878D82A}">
                    <a16:rowId xmlns:a16="http://schemas.microsoft.com/office/drawing/2014/main" xmlns="" val="155398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81371-1218-483B-A7AF-E7C55636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473D8-7858-4704-A0BA-32F04BCD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282C2F-0B65-4F1D-82F2-41E66B35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97" y="969313"/>
            <a:ext cx="6610350" cy="5810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33D215-ADC7-4D1B-A7E7-5489201BDDC9}"/>
              </a:ext>
            </a:extLst>
          </p:cNvPr>
          <p:cNvSpPr/>
          <p:nvPr/>
        </p:nvSpPr>
        <p:spPr>
          <a:xfrm>
            <a:off x="2613891" y="1027906"/>
            <a:ext cx="166254" cy="18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48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45242-B473-41DF-93F2-5F792738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97F067-DAD8-4372-99FC-FAC48BAE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80F11A-4E5E-4159-8565-338F1CA8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11" y="682625"/>
            <a:ext cx="6648450" cy="5810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D0B6AB-E155-4769-9B19-6154F69CE16B}"/>
              </a:ext>
            </a:extLst>
          </p:cNvPr>
          <p:cNvSpPr/>
          <p:nvPr/>
        </p:nvSpPr>
        <p:spPr>
          <a:xfrm>
            <a:off x="3085811" y="682625"/>
            <a:ext cx="183862" cy="25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12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F02BC-30E1-448A-B6DD-5053CE0A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82E75-46A1-4413-921A-BEDC0A0A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005CF6-A56F-40E1-9C0E-33C4506B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81" y="1690688"/>
            <a:ext cx="4345139" cy="3038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624066-1094-4259-81DC-97EB42738163}"/>
              </a:ext>
            </a:extLst>
          </p:cNvPr>
          <p:cNvSpPr/>
          <p:nvPr/>
        </p:nvSpPr>
        <p:spPr>
          <a:xfrm>
            <a:off x="2789382" y="1690688"/>
            <a:ext cx="230909" cy="29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7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4680A-5D19-49D3-908E-B8D80C41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E77C7C-C9B0-4BC9-B0A7-F4D73F58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9CC7C-403A-44F8-B0E7-3EF93625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07" y="1924771"/>
            <a:ext cx="5068311" cy="3544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E3BEE5-72E2-4441-A027-AB375FB45C96}"/>
              </a:ext>
            </a:extLst>
          </p:cNvPr>
          <p:cNvSpPr/>
          <p:nvPr/>
        </p:nvSpPr>
        <p:spPr>
          <a:xfrm>
            <a:off x="3186545" y="2041236"/>
            <a:ext cx="258619" cy="258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79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DEEA7-D06B-427D-A0D4-C0A715B9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F1BBE-53FE-4782-B98C-3628C9FC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+mj-lt"/>
              </a:rPr>
              <a:t>A </a:t>
            </a:r>
            <a:r>
              <a:rPr lang="en-US" sz="2400" i="1" dirty="0">
                <a:latin typeface="+mj-lt"/>
              </a:rPr>
              <a:t>regular expression</a:t>
            </a:r>
            <a:r>
              <a:rPr lang="en-US" sz="2400" dirty="0">
                <a:latin typeface="+mj-lt"/>
              </a:rPr>
              <a:t> is a special sequence of characters that helps you match or find other strings or sets of strings.</a:t>
            </a:r>
            <a:endParaRPr lang="en-IN" sz="2400" dirty="0">
              <a:latin typeface="+mj-lt"/>
            </a:endParaRPr>
          </a:p>
          <a:p>
            <a:pPr lvl="0"/>
            <a:r>
              <a:rPr lang="en-US" sz="2400" dirty="0">
                <a:latin typeface="+mj-lt"/>
              </a:rPr>
              <a:t>It is defined in module re. </a:t>
            </a:r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2282C3-47B2-4E85-8BAB-38B6605F9520}"/>
              </a:ext>
            </a:extLst>
          </p:cNvPr>
          <p:cNvSpPr/>
          <p:nvPr/>
        </p:nvSpPr>
        <p:spPr>
          <a:xfrm>
            <a:off x="2253673" y="3280657"/>
            <a:ext cx="6096000" cy="2896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There are three main functions defined.</a:t>
            </a:r>
            <a:endParaRPr lang="en-IN" sz="1600" kern="50" dirty="0">
              <a:latin typeface="Liberation Serif"/>
              <a:ea typeface="Source Han Sans CN Regular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i="1" kern="50" dirty="0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match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 Function</a:t>
            </a:r>
            <a:endParaRPr lang="en-IN" sz="1600" kern="50" dirty="0">
              <a:latin typeface="Liberation Serif"/>
              <a:ea typeface="Source Han Sans CN Regular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i="1" kern="50" dirty="0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search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 Function</a:t>
            </a:r>
            <a:endParaRPr lang="en-IN" sz="1600" kern="50" dirty="0">
              <a:latin typeface="Liberation Serif"/>
              <a:ea typeface="Source Han Sans CN Regular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Search and Replace(sub) </a:t>
            </a:r>
            <a:endParaRPr lang="en-IN" sz="1600" kern="50" dirty="0">
              <a:latin typeface="Liberation Serif"/>
              <a:ea typeface="Source Han Sans CN Regular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Split</a:t>
            </a:r>
            <a:endParaRPr lang="en-IN" sz="1600" kern="50" dirty="0">
              <a:latin typeface="Liberation Serif"/>
              <a:ea typeface="Source Han Sans CN Regular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Findall</a:t>
            </a:r>
            <a:endParaRPr lang="en-IN" sz="1600" kern="50" dirty="0">
              <a:latin typeface="Liberation Serif"/>
              <a:ea typeface="Source Han Sans CN Regular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Finditer</a:t>
            </a:r>
            <a:endParaRPr lang="en-IN" sz="1600" kern="50" dirty="0">
              <a:effectLst/>
              <a:latin typeface="Liberation Serif"/>
              <a:ea typeface="Source Han Sans CN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8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7EE7C-F00B-4FC0-AB8D-423ADB9A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Patterns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01C0C0A-8538-4B78-B05C-E180D6C6B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903172"/>
              </p:ext>
            </p:extLst>
          </p:nvPr>
        </p:nvGraphicFramePr>
        <p:xfrm>
          <a:off x="1634836" y="1971140"/>
          <a:ext cx="5994400" cy="33359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xmlns="" val="377446590"/>
                    </a:ext>
                  </a:extLst>
                </a:gridCol>
                <a:gridCol w="4996872">
                  <a:extLst>
                    <a:ext uri="{9D8B030D-6E8A-4147-A177-3AD203B41FA5}">
                      <a16:colId xmlns:a16="http://schemas.microsoft.com/office/drawing/2014/main" xmlns="" val="4196562143"/>
                    </a:ext>
                  </a:extLst>
                </a:gridCol>
              </a:tblGrid>
              <a:tr h="4303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IN" sz="1600" b="1" kern="50" dirty="0">
                          <a:effectLst/>
                          <a:latin typeface="Liberation Serif"/>
                          <a:ea typeface="Source Han Sans CN Regular"/>
                          <a:cs typeface="Lohit Devanagari"/>
                        </a:rPr>
                        <a:t>Pattern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IN" sz="1600" b="1" kern="50" dirty="0">
                          <a:effectLst/>
                          <a:latin typeface="Liberation Serif"/>
                          <a:ea typeface="Source Han Sans CN Regular"/>
                          <a:cs typeface="Lohit Devanagari"/>
                        </a:rPr>
                        <a:t>Description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052552"/>
                  </a:ext>
                </a:extLst>
              </a:tr>
              <a:tr h="698829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\w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 dirty="0">
                          <a:effectLst/>
                        </a:rPr>
                        <a:t>Matches word characters.(Numbers and characters)</a:t>
                      </a:r>
                      <a:endParaRPr lang="en-IN" sz="12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790279869"/>
                  </a:ext>
                </a:extLst>
              </a:tr>
              <a:tr h="441366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\W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Matches nonword characters.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428284965"/>
                  </a:ext>
                </a:extLst>
              </a:tr>
              <a:tr h="441366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\s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Matches whitespace. Equivalent to [\t\n\r\f].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146922599"/>
                  </a:ext>
                </a:extLst>
              </a:tr>
              <a:tr h="441366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\S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Matches nonwhitespace.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320228809"/>
                  </a:ext>
                </a:extLst>
              </a:tr>
              <a:tr h="441366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\d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Matches digits. Equivalent to [0-9].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14672815"/>
                  </a:ext>
                </a:extLst>
              </a:tr>
              <a:tr h="441366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kern="50" dirty="0">
                          <a:effectLst/>
                        </a:rPr>
                        <a:t>\D</a:t>
                      </a:r>
                      <a:endParaRPr lang="en-IN" sz="12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 dirty="0">
                          <a:effectLst/>
                        </a:rPr>
                        <a:t>Matches </a:t>
                      </a:r>
                      <a:r>
                        <a:rPr lang="en-US" sz="1400" kern="50" dirty="0" err="1">
                          <a:effectLst/>
                        </a:rPr>
                        <a:t>nondigits</a:t>
                      </a:r>
                      <a:r>
                        <a:rPr lang="en-US" sz="1400" kern="50" dirty="0">
                          <a:effectLst/>
                        </a:rPr>
                        <a:t>.</a:t>
                      </a:r>
                      <a:endParaRPr lang="en-IN" sz="12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80168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7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316D6-5898-4D0B-836A-742F4544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match()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C2AA5-7FF0-45F2-B100-D0213CC7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match()-</a:t>
            </a:r>
            <a:r>
              <a:rPr lang="en-US" sz="2400" dirty="0">
                <a:latin typeface="+mj-lt"/>
              </a:rPr>
              <a:t>This function matches only the first occurrence of RE </a:t>
            </a:r>
            <a:r>
              <a:rPr lang="en-US" sz="2400" i="1" dirty="0">
                <a:latin typeface="+mj-lt"/>
              </a:rPr>
              <a:t>pattern</a:t>
            </a:r>
            <a:r>
              <a:rPr lang="en-US" sz="2400" dirty="0">
                <a:latin typeface="+mj-lt"/>
              </a:rPr>
              <a:t> within </a:t>
            </a:r>
            <a:r>
              <a:rPr lang="en-US" sz="2400" i="1" dirty="0">
                <a:latin typeface="+mj-lt"/>
              </a:rPr>
              <a:t>string</a:t>
            </a:r>
            <a:r>
              <a:rPr lang="en-US" sz="2400" dirty="0">
                <a:latin typeface="+mj-lt"/>
              </a:rPr>
              <a:t> with optional </a:t>
            </a:r>
            <a:r>
              <a:rPr lang="en-US" sz="2400" i="1" dirty="0">
                <a:latin typeface="+mj-lt"/>
              </a:rPr>
              <a:t>flags</a:t>
            </a:r>
            <a:r>
              <a:rPr lang="en-US" sz="2400" dirty="0">
                <a:latin typeface="+mj-lt"/>
              </a:rPr>
              <a:t>.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latin typeface="+mj-lt"/>
              </a:rPr>
              <a:t>syntax : </a:t>
            </a:r>
            <a:r>
              <a:rPr lang="en-US" sz="2400" dirty="0" err="1">
                <a:latin typeface="+mj-lt"/>
              </a:rPr>
              <a:t>re.match</a:t>
            </a:r>
            <a:r>
              <a:rPr lang="en-US" sz="2400" dirty="0">
                <a:latin typeface="+mj-lt"/>
              </a:rPr>
              <a:t>(pattern, string, flags=0)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BC2EE6D-24DB-4205-BD97-13EA093F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8752"/>
              </p:ext>
            </p:extLst>
          </p:nvPr>
        </p:nvGraphicFramePr>
        <p:xfrm>
          <a:off x="7392843" y="3429000"/>
          <a:ext cx="4629150" cy="1737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xmlns="" val="1777624102"/>
                    </a:ext>
                  </a:extLst>
                </a:gridCol>
                <a:gridCol w="3667125">
                  <a:extLst>
                    <a:ext uri="{9D8B030D-6E8A-4147-A177-3AD203B41FA5}">
                      <a16:colId xmlns:a16="http://schemas.microsoft.com/office/drawing/2014/main" xmlns="" val="2442715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b="1" kern="50">
                          <a:effectLst/>
                        </a:rPr>
                        <a:t>Modifier</a:t>
                      </a:r>
                      <a:endParaRPr lang="en-IN" sz="1200" b="1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400" b="1" kern="50" dirty="0">
                          <a:effectLst/>
                        </a:rPr>
                        <a:t>Description</a:t>
                      </a:r>
                      <a:endParaRPr lang="en-IN" sz="1200" b="1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242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re.I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Performs case-insensitive matching.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31792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>
                          <a:effectLst/>
                        </a:rPr>
                        <a:t>re.M</a:t>
                      </a:r>
                      <a:endParaRPr lang="en-IN" sz="12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400" kern="50" dirty="0">
                          <a:effectLst/>
                        </a:rPr>
                        <a:t>Makes $ match the end of a line (not just the end of the string) and makes ^ match the start of any line (not just the start of the string).</a:t>
                      </a:r>
                      <a:endParaRPr lang="en-IN" sz="12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0178582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DE616A-DA0E-4D1A-AC2E-7D04BBE1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3" y="3536517"/>
            <a:ext cx="362902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D6DEEC-8D77-4380-92BE-407E7346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33" y="5295179"/>
            <a:ext cx="1971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13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50265-D3D9-4043-87FE-A4B601D6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search()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9B2F4-7727-4FD6-A1A2-A4B09C22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search (): This function searches for first occurrence of RE pattern within string with optional flags.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Syntax : </a:t>
            </a:r>
            <a:r>
              <a:rPr lang="en-US" sz="2000" dirty="0" err="1">
                <a:latin typeface="+mj-lt"/>
              </a:rPr>
              <a:t>re.search</a:t>
            </a:r>
            <a:r>
              <a:rPr lang="en-US" sz="2000" dirty="0">
                <a:latin typeface="+mj-lt"/>
              </a:rPr>
              <a:t>(pattern, string, flags=0)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A2B1DB4-1ABA-4527-B3BC-066492D7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8254"/>
            <a:ext cx="46714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returns hello because it checks value throughout string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ource Han Sans CN Regular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63AA2A-4D5B-405C-913F-6251BC52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2807"/>
            <a:ext cx="4781550" cy="1619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0DC9F2B-1034-4985-8D5A-8032CDA4A920}"/>
              </a:ext>
            </a:extLst>
          </p:cNvPr>
          <p:cNvCxnSpPr/>
          <p:nvPr/>
        </p:nvCxnSpPr>
        <p:spPr>
          <a:xfrm>
            <a:off x="5006109" y="4147127"/>
            <a:ext cx="10898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1C234F-64D2-4253-964B-BC67D45A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73506"/>
            <a:ext cx="1971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33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FAD43-EC79-4F6B-A8D1-DA8D7362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and Replace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78587-B0B5-4DBD-8680-05DFB552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One of the most important </a:t>
            </a:r>
            <a:r>
              <a:rPr lang="en-US" sz="2400" b="1" dirty="0">
                <a:latin typeface="+mj-lt"/>
              </a:rPr>
              <a:t>re</a:t>
            </a:r>
            <a:r>
              <a:rPr lang="en-US" sz="2400" dirty="0">
                <a:latin typeface="+mj-lt"/>
              </a:rPr>
              <a:t> methods that use regular expressions is </a:t>
            </a:r>
            <a:r>
              <a:rPr lang="en-US" sz="2400" b="1" dirty="0">
                <a:latin typeface="+mj-lt"/>
              </a:rPr>
              <a:t>sub</a:t>
            </a:r>
            <a:r>
              <a:rPr lang="en-US" sz="2400" dirty="0">
                <a:latin typeface="+mj-lt"/>
              </a:rPr>
              <a:t>.</a:t>
            </a:r>
            <a:endParaRPr lang="en-IN" sz="2400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Syntax: </a:t>
            </a:r>
            <a:r>
              <a:rPr lang="en-US" dirty="0" err="1">
                <a:latin typeface="+mj-lt"/>
              </a:rPr>
              <a:t>re.sub</a:t>
            </a:r>
            <a:r>
              <a:rPr lang="en-US" dirty="0">
                <a:latin typeface="+mj-lt"/>
              </a:rPr>
              <a:t>(pattern, </a:t>
            </a:r>
            <a:r>
              <a:rPr lang="en-US" dirty="0" err="1">
                <a:latin typeface="+mj-lt"/>
              </a:rPr>
              <a:t>repl</a:t>
            </a:r>
            <a:r>
              <a:rPr lang="en-US" dirty="0">
                <a:latin typeface="+mj-lt"/>
              </a:rPr>
              <a:t>, string, max=0)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374FBD-C0CB-4687-B310-F9C5BEDF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00" y="2778125"/>
            <a:ext cx="6181725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0AA671-23BC-4451-A920-543580BB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6" y="3630469"/>
            <a:ext cx="3905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06EE5-829A-42A4-8B75-7D91FBDC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import modules in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0E482-5D63-4B10-A359-4F818524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63226F-DBCE-4770-ABD4-8E9DFE45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39" y="2362200"/>
            <a:ext cx="45434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F7AAD-9673-4D03-92A7-36C97D03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251363"/>
            <a:ext cx="2981325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50117E-0F74-486F-A885-49EFC3C5C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244" y="3873213"/>
            <a:ext cx="2962275" cy="1019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AF9BDE-FF53-42E9-A5E1-754D6A00B456}"/>
              </a:ext>
            </a:extLst>
          </p:cNvPr>
          <p:cNvSpPr/>
          <p:nvPr/>
        </p:nvSpPr>
        <p:spPr>
          <a:xfrm>
            <a:off x="943481" y="2251364"/>
            <a:ext cx="1947501" cy="316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example.py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7296DC9-C416-4DF8-BBAB-4B6C5C647E07}"/>
              </a:ext>
            </a:extLst>
          </p:cNvPr>
          <p:cNvCxnSpPr/>
          <p:nvPr/>
        </p:nvCxnSpPr>
        <p:spPr>
          <a:xfrm>
            <a:off x="8248073" y="2984788"/>
            <a:ext cx="258618" cy="890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5892A8C-E9A2-4C31-843E-34E45EDFABDC}"/>
              </a:ext>
            </a:extLst>
          </p:cNvPr>
          <p:cNvCxnSpPr>
            <a:cxnSpLocks/>
          </p:cNvCxnSpPr>
          <p:nvPr/>
        </p:nvCxnSpPr>
        <p:spPr>
          <a:xfrm flipH="1" flipV="1">
            <a:off x="2567709" y="3017259"/>
            <a:ext cx="6049819" cy="1117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34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59FFA-FE8A-4787-A249-11D3147F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 classes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99DBE5B-2810-44BE-8A1F-D5A084D2F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62313"/>
              </p:ext>
            </p:extLst>
          </p:nvPr>
        </p:nvGraphicFramePr>
        <p:xfrm>
          <a:off x="1533236" y="1872139"/>
          <a:ext cx="7269019" cy="4267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63337">
                  <a:extLst>
                    <a:ext uri="{9D8B030D-6E8A-4147-A177-3AD203B41FA5}">
                      <a16:colId xmlns:a16="http://schemas.microsoft.com/office/drawing/2014/main" xmlns="" val="2588143173"/>
                    </a:ext>
                  </a:extLst>
                </a:gridCol>
                <a:gridCol w="5705682">
                  <a:extLst>
                    <a:ext uri="{9D8B030D-6E8A-4147-A177-3AD203B41FA5}">
                      <a16:colId xmlns:a16="http://schemas.microsoft.com/office/drawing/2014/main" xmlns="" val="4075305922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800" b="1" kern="50">
                          <a:effectLst/>
                          <a:latin typeface="+mj-lt"/>
                        </a:rPr>
                        <a:t>Example</a:t>
                      </a:r>
                      <a:endParaRPr lang="en-IN" sz="1800" b="1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n-US" sz="1800" b="1" kern="50" dirty="0">
                          <a:effectLst/>
                          <a:latin typeface="+mj-lt"/>
                        </a:rPr>
                        <a:t>Description</a:t>
                      </a:r>
                      <a:endParaRPr lang="en-IN" sz="1800" b="1" kern="50" dirty="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697111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[Pp]ython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"Python" or "python"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3668684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rub[ye]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"ruby" or "rube"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15881677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[aeiou]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any one lowercase vowel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85167192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[0-9]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any digit; same as [0123456789]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51389229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[a-z]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any lowercase ASCII letter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90382051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[A-Z]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any uppercase ASCII letter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404233374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[a-zA-Z0-9]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any of the above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69619746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[^aeiou]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Match anything other than a lowercase vowel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73291936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>
                          <a:effectLst/>
                          <a:latin typeface="+mj-lt"/>
                        </a:rPr>
                        <a:t>[^0-9]</a:t>
                      </a:r>
                      <a:endParaRPr lang="en-IN" sz="1800" kern="5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1800" kern="50" dirty="0">
                          <a:effectLst/>
                          <a:latin typeface="+mj-lt"/>
                        </a:rPr>
                        <a:t>Match anything other than a digit</a:t>
                      </a:r>
                      <a:endParaRPr lang="en-IN" sz="1800" kern="50" dirty="0">
                        <a:effectLst/>
                        <a:latin typeface="+mj-lt"/>
                        <a:ea typeface="Source Han Sans CN Regular"/>
                        <a:cs typeface="Lohit Devanagari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96283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46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404FE-8EDE-45D4-B36D-D863723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Repetition Case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97B3EF1-21BE-4DEC-87B4-5A2EF8632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287159"/>
              </p:ext>
            </p:extLst>
          </p:nvPr>
        </p:nvGraphicFramePr>
        <p:xfrm>
          <a:off x="2632364" y="1798757"/>
          <a:ext cx="5479133" cy="40064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6909">
                  <a:extLst>
                    <a:ext uri="{9D8B030D-6E8A-4147-A177-3AD203B41FA5}">
                      <a16:colId xmlns:a16="http://schemas.microsoft.com/office/drawing/2014/main" xmlns="" val="3299602126"/>
                    </a:ext>
                  </a:extLst>
                </a:gridCol>
                <a:gridCol w="4232224">
                  <a:extLst>
                    <a:ext uri="{9D8B030D-6E8A-4147-A177-3AD203B41FA5}">
                      <a16:colId xmlns:a16="http://schemas.microsoft.com/office/drawing/2014/main" xmlns="" val="3276906911"/>
                    </a:ext>
                  </a:extLst>
                </a:gridCol>
              </a:tblGrid>
              <a:tr h="4826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Example</a:t>
                      </a:r>
                    </a:p>
                  </a:txBody>
                  <a:tcPr marL="53391" marR="53391" marT="53391" marB="5339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marL="53391" marR="53391" marT="53391" marB="5339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265730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ruby?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Match "rub" or "ruby": the y is optional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/>
                </a:tc>
                <a:extLst>
                  <a:ext uri="{0D108BD9-81ED-4DB2-BD59-A6C34878D82A}">
                    <a16:rowId xmlns:a16="http://schemas.microsoft.com/office/drawing/2014/main" xmlns="" val="827110083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ruby*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Match "rub" plus 0 or more </a:t>
                      </a:r>
                      <a:r>
                        <a:rPr lang="en-US" sz="1600" dirty="0" err="1">
                          <a:effectLst/>
                        </a:rPr>
                        <a:t>ys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/>
                </a:tc>
                <a:extLst>
                  <a:ext uri="{0D108BD9-81ED-4DB2-BD59-A6C34878D82A}">
                    <a16:rowId xmlns:a16="http://schemas.microsoft.com/office/drawing/2014/main" xmlns="" val="2797359642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ruby+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Match "rub" plus 1 or more </a:t>
                      </a:r>
                      <a:r>
                        <a:rPr lang="en-US" sz="1600" dirty="0" err="1">
                          <a:effectLst/>
                        </a:rPr>
                        <a:t>ys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/>
                </a:tc>
                <a:extLst>
                  <a:ext uri="{0D108BD9-81ED-4DB2-BD59-A6C34878D82A}">
                    <a16:rowId xmlns:a16="http://schemas.microsoft.com/office/drawing/2014/main" xmlns="" val="236743345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\d{3}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Match exactly 3 digits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/>
                </a:tc>
                <a:extLst>
                  <a:ext uri="{0D108BD9-81ED-4DB2-BD59-A6C34878D82A}">
                    <a16:rowId xmlns:a16="http://schemas.microsoft.com/office/drawing/2014/main" xmlns="" val="1203937622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\d{3,}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Match 3 or more digits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/>
                </a:tc>
                <a:extLst>
                  <a:ext uri="{0D108BD9-81ED-4DB2-BD59-A6C34878D82A}">
                    <a16:rowId xmlns:a16="http://schemas.microsoft.com/office/drawing/2014/main" xmlns="" val="2953740308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\d{3,5}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Match 3, 4, or 5 digits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391" marR="53391" marT="53391" marB="53391"/>
                </a:tc>
                <a:extLst>
                  <a:ext uri="{0D108BD9-81ED-4DB2-BD59-A6C34878D82A}">
                    <a16:rowId xmlns:a16="http://schemas.microsoft.com/office/drawing/2014/main" xmlns="" val="113584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75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86812-356B-4E80-9D27-6CC22631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</a:t>
            </a:r>
            <a:r>
              <a:rPr lang="en-IN" dirty="0" err="1"/>
              <a:t>findall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3803E-9211-4603-9302-F9B12A44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Findall</a:t>
            </a:r>
            <a:r>
              <a:rPr lang="en-US" sz="2400" dirty="0">
                <a:latin typeface="+mj-lt"/>
              </a:rPr>
              <a:t>()-This function checks the </a:t>
            </a:r>
            <a:r>
              <a:rPr lang="en-US" sz="2400" dirty="0" err="1">
                <a:latin typeface="+mj-lt"/>
              </a:rPr>
              <a:t>occurance</a:t>
            </a:r>
            <a:r>
              <a:rPr lang="en-US" sz="2400" dirty="0">
                <a:latin typeface="+mj-lt"/>
              </a:rPr>
              <a:t> of the match string throughout the main string and return in list.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Syntax: </a:t>
            </a:r>
            <a:r>
              <a:rPr lang="en-US" sz="2400" dirty="0" err="1">
                <a:latin typeface="+mj-lt"/>
              </a:rPr>
              <a:t>re.findall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pattern,mainstring,flag</a:t>
            </a:r>
            <a:r>
              <a:rPr lang="en-US" sz="2400" dirty="0">
                <a:latin typeface="+mj-lt"/>
              </a:rPr>
              <a:t>)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ECF96E-3862-4450-8F9E-3EA0DD70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39" y="3156094"/>
            <a:ext cx="3838575" cy="185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0798C8-B8F5-4C79-947E-130518DC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2806"/>
            <a:ext cx="2676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7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2F762-9BE7-450E-8914-4601CA4C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</a:t>
            </a:r>
            <a:r>
              <a:rPr lang="en-IN" dirty="0" err="1"/>
              <a:t>finditer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C39BF-03AA-4678-9AF1-2FAF4E29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+mj-lt"/>
              </a:rPr>
              <a:t>Finditer</a:t>
            </a:r>
            <a:r>
              <a:rPr lang="en-US" sz="2200" b="1" dirty="0">
                <a:latin typeface="+mj-lt"/>
              </a:rPr>
              <a:t>()-</a:t>
            </a:r>
            <a:r>
              <a:rPr lang="en-US" sz="2200" dirty="0">
                <a:latin typeface="+mj-lt"/>
              </a:rPr>
              <a:t>This function checks the </a:t>
            </a:r>
            <a:r>
              <a:rPr lang="en-US" sz="2200" dirty="0" err="1">
                <a:latin typeface="+mj-lt"/>
              </a:rPr>
              <a:t>occurance</a:t>
            </a:r>
            <a:r>
              <a:rPr lang="en-US" sz="2200" dirty="0">
                <a:latin typeface="+mj-lt"/>
              </a:rPr>
              <a:t> of the match string throughout the main string and return as object.</a:t>
            </a:r>
            <a:endParaRPr lang="en-IN" sz="2200" dirty="0">
              <a:latin typeface="+mj-lt"/>
            </a:endParaRPr>
          </a:p>
          <a:p>
            <a:pPr marL="0" indent="0">
              <a:buNone/>
            </a:pPr>
            <a:r>
              <a:rPr lang="en-US" sz="2200" b="1" dirty="0">
                <a:latin typeface="+mj-lt"/>
              </a:rPr>
              <a:t>	Syntax: </a:t>
            </a:r>
            <a:r>
              <a:rPr lang="en-US" sz="2200" dirty="0" err="1">
                <a:latin typeface="+mj-lt"/>
              </a:rPr>
              <a:t>re.finditer</a:t>
            </a:r>
            <a:r>
              <a:rPr lang="en-US" sz="2200" dirty="0">
                <a:latin typeface="+mj-lt"/>
              </a:rPr>
              <a:t>(</a:t>
            </a:r>
            <a:r>
              <a:rPr lang="en-US" sz="2200" dirty="0" err="1">
                <a:latin typeface="+mj-lt"/>
              </a:rPr>
              <a:t>pattern,mainstring,flag</a:t>
            </a:r>
            <a:r>
              <a:rPr lang="en-US" sz="2200" dirty="0">
                <a:latin typeface="+mj-lt"/>
              </a:rPr>
              <a:t>)</a:t>
            </a:r>
            <a:endParaRPr lang="en-IN" sz="2200" dirty="0">
              <a:latin typeface="+mj-lt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9A6828-DBF1-4376-B1E2-1931A8A0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2468"/>
            <a:ext cx="523875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4C4018-0EA9-43CB-B939-24AF951B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79" y="3122468"/>
            <a:ext cx="2647950" cy="159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B9357C-C03C-4EFA-A012-320EED87C49A}"/>
              </a:ext>
            </a:extLst>
          </p:cNvPr>
          <p:cNvSpPr txBox="1"/>
          <p:nvPr/>
        </p:nvSpPr>
        <p:spPr>
          <a:xfrm>
            <a:off x="838200" y="5551055"/>
            <a:ext cx="962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</a:t>
            </a:r>
          </a:p>
          <a:p>
            <a:r>
              <a:rPr lang="en-US" dirty="0" err="1"/>
              <a:t>Match.start</a:t>
            </a:r>
            <a:r>
              <a:rPr lang="en-US" dirty="0"/>
              <a:t>()-it will display the starting number from which the matching string starts.</a:t>
            </a:r>
            <a:endParaRPr lang="en-IN" dirty="0"/>
          </a:p>
          <a:p>
            <a:r>
              <a:rPr lang="en-US" dirty="0" err="1"/>
              <a:t>Match.end</a:t>
            </a:r>
            <a:r>
              <a:rPr lang="en-US" dirty="0"/>
              <a:t>()-it will display the ending number from which the matching  string 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940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6404F-6437-4322-87CA-4C1815E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smtClean="0"/>
              <a:t>extract the </a:t>
            </a:r>
            <a:r>
              <a:rPr lang="en-US" smtClean="0"/>
              <a:t>E-Mail ID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B71B0E-B8F4-4FBA-933D-60E7280EC984}"/>
              </a:ext>
            </a:extLst>
          </p:cNvPr>
          <p:cNvSpPr/>
          <p:nvPr/>
        </p:nvSpPr>
        <p:spPr>
          <a:xfrm>
            <a:off x="1025237" y="1506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5E382A-FB37-444A-A0D6-DBB34C3A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47" y="2006769"/>
            <a:ext cx="6638925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97DD96-6AE2-40E4-BF68-CDFF8C42F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47" y="4340803"/>
            <a:ext cx="5524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59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70A29-913D-4555-8B23-79B01350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ignore special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09DD1-1A59-40C9-82C4-49E26D54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F0512A-1057-451A-A12F-AB74FF2E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4344"/>
            <a:ext cx="5638800" cy="453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EA2EA0-59F2-4BFE-99D4-8F168BFD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40" y="2105025"/>
            <a:ext cx="5170487" cy="17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1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4AA54-DE64-4AB5-A0B1-97012AED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8E9018-25BB-4CF2-B386-6B300D99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4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7ADB6-47DB-4D14-A835-14E949EA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out these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61887-DFD6-4DF1-8430-C2A01736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pres?slideindex=48&amp;slidetitle=PowerPoint Presentation"/>
              </a:rPr>
              <a:t>Python Program to Shuffle Deck of Cards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872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5B80D-7783-4D6C-8A96-81EE8EDE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104380-3DD0-45F3-9642-5451ED2D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5652FC-17F1-443D-A110-5867AC26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39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0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BD61D-F42F-4810-AB63-7606ED27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A10F44-A10E-4CE5-AF2C-74668E39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D8F0D4-EDBC-4320-9D22-DECC11CB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1825625"/>
            <a:ext cx="4907973" cy="3344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6195ED9-9F8A-4BB3-A436-B3E99DC579EA}"/>
              </a:ext>
            </a:extLst>
          </p:cNvPr>
          <p:cNvSpPr/>
          <p:nvPr/>
        </p:nvSpPr>
        <p:spPr>
          <a:xfrm>
            <a:off x="3482109" y="1902691"/>
            <a:ext cx="184727" cy="286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2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EAB76-042E-492B-A2B3-3703C7CB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 with renaming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8C2410-01DE-4F2D-8CBE-C68402CB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36" y="2059564"/>
            <a:ext cx="3743325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914D0D-03A1-421F-94D7-A34EA71D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327"/>
            <a:ext cx="3829050" cy="1724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7BEDB2-3D5E-4109-A74C-BF1F1C53B8C1}"/>
              </a:ext>
            </a:extLst>
          </p:cNvPr>
          <p:cNvSpPr txBox="1"/>
          <p:nvPr/>
        </p:nvSpPr>
        <p:spPr>
          <a:xfrm>
            <a:off x="838200" y="5190835"/>
            <a:ext cx="1003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</a:t>
            </a:r>
          </a:p>
          <a:p>
            <a:r>
              <a:rPr lang="en-US" dirty="0"/>
              <a:t>	That the name example is not recognized in our scope. Hence, </a:t>
            </a:r>
            <a:r>
              <a:rPr lang="en-US" dirty="0" err="1"/>
              <a:t>example.add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is invalid, </a:t>
            </a:r>
            <a:r>
              <a:rPr lang="en-US" dirty="0" err="1"/>
              <a:t>sum.add</a:t>
            </a:r>
            <a:r>
              <a:rPr lang="en-US" dirty="0"/>
              <a:t> is the correct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79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6353F-B6B7-4CBE-B8CB-F65C8C77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972211-D625-4BE2-8BF3-FF099944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FE6D17-31DA-4E1A-BC27-B831F22A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3" y="2143559"/>
            <a:ext cx="5452918" cy="37154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2C3BC0-F70D-4076-8191-769B314A7618}"/>
              </a:ext>
            </a:extLst>
          </p:cNvPr>
          <p:cNvSpPr/>
          <p:nvPr/>
        </p:nvSpPr>
        <p:spPr>
          <a:xfrm>
            <a:off x="2927927" y="2244436"/>
            <a:ext cx="28632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13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E12CC-1301-4901-93EA-C2C7E180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B9E6E-7952-4C4A-96D6-A316C8A4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50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A package is a hierarchical file directory structure that defines a single Python application environment that consists of modules and </a:t>
            </a:r>
            <a:r>
              <a:rPr lang="en-US" sz="2400" dirty="0" err="1">
                <a:latin typeface="+mj-lt"/>
              </a:rPr>
              <a:t>subpackages</a:t>
            </a:r>
            <a:r>
              <a:rPr lang="en-US" sz="2400" dirty="0">
                <a:latin typeface="+mj-lt"/>
              </a:rPr>
              <a:t> and sub-</a:t>
            </a:r>
            <a:r>
              <a:rPr lang="en-US" sz="2400" dirty="0" err="1">
                <a:latin typeface="+mj-lt"/>
              </a:rPr>
              <a:t>subpackages</a:t>
            </a:r>
            <a:r>
              <a:rPr lang="en-US" sz="2400" dirty="0">
                <a:latin typeface="+mj-lt"/>
              </a:rPr>
              <a:t>, and so on.</a:t>
            </a:r>
            <a:endParaRPr lang="en-IN" sz="2400" dirty="0"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A8B9D95-4C9E-4E59-B2E8-A6BB2EB4BEB8}"/>
              </a:ext>
            </a:extLst>
          </p:cNvPr>
          <p:cNvGrpSpPr/>
          <p:nvPr/>
        </p:nvGrpSpPr>
        <p:grpSpPr>
          <a:xfrm>
            <a:off x="2756788" y="3129848"/>
            <a:ext cx="6377976" cy="3436918"/>
            <a:chOff x="1491406" y="3055957"/>
            <a:chExt cx="6377976" cy="34369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C5C3806-CFF1-4A22-A778-2BBCC0872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406" y="3055957"/>
              <a:ext cx="3482642" cy="343691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6E6D6BA3-46A9-47B7-981E-8D827680346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236" y="4322618"/>
              <a:ext cx="2890982" cy="22167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EE6CD599-B4FD-4ED5-B3E6-EC46824F0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073" y="4679228"/>
              <a:ext cx="3034145" cy="3405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F02213-451B-4316-BDE8-4DF7B17956EF}"/>
                </a:ext>
              </a:extLst>
            </p:cNvPr>
            <p:cNvSpPr txBox="1"/>
            <p:nvPr/>
          </p:nvSpPr>
          <p:spPr>
            <a:xfrm>
              <a:off x="5948218" y="4433454"/>
              <a:ext cx="1921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Packages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6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1851B-2E0B-450F-B733-43E89251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packages?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64C8F0-CFB6-4A7D-ADDF-FC4BFD50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469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directory must contain a file named __init__.py in order for Python to consider it as a package. </a:t>
            </a:r>
          </a:p>
          <a:p>
            <a:r>
              <a:rPr lang="en-US" sz="2400" dirty="0">
                <a:latin typeface="+mj-lt"/>
              </a:rPr>
              <a:t>This file can be left empty but we generally place the initialization code for that package in this file.</a:t>
            </a:r>
            <a:endParaRPr lang="en-IN" sz="2400" dirty="0">
              <a:latin typeface="+mj-lt"/>
            </a:endParaRPr>
          </a:p>
        </p:txBody>
      </p:sp>
      <p:pic>
        <p:nvPicPr>
          <p:cNvPr id="15364" name="Picture 4" descr="Package Module Structure in Python Programming">
            <a:extLst>
              <a:ext uri="{FF2B5EF4-FFF2-40B4-BE49-F238E27FC236}">
                <a16:creationId xmlns:a16="http://schemas.microsoft.com/office/drawing/2014/main" xmlns="" id="{B4AC8259-6F99-4229-8638-46300FC1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87" y="3133726"/>
            <a:ext cx="7189932" cy="33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91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92529-A1E0-44C0-AA3A-B5B3CAF1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module from a 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18234-11DD-41E2-B334-6F76F8E5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  <a:sym typeface="Wingdings" panose="05000000000000000000" pitchFamily="2" charset="2"/>
              </a:rPr>
              <a:t> if want to import the start module in the above example</a:t>
            </a:r>
            <a:endParaRPr lang="en-IN" sz="20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+mj-lt"/>
              </a:rPr>
              <a:t>import </a:t>
            </a:r>
            <a:r>
              <a:rPr lang="en-IN" sz="2000" dirty="0" err="1">
                <a:latin typeface="+mj-lt"/>
              </a:rPr>
              <a:t>Game.Level.start</a:t>
            </a:r>
            <a:endParaRPr lang="en-IN" sz="20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CB4603-6865-41B9-88DB-36B35B03FA54}"/>
              </a:ext>
            </a:extLst>
          </p:cNvPr>
          <p:cNvSpPr/>
          <p:nvPr/>
        </p:nvSpPr>
        <p:spPr>
          <a:xfrm>
            <a:off x="838200" y="2690336"/>
            <a:ext cx="814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Now if this module contains a function named </a:t>
            </a:r>
            <a:r>
              <a:rPr lang="en-IN" dirty="0" err="1"/>
              <a:t>select_difficulty</a:t>
            </a:r>
            <a:r>
              <a:rPr lang="en-IN" dirty="0"/>
              <a:t>(), we must use the full name to reference it.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Game.Level.start.select_difficulty</a:t>
            </a:r>
            <a:r>
              <a:rPr lang="en-IN" dirty="0"/>
              <a:t>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6E410D8-DA33-44F8-B067-25E929A49C0A}"/>
              </a:ext>
            </a:extLst>
          </p:cNvPr>
          <p:cNvSpPr/>
          <p:nvPr/>
        </p:nvSpPr>
        <p:spPr>
          <a:xfrm>
            <a:off x="838199" y="4025602"/>
            <a:ext cx="8084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this construct seems lengthy, we can import the module without the package prefix as follows.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from </a:t>
            </a:r>
            <a:r>
              <a:rPr lang="en-IN" dirty="0" err="1"/>
              <a:t>Game.Level</a:t>
            </a:r>
            <a:r>
              <a:rPr lang="en-IN" dirty="0"/>
              <a:t> import start</a:t>
            </a:r>
          </a:p>
          <a:p>
            <a:endParaRPr lang="en-IN" dirty="0"/>
          </a:p>
          <a:p>
            <a:r>
              <a:rPr lang="en-IN" dirty="0"/>
              <a:t>We can now call the function simply as follows.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start.select_difficulty</a:t>
            </a:r>
            <a:r>
              <a:rPr lang="en-IN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65779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82BBF-C88B-425F-89E3-C34709B0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from...import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2BDBA-03FC-41DA-A072-7CEFBD3A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We can import specific names from a module without importing the module as a whole. </a:t>
            </a:r>
            <a:endParaRPr lang="en-IN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AD7E2C-86D2-4530-8768-20A54F0E1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65" y="2332163"/>
            <a:ext cx="4358699" cy="1824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CF3F51-5394-4BFF-A344-85914B8AE870}"/>
              </a:ext>
            </a:extLst>
          </p:cNvPr>
          <p:cNvSpPr/>
          <p:nvPr/>
        </p:nvSpPr>
        <p:spPr>
          <a:xfrm>
            <a:off x="1102543" y="4398879"/>
            <a:ext cx="20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252830"/>
                </a:solidFill>
                <a:latin typeface="Open Sans"/>
              </a:rPr>
              <a:t>Import all names</a:t>
            </a:r>
            <a:endParaRPr lang="en-IN" b="1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313C9D-3048-4FB1-BBEF-768F2FFB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65" y="5010585"/>
            <a:ext cx="48958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E979D-ADB7-4D71-94B6-A5C59868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Reloading a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7C31-C4D8-484F-B0A8-4C0330F1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The Python interpreter imports a module only once during a session. This makes things more efficient. </a:t>
            </a:r>
            <a:endParaRPr lang="en-IN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1B755C-1841-4767-8823-6DBE50F8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65" y="2598016"/>
            <a:ext cx="5501298" cy="1465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93C3B2-C6EC-4C3E-8037-37B5F997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19" y="2516620"/>
            <a:ext cx="3992563" cy="1547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E30644-2AB4-496F-B084-15D1E433E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96" y="4413682"/>
            <a:ext cx="5372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3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A4D54-853A-42D8-95D4-A961B89E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dir</a:t>
            </a:r>
            <a:r>
              <a:rPr lang="en-IN" b="1" dirty="0"/>
              <a:t>() built-in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DCC1B-9AFF-4B54-862A-AD5666E0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We can use the </a:t>
            </a:r>
            <a:r>
              <a:rPr lang="en-US" sz="2400" dirty="0" err="1">
                <a:latin typeface="+mj-lt"/>
              </a:rPr>
              <a:t>dir</a:t>
            </a:r>
            <a:r>
              <a:rPr lang="en-US" sz="2400" dirty="0">
                <a:latin typeface="+mj-lt"/>
              </a:rPr>
              <a:t>() function to find out names that are defined inside a module.</a:t>
            </a:r>
            <a:endParaRPr lang="en-IN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29BED7-7E66-452C-9B42-ADED6907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14" y="2819111"/>
            <a:ext cx="37052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97284-B298-44F3-AF47-24CF9E8C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3BD6FB-3F51-427B-9714-722FE8D5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Python defines a set of functions that are used to generate or manipulate random numbers. 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6842216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2</TotalTime>
  <Words>1443</Words>
  <Application>Microsoft Office PowerPoint</Application>
  <PresentationFormat>Widescreen</PresentationFormat>
  <Paragraphs>262</Paragraphs>
  <Slides>53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Liberation Serif</vt:lpstr>
      <vt:lpstr>Lohit Devanagari</vt:lpstr>
      <vt:lpstr>Open Sans</vt:lpstr>
      <vt:lpstr>Source Han Sans CN Regular</vt:lpstr>
      <vt:lpstr>Times New Roman</vt:lpstr>
      <vt:lpstr>Wingdings</vt:lpstr>
      <vt:lpstr>python_template</vt:lpstr>
      <vt:lpstr>Python Programming</vt:lpstr>
      <vt:lpstr>What are modules in Python?</vt:lpstr>
      <vt:lpstr>PowerPoint Presentation</vt:lpstr>
      <vt:lpstr>How to import modules in Python?</vt:lpstr>
      <vt:lpstr>Import with renaming</vt:lpstr>
      <vt:lpstr>Python from...import statement</vt:lpstr>
      <vt:lpstr>Reloading a module</vt:lpstr>
      <vt:lpstr>The dir() built-in function</vt:lpstr>
      <vt:lpstr>Random Module</vt:lpstr>
      <vt:lpstr>Method choice()</vt:lpstr>
      <vt:lpstr>Method randrange()</vt:lpstr>
      <vt:lpstr>Method random()</vt:lpstr>
      <vt:lpstr>Method shuffle()</vt:lpstr>
      <vt:lpstr>Method uniform()</vt:lpstr>
      <vt:lpstr>Quiz</vt:lpstr>
      <vt:lpstr>Answer</vt:lpstr>
      <vt:lpstr>Quiz</vt:lpstr>
      <vt:lpstr>Answer</vt:lpstr>
      <vt:lpstr>Math Module</vt:lpstr>
      <vt:lpstr>Functions in Python Math Module</vt:lpstr>
      <vt:lpstr>Quiz</vt:lpstr>
      <vt:lpstr>Answer</vt:lpstr>
      <vt:lpstr>Quiz</vt:lpstr>
      <vt:lpstr>Answer</vt:lpstr>
      <vt:lpstr>Date &amp; Time Module</vt:lpstr>
      <vt:lpstr>What is TimeTuple?</vt:lpstr>
      <vt:lpstr>Getting current time</vt:lpstr>
      <vt:lpstr>Getting formatted time</vt:lpstr>
      <vt:lpstr>Getting calendar for a month</vt:lpstr>
      <vt:lpstr>PowerPoint Presentation</vt:lpstr>
      <vt:lpstr>Quiz</vt:lpstr>
      <vt:lpstr>Answer</vt:lpstr>
      <vt:lpstr>Quiz</vt:lpstr>
      <vt:lpstr>Answer</vt:lpstr>
      <vt:lpstr>Regular Expression</vt:lpstr>
      <vt:lpstr>Patterns</vt:lpstr>
      <vt:lpstr>Method match()</vt:lpstr>
      <vt:lpstr>Method search()</vt:lpstr>
      <vt:lpstr>Search and Replace</vt:lpstr>
      <vt:lpstr>Character classes</vt:lpstr>
      <vt:lpstr>Repetition Case</vt:lpstr>
      <vt:lpstr>Method findall()</vt:lpstr>
      <vt:lpstr>Method finditer()</vt:lpstr>
      <vt:lpstr>To extract the E-Mail ID</vt:lpstr>
      <vt:lpstr>To ignore special character </vt:lpstr>
      <vt:lpstr>PowerPoint Presentation</vt:lpstr>
      <vt:lpstr>Check out these examples</vt:lpstr>
      <vt:lpstr>PowerPoint Presentation</vt:lpstr>
      <vt:lpstr>Quiz</vt:lpstr>
      <vt:lpstr>Answer</vt:lpstr>
      <vt:lpstr>Python Package</vt:lpstr>
      <vt:lpstr>What are packages?</vt:lpstr>
      <vt:lpstr>Importing module from a package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karthi murugaiiyan</dc:creator>
  <cp:lastModifiedBy>JOE</cp:lastModifiedBy>
  <cp:revision>82</cp:revision>
  <dcterms:created xsi:type="dcterms:W3CDTF">2018-06-13T06:31:41Z</dcterms:created>
  <dcterms:modified xsi:type="dcterms:W3CDTF">2018-06-14T14:43:41Z</dcterms:modified>
</cp:coreProperties>
</file>