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9DA52-19D7-4093-8E60-F5EFEFE0623E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3AB8-6583-4D01-9BDD-7EA98D48362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912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3DE7E-B006-4840-92BC-E982574A39BE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F389-29B2-4414-870D-6900258A042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5280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77711-F0D7-447E-B830-569BC78C4FB4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549A2-4F7F-484C-8F5E-CB183B2D293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423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1D096-FADD-4297-A86B-974FDD7A6189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C9AF-B9B9-4760-9B49-53DB52E0840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790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67C92-4FF7-46DE-92E2-E6E8C57CDA2D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D04A4-1A31-4079-8F7B-A2A4FBA6755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29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E1E49-23BC-4E8F-B180-42DF4822587E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706E8-726F-407D-B14B-A9402CD17B3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307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56386-43A9-423B-828A-452E1EB36BEA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D4873-3362-41AE-ABB1-2ECFE91FF69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83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C18A6-9B39-4E46-870D-55F44ED3DFAC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FBDBA-7BFE-4819-A354-64E56D962CB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731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B529-DF81-4E81-934F-A6EAB8D06976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3DC4B-6706-4E5D-8500-C20B1A2CEDB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336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DB70D-B49C-4BFA-8FFF-A05958A04F72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1AC37-FD81-441D-BC6D-53471071733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136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3D11C-95C7-42C4-B7D8-5E502593E5F2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57ADB-5233-4028-883C-E0E48A11E9E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5105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9BEEF-B102-490B-AB8F-4F54A3F2B615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8A87E-3209-4BC9-BB5F-9DE93EA2B93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378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34F956-24AE-43D2-93BB-50906FF1CEFC}" type="datetimeFigureOut">
              <a:rPr lang="en-IN"/>
              <a:pPr>
                <a:defRPr/>
              </a:pPr>
              <a:t>12-06-2018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296529-ADD4-4292-8738-81185D1B441D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dictionary" TargetMode="External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A set Is an unordered collection data type with no duplicate elements. A Python set is similar to this mathematical definition with below additional conditions.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+mj-lt"/>
              </a:rPr>
              <a:t>The elements in the set cannot be duplicates.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+mj-lt"/>
              </a:rPr>
              <a:t>The elements in the set are immutable(cannot be modified) but the set as a whole is mutable.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+mj-lt"/>
              </a:rPr>
              <a:t> There is no index attached to any element in a python set.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 smtClean="0">
                <a:latin typeface="+mj-lt"/>
              </a:rPr>
              <a:t>So they </a:t>
            </a:r>
            <a:r>
              <a:rPr lang="en-US" sz="1600" dirty="0">
                <a:latin typeface="+mj-lt"/>
              </a:rPr>
              <a:t>do not support any </a:t>
            </a:r>
            <a:r>
              <a:rPr lang="en-US" sz="1600" dirty="0" smtClean="0">
                <a:latin typeface="+mj-lt"/>
              </a:rPr>
              <a:t>indexing </a:t>
            </a:r>
            <a:r>
              <a:rPr lang="en-US" sz="1600" dirty="0">
                <a:latin typeface="+mj-lt"/>
              </a:rPr>
              <a:t>or slicing operation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3656013"/>
            <a:ext cx="25908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7. </a:t>
            </a:r>
            <a:r>
              <a:rPr lang="en-US" sz="1800" b="1" dirty="0" err="1">
                <a:latin typeface="+mj-lt"/>
              </a:rPr>
              <a:t>symmetric_difference_update</a:t>
            </a:r>
            <a:r>
              <a:rPr lang="en-US" sz="1800" b="1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Like the two methods we discussed before this, it updates the set on which it is called with the symmetric difference.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set1={1,2,3}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set2={3,4,5}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set1.symmetric_difference_update(set2)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2, 4, 5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8</a:t>
            </a:r>
            <a:r>
              <a:rPr lang="en-US" sz="1800" b="1" dirty="0" smtClean="0">
                <a:latin typeface="+mj-lt"/>
              </a:rPr>
              <a:t>. </a:t>
            </a:r>
            <a:r>
              <a:rPr lang="en-US" sz="1800" b="1" dirty="0" err="1">
                <a:latin typeface="+mj-lt"/>
              </a:rPr>
              <a:t>issubset</a:t>
            </a:r>
            <a:r>
              <a:rPr lang="en-US" sz="1800" b="1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This method returns true if the set in the argument contains this set.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{1,2}.</a:t>
            </a:r>
            <a:r>
              <a:rPr lang="en-US" sz="1800" dirty="0" err="1">
                <a:latin typeface="+mj-lt"/>
              </a:rPr>
              <a:t>issubset</a:t>
            </a:r>
            <a:r>
              <a:rPr lang="en-US" sz="1800" dirty="0">
                <a:latin typeface="+mj-lt"/>
              </a:rPr>
              <a:t>({1,2,3})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{1,2}.</a:t>
            </a:r>
            <a:r>
              <a:rPr lang="en-US" sz="1800" dirty="0" err="1">
                <a:latin typeface="+mj-lt"/>
              </a:rPr>
              <a:t>issubset</a:t>
            </a:r>
            <a:r>
              <a:rPr lang="en-US" sz="1800" dirty="0">
                <a:latin typeface="+mj-lt"/>
              </a:rPr>
              <a:t>({1,2})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{1,2} is a proper subset of {1,2,3} and an improper subset of {1,2}.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6088"/>
            <a:ext cx="10515600" cy="573087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9</a:t>
            </a:r>
            <a:r>
              <a:rPr lang="en-US" sz="1800" b="1" dirty="0" smtClean="0">
                <a:latin typeface="+mj-lt"/>
              </a:rPr>
              <a:t>. </a:t>
            </a:r>
            <a:r>
              <a:rPr lang="en-US" sz="1800" b="1" dirty="0" err="1">
                <a:latin typeface="+mj-lt"/>
              </a:rPr>
              <a:t>issuperset</a:t>
            </a:r>
            <a:r>
              <a:rPr lang="en-US" sz="1800" b="1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Like the </a:t>
            </a:r>
            <a:r>
              <a:rPr lang="en-US" sz="1800" dirty="0" err="1">
                <a:latin typeface="+mj-lt"/>
              </a:rPr>
              <a:t>issubset</a:t>
            </a:r>
            <a:r>
              <a:rPr lang="en-US" sz="1800" dirty="0">
                <a:latin typeface="+mj-lt"/>
              </a:rPr>
              <a:t>() method, this one returns True if the set contains the set in the argument.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{1,3,4}.</a:t>
            </a:r>
            <a:r>
              <a:rPr lang="en-US" sz="1800" dirty="0" err="1">
                <a:latin typeface="+mj-lt"/>
              </a:rPr>
              <a:t>issuperset</a:t>
            </a:r>
            <a:r>
              <a:rPr lang="en-US" sz="1800" dirty="0">
                <a:latin typeface="+mj-lt"/>
              </a:rPr>
              <a:t>({1,2})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False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{1,3,4}.</a:t>
            </a:r>
            <a:r>
              <a:rPr lang="en-US" sz="1800" dirty="0" err="1">
                <a:latin typeface="+mj-lt"/>
              </a:rPr>
              <a:t>issuperset</a:t>
            </a:r>
            <a:r>
              <a:rPr lang="en-US" sz="1800" dirty="0">
                <a:latin typeface="+mj-lt"/>
              </a:rPr>
              <a:t>({1})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True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10.isdisjoint</a:t>
            </a:r>
            <a:r>
              <a:rPr lang="en-US" sz="1800" b="1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This method returns True if two sets have a null intersection.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{1,3,2}.</a:t>
            </a:r>
            <a:r>
              <a:rPr lang="en-US" sz="1800" dirty="0" err="1">
                <a:latin typeface="+mj-lt"/>
              </a:rPr>
              <a:t>isdisjoint</a:t>
            </a:r>
            <a:r>
              <a:rPr lang="en-US" sz="1800" dirty="0">
                <a:latin typeface="+mj-lt"/>
              </a:rPr>
              <a:t>({4,5,6})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{1,3,2}.</a:t>
            </a:r>
            <a:r>
              <a:rPr lang="en-US" sz="1800" dirty="0" err="1">
                <a:latin typeface="+mj-lt"/>
              </a:rPr>
              <a:t>isdisjoint</a:t>
            </a:r>
            <a:r>
              <a:rPr lang="en-US" sz="1800" dirty="0">
                <a:latin typeface="+mj-lt"/>
              </a:rPr>
              <a:t>({3,4,5},{6,7,8})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TypeError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isdisjoint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() takes exactly one argument (2 given)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8"/>
          </a:xfrm>
        </p:spPr>
        <p:txBody>
          <a:bodyPr/>
          <a:lstStyle/>
          <a:p>
            <a:r>
              <a:rPr lang="en-US" altLang="en-US" sz="3600" b="1" smtClean="0"/>
              <a:t>Set Methods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9325" y="609600"/>
            <a:ext cx="9309100" cy="583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950" y="539750"/>
            <a:ext cx="8486775" cy="529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125"/>
          </a:xfrm>
        </p:spPr>
        <p:txBody>
          <a:bodyPr/>
          <a:lstStyle/>
          <a:p>
            <a:r>
              <a:rPr lang="en-US" altLang="en-US" sz="3200" b="1" smtClean="0"/>
              <a:t>Built-in Functions with Set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7788" y="1268413"/>
            <a:ext cx="9766300" cy="514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/>
          <a:lstStyle/>
          <a:p>
            <a:r>
              <a:rPr lang="en-US" altLang="en-US" sz="2800" b="1" smtClean="0"/>
              <a:t>Iterating on a Set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38" y="993775"/>
            <a:ext cx="10515600" cy="435133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Using a for loop, we can iterate though each item in a set.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for letter in set("apple"):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    </a:t>
            </a:r>
            <a:r>
              <a:rPr lang="en-US" sz="1800" dirty="0" smtClean="0">
                <a:latin typeface="+mj-lt"/>
              </a:rPr>
              <a:t>           print(letter</a:t>
            </a:r>
            <a:r>
              <a:rPr lang="en-US" sz="1800" dirty="0">
                <a:latin typeface="+mj-lt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a p e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l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{} set </a:t>
            </a:r>
            <a:r>
              <a:rPr lang="en-US" b="1" dirty="0" smtClean="0">
                <a:latin typeface="+mj-lt"/>
                <a:ea typeface="+mj-ea"/>
                <a:cs typeface="+mj-cs"/>
              </a:rPr>
              <a:t>comprehension</a:t>
            </a:r>
          </a:p>
          <a:p>
            <a:pPr marL="0" indent="0">
              <a:buFont typeface="Arial" charset="0"/>
              <a:buNone/>
              <a:defRPr/>
            </a:pPr>
            <a:endParaRPr lang="en-US" b="1" dirty="0">
              <a:latin typeface="+mj-lt"/>
              <a:ea typeface="+mj-ea"/>
              <a:cs typeface="+mj-cs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Returns </a:t>
            </a:r>
            <a:r>
              <a:rPr lang="en-US" sz="1800" dirty="0">
                <a:latin typeface="+mj-lt"/>
              </a:rPr>
              <a:t>a set based on existing </a:t>
            </a:r>
            <a:r>
              <a:rPr lang="en-US" sz="1800" dirty="0" err="1" smtClean="0">
                <a:latin typeface="+mj-lt"/>
              </a:rPr>
              <a:t>iterables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Syntax : {expression(variable</a:t>
            </a:r>
            <a:r>
              <a:rPr lang="en-US" sz="1800" i="1" dirty="0">
                <a:latin typeface="+mj-lt"/>
              </a:rPr>
              <a:t>) for variable in </a:t>
            </a:r>
            <a:r>
              <a:rPr lang="en-US" sz="1800" i="1" dirty="0" err="1">
                <a:latin typeface="+mj-lt"/>
              </a:rPr>
              <a:t>input_set</a:t>
            </a:r>
            <a:r>
              <a:rPr lang="en-US" sz="1800" i="1" dirty="0">
                <a:latin typeface="+mj-lt"/>
              </a:rPr>
              <a:t> [predicate][, …]}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{s**2 for s in [1, 2, 1, 0]}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 set([0, 1, 4])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813"/>
          </a:xfrm>
        </p:spPr>
        <p:txBody>
          <a:bodyPr/>
          <a:lstStyle/>
          <a:p>
            <a:r>
              <a:rPr lang="en-US" altLang="en-US" sz="2800" b="1" smtClean="0"/>
              <a:t>Python Frozenset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075"/>
            <a:ext cx="10515600" cy="59547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err="1">
                <a:latin typeface="+mj-lt"/>
              </a:rPr>
              <a:t>Frozenset</a:t>
            </a:r>
            <a:r>
              <a:rPr lang="en-US" sz="1800" dirty="0">
                <a:latin typeface="+mj-lt"/>
              </a:rPr>
              <a:t> is a new class that has the characteristics of a set, but its elements cannot be changed once assigned. While </a:t>
            </a:r>
            <a:r>
              <a:rPr lang="en-US" sz="1800" dirty="0" smtClean="0">
                <a:latin typeface="+mj-lt"/>
              </a:rPr>
              <a:t>tuples </a:t>
            </a:r>
            <a:r>
              <a:rPr lang="en-US" sz="1800" dirty="0">
                <a:latin typeface="+mj-lt"/>
              </a:rPr>
              <a:t>are immutable lists, </a:t>
            </a:r>
            <a:r>
              <a:rPr lang="en-US" sz="1800" dirty="0" err="1">
                <a:latin typeface="+mj-lt"/>
              </a:rPr>
              <a:t>frozensets</a:t>
            </a:r>
            <a:r>
              <a:rPr lang="en-US" sz="1800" dirty="0">
                <a:latin typeface="+mj-lt"/>
              </a:rPr>
              <a:t> are immutable sets</a:t>
            </a:r>
            <a:r>
              <a:rPr lang="en-US" sz="1800" dirty="0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Sets being mutable are </a:t>
            </a:r>
            <a:r>
              <a:rPr lang="en-US" sz="1800" dirty="0" err="1" smtClean="0">
                <a:latin typeface="+mj-lt"/>
              </a:rPr>
              <a:t>unhashable</a:t>
            </a:r>
            <a:r>
              <a:rPr lang="en-US" sz="1800" dirty="0" smtClean="0">
                <a:latin typeface="+mj-lt"/>
              </a:rPr>
              <a:t>, so they can't be used as dictionary keys. On the other hand, </a:t>
            </a:r>
            <a:r>
              <a:rPr lang="en-US" sz="1800" dirty="0" err="1" smtClean="0">
                <a:latin typeface="+mj-lt"/>
              </a:rPr>
              <a:t>frozensets</a:t>
            </a:r>
            <a:r>
              <a:rPr lang="en-US" sz="1800" dirty="0" smtClean="0">
                <a:latin typeface="+mj-lt"/>
              </a:rPr>
              <a:t> are </a:t>
            </a:r>
            <a:r>
              <a:rPr lang="en-US" sz="1800" dirty="0" err="1" smtClean="0">
                <a:latin typeface="+mj-lt"/>
              </a:rPr>
              <a:t>hashable</a:t>
            </a:r>
            <a:r>
              <a:rPr lang="en-US" sz="1800" dirty="0" smtClean="0">
                <a:latin typeface="+mj-lt"/>
              </a:rPr>
              <a:t> and can be used as keys to a dictionary.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 smtClean="0">
                <a:latin typeface="+mj-lt"/>
              </a:rPr>
              <a:t>Frozensets</a:t>
            </a:r>
            <a:r>
              <a:rPr lang="en-US" sz="1800" dirty="0" smtClean="0">
                <a:latin typeface="+mj-lt"/>
              </a:rPr>
              <a:t> can be created using the function </a:t>
            </a:r>
            <a:r>
              <a:rPr lang="en-US" sz="1800" dirty="0" err="1" smtClean="0">
                <a:latin typeface="+mj-lt"/>
              </a:rPr>
              <a:t>frozenset</a:t>
            </a:r>
            <a:r>
              <a:rPr lang="en-US" sz="1800" dirty="0" smtClean="0">
                <a:latin typeface="+mj-lt"/>
              </a:rPr>
              <a:t>().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 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A = </a:t>
            </a:r>
            <a:r>
              <a:rPr lang="en-US" sz="1800" dirty="0" err="1" smtClean="0">
                <a:latin typeface="+mj-lt"/>
              </a:rPr>
              <a:t>frozenset</a:t>
            </a:r>
            <a:r>
              <a:rPr lang="en-US" sz="1800" dirty="0" smtClean="0">
                <a:latin typeface="+mj-lt"/>
              </a:rPr>
              <a:t>([1, 2, 3, 4])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B = </a:t>
            </a:r>
            <a:r>
              <a:rPr lang="en-US" sz="1800" dirty="0" err="1" smtClean="0">
                <a:latin typeface="+mj-lt"/>
              </a:rPr>
              <a:t>frozenset</a:t>
            </a:r>
            <a:r>
              <a:rPr lang="en-US" sz="1800" dirty="0" smtClean="0">
                <a:latin typeface="+mj-lt"/>
              </a:rPr>
              <a:t>([3,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A.isdisjoint</a:t>
            </a:r>
            <a:r>
              <a:rPr lang="en-US" sz="1800" dirty="0">
                <a:latin typeface="+mj-lt"/>
              </a:rPr>
              <a:t>(B)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False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A.difference</a:t>
            </a:r>
            <a:r>
              <a:rPr lang="en-US" sz="1800" dirty="0">
                <a:latin typeface="+mj-lt"/>
              </a:rPr>
              <a:t>(B)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frozenset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({1, 2})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A | B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frozenset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({1, 2, 3, 4, 5, 6})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A.add</a:t>
            </a:r>
            <a:r>
              <a:rPr lang="en-US" sz="1800" dirty="0">
                <a:latin typeface="+mj-lt"/>
              </a:rPr>
              <a:t>(3)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AttributeError</a:t>
            </a:r>
            <a:r>
              <a:rPr lang="en-US" sz="1800" dirty="0">
                <a:latin typeface="+mj-lt"/>
              </a:rPr>
              <a:t>: '</a:t>
            </a:r>
            <a:r>
              <a:rPr lang="en-US" sz="1800" dirty="0" err="1">
                <a:latin typeface="+mj-lt"/>
              </a:rPr>
              <a:t>frozenset</a:t>
            </a:r>
            <a:r>
              <a:rPr lang="en-US" sz="1800" dirty="0">
                <a:latin typeface="+mj-lt"/>
              </a:rPr>
              <a:t>' object has no attribute 'add'4, 5, 6])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49313" y="739775"/>
            <a:ext cx="10515600" cy="431800"/>
          </a:xfrm>
        </p:spPr>
        <p:txBody>
          <a:bodyPr/>
          <a:lstStyle/>
          <a:p>
            <a:r>
              <a:rPr lang="en-US" altLang="en-US" smtClean="0"/>
              <a:t>Predict the output :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4894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# define three sets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E = {0, 2, 4, 6, 8};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N = {1, 2, 3, 4, 5};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</a:t>
            </a:r>
            <a:r>
              <a:rPr lang="en-US" sz="1800" dirty="0">
                <a:latin typeface="+mj-lt"/>
              </a:rPr>
              <a:t>("Union of E and N </a:t>
            </a:r>
            <a:r>
              <a:rPr lang="en-US" sz="1800" dirty="0" err="1">
                <a:latin typeface="+mj-lt"/>
              </a:rPr>
              <a:t>is",E</a:t>
            </a:r>
            <a:r>
              <a:rPr lang="en-US" sz="1800" dirty="0">
                <a:latin typeface="+mj-lt"/>
              </a:rPr>
              <a:t> | 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</a:t>
            </a:r>
            <a:r>
              <a:rPr lang="en-US" sz="1800" dirty="0">
                <a:latin typeface="+mj-lt"/>
              </a:rPr>
              <a:t>("Intersection of E and N </a:t>
            </a:r>
            <a:r>
              <a:rPr lang="en-US" sz="1800" dirty="0" err="1">
                <a:latin typeface="+mj-lt"/>
              </a:rPr>
              <a:t>is",E</a:t>
            </a:r>
            <a:r>
              <a:rPr lang="en-US" sz="1800" dirty="0">
                <a:latin typeface="+mj-lt"/>
              </a:rPr>
              <a:t> &amp; 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</a:t>
            </a:r>
            <a:r>
              <a:rPr lang="en-US" sz="1800" dirty="0">
                <a:latin typeface="+mj-lt"/>
              </a:rPr>
              <a:t>("Difference of E and N </a:t>
            </a:r>
            <a:r>
              <a:rPr lang="en-US" sz="1800" dirty="0" err="1">
                <a:latin typeface="+mj-lt"/>
              </a:rPr>
              <a:t>is",E</a:t>
            </a:r>
            <a:r>
              <a:rPr lang="en-US" sz="1800" dirty="0">
                <a:latin typeface="+mj-lt"/>
              </a:rPr>
              <a:t> - 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</a:t>
            </a:r>
            <a:r>
              <a:rPr lang="en-US" sz="1800" dirty="0">
                <a:latin typeface="+mj-lt"/>
              </a:rPr>
              <a:t>("Symmetric difference of E and N </a:t>
            </a:r>
            <a:r>
              <a:rPr lang="en-US" sz="1800" dirty="0" err="1">
                <a:latin typeface="+mj-lt"/>
              </a:rPr>
              <a:t>is",E</a:t>
            </a:r>
            <a:r>
              <a:rPr lang="en-US" sz="1800" dirty="0">
                <a:latin typeface="+mj-lt"/>
              </a:rPr>
              <a:t> ^ N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Union of E and N is {0, 1, 2, 3, 4, 5, 6, 8}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Intersection of E and N is {2, 4}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Difference of E and N is {8, 0, 6}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Symmetric difference of E and N is {0, 1, 3, 5, 6, 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1.Which </a:t>
            </a:r>
            <a:r>
              <a:rPr lang="en-US" sz="1800" dirty="0">
                <a:latin typeface="+mj-lt"/>
              </a:rPr>
              <a:t>of these about a set is not true?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a) Mutable data type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b) Allows duplicate values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c) Data type with unordered values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d) Immutable data </a:t>
            </a:r>
            <a:r>
              <a:rPr lang="en-US" sz="1800" dirty="0" smtClean="0">
                <a:latin typeface="+mj-lt"/>
              </a:rPr>
              <a:t>type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2.What </a:t>
            </a:r>
            <a:r>
              <a:rPr lang="en-US" sz="1800" dirty="0">
                <a:latin typeface="+mj-lt"/>
              </a:rPr>
              <a:t>is the output of the following code?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nums</a:t>
            </a:r>
            <a:r>
              <a:rPr lang="en-US" sz="1800" dirty="0">
                <a:latin typeface="+mj-lt"/>
              </a:rPr>
              <a:t> = set([1,1,2,3,3,3,4,4]) print(</a:t>
            </a:r>
            <a:r>
              <a:rPr lang="en-US" sz="1800" dirty="0" err="1">
                <a:latin typeface="+mj-lt"/>
              </a:rPr>
              <a:t>len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nums</a:t>
            </a:r>
            <a:r>
              <a:rPr lang="en-US" sz="1800" dirty="0">
                <a:latin typeface="+mj-lt"/>
              </a:rPr>
              <a:t>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a) 7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b) Error, invalid syntax for formation of set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c) 4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d) 8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/>
          <a:lstStyle/>
          <a:p>
            <a:r>
              <a:rPr lang="en-US" altLang="en-US" sz="2800" b="1" smtClean="0"/>
              <a:t>Creating a Python Set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888"/>
            <a:ext cx="10515600" cy="56261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A set is created by placing all the items (elements) inside curly braces {}, separated by comma or by 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    using </a:t>
            </a:r>
            <a:r>
              <a:rPr lang="en-US" sz="1800" dirty="0">
                <a:latin typeface="+mj-lt"/>
              </a:rPr>
              <a:t>the built-in function set</a:t>
            </a:r>
            <a:r>
              <a:rPr lang="en-US" sz="1800" dirty="0" smtClean="0">
                <a:latin typeface="+mj-lt"/>
              </a:rPr>
              <a:t>().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Every element is unique (no duplicates) and must be immutable (which cannot be changed).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However, the set itself is mutable. We can add or remove items from it.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 smtClean="0">
                <a:latin typeface="+mj-lt"/>
              </a:rPr>
              <a:t>setA</a:t>
            </a:r>
            <a:r>
              <a:rPr lang="en-US" sz="1800" dirty="0" smtClean="0">
                <a:latin typeface="+mj-lt"/>
              </a:rPr>
              <a:t> = set()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print(</a:t>
            </a:r>
            <a:r>
              <a:rPr lang="en-US" sz="1800" dirty="0" err="1" smtClean="0">
                <a:latin typeface="+mj-lt"/>
              </a:rPr>
              <a:t>setA</a:t>
            </a:r>
            <a:r>
              <a:rPr lang="en-US" sz="1800" dirty="0" smtClean="0">
                <a:latin typeface="+mj-lt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set()  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 empty set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solidFill>
                <a:srgbClr val="92D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setA</a:t>
            </a:r>
            <a:r>
              <a:rPr lang="en-US" sz="1800" dirty="0">
                <a:latin typeface="+mj-lt"/>
              </a:rPr>
              <a:t> = set("</a:t>
            </a:r>
            <a:r>
              <a:rPr lang="en-US" sz="1800" dirty="0" err="1">
                <a:latin typeface="+mj-lt"/>
              </a:rPr>
              <a:t>HackerEarth</a:t>
            </a:r>
            <a:r>
              <a:rPr lang="en-US" sz="1800" dirty="0">
                <a:latin typeface="+mj-lt"/>
              </a:rPr>
              <a:t>")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print(</a:t>
            </a:r>
            <a:r>
              <a:rPr lang="en-US" sz="1800" dirty="0" err="1">
                <a:latin typeface="+mj-lt"/>
              </a:rPr>
              <a:t>setA</a:t>
            </a:r>
            <a:r>
              <a:rPr lang="en-US" sz="1800" dirty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{'h', 'H', 't', 'k', 'e', 'c', 'E',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'a',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'r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'}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92D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my_set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{1.0, "Hello", (1, 2, 3</a:t>
            </a:r>
            <a:r>
              <a:rPr lang="en-US" sz="1800" dirty="0" smtClean="0">
                <a:latin typeface="+mj-lt"/>
              </a:rPr>
              <a:t>)}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</a:t>
            </a:r>
            <a:r>
              <a:rPr lang="en-US" sz="1800" dirty="0" err="1" smtClean="0">
                <a:latin typeface="+mj-lt"/>
              </a:rPr>
              <a:t>my_set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nb-NO" sz="1800" dirty="0" smtClean="0">
                <a:solidFill>
                  <a:srgbClr val="00B050"/>
                </a:solidFill>
                <a:latin typeface="+mj-lt"/>
              </a:rPr>
              <a:t>{1.0, 'Hello', (1, 2, 3)} </a:t>
            </a:r>
            <a:r>
              <a:rPr lang="nb-NO" sz="18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  set with different data type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Answer: d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Explanation: A set is a mutable data type with non-duplicate, unordered values, providing the usual mathematical set operations.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Answer: c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Explanation: A set doesn’t have duplicate items.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01713" y="336550"/>
            <a:ext cx="10515600" cy="68373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It can have any number of items and they may be of different types (integer, float, tuple, string etc.). But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a set cannot have a mutable element, like </a:t>
            </a:r>
            <a:r>
              <a:rPr lang="en-US" sz="1800" dirty="0" smtClean="0">
                <a:latin typeface="+mj-lt"/>
                <a:hlinkClick r:id="rId2" tooltip="Python list"/>
              </a:rPr>
              <a:t>list</a:t>
            </a:r>
            <a:r>
              <a:rPr lang="en-US" sz="1800" dirty="0" smtClean="0">
                <a:latin typeface="+mj-lt"/>
              </a:rPr>
              <a:t>, set or </a:t>
            </a:r>
            <a:r>
              <a:rPr lang="en-US" sz="1800" dirty="0" smtClean="0">
                <a:latin typeface="+mj-lt"/>
                <a:hlinkClick r:id="rId3" tooltip="Python dictionary"/>
              </a:rPr>
              <a:t>dictionary</a:t>
            </a:r>
            <a:r>
              <a:rPr lang="en-US" sz="1800" dirty="0" smtClean="0">
                <a:latin typeface="+mj-lt"/>
              </a:rPr>
              <a:t>, as its element.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 smtClean="0">
                <a:latin typeface="+mj-lt"/>
              </a:rPr>
              <a:t>my_set</a:t>
            </a:r>
            <a:r>
              <a:rPr lang="en-US" sz="1800" dirty="0" smtClean="0">
                <a:latin typeface="+mj-lt"/>
              </a:rPr>
              <a:t> = {1, 2, [3, 4]}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Traceback</a:t>
            </a:r>
            <a:r>
              <a:rPr lang="en-US" sz="1800" dirty="0" smtClean="0">
                <a:latin typeface="+mj-lt"/>
              </a:rPr>
              <a:t> (most recent call last):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File "&lt;pyshell#6&gt;", line 1, in &lt;module&gt;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 [3,4] is a mutable element where set does not support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my_set</a:t>
            </a:r>
            <a:r>
              <a:rPr lang="en-US" sz="1800" dirty="0" smtClean="0">
                <a:latin typeface="+mj-lt"/>
              </a:rPr>
              <a:t> = {1, 2, [3, 4]}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TypeError</a:t>
            </a:r>
            <a:r>
              <a:rPr lang="en-US" sz="1800" dirty="0" smtClean="0">
                <a:latin typeface="+mj-lt"/>
              </a:rPr>
              <a:t>: </a:t>
            </a:r>
            <a:r>
              <a:rPr lang="en-US" sz="1800" dirty="0" err="1" smtClean="0">
                <a:latin typeface="+mj-lt"/>
              </a:rPr>
              <a:t>unhashable</a:t>
            </a:r>
            <a:r>
              <a:rPr lang="en-US" sz="1800" dirty="0" smtClean="0">
                <a:latin typeface="+mj-lt"/>
              </a:rPr>
              <a:t> type: 'list‘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u="sng" dirty="0" smtClean="0">
                <a:latin typeface="+mj-lt"/>
              </a:rPr>
              <a:t>Creating an empty set is tricky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a={}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{ 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&gt;&gt;&gt;type(a)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&lt;class '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</a:rPr>
              <a:t>dict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'&gt;              </a:t>
            </a:r>
            <a:r>
              <a:rPr lang="en-US" sz="18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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Empty curly braces {} will make an empty dictionary in Python.</a:t>
            </a:r>
          </a:p>
          <a:p>
            <a:pPr marL="0" indent="0">
              <a:buFont typeface="Arial" charset="0"/>
              <a:buNone/>
              <a:defRPr/>
            </a:pPr>
            <a:endParaRPr lang="en-US" sz="1800" u="sng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/>
          <a:lstStyle/>
          <a:p>
            <a:r>
              <a:rPr lang="en-US" altLang="en-US" dirty="0" smtClean="0"/>
              <a:t>Sets - </a:t>
            </a:r>
            <a:r>
              <a:rPr lang="en-US" altLang="en-US" dirty="0" smtClean="0"/>
              <a:t>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13"/>
            <a:ext cx="10515600" cy="47942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Sets are mutable. But since they are unordered, indexing have no meaning.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We can add single element using the add() method and multiple elements using the update() method.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The update() method can take tuples, lists, strings or other sets as its argument.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my_set</a:t>
            </a:r>
            <a:r>
              <a:rPr lang="en-US" sz="1800" dirty="0" smtClean="0">
                <a:latin typeface="+mj-lt"/>
              </a:rPr>
              <a:t> = {1,3}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my_set.add</a:t>
            </a:r>
            <a:r>
              <a:rPr lang="en-US" sz="1800" dirty="0" smtClean="0">
                <a:latin typeface="+mj-lt"/>
              </a:rPr>
              <a:t>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&gt;&gt;&gt;print(</a:t>
            </a:r>
            <a:r>
              <a:rPr lang="en-US" sz="1800" dirty="0" err="1" smtClean="0">
                <a:latin typeface="+mj-lt"/>
              </a:rPr>
              <a:t>my_set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{1, 2, 3}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</a:t>
            </a:r>
            <a:r>
              <a:rPr lang="en-US" sz="1800" dirty="0" err="1" smtClean="0">
                <a:latin typeface="+mj-lt"/>
              </a:rPr>
              <a:t>my_set.update</a:t>
            </a:r>
            <a:r>
              <a:rPr lang="en-US" sz="1800" dirty="0">
                <a:latin typeface="+mj-lt"/>
              </a:rPr>
              <a:t>([</a:t>
            </a:r>
            <a:r>
              <a:rPr lang="en-US" sz="1800" dirty="0" smtClean="0">
                <a:latin typeface="+mj-lt"/>
              </a:rPr>
              <a:t>21,3,4])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{1, 2, 3, 4, 21}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50"/>
          </a:xfrm>
        </p:spPr>
        <p:txBody>
          <a:bodyPr/>
          <a:lstStyle/>
          <a:p>
            <a:r>
              <a:rPr lang="en-US" altLang="en-US" sz="2800" smtClean="0"/>
              <a:t>Deleting a Set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750888"/>
            <a:ext cx="10515600" cy="54022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A particular item can be removed </a:t>
            </a:r>
            <a:r>
              <a:rPr lang="en-US" sz="1800" dirty="0" smtClean="0">
                <a:latin typeface="+mj-lt"/>
              </a:rPr>
              <a:t>from </a:t>
            </a:r>
            <a:r>
              <a:rPr lang="en-US" sz="1800" dirty="0">
                <a:latin typeface="+mj-lt"/>
              </a:rPr>
              <a:t>set using methods, discard() and remove</a:t>
            </a:r>
            <a:r>
              <a:rPr lang="en-US" sz="1800" dirty="0" smtClean="0">
                <a:latin typeface="+mj-lt"/>
              </a:rPr>
              <a:t>()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Similarly, we can remove and return an item using the pop() method.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user can also remove all items from a set using clear().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numbers={3,2,1,4,6,5}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numbers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{1, 2, 3, 4, 5, 6}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1. discard</a:t>
            </a:r>
            <a:r>
              <a:rPr lang="en-US" sz="1800" b="1" dirty="0" smtClean="0">
                <a:latin typeface="+mj-lt"/>
              </a:rPr>
              <a:t>() :</a:t>
            </a:r>
            <a:r>
              <a:rPr lang="en-US" sz="1800" dirty="0" smtClean="0">
                <a:latin typeface="+mj-lt"/>
              </a:rPr>
              <a:t>This </a:t>
            </a:r>
            <a:r>
              <a:rPr lang="en-US" sz="1800" dirty="0">
                <a:latin typeface="+mj-lt"/>
              </a:rPr>
              <a:t>method takes the item to delete as an argument.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numbers.discard</a:t>
            </a:r>
            <a:r>
              <a:rPr lang="en-US" sz="1800" dirty="0">
                <a:latin typeface="+mj-lt"/>
              </a:rPr>
              <a:t>(3)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numbers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2, 4, 5,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6}                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item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3 has been removed.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2. remove()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numbers.remove</a:t>
            </a:r>
            <a:r>
              <a:rPr lang="en-US" sz="1800" dirty="0">
                <a:latin typeface="+mj-lt"/>
              </a:rPr>
              <a:t>(5)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numbers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2, 4, 6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}                         </a:t>
            </a:r>
            <a:r>
              <a:rPr lang="en-US" sz="18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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 item 5 has been removed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652938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discard() </a:t>
            </a:r>
            <a:r>
              <a:rPr lang="en-US" sz="1800" b="1" dirty="0" err="1">
                <a:latin typeface="+mj-lt"/>
              </a:rPr>
              <a:t>vs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smtClean="0">
                <a:latin typeface="+mj-lt"/>
              </a:rPr>
              <a:t>remove ()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If user try to delete </a:t>
            </a:r>
            <a:r>
              <a:rPr lang="en-US" sz="1800" dirty="0">
                <a:latin typeface="+mj-lt"/>
              </a:rPr>
              <a:t>an item that doesn’t exist in the set, discard() ignores it, but remove() raises a </a:t>
            </a:r>
            <a:r>
              <a:rPr lang="en-US" sz="1800" dirty="0" err="1">
                <a:latin typeface="+mj-lt"/>
              </a:rPr>
              <a:t>KeyError</a:t>
            </a:r>
            <a:r>
              <a:rPr lang="en-US" sz="1800" dirty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numbers.discard</a:t>
            </a:r>
            <a:r>
              <a:rPr lang="en-US" sz="1800" dirty="0">
                <a:latin typeface="+mj-lt"/>
              </a:rPr>
              <a:t>(7)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numbers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2, 4, 6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numbers.remove</a:t>
            </a:r>
            <a:r>
              <a:rPr lang="en-US" sz="1800" dirty="0">
                <a:latin typeface="+mj-lt"/>
              </a:rPr>
              <a:t>(7)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Traceback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 (most recent call last):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File "&lt;pyshell#37&gt;", line 1, in &lt;module&gt;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numbers.remove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(7)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KeyError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7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3</a:t>
            </a:r>
            <a:r>
              <a:rPr lang="en-US" sz="1800" b="1" dirty="0">
                <a:latin typeface="+mj-lt"/>
              </a:rPr>
              <a:t>. pop()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numbers.pop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4. </a:t>
            </a:r>
            <a:r>
              <a:rPr lang="en-US" sz="1800" b="1" dirty="0" smtClean="0">
                <a:latin typeface="+mj-lt"/>
              </a:rPr>
              <a:t>clear()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numbers.clear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numbers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set()</a:t>
            </a:r>
          </a:p>
          <a:p>
            <a:pPr marL="0" indent="0">
              <a:buFont typeface="Arial" charset="0"/>
              <a:buNone/>
              <a:defRPr/>
            </a:pPr>
            <a:endParaRPr lang="en-US" sz="1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350"/>
          </a:xfrm>
        </p:spPr>
        <p:txBody>
          <a:bodyPr/>
          <a:lstStyle/>
          <a:p>
            <a:r>
              <a:rPr lang="en-US" altLang="en-US" sz="3600" b="1" smtClean="0"/>
              <a:t>Set Operations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75" y="700088"/>
            <a:ext cx="10515600" cy="59007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Let us consider the following </a:t>
            </a:r>
            <a:r>
              <a:rPr lang="en-US" sz="1800" dirty="0" smtClean="0">
                <a:latin typeface="+mj-lt"/>
              </a:rPr>
              <a:t>three </a:t>
            </a:r>
            <a:r>
              <a:rPr lang="en-US" sz="1800" dirty="0">
                <a:latin typeface="+mj-lt"/>
              </a:rPr>
              <a:t>sets for the following operations.</a:t>
            </a:r>
          </a:p>
          <a:p>
            <a:pPr marL="0" indent="0">
              <a:buFont typeface="Arial" charset="0"/>
              <a:buNone/>
              <a:defRPr/>
            </a:pPr>
            <a:r>
              <a:rPr lang="da-DK" sz="1800" dirty="0">
                <a:latin typeface="+mj-lt"/>
              </a:rPr>
              <a:t>&gt;&gt;&gt; set1={1,2,3}, set2={3,4,5}, set3={5,6,7</a:t>
            </a:r>
            <a:r>
              <a:rPr lang="da-DK" sz="1800" dirty="0" smtClean="0">
                <a:latin typeface="+mj-lt"/>
              </a:rPr>
              <a:t>}</a:t>
            </a:r>
          </a:p>
          <a:p>
            <a:pPr marL="342900" indent="-342900">
              <a:buFont typeface="Arial" charset="0"/>
              <a:buAutoNum type="arabicPeriod"/>
              <a:defRPr/>
            </a:pPr>
            <a:r>
              <a:rPr lang="en-US" sz="1800" b="1" dirty="0" smtClean="0">
                <a:latin typeface="+mj-lt"/>
              </a:rPr>
              <a:t>union</a:t>
            </a:r>
            <a:r>
              <a:rPr lang="en-US" sz="1800" b="1" dirty="0">
                <a:latin typeface="+mj-lt"/>
              </a:rPr>
              <a:t>() </a:t>
            </a:r>
            <a:r>
              <a:rPr lang="en-US" sz="1800" dirty="0" smtClean="0">
                <a:latin typeface="+mj-lt"/>
                <a:sym typeface="Wingdings" pitchFamily="2" charset="2"/>
              </a:rPr>
              <a:t> </a:t>
            </a:r>
            <a:r>
              <a:rPr lang="en-US" sz="1800" dirty="0" smtClean="0">
                <a:latin typeface="+mj-lt"/>
              </a:rPr>
              <a:t>Union </a:t>
            </a:r>
            <a:r>
              <a:rPr lang="en-US" sz="1800" dirty="0">
                <a:latin typeface="+mj-lt"/>
              </a:rPr>
              <a:t>is performed using | operator. </a:t>
            </a: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it r</a:t>
            </a:r>
            <a:r>
              <a:rPr lang="en-US" sz="1800" dirty="0" smtClean="0">
                <a:latin typeface="+mj-lt"/>
              </a:rPr>
              <a:t>eturns </a:t>
            </a:r>
            <a:r>
              <a:rPr lang="en-US" sz="1800" dirty="0">
                <a:latin typeface="+mj-lt"/>
              </a:rPr>
              <a:t>all the items that are in any of those sets.</a:t>
            </a:r>
            <a:endParaRPr lang="da-DK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da-DK" sz="1800" dirty="0" smtClean="0">
                <a:latin typeface="+mj-lt"/>
              </a:rPr>
              <a:t>&gt;&gt;&gt; set1.union(set2,set3)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rgbClr val="FF0000"/>
                </a:solidFill>
              </a:rPr>
              <a:t>it did not alter set1 </a:t>
            </a:r>
            <a:endParaRPr lang="da-DK" sz="1800" dirty="0" smtClean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</a:rPr>
              <a:t>{1, 2, 3, 4, 5, 6, 7}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{1, 2, 3</a:t>
            </a:r>
            <a:r>
              <a:rPr lang="en-US" sz="1800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2. intersection()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>
                <a:latin typeface="+mj-lt"/>
                <a:sym typeface="Wingdings" pitchFamily="2" charset="2"/>
              </a:rPr>
              <a:t></a:t>
            </a:r>
            <a:r>
              <a:rPr lang="en-US" sz="1800" dirty="0">
                <a:latin typeface="+mj-lt"/>
              </a:rPr>
              <a:t>Intersection is performed using &amp; </a:t>
            </a:r>
            <a:r>
              <a:rPr lang="en-US" sz="1800" dirty="0" smtClean="0">
                <a:latin typeface="+mj-lt"/>
              </a:rPr>
              <a:t>operator.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It returns the common items in all the sets.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set2.intersection(set1)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92D050"/>
                </a:solidFill>
              </a:rPr>
              <a:t>{</a:t>
            </a:r>
            <a:r>
              <a:rPr lang="en-US" sz="1800" dirty="0">
                <a:solidFill>
                  <a:srgbClr val="00B050"/>
                </a:solidFill>
              </a:rPr>
              <a:t>3}</a:t>
            </a:r>
          </a:p>
          <a:p>
            <a:pPr marL="0" indent="0">
              <a:buFont typeface="Arial" charset="0"/>
              <a:buNone/>
              <a:defRPr/>
            </a:pPr>
            <a:endParaRPr lang="da-DK" sz="18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687513"/>
            <a:ext cx="3248025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4464050"/>
            <a:ext cx="26384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988"/>
            <a:ext cx="10515600" cy="589597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3. difference() </a:t>
            </a:r>
            <a:r>
              <a:rPr lang="en-US" sz="1800" dirty="0" smtClean="0">
                <a:latin typeface="+mj-lt"/>
                <a:sym typeface="Wingdings" pitchFamily="2" charset="2"/>
              </a:rPr>
              <a:t> </a:t>
            </a:r>
            <a:r>
              <a:rPr lang="en-US" sz="1800" dirty="0" smtClean="0">
                <a:latin typeface="+mj-lt"/>
              </a:rPr>
              <a:t>returns the difference of two or more sets. It returns as a set.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Difference is performed using – operator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set1.difference(set2)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This returns the items that are in set1, but not in set2.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set1.difference(set2,set3)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4. </a:t>
            </a:r>
            <a:r>
              <a:rPr lang="en-US" sz="1800" b="1" dirty="0" err="1">
                <a:latin typeface="+mj-lt"/>
              </a:rPr>
              <a:t>symmetric_difference</a:t>
            </a:r>
            <a:r>
              <a:rPr lang="en-US" sz="1800" b="1" dirty="0">
                <a:latin typeface="+mj-lt"/>
              </a:rPr>
              <a:t>() </a:t>
            </a:r>
            <a:r>
              <a:rPr lang="en-US" sz="1800" dirty="0">
                <a:latin typeface="+mj-lt"/>
                <a:sym typeface="Wingdings" pitchFamily="2" charset="2"/>
              </a:rPr>
              <a:t></a:t>
            </a:r>
            <a:r>
              <a:rPr lang="en-US" sz="1800" dirty="0">
                <a:latin typeface="+mj-lt"/>
              </a:rPr>
              <a:t>This method returns all the items that are unique to each set</a:t>
            </a:r>
            <a:r>
              <a:rPr lang="en-US" sz="1800" dirty="0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Symmetric difference is performed using ^ operator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set1.symmetric_difference(set2)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</a:rPr>
              <a:t>{1, 2, 4, 5}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920750"/>
            <a:ext cx="36480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668713"/>
            <a:ext cx="27908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63538"/>
            <a:ext cx="10515600" cy="58134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5.intersection_update</a:t>
            </a:r>
            <a:r>
              <a:rPr lang="en-US" sz="1800" b="1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As we discussed in intersection(), it does not update the set on which it is called. For this, we have the </a:t>
            </a:r>
            <a:r>
              <a:rPr lang="en-US" sz="1800" dirty="0" err="1">
                <a:latin typeface="+mj-lt"/>
              </a:rPr>
              <a:t>intersection_update</a:t>
            </a:r>
            <a:r>
              <a:rPr lang="en-US" sz="1800" dirty="0">
                <a:latin typeface="+mj-lt"/>
              </a:rPr>
              <a:t>() method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&gt;&gt;&gt; </a:t>
            </a:r>
            <a:r>
              <a:rPr lang="en-US" sz="1800" dirty="0">
                <a:latin typeface="+mj-lt"/>
              </a:rPr>
              <a:t>set1.intersection_update(set2)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{3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It stored 3 in set1, because only that was common in set1 and set2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6. </a:t>
            </a:r>
            <a:r>
              <a:rPr lang="en-US" sz="1800" b="1" dirty="0" err="1">
                <a:latin typeface="+mj-lt"/>
              </a:rPr>
              <a:t>difference_update</a:t>
            </a:r>
            <a:r>
              <a:rPr lang="en-US" sz="1800" b="1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Like intersection-update(), this method updates the Python set with the difference.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set1={1,2,3}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set2={3,4,5}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set1.difference_update(set2)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&gt;&gt;&gt; set1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{1, 2}</a:t>
            </a: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672</TotalTime>
  <Words>1556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python_template</vt:lpstr>
      <vt:lpstr>Sets</vt:lpstr>
      <vt:lpstr>Creating a Python Set </vt:lpstr>
      <vt:lpstr>PowerPoint Presentation</vt:lpstr>
      <vt:lpstr>Sets - Mutable</vt:lpstr>
      <vt:lpstr>Deleting a Set </vt:lpstr>
      <vt:lpstr>PowerPoint Presentation</vt:lpstr>
      <vt:lpstr>Set Operations </vt:lpstr>
      <vt:lpstr>PowerPoint Presentation</vt:lpstr>
      <vt:lpstr>PowerPoint Presentation</vt:lpstr>
      <vt:lpstr>PowerPoint Presentation</vt:lpstr>
      <vt:lpstr>PowerPoint Presentation</vt:lpstr>
      <vt:lpstr>Set Methods </vt:lpstr>
      <vt:lpstr>PowerPoint Presentation</vt:lpstr>
      <vt:lpstr>Built-in Functions with Set</vt:lpstr>
      <vt:lpstr>Iterating on a Set </vt:lpstr>
      <vt:lpstr>Python Frozenset </vt:lpstr>
      <vt:lpstr>Predict the output : </vt:lpstr>
      <vt:lpstr>Solutions</vt:lpstr>
      <vt:lpstr>Quiz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JOE</cp:lastModifiedBy>
  <cp:revision>56</cp:revision>
  <dcterms:created xsi:type="dcterms:W3CDTF">2018-06-11T04:21:49Z</dcterms:created>
  <dcterms:modified xsi:type="dcterms:W3CDTF">2018-06-12T10:27:22Z</dcterms:modified>
</cp:coreProperties>
</file>