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4D550-1F1B-4B5F-B128-196DF6605FFD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16816-9091-43A8-AC6A-C5A4590014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6843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3FBB5-4FC4-46EE-AA42-FAFAD474FF33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F387F-85C7-461C-B5D2-C43AEE16EEC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982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704F-CCE8-4EF2-B5E3-66EE5CAB776B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9C25C-5D55-4021-B9A7-8ED09DE95C1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8721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EEF7-FB15-432A-A556-DA51333B8A2C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C6469-0CF3-42E5-88F0-10593718298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992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1628C-C586-478D-9817-F3DF8B3BA0F5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96530-C610-44FF-843C-EC81207D20C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24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C6009-0B0F-4153-BB7F-229566F19F09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12F8C-4402-45B6-B0A9-13FC82064B0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916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0CD4D-4B2E-4E81-B3A0-288ACB1F91F7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1A9AF-9DBD-49AE-96B0-390B10E2329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390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2F636-7794-4C2F-B4C3-844093CEDD0C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327C4-93AA-452C-BD0B-F186F5F34A7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874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65AA-B2CB-45C9-A24F-186AF73BABB2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B72A2-E226-4E4C-B137-725E903B099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193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1FD0A-3A7D-4777-A610-B8BF4E04A34A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C0074-F317-4511-A3EE-D0BD6604073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86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3569-B403-4DF0-9D6C-71F44D198A80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E7D2F-478E-43ED-83B0-8A86C06990C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746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9E520-F9DF-4BAA-9F4D-DBE35EC8C612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DC158-05E7-4A17-B647-4B5A6CB0E2A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837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2085B6-CBD4-4F63-BE8E-F89270483068}" type="datetimeFigureOut">
              <a:rPr lang="en-IN"/>
              <a:pPr>
                <a:defRPr/>
              </a:pPr>
              <a:t>15-06-2018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07F6221-0C51-4A65-BA95-17737AC4403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A string is a </a:t>
            </a:r>
            <a:r>
              <a:rPr lang="en-US" sz="1800" b="1" dirty="0">
                <a:latin typeface="+mj-lt"/>
              </a:rPr>
              <a:t>sequence</a:t>
            </a:r>
            <a:r>
              <a:rPr lang="en-US" sz="1800" dirty="0">
                <a:latin typeface="+mj-lt"/>
              </a:rPr>
              <a:t> of characters  that are enclosed in single quotes ‘’ or  double quotes “ ”.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We can access the string by using </a:t>
            </a:r>
            <a:r>
              <a:rPr lang="en-US" sz="2000" dirty="0">
                <a:latin typeface="+mj-lt"/>
              </a:rPr>
              <a:t>indexing operator[]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i="1" dirty="0">
                <a:latin typeface="+mj-lt"/>
              </a:rPr>
              <a:t>Example: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/>
              <a:t>&gt;&gt;&gt; fruit = “banana”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i="1" dirty="0">
                <a:latin typeface="+mj-lt"/>
              </a:rPr>
              <a:t>               </a:t>
            </a:r>
            <a:r>
              <a:rPr lang="en-US" sz="1100" dirty="0">
                <a:latin typeface="+mj-lt"/>
              </a:rPr>
              <a:t>-6          -5      -4       -3       -2        -1                                                                        </a:t>
            </a:r>
            <a:r>
              <a:rPr lang="en-US" sz="1800" dirty="0">
                <a:latin typeface="+mj-lt"/>
              </a:rPr>
              <a:t>Negative  Indexing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print(fruit[1],fruit[-6])     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 a  b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9" y="3751263"/>
            <a:ext cx="2276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068763" y="3587752"/>
            <a:ext cx="2214563" cy="222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8763" y="4246563"/>
            <a:ext cx="22971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4" y="4094163"/>
            <a:ext cx="165258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51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functions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614"/>
            <a:ext cx="10515600" cy="5086351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5.strip():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	The strip() method returns a copy of the string with both leading and trailing characters removed (based on the string argument passed).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</a:t>
            </a:r>
            <a:r>
              <a:rPr lang="en-US" sz="1800" dirty="0" err="1">
                <a:latin typeface="+mj-lt"/>
              </a:rPr>
              <a:t>str</a:t>
            </a:r>
            <a:r>
              <a:rPr lang="en-US" sz="1800" dirty="0">
                <a:latin typeface="+mj-lt"/>
              </a:rPr>
              <a:t> = “*******this is string example....wow!!!*******";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&gt;&gt;&gt;print </a:t>
            </a:r>
            <a:r>
              <a:rPr lang="en-US" sz="1800" dirty="0" err="1">
                <a:latin typeface="+mj-lt"/>
              </a:rPr>
              <a:t>str.strip</a:t>
            </a:r>
            <a:r>
              <a:rPr lang="en-US" sz="1800" dirty="0">
                <a:latin typeface="+mj-lt"/>
              </a:rPr>
              <a:t>( ‘*' 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this is string example....wow!!!</a:t>
            </a:r>
          </a:p>
          <a:p>
            <a:pPr marL="0" indent="0" eaLnBrk="1" hangingPunct="1"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6. split() :</a:t>
            </a:r>
          </a:p>
          <a:p>
            <a:pPr marL="0" indent="0" eaLnBrk="1" hangingPunct="1"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latin typeface="+mj-lt"/>
              </a:rPr>
              <a:t>The split() method breaks up a string at the specified separator and returns a list of strings.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&gt;&gt;&gt;text= ‘kit </a:t>
            </a:r>
            <a:r>
              <a:rPr lang="en-US" sz="1800" dirty="0" err="1">
                <a:latin typeface="+mj-lt"/>
              </a:rPr>
              <a:t>kat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choco</a:t>
            </a:r>
            <a:r>
              <a:rPr lang="en-US" sz="1800" dirty="0">
                <a:latin typeface="+mj-lt"/>
              </a:rPr>
              <a:t>’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&gt;&gt;&gt;print(</a:t>
            </a:r>
            <a:r>
              <a:rPr lang="en-US" sz="1800" dirty="0" err="1">
                <a:latin typeface="+mj-lt"/>
              </a:rPr>
              <a:t>text.split</a:t>
            </a:r>
            <a:r>
              <a:rPr lang="en-US" sz="1800" dirty="0">
                <a:latin typeface="+mj-lt"/>
              </a:rPr>
              <a:t>())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[‘kit', ‘</a:t>
            </a:r>
            <a:r>
              <a:rPr lang="en-US" sz="1800" dirty="0" err="1">
                <a:solidFill>
                  <a:srgbClr val="00B050"/>
                </a:solidFill>
              </a:rPr>
              <a:t>kat</a:t>
            </a:r>
            <a:r>
              <a:rPr lang="en-US" sz="1800" dirty="0">
                <a:solidFill>
                  <a:srgbClr val="00B050"/>
                </a:solidFill>
              </a:rPr>
              <a:t>', ‘</a:t>
            </a:r>
            <a:r>
              <a:rPr lang="en-US" sz="1800" dirty="0" err="1">
                <a:solidFill>
                  <a:srgbClr val="00B050"/>
                </a:solidFill>
              </a:rPr>
              <a:t>choco</a:t>
            </a:r>
            <a:r>
              <a:rPr lang="en-US" sz="1800" dirty="0">
                <a:solidFill>
                  <a:srgbClr val="00B050"/>
                </a:solidFill>
              </a:rPr>
              <a:t>']</a:t>
            </a:r>
          </a:p>
          <a:p>
            <a:pPr marL="0" indent="0" eaLnBrk="1" hangingPunct="1"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44539" y="-504825"/>
            <a:ext cx="10515600" cy="15621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functions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773114"/>
            <a:ext cx="10515600" cy="6226175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7. </a:t>
            </a:r>
            <a:r>
              <a:rPr lang="en-US" sz="1800" dirty="0" err="1">
                <a:latin typeface="+mj-lt"/>
              </a:rPr>
              <a:t>splitlines</a:t>
            </a:r>
            <a:r>
              <a:rPr lang="en-US" sz="1800" dirty="0">
                <a:latin typeface="+mj-lt"/>
              </a:rPr>
              <a:t>()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latin typeface="+mj-lt"/>
              </a:rPr>
              <a:t>The </a:t>
            </a:r>
            <a:r>
              <a:rPr lang="en-US" sz="1800" dirty="0" err="1">
                <a:latin typeface="+mj-lt"/>
              </a:rPr>
              <a:t>splitlines</a:t>
            </a:r>
            <a:r>
              <a:rPr lang="en-US" sz="1800" dirty="0">
                <a:latin typeface="+mj-lt"/>
              </a:rPr>
              <a:t>() method splits the string at line breaks and returns a list of lines in the string.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&gt;&gt;&gt;grocery = 'Milk\</a:t>
            </a:r>
            <a:r>
              <a:rPr lang="en-US" sz="1800" dirty="0" err="1">
                <a:latin typeface="+mj-lt"/>
              </a:rPr>
              <a:t>nChicken</a:t>
            </a:r>
            <a:r>
              <a:rPr lang="en-US" sz="1800" dirty="0">
                <a:latin typeface="+mj-lt"/>
              </a:rPr>
              <a:t>\</a:t>
            </a:r>
            <a:r>
              <a:rPr lang="en-US" sz="1800" dirty="0" err="1">
                <a:latin typeface="+mj-lt"/>
              </a:rPr>
              <a:t>nBread</a:t>
            </a:r>
            <a:r>
              <a:rPr lang="en-US" sz="1800" dirty="0">
                <a:latin typeface="+mj-lt"/>
              </a:rPr>
              <a:t>\</a:t>
            </a:r>
            <a:r>
              <a:rPr lang="en-US" sz="1800" dirty="0" err="1">
                <a:latin typeface="+mj-lt"/>
              </a:rPr>
              <a:t>nButter</a:t>
            </a:r>
            <a:r>
              <a:rPr lang="en-US" sz="1800" dirty="0">
                <a:latin typeface="+mj-lt"/>
              </a:rPr>
              <a:t>‘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 print(</a:t>
            </a:r>
            <a:r>
              <a:rPr lang="en-US" sz="1800" dirty="0" err="1">
                <a:latin typeface="+mj-lt"/>
              </a:rPr>
              <a:t>grocery.splitlines</a:t>
            </a:r>
            <a:r>
              <a:rPr lang="en-US" sz="1800" dirty="0">
                <a:latin typeface="+mj-lt"/>
              </a:rPr>
              <a:t>())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['Milk', 'Chicken', 'Bread', 'Butter']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8.find()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	The find() method returns the lowest index of the substring (if found). If not found, it returns -1.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900" i="1" dirty="0">
              <a:latin typeface="+mj-lt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900" i="1" dirty="0">
              <a:latin typeface="+mj-lt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&gt;&gt;&gt;quote = 'Let it be, let it be, let it be</a:t>
            </a:r>
            <a:r>
              <a:rPr lang="en-US" sz="1900" i="1" dirty="0">
                <a:latin typeface="+mj-lt"/>
              </a:rPr>
              <a:t>‘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&gt;&gt;&gt;result = </a:t>
            </a:r>
            <a:r>
              <a:rPr lang="en-US" sz="1800" dirty="0" err="1">
                <a:latin typeface="+mj-lt"/>
              </a:rPr>
              <a:t>quote.find</a:t>
            </a:r>
            <a:r>
              <a:rPr lang="en-US" sz="1800" dirty="0">
                <a:latin typeface="+mj-lt"/>
              </a:rPr>
              <a:t>('let it')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&gt;&gt;&gt;print("Substring 'let it':", result)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Substring 'let it': 11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4" y="3833813"/>
            <a:ext cx="26765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9551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functions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773113"/>
            <a:ext cx="10515600" cy="5603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find() with start and end Arguments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print(</a:t>
            </a:r>
            <a:r>
              <a:rPr lang="en-US" sz="1800" dirty="0" err="1">
                <a:latin typeface="+mj-lt"/>
              </a:rPr>
              <a:t>quote.find</a:t>
            </a:r>
            <a:r>
              <a:rPr lang="en-US" sz="1800" dirty="0">
                <a:latin typeface="+mj-lt"/>
              </a:rPr>
              <a:t>('with ', 10, -1))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&gt;&gt;&gt;quote = 'Do small things with great love‘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16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9.</a:t>
            </a:r>
            <a:r>
              <a:rPr lang="en-US" sz="1800" b="1" dirty="0"/>
              <a:t> </a:t>
            </a:r>
            <a:r>
              <a:rPr lang="en-US" sz="1800" dirty="0">
                <a:latin typeface="+mj-lt"/>
              </a:rPr>
              <a:t>index():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	The index() method returns the index of a substring inside the string (if found). If the substring is not found, it raises an exception.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latin typeface="+mj-lt"/>
              </a:rPr>
              <a:t>The only difference is that find() method returns -1 if the substring is not found, whereas index() throws an exception.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&gt;&gt;&gt;sentence = 'Python programming is fun.‘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&gt;&gt;&gt;result = </a:t>
            </a:r>
            <a:r>
              <a:rPr lang="en-US" sz="1800" dirty="0" err="1">
                <a:latin typeface="+mj-lt"/>
              </a:rPr>
              <a:t>sentence.index</a:t>
            </a:r>
            <a:r>
              <a:rPr lang="en-US" sz="1800" dirty="0">
                <a:latin typeface="+mj-lt"/>
              </a:rPr>
              <a:t>('is fun')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&gt;&gt;&gt;print("Substring 'is fun':", result)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Substring 'is fun': 19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825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functions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2365"/>
            <a:ext cx="10515600" cy="5043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index() With start and end Arguments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sentence = 'Python programming is fun.‘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sentence.index</a:t>
            </a:r>
            <a:r>
              <a:rPr lang="en-US" sz="1800" dirty="0">
                <a:latin typeface="+mj-lt"/>
              </a:rPr>
              <a:t>('g is', 10, -4))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17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10. any() 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	The any() method returns True if any element of an iterable is true. If not, this method returns False.</a:t>
            </a: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4103689"/>
            <a:ext cx="5029200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6"/>
            <a:ext cx="10515600" cy="6130925"/>
          </a:xfrm>
        </p:spPr>
        <p:txBody>
          <a:bodyPr/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&gt;&gt;&gt;s = "This is good“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&gt;&gt;&gt;print(any(s))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92D050"/>
                </a:solidFill>
                <a:latin typeface="+mj-lt"/>
              </a:rPr>
              <a:t>True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11.all() :</a:t>
            </a:r>
          </a:p>
          <a:p>
            <a:pPr marL="0" indent="0" eaLnBrk="1" hangingPunct="1"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latin typeface="+mj-lt"/>
              </a:rPr>
              <a:t>The all() method returns True when all elements in the given iterable are true. If not, it returns False.</a:t>
            </a: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&gt;&gt;&gt;s = “ ”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print(all(s))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92D050"/>
                </a:solidFill>
              </a:rPr>
              <a:t>True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12. compile() 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The compile() method returns a Python code object from the source (normal string, a byte string, or an AST object).</a:t>
            </a: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9" y="2814640"/>
            <a:ext cx="4962525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257177"/>
            <a:ext cx="10515600" cy="66008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fr-FR" sz="1800" dirty="0">
                <a:latin typeface="+mj-lt"/>
              </a:rPr>
              <a:t>compile(source, </a:t>
            </a:r>
            <a:r>
              <a:rPr lang="fr-FR" sz="1800" dirty="0" err="1">
                <a:latin typeface="+mj-lt"/>
              </a:rPr>
              <a:t>filename</a:t>
            </a:r>
            <a:r>
              <a:rPr lang="fr-FR" sz="1800" dirty="0">
                <a:latin typeface="+mj-lt"/>
              </a:rPr>
              <a:t>, mode, flags=0)</a:t>
            </a:r>
          </a:p>
          <a:p>
            <a:pPr marL="342891" indent="-342891" eaLnBrk="1" hangingPunct="1">
              <a:buFont typeface="+mj-lt"/>
              <a:buAutoNum type="arabicPeriod"/>
              <a:defRPr/>
            </a:pPr>
            <a:r>
              <a:rPr lang="en-US" sz="1800" dirty="0">
                <a:latin typeface="+mj-lt"/>
              </a:rPr>
              <a:t>source - a normal string, a byte string, or an AST object</a:t>
            </a:r>
          </a:p>
          <a:p>
            <a:pPr marL="342891" indent="-342891" eaLnBrk="1" hangingPunct="1">
              <a:buFont typeface="+mj-lt"/>
              <a:buAutoNum type="arabicPeriod"/>
              <a:defRPr/>
            </a:pPr>
            <a:r>
              <a:rPr lang="en-US" sz="1800" dirty="0">
                <a:latin typeface="+mj-lt"/>
              </a:rPr>
              <a:t>filename - file from which the code was read. If it wasn't read from a file, you can give a name yourself</a:t>
            </a:r>
          </a:p>
          <a:p>
            <a:pPr marL="342891" indent="-342891" eaLnBrk="1" hangingPunct="1">
              <a:buFont typeface="+mj-lt"/>
              <a:buAutoNum type="arabicPeriod"/>
              <a:defRPr/>
            </a:pPr>
            <a:r>
              <a:rPr lang="en-US" sz="1800" dirty="0">
                <a:latin typeface="+mj-lt"/>
              </a:rPr>
              <a:t>mode - Either exec or </a:t>
            </a:r>
            <a:r>
              <a:rPr lang="en-US" sz="1800" dirty="0" err="1">
                <a:latin typeface="+mj-lt"/>
              </a:rPr>
              <a:t>eval</a:t>
            </a:r>
            <a:r>
              <a:rPr lang="en-US" sz="1800" dirty="0">
                <a:latin typeface="+mj-lt"/>
              </a:rPr>
              <a:t> or single.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1800" dirty="0" err="1">
                <a:latin typeface="+mj-lt"/>
              </a:rPr>
              <a:t>eval</a:t>
            </a:r>
            <a:r>
              <a:rPr lang="en-US" sz="1800" dirty="0">
                <a:latin typeface="+mj-lt"/>
              </a:rPr>
              <a:t> - accepts only a single expression.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exec - It can take a code block that has Python statements, class and functions and so on.</a:t>
            </a:r>
            <a:endParaRPr lang="en-US" sz="1800" i="1" dirty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</a:t>
            </a:r>
            <a:r>
              <a:rPr lang="en-US" sz="1800" dirty="0" err="1">
                <a:latin typeface="+mj-lt"/>
              </a:rPr>
              <a:t>codeInString</a:t>
            </a:r>
            <a:r>
              <a:rPr lang="en-US" sz="1800" dirty="0">
                <a:latin typeface="+mj-lt"/>
              </a:rPr>
              <a:t> = 'a = 5\</a:t>
            </a:r>
            <a:r>
              <a:rPr lang="en-US" sz="1800" dirty="0" err="1">
                <a:latin typeface="+mj-lt"/>
              </a:rPr>
              <a:t>nb</a:t>
            </a:r>
            <a:r>
              <a:rPr lang="en-US" sz="1800" dirty="0">
                <a:latin typeface="+mj-lt"/>
              </a:rPr>
              <a:t>=6\</a:t>
            </a:r>
            <a:r>
              <a:rPr lang="en-US" sz="1800" dirty="0" err="1">
                <a:latin typeface="+mj-lt"/>
              </a:rPr>
              <a:t>nsum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 err="1">
                <a:latin typeface="+mj-lt"/>
              </a:rPr>
              <a:t>a+b</a:t>
            </a:r>
            <a:r>
              <a:rPr lang="en-US" sz="1800" dirty="0">
                <a:latin typeface="+mj-lt"/>
              </a:rPr>
              <a:t>\</a:t>
            </a:r>
            <a:r>
              <a:rPr lang="en-US" sz="1800" dirty="0" err="1">
                <a:latin typeface="+mj-lt"/>
              </a:rPr>
              <a:t>nprint</a:t>
            </a:r>
            <a:r>
              <a:rPr lang="en-US" sz="1800" dirty="0">
                <a:latin typeface="+mj-lt"/>
              </a:rPr>
              <a:t>("sum =",sum)‘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</a:t>
            </a:r>
            <a:r>
              <a:rPr lang="en-US" sz="1800" dirty="0" err="1">
                <a:latin typeface="+mj-lt"/>
              </a:rPr>
              <a:t>codeObejct</a:t>
            </a:r>
            <a:r>
              <a:rPr lang="en-US" sz="1800" dirty="0">
                <a:latin typeface="+mj-lt"/>
              </a:rPr>
              <a:t> = compile(</a:t>
            </a:r>
            <a:r>
              <a:rPr lang="en-US" sz="1800" dirty="0" err="1">
                <a:latin typeface="+mj-lt"/>
              </a:rPr>
              <a:t>codeInString</a:t>
            </a:r>
            <a:r>
              <a:rPr lang="en-US" sz="1800" dirty="0">
                <a:latin typeface="+mj-lt"/>
              </a:rPr>
              <a:t>, '</a:t>
            </a:r>
            <a:r>
              <a:rPr lang="en-US" sz="1800" dirty="0" err="1">
                <a:latin typeface="+mj-lt"/>
              </a:rPr>
              <a:t>sumstring</a:t>
            </a:r>
            <a:r>
              <a:rPr lang="en-US" sz="1800" dirty="0">
                <a:latin typeface="+mj-lt"/>
              </a:rPr>
              <a:t>', 'exec')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&gt;&gt;&gt;exe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sum = 11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13.enumerate():</a:t>
            </a:r>
          </a:p>
          <a:p>
            <a:pPr marL="0" indent="0" eaLnBrk="1" hangingPunct="1"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latin typeface="+mj-lt"/>
              </a:rPr>
              <a:t>The enumerate() method adds counter to an iterable and returns it (the enumerate object).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</a:t>
            </a:r>
            <a:r>
              <a:rPr lang="en-US" sz="1800" dirty="0" err="1">
                <a:latin typeface="+mj-lt"/>
              </a:rPr>
              <a:t>rocery</a:t>
            </a:r>
            <a:r>
              <a:rPr lang="en-US" sz="1800" dirty="0">
                <a:latin typeface="+mj-lt"/>
              </a:rPr>
              <a:t> = ['bread', 'milk', 'butter']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</a:t>
            </a:r>
            <a:r>
              <a:rPr lang="en-US" sz="1800" dirty="0" err="1">
                <a:latin typeface="+mj-lt"/>
              </a:rPr>
              <a:t>enumerateGrocery</a:t>
            </a:r>
            <a:r>
              <a:rPr lang="en-US" sz="1800" dirty="0">
                <a:latin typeface="+mj-lt"/>
              </a:rPr>
              <a:t> = enumerate(grocery)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&gt;&gt;&gt;print(list(</a:t>
            </a:r>
            <a:r>
              <a:rPr lang="en-US" sz="1800" dirty="0" err="1">
                <a:latin typeface="+mj-lt"/>
              </a:rPr>
              <a:t>enumerateGrocery</a:t>
            </a:r>
            <a:r>
              <a:rPr lang="en-US" sz="1800" dirty="0">
                <a:latin typeface="+mj-lt"/>
              </a:rPr>
              <a:t>))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[(0, 'bread'), (1, 'milk'), (2, 'butter')]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492126"/>
            <a:ext cx="9625013" cy="5684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2863" y="879475"/>
            <a:ext cx="9167812" cy="5297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38200" y="374652"/>
            <a:ext cx="10515600" cy="5802313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9" y="163513"/>
            <a:ext cx="9307512" cy="624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4" y="466726"/>
            <a:ext cx="6162675" cy="592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If user try to change a single character in string , it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Example: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greeting = 'Hello, world!'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greeting[0] = 'J'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Type Error:  </a:t>
            </a:r>
            <a:r>
              <a:rPr lang="en-US" sz="1800" dirty="0">
                <a:latin typeface="+mj-lt"/>
              </a:rPr>
              <a:t>object does not support item assignment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The reason for the error is that strings are immutable, which means you can't change an existing string.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By using string operation like </a:t>
            </a:r>
            <a:r>
              <a:rPr lang="en-US" sz="1800" b="1" dirty="0">
                <a:latin typeface="+mj-lt"/>
              </a:rPr>
              <a:t>slicing</a:t>
            </a:r>
            <a:r>
              <a:rPr lang="en-US" sz="1800" dirty="0">
                <a:latin typeface="+mj-lt"/>
              </a:rPr>
              <a:t> it is possible to do the same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1800" i="1" dirty="0">
                <a:latin typeface="+mj-lt"/>
              </a:rPr>
              <a:t>Example: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greeting = 'Hello, world!'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</a:t>
            </a:r>
            <a:r>
              <a:rPr lang="en-US" sz="1800" dirty="0" err="1">
                <a:latin typeface="+mj-lt"/>
              </a:rPr>
              <a:t>new_greeting</a:t>
            </a:r>
            <a:r>
              <a:rPr lang="en-US" sz="1800" dirty="0">
                <a:latin typeface="+mj-lt"/>
              </a:rPr>
              <a:t> = 'J' + greeting[1:]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print 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latin typeface="+mj-lt"/>
              </a:rPr>
              <a:t>new_greeting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Jello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, world!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2451"/>
            <a:ext cx="62484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Using quotes inside a Python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5" y="1558926"/>
            <a:ext cx="10515600" cy="390366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a="Dogs are “cute”“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SyntaxError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: invalid syntax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If you need to use double quotes or single quotes inside a string, delimit the string with single quotes/Double Quotes.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a='Dogs are </a:t>
            </a:r>
            <a:r>
              <a:rPr lang="en-US" sz="1800" dirty="0">
                <a:solidFill>
                  <a:srgbClr val="7030A0"/>
                </a:solidFill>
                <a:latin typeface="+mj-lt"/>
              </a:rPr>
              <a:t>“love”</a:t>
            </a:r>
            <a:r>
              <a:rPr lang="en-US" sz="1800" dirty="0">
                <a:latin typeface="+mj-lt"/>
              </a:rPr>
              <a:t>'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&gt;&gt;&gt; print(a)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Dogs are “love”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488"/>
          </a:xfrm>
        </p:spPr>
        <p:txBody>
          <a:bodyPr/>
          <a:lstStyle/>
          <a:p>
            <a:r>
              <a:rPr lang="en-US" altLang="en-US" smtClean="0"/>
              <a:t>Python Escape Sequences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109665"/>
            <a:ext cx="10515600" cy="435133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In a string, you may want to put a tab, a linefeed, or other such things. Python supports the following sequences.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\n – linefeed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\t – tab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&gt;&gt;&gt; print("hell\to")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hell         o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\\ – backslash-Since a backslash may be a part of an escape sequence, so, a backslash must be escaped by a backslash too.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\’ – A single quote can be escaped by a backslash. This lets you use single quotes freely in a string.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\” – Like the single quote, the double quote can be escaped too.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Strings with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339"/>
            <a:ext cx="10515600" cy="4981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1800" dirty="0">
                <a:latin typeface="+mj-lt"/>
              </a:rPr>
              <a:t>for i in "karpagam":</a:t>
            </a:r>
          </a:p>
          <a:p>
            <a:pPr marL="0" indent="0">
              <a:buNone/>
              <a:defRPr/>
            </a:pPr>
            <a:r>
              <a:rPr lang="pt-BR" sz="1800" dirty="0">
                <a:latin typeface="+mj-lt"/>
              </a:rPr>
              <a:t>       print(i)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k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a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r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p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a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g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a</a:t>
            </a:r>
          </a:p>
          <a:p>
            <a:pPr marL="0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latin typeface="+mj-lt"/>
              </a:rPr>
              <a:t>m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Python Program to Count Number of Lowercase Characters in a String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string=input("Enter string:")</a:t>
            </a:r>
          </a:p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count=0</a:t>
            </a:r>
          </a:p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for </a:t>
            </a:r>
            <a:r>
              <a:rPr lang="en-US" altLang="en-US" sz="1800" dirty="0" err="1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in string:</a:t>
            </a:r>
          </a:p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      if(</a:t>
            </a:r>
            <a:r>
              <a:rPr lang="en-US" altLang="en-US" sz="1800" dirty="0" err="1">
                <a:latin typeface="+mj-lt"/>
              </a:rPr>
              <a:t>i.islower</a:t>
            </a:r>
            <a:r>
              <a:rPr lang="en-US" altLang="en-US" sz="1800" dirty="0">
                <a:latin typeface="+mj-lt"/>
              </a:rPr>
              <a:t>()):</a:t>
            </a:r>
          </a:p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            count=count+1</a:t>
            </a:r>
          </a:p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print("The number of lowercase characters is:")</a:t>
            </a:r>
          </a:p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print(count)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altLang="en-US" smtClean="0"/>
              <a:t>Solution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5063"/>
          </a:xfrm>
        </p:spPr>
        <p:txBody>
          <a:bodyPr/>
          <a:lstStyle/>
          <a:p>
            <a:pPr eaLnBrk="1" hangingPunct="1"/>
            <a:r>
              <a:rPr lang="en-US" altLang="en-US" sz="4000"/>
              <a:t>String Operations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9"/>
            <a:ext cx="10515600" cy="5392737"/>
          </a:xfrm>
        </p:spPr>
        <p:txBody>
          <a:bodyPr rtlCol="0">
            <a:normAutofit fontScale="92500" lnSpcReduction="20000"/>
          </a:bodyPr>
          <a:lstStyle/>
          <a:p>
            <a:pPr marL="342891" indent="-342891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1800" b="1" dirty="0">
                <a:latin typeface="+mj-lt"/>
              </a:rPr>
              <a:t>SLICING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We can slice the particular character/substring by using slicing operator [start:stop].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start-It is the starting value of string and it is included.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stop-It is the ending value of string and it is excluded.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&gt;&gt;&gt;&gt;name=”python”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&gt;&gt;&gt;name[0:3]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rgbClr val="00B050"/>
                </a:solidFill>
              </a:rPr>
              <a:t>pyth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>
                <a:latin typeface="+mj-lt"/>
              </a:rPr>
              <a:t>2. STRIDING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The optional, third number in a slice specifies the stride.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If omitted, the default is 1: return every character in the requested range. To return every </a:t>
            </a:r>
            <a:r>
              <a:rPr lang="en-US" sz="1800" dirty="0" err="1">
                <a:latin typeface="+mj-lt"/>
              </a:rPr>
              <a:t>kth</a:t>
            </a:r>
            <a:r>
              <a:rPr lang="en-US" sz="1800" dirty="0">
                <a:latin typeface="+mj-lt"/>
              </a:rPr>
              <a:t> letter, set the stride to k. Negative values of k reverse the string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b="1" i="1" dirty="0">
                <a:latin typeface="+mj-lt"/>
              </a:rPr>
              <a:t>Syntax: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[start :stop :step]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&gt;&gt;&gt; s="python"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&gt;&gt;&gt; s[::-1]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'</a:t>
            </a:r>
            <a:r>
              <a:rPr lang="en-US" sz="1800" dirty="0" err="1">
                <a:solidFill>
                  <a:srgbClr val="00B050"/>
                </a:solidFill>
              </a:rPr>
              <a:t>nohtyp</a:t>
            </a:r>
            <a:r>
              <a:rPr lang="en-US" sz="1800" dirty="0">
                <a:solidFill>
                  <a:srgbClr val="00B050"/>
                </a:solidFill>
              </a:rPr>
              <a:t>'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 it….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s=‘python programming’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2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1.s[0:6]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2.s[:9]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3.s[-6:]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4.s[3:9]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5.s[-6:-1]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6.s[:-6]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>
                <a:latin typeface="+mj-lt"/>
              </a:rPr>
              <a:t>STRIDING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s=‘python programming’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1.s[::-1]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2.</a:t>
            </a:r>
            <a:r>
              <a:rPr lang="en-US" sz="2400" dirty="0"/>
              <a:t> </a:t>
            </a:r>
            <a:r>
              <a:rPr lang="en-US" sz="2400" dirty="0">
                <a:latin typeface="+mj-lt"/>
              </a:rPr>
              <a:t>s[::2]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3. s[:3:]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4. s[-6:-1:2]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5. s[-4::-1]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+mj-lt"/>
              </a:rPr>
              <a:t>6. s[-4:-1:1]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b="1" dirty="0">
                <a:latin typeface="+mj-lt"/>
              </a:rPr>
              <a:t>SLICING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b="1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1.‘python’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2.‘python </a:t>
            </a:r>
            <a:r>
              <a:rPr lang="en-US" sz="2200" dirty="0" err="1">
                <a:latin typeface="+mj-lt"/>
              </a:rPr>
              <a:t>pr</a:t>
            </a:r>
            <a:r>
              <a:rPr lang="en-US" sz="2200" dirty="0">
                <a:latin typeface="+mj-lt"/>
              </a:rPr>
              <a:t>’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3.‘amming’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4.‘hon </a:t>
            </a:r>
            <a:r>
              <a:rPr lang="en-US" sz="2200" dirty="0" err="1">
                <a:latin typeface="+mj-lt"/>
              </a:rPr>
              <a:t>pr</a:t>
            </a:r>
            <a:r>
              <a:rPr lang="en-US" sz="2200" dirty="0">
                <a:latin typeface="+mj-lt"/>
              </a:rPr>
              <a:t>’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5. ‘</a:t>
            </a:r>
            <a:r>
              <a:rPr lang="en-US" sz="2200" dirty="0" err="1">
                <a:latin typeface="+mj-lt"/>
              </a:rPr>
              <a:t>ammin</a:t>
            </a:r>
            <a:r>
              <a:rPr lang="en-US" sz="2200" dirty="0">
                <a:latin typeface="+mj-lt"/>
              </a:rPr>
              <a:t>’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j-lt"/>
              </a:rPr>
              <a:t>6.‘python </a:t>
            </a:r>
            <a:r>
              <a:rPr lang="en-US" sz="2200" dirty="0" err="1">
                <a:latin typeface="+mj-lt"/>
              </a:rPr>
              <a:t>progr</a:t>
            </a:r>
            <a:r>
              <a:rPr lang="en-US" sz="2200" dirty="0">
                <a:latin typeface="+mj-lt"/>
              </a:rPr>
              <a:t>’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b="1" dirty="0">
                <a:latin typeface="+mj-lt"/>
              </a:rPr>
              <a:t>STRIDING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200" dirty="0">
              <a:latin typeface="+mj-lt"/>
            </a:endParaRPr>
          </a:p>
          <a:p>
            <a:pPr marL="457189" indent="-457189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>
                <a:latin typeface="+mj-lt"/>
              </a:rPr>
              <a:t>'</a:t>
            </a:r>
            <a:r>
              <a:rPr lang="en-US" sz="2200" dirty="0" err="1">
                <a:latin typeface="+mj-lt"/>
              </a:rPr>
              <a:t>gnimmargorp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nohtyp</a:t>
            </a:r>
            <a:r>
              <a:rPr lang="en-US" sz="2200" dirty="0">
                <a:latin typeface="+mj-lt"/>
              </a:rPr>
              <a:t>‘</a:t>
            </a:r>
          </a:p>
          <a:p>
            <a:pPr marL="457189" indent="-457189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>
                <a:latin typeface="+mj-lt"/>
              </a:rPr>
              <a:t>'</a:t>
            </a:r>
            <a:r>
              <a:rPr lang="en-US" sz="2200" dirty="0" err="1">
                <a:latin typeface="+mj-lt"/>
              </a:rPr>
              <a:t>pto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rgamn</a:t>
            </a:r>
            <a:r>
              <a:rPr lang="en-US" sz="2200" dirty="0">
                <a:latin typeface="+mj-lt"/>
              </a:rPr>
              <a:t>‘</a:t>
            </a:r>
          </a:p>
          <a:p>
            <a:pPr marL="457189" indent="-457189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>
                <a:latin typeface="+mj-lt"/>
              </a:rPr>
              <a:t>'</a:t>
            </a:r>
            <a:r>
              <a:rPr lang="en-US" sz="2200" dirty="0" err="1">
                <a:latin typeface="+mj-lt"/>
              </a:rPr>
              <a:t>pyt</a:t>
            </a:r>
            <a:r>
              <a:rPr lang="en-US" sz="2200" dirty="0">
                <a:latin typeface="+mj-lt"/>
              </a:rPr>
              <a:t>'</a:t>
            </a:r>
          </a:p>
          <a:p>
            <a:pPr marL="457189" indent="-457189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>
                <a:latin typeface="+mj-lt"/>
              </a:rPr>
              <a:t>'</a:t>
            </a:r>
            <a:r>
              <a:rPr lang="en-US" sz="2200" dirty="0" err="1">
                <a:latin typeface="+mj-lt"/>
              </a:rPr>
              <a:t>amn</a:t>
            </a:r>
            <a:r>
              <a:rPr lang="en-US" sz="2200" dirty="0">
                <a:latin typeface="+mj-lt"/>
              </a:rPr>
              <a:t>‘</a:t>
            </a:r>
          </a:p>
          <a:p>
            <a:pPr marL="457189" indent="-457189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>
                <a:latin typeface="+mj-lt"/>
              </a:rPr>
              <a:t>'</a:t>
            </a:r>
            <a:r>
              <a:rPr lang="en-US" sz="2200" dirty="0" err="1">
                <a:latin typeface="+mj-lt"/>
              </a:rPr>
              <a:t>mmargorp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nohtyp</a:t>
            </a:r>
            <a:r>
              <a:rPr lang="en-US" sz="2200" dirty="0">
                <a:latin typeface="+mj-lt"/>
              </a:rPr>
              <a:t>'</a:t>
            </a:r>
          </a:p>
          <a:p>
            <a:pPr marL="457189" indent="-457189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200" dirty="0">
                <a:latin typeface="+mj-lt"/>
              </a:rPr>
              <a:t>'min'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z="2000" b="1" dirty="0">
                <a:latin typeface="+mj-lt"/>
              </a:rPr>
              <a:t>Concatenation (+)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	Adds values on either side of the operator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&gt;&gt;&gt;a=‘</a:t>
            </a:r>
            <a:r>
              <a:rPr lang="en-US" sz="1700" dirty="0" err="1">
                <a:latin typeface="+mj-lt"/>
              </a:rPr>
              <a:t>karpagam</a:t>
            </a:r>
            <a:r>
              <a:rPr lang="en-US" sz="1700" dirty="0">
                <a:latin typeface="+mj-lt"/>
              </a:rPr>
              <a:t>’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&gt;&gt;&gt;b=‘college’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 </a:t>
            </a:r>
            <a:r>
              <a:rPr lang="en-US" sz="1700" dirty="0" err="1">
                <a:latin typeface="+mj-lt"/>
              </a:rPr>
              <a:t>a+b</a:t>
            </a:r>
            <a:endParaRPr lang="en-US" sz="1700" dirty="0">
              <a:latin typeface="+mj-lt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‘</a:t>
            </a:r>
            <a:r>
              <a:rPr lang="en-US" sz="1700" dirty="0" err="1">
                <a:solidFill>
                  <a:srgbClr val="00B050"/>
                </a:solidFill>
                <a:latin typeface="+mj-lt"/>
              </a:rPr>
              <a:t>karpagam</a:t>
            </a:r>
            <a:r>
              <a:rPr lang="en-US" sz="1700" dirty="0">
                <a:solidFill>
                  <a:srgbClr val="00B050"/>
                </a:solidFill>
                <a:latin typeface="+mj-lt"/>
              </a:rPr>
              <a:t> college</a:t>
            </a:r>
            <a:r>
              <a:rPr lang="en-US" sz="1700" dirty="0">
                <a:latin typeface="+mj-lt"/>
              </a:rPr>
              <a:t>’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endParaRPr lang="en-US" sz="1700" dirty="0">
              <a:latin typeface="+mj-lt"/>
            </a:endParaRP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z="2000" b="1" dirty="0">
                <a:latin typeface="+mj-lt"/>
              </a:rPr>
              <a:t>Repetition (*)</a:t>
            </a:r>
          </a:p>
          <a:p>
            <a:pPr marL="0" lvl="4" indent="0" eaLnBrk="1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	Creates new strings , concatenating multiple copies of the same string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&gt;&gt;&gt;a=hello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&gt;&gt;&gt;a*3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00B050"/>
                </a:solidFill>
                <a:latin typeface="+mj-lt"/>
              </a:rPr>
              <a:t>‘</a:t>
            </a:r>
            <a:r>
              <a:rPr lang="en-US" sz="1700" dirty="0" err="1">
                <a:solidFill>
                  <a:srgbClr val="00B050"/>
                </a:solidFill>
                <a:latin typeface="+mj-lt"/>
              </a:rPr>
              <a:t>hellohellohello</a:t>
            </a:r>
            <a:r>
              <a:rPr lang="en-US" sz="1700" dirty="0">
                <a:solidFill>
                  <a:srgbClr val="00B050"/>
                </a:solidFill>
                <a:latin typeface="+mj-lt"/>
              </a:rPr>
              <a:t>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z="2000" dirty="0"/>
              <a:t>Membership (in)</a:t>
            </a:r>
            <a:endParaRPr lang="en-US" sz="2000" b="1" dirty="0">
              <a:latin typeface="+mj-lt"/>
            </a:endParaRP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2000" b="1" dirty="0">
                <a:latin typeface="+mj-lt"/>
              </a:rPr>
              <a:t> 	</a:t>
            </a:r>
            <a:r>
              <a:rPr lang="en-US" sz="1700" dirty="0">
                <a:latin typeface="+mj-lt"/>
              </a:rPr>
              <a:t>Returns true if a character exists in the given string 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 a=“</a:t>
            </a:r>
            <a:r>
              <a:rPr lang="en-US" sz="1700" dirty="0" err="1">
                <a:latin typeface="+mj-lt"/>
              </a:rPr>
              <a:t>Hackathon</a:t>
            </a:r>
            <a:r>
              <a:rPr lang="en-US" sz="1700" dirty="0">
                <a:latin typeface="+mj-lt"/>
              </a:rPr>
              <a:t>”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 ‘k’ in a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00B050"/>
                </a:solidFill>
                <a:latin typeface="+mj-lt"/>
              </a:rPr>
              <a:t>True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endParaRPr lang="en-US" sz="1700" dirty="0">
              <a:solidFill>
                <a:srgbClr val="00B050"/>
              </a:solidFill>
              <a:latin typeface="+mj-lt"/>
            </a:endParaRP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r>
              <a:rPr lang="en-US" sz="1800" dirty="0"/>
              <a:t>Membership (not in)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	</a:t>
            </a:r>
            <a:r>
              <a:rPr lang="en-US" sz="1700" dirty="0">
                <a:latin typeface="+mj-lt"/>
              </a:rPr>
              <a:t>Returns true if a character does not exist in the given string 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&gt;&gt;&gt;a=“</a:t>
            </a:r>
            <a:r>
              <a:rPr lang="en-US" sz="1700" dirty="0" err="1">
                <a:latin typeface="+mj-lt"/>
              </a:rPr>
              <a:t>Hackathon</a:t>
            </a:r>
            <a:r>
              <a:rPr lang="en-US" sz="1700" dirty="0">
                <a:latin typeface="+mj-lt"/>
              </a:rPr>
              <a:t>”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latin typeface="+mj-lt"/>
              </a:rPr>
              <a:t>&gt;&gt;&gt; ‘k’ not in a</a:t>
            </a:r>
          </a:p>
          <a:p>
            <a:pPr marL="0" indent="0" eaLnBrk="1" fontAlgn="auto" hangingPunct="1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00B050"/>
                </a:solidFill>
                <a:latin typeface="+mj-lt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27088" y="15398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/>
              <a:t>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5390"/>
            <a:ext cx="11118851" cy="54752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100" dirty="0">
                <a:latin typeface="+mj-lt"/>
              </a:rPr>
              <a:t>Python has quite a few methods that string objects can call to perform frequency occurring task (related to string).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dirty="0">
                <a:latin typeface="+mj-lt"/>
              </a:rPr>
              <a:t>1.Capitalize()  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dirty="0">
                <a:latin typeface="+mj-lt"/>
              </a:rPr>
              <a:t>	It returns a copy of the string with only its first character capitalized.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i="1" dirty="0">
                <a:latin typeface="+mj-lt"/>
              </a:rPr>
              <a:t>Example: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dirty="0">
                <a:latin typeface="+mj-lt"/>
              </a:rPr>
              <a:t>&gt;&gt;&gt; s=“java Programming"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dirty="0">
                <a:latin typeface="+mj-lt"/>
              </a:rPr>
              <a:t>&gt;&gt;&gt;print("capitalize",</a:t>
            </a:r>
            <a:r>
              <a:rPr lang="en-US" sz="2100" dirty="0" err="1">
                <a:latin typeface="+mj-lt"/>
              </a:rPr>
              <a:t>s.capitalize</a:t>
            </a:r>
            <a:r>
              <a:rPr lang="en-US" sz="2100" dirty="0">
                <a:latin typeface="+mj-lt"/>
              </a:rPr>
              <a:t>())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dirty="0">
                <a:solidFill>
                  <a:srgbClr val="00B050"/>
                </a:solidFill>
                <a:latin typeface="+mj-lt"/>
              </a:rPr>
              <a:t>Capitalize Java Programming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100" dirty="0">
              <a:solidFill>
                <a:srgbClr val="00B050"/>
              </a:solidFill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dirty="0">
                <a:latin typeface="+mj-lt"/>
              </a:rPr>
              <a:t>2.Centre() 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100" dirty="0"/>
              <a:t>	</a:t>
            </a:r>
            <a:r>
              <a:rPr lang="en-US" sz="2100" dirty="0">
                <a:latin typeface="+mj-lt"/>
              </a:rPr>
              <a:t>The center() method returns a string which is padded with the specified character.</a:t>
            </a:r>
          </a:p>
          <a:p>
            <a:pPr marL="0" indent="0" eaLnBrk="1" hangingPunct="1">
              <a:buNone/>
              <a:defRPr/>
            </a:pPr>
            <a:r>
              <a:rPr lang="en-US" sz="2100" dirty="0"/>
              <a:t>The center() method takes two arguments:</a:t>
            </a:r>
          </a:p>
          <a:p>
            <a:pPr marL="0" indent="0" eaLnBrk="1" hangingPunct="1">
              <a:buNone/>
              <a:defRPr/>
            </a:pPr>
            <a:r>
              <a:rPr lang="en-US" sz="2100" dirty="0">
                <a:latin typeface="+mj-lt"/>
              </a:rPr>
              <a:t>	width - length of the string with padded characters</a:t>
            </a:r>
          </a:p>
          <a:p>
            <a:pPr marL="0" indent="0" eaLnBrk="1" hangingPunct="1">
              <a:buNone/>
              <a:defRPr/>
            </a:pPr>
            <a:r>
              <a:rPr lang="en-US" sz="2100" dirty="0">
                <a:latin typeface="+mj-lt"/>
              </a:rPr>
              <a:t>	</a:t>
            </a:r>
            <a:r>
              <a:rPr lang="en-US" sz="2100" dirty="0" err="1">
                <a:latin typeface="+mj-lt"/>
              </a:rPr>
              <a:t>fillchar</a:t>
            </a:r>
            <a:r>
              <a:rPr lang="en-US" sz="2100" dirty="0">
                <a:latin typeface="+mj-lt"/>
              </a:rPr>
              <a:t> (optional) - padding character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100" i="1" dirty="0">
                <a:latin typeface="+mj-lt"/>
              </a:rPr>
              <a:t>Example: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center                       java Programming                    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+mj-lt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/>
          <p:cNvSpPr>
            <a:spLocks noGrp="1"/>
          </p:cNvSpPr>
          <p:nvPr>
            <p:ph type="title"/>
          </p:nvPr>
        </p:nvSpPr>
        <p:spPr>
          <a:xfrm>
            <a:off x="838200" y="315913"/>
            <a:ext cx="10515600" cy="574675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functions cont..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055689"/>
            <a:ext cx="10515600" cy="512127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center() Method With * </a:t>
            </a:r>
            <a:r>
              <a:rPr lang="en-US" sz="1800" dirty="0" err="1">
                <a:latin typeface="+mj-lt"/>
              </a:rPr>
              <a:t>fillchar</a:t>
            </a:r>
            <a:endParaRPr lang="en-US" sz="1800" dirty="0">
              <a:latin typeface="+mj-lt"/>
            </a:endParaRP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 print("center",</a:t>
            </a:r>
            <a:r>
              <a:rPr lang="en-US" sz="1800" dirty="0" err="1">
                <a:latin typeface="+mj-lt"/>
              </a:rPr>
              <a:t>s.center</a:t>
            </a:r>
            <a:r>
              <a:rPr lang="en-US" sz="1800" dirty="0">
                <a:latin typeface="+mj-lt"/>
              </a:rPr>
              <a:t>(60,'*'))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rgbClr val="00B050"/>
                </a:solidFill>
              </a:rPr>
              <a:t>center **********************java Programming**********************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3. format()</a:t>
            </a:r>
          </a:p>
          <a:p>
            <a:pPr marL="0" indent="0" eaLnBrk="1" hangingPunct="1"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latin typeface="+mj-lt"/>
              </a:rPr>
              <a:t>The string format() method formats the given string into a nicer output in Python.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 eaLnBrk="1" hangingPunct="1">
              <a:buNone/>
              <a:defRPr/>
            </a:pPr>
            <a:r>
              <a:rPr lang="en-US" sz="1800" dirty="0"/>
              <a:t>   	</a:t>
            </a:r>
            <a:r>
              <a:rPr lang="en-US" sz="1800" dirty="0">
                <a:latin typeface="+mj-lt"/>
              </a:rPr>
              <a:t>Here, Argument 0 is a string "Adam" and Argument 1 is a floating number 230.2346.</a:t>
            </a:r>
          </a:p>
          <a:p>
            <a:pPr marL="0" indent="0" eaLnBrk="1" hangingPunct="1">
              <a:buNone/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4" y="3546475"/>
            <a:ext cx="59150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6325"/>
          </a:xfrm>
        </p:spPr>
        <p:txBody>
          <a:bodyPr/>
          <a:lstStyle/>
          <a:p>
            <a:pPr eaLnBrk="1" hangingPunct="1"/>
            <a:r>
              <a:rPr lang="en-US" altLang="en-US" smtClean="0"/>
              <a:t>String functions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1" y="1335090"/>
            <a:ext cx="10515600" cy="53117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Here, instead of just the parameters, we've used a key-value for the parameters. Namely, name="Adam" and </a:t>
            </a:r>
            <a:r>
              <a:rPr lang="en-US" sz="1800" dirty="0" err="1">
                <a:latin typeface="+mj-lt"/>
              </a:rPr>
              <a:t>blc</a:t>
            </a:r>
            <a:r>
              <a:rPr lang="en-US" sz="1800" dirty="0">
                <a:latin typeface="+mj-lt"/>
              </a:rPr>
              <a:t>=230.2346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+mj-lt"/>
              </a:rPr>
              <a:t>4. join()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	The join() is a string method which returns a string concatenated with the elements of an iterable.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900" i="1" dirty="0">
                <a:latin typeface="+mj-lt"/>
              </a:rPr>
              <a:t>Example: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&gt;&gt;&gt;s1 = '</a:t>
            </a:r>
            <a:r>
              <a:rPr lang="en-US" sz="1800" dirty="0" err="1">
                <a:latin typeface="+mj-lt"/>
              </a:rPr>
              <a:t>abc</a:t>
            </a:r>
            <a:r>
              <a:rPr lang="en-US" sz="1800" dirty="0">
                <a:latin typeface="+mj-lt"/>
              </a:rPr>
              <a:t>‘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&gt;&gt;&gt;s2 = '123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j-lt"/>
              </a:rPr>
              <a:t> &gt;&gt;&gt;print('s1.join(s2):', s1.join(s2))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s1.join(s2): 1abc2abc3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05" y="1184389"/>
            <a:ext cx="6797902" cy="209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415</TotalTime>
  <Words>817</Words>
  <Application>Microsoft Office PowerPoint</Application>
  <PresentationFormat>Widescreen</PresentationFormat>
  <Paragraphs>270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Times New Roman</vt:lpstr>
      <vt:lpstr>python_template</vt:lpstr>
      <vt:lpstr>Strings</vt:lpstr>
      <vt:lpstr>Strings are immutable</vt:lpstr>
      <vt:lpstr>String Operations </vt:lpstr>
      <vt:lpstr>Find it….</vt:lpstr>
      <vt:lpstr>Solutions</vt:lpstr>
      <vt:lpstr>String Operators</vt:lpstr>
      <vt:lpstr>String functions</vt:lpstr>
      <vt:lpstr>String functions cont..</vt:lpstr>
      <vt:lpstr>String functions cont..</vt:lpstr>
      <vt:lpstr>String functions cont..</vt:lpstr>
      <vt:lpstr>String functions cont..</vt:lpstr>
      <vt:lpstr>String functions cont..</vt:lpstr>
      <vt:lpstr>String functions cont..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Using quotes inside a Python string</vt:lpstr>
      <vt:lpstr>Python Escape Sequences </vt:lpstr>
      <vt:lpstr>Strings with Loop</vt:lpstr>
      <vt:lpstr>Design a code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JOE</cp:lastModifiedBy>
  <cp:revision>33</cp:revision>
  <dcterms:created xsi:type="dcterms:W3CDTF">2018-06-11T04:21:49Z</dcterms:created>
  <dcterms:modified xsi:type="dcterms:W3CDTF">2018-06-15T13:07:22Z</dcterms:modified>
</cp:coreProperties>
</file>