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png&amp;ehk=UW0w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CC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9B1DE0-968A-483C-BB30-0CA2C744D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B8097AF-9E48-499F-A839-A346B147D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FC9DBE-2155-41D0-B97A-612B8657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D367-C51A-44AC-AB1F-FBDC6ED0699C}" type="datetimeFigureOut">
              <a:rPr lang="en-IN" smtClean="0"/>
              <a:t>28-06-2018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5B0228-690A-47EF-8107-F29F7D5F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F8ADB5-FA83-45BF-A14E-3621729B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872C-FB67-46C2-8814-DE8CCA97D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7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DAF374-B0C5-447F-802E-0311347B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7734FDF-D302-4182-A9F8-A167CAF2D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66EA17-948F-42F1-A210-6AF4AB59B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D367-C51A-44AC-AB1F-FBDC6ED0699C}" type="datetimeFigureOut">
              <a:rPr lang="en-IN" smtClean="0"/>
              <a:t>28-06-2018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DAE783-73EC-4C5E-9FD6-F4D57541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45B696-E793-4334-A411-70429C40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872C-FB67-46C2-8814-DE8CCA97D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541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B849AC8-D993-4E9C-AC54-BF8DB6C1A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E74267F-AAED-42F4-89AF-758CC5C40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68422A-BB29-4267-9B43-F07F5382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D367-C51A-44AC-AB1F-FBDC6ED0699C}" type="datetimeFigureOut">
              <a:rPr lang="en-IN" smtClean="0"/>
              <a:t>28-06-2018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F4D823-EEA5-431B-A646-0B69DBD1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4186FBA-8490-4490-9E65-347BC9C3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872C-FB67-46C2-8814-DE8CCA97D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329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63153E-B490-4AA3-86C9-D8B149BB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29312A2-42F3-4915-8D65-1CA824ED8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D367-C51A-44AC-AB1F-FBDC6ED0699C}" type="datetimeFigureOut">
              <a:rPr lang="en-IN" smtClean="0"/>
              <a:t>28-06-2018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231CE85-0B8B-4160-81D4-4A8142DC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E0BA3B4-FC62-4570-87EF-DEE7FC8B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872C-FB67-46C2-8814-DE8CCA97D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12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9EB078-8028-4FDB-9957-028A8C3D8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DCEB18-1CAD-4DC5-AA8A-C4DD78459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3E8B79-A6CE-4E73-8E6F-22122287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D367-C51A-44AC-AB1F-FBDC6ED0699C}" type="datetimeFigureOut">
              <a:rPr lang="en-IN" smtClean="0"/>
              <a:t>28-06-2018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9CC5CC-C19B-44CE-A7AC-56F9747B2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0669F7-6556-4149-8C1B-E27390EA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872C-FB67-46C2-8814-DE8CCA97D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4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B88F35-0F2C-4C6B-A0CE-9F1176E79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D6411F-2B44-42D1-A482-1C20A5D49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0104B3-5B52-4EF8-9AD8-BA982750B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D367-C51A-44AC-AB1F-FBDC6ED0699C}" type="datetimeFigureOut">
              <a:rPr lang="en-IN" smtClean="0"/>
              <a:t>28-06-2018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384C2A-2318-4460-B19C-D1FE4A8B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B5D1FA-1638-4E15-87A1-1A5A5AEC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872C-FB67-46C2-8814-DE8CCA97D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47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4EAF6C-80E8-4EF7-AF15-96F15FBA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810939-4357-4EA7-9523-CCF7E6395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B4B6A4C-3DE7-4979-B3E9-4D3CB82CB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8E1CD34-DC1A-4390-8166-7289453E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D367-C51A-44AC-AB1F-FBDC6ED0699C}" type="datetimeFigureOut">
              <a:rPr lang="en-IN" smtClean="0"/>
              <a:t>28-06-2018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A0936EF-824C-4B99-AF2E-D99FF7E9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82393B4-1DAE-426F-8E25-03D00F62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872C-FB67-46C2-8814-DE8CCA97D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22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8B8C6E-9D09-4852-AB86-C380C270D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92B22B-CC7D-40F5-865C-2D030A07C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91B7026-4BAB-4DE8-BE9F-F349A5B37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91465E6-F6F6-4CE0-8A95-C2B60567D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307C85B-9910-4017-AD07-7FA107566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D4E834F-7858-4ABA-9788-4D7AC4AD8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D367-C51A-44AC-AB1F-FBDC6ED0699C}" type="datetimeFigureOut">
              <a:rPr lang="en-IN" smtClean="0"/>
              <a:t>28-06-2018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0DB07F6-E5D8-4B9B-BE60-B8257BE5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219303E-273B-449B-BF37-1B4FB3DB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872C-FB67-46C2-8814-DE8CCA97D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66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2AD233-9BBD-4126-A2A2-6AD97E5B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FACDE28-3D43-4B39-9D6D-49F84C4D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D367-C51A-44AC-AB1F-FBDC6ED0699C}" type="datetimeFigureOut">
              <a:rPr lang="en-IN" smtClean="0"/>
              <a:t>28-06-2018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81C994-D8A7-43B6-97E5-FC2538B7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0181243-93D0-4AFF-B239-29757FF9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872C-FB67-46C2-8814-DE8CCA97D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96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BE40FC1-DB67-47F8-B5D1-E7FE1E77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D367-C51A-44AC-AB1F-FBDC6ED0699C}" type="datetimeFigureOut">
              <a:rPr lang="en-IN" smtClean="0"/>
              <a:t>28-06-2018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C9D785B-36CE-4C32-9930-6ECD0E12B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8D3300-52EB-43E3-99B4-5C84518F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872C-FB67-46C2-8814-DE8CCA97D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52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534C95-6F87-441A-9C72-F632BE891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4895E6-B602-44BD-89C9-C33A57BAE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EE43574-3ED8-4EAD-BCBF-01BFC5928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BB7664-8DAF-4BBC-B234-3EB94CC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D367-C51A-44AC-AB1F-FBDC6ED0699C}" type="datetimeFigureOut">
              <a:rPr lang="en-IN" smtClean="0"/>
              <a:t>28-06-2018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94A3F9B-CFF0-438D-884C-A4B735DE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58442A9-3893-48C8-B5A3-6C494F0A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872C-FB67-46C2-8814-DE8CCA97D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3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A4E286-F74B-410D-9FAB-9AC1FF93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E5116AF-4BDE-4508-A1E1-7A065C841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2F939A5-5840-47DC-834E-2316D336A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1F368C2-3972-4433-ADC3-C708850C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D367-C51A-44AC-AB1F-FBDC6ED0699C}" type="datetimeFigureOut">
              <a:rPr lang="en-IN" smtClean="0"/>
              <a:t>28-06-2018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9F3BCFF-4BB9-4421-AACA-384D01FD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F0E54D6-A6BA-46A0-B1A0-906C8D3A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872C-FB67-46C2-8814-DE8CCA97D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13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en.wikipedia.org/wiki/File:Python-logo-notext.sv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&amp;ehk=UW0w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  <a:extLst>
              <a:ext uri="{837473B0-CC2E-450A-ABE3-18F120FF3D39}">
                <a1611:picAttrSrcUrl xmlns:a1611="http://schemas.microsoft.com/office/drawing/2016/11/main" xmlns="" r:id="rId15"/>
              </a:ext>
            </a:extLst>
          </a:blip>
          <a:srcRect/>
          <a:stretch>
            <a:fillRect l="89000" t="1000" b="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8D1660C-E04A-4767-B511-C68A1CF6F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8C18F40-272A-458B-86AE-E38AE27E7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5F60E3-8877-4309-894E-20D9563CE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1D367-C51A-44AC-AB1F-FBDC6ED0699C}" type="datetimeFigureOut">
              <a:rPr lang="en-IN" smtClean="0"/>
              <a:t>28-06-2018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7A5D19-60F8-45CC-94AF-FCEE9446D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896D7F-1259-4E73-916B-8A09D8A86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872C-FB67-46C2-8814-DE8CCA97D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57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Tuples.pptx#-1,13,Method any()" TargetMode="External"/><Relationship Id="rId2" Type="http://schemas.openxmlformats.org/officeDocument/2006/relationships/hyperlink" Target="Tuples.pptx#-1,12,Method all(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Tuples.pptx#-1,14,Python enumerate()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Tuples.pptx#-1,19,PowerPoint Presentation" TargetMode="External"/><Relationship Id="rId2" Type="http://schemas.openxmlformats.org/officeDocument/2006/relationships/hyperlink" Target="Tuples.pptx#-1,16,PowerPoint Presenta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D7A492-66FB-487B-BD5F-86EBE69A3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Python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0767690-A0B8-41F8-AD53-80930467CB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>
                <a:latin typeface="+mj-lt"/>
              </a:rPr>
              <a:t>TUPLES</a:t>
            </a:r>
          </a:p>
        </p:txBody>
      </p:sp>
    </p:spTree>
    <p:extLst>
      <p:ext uri="{BB962C8B-B14F-4D97-AF65-F5344CB8AC3E}">
        <p14:creationId xmlns:p14="http://schemas.microsoft.com/office/powerpoint/2010/main" val="3756071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A7D8E7-533A-4848-B941-89252333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Tuple Methods</a:t>
            </a:r>
            <a:br>
              <a:rPr lang="en-IN" b="1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B2BC5AD8-F7CF-46E0-8E5E-7FDD7141A9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170388"/>
              </p:ext>
            </p:extLst>
          </p:nvPr>
        </p:nvGraphicFramePr>
        <p:xfrm>
          <a:off x="838200" y="1523999"/>
          <a:ext cx="10515600" cy="30287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41884">
                  <a:extLst>
                    <a:ext uri="{9D8B030D-6E8A-4147-A177-3AD203B41FA5}">
                      <a16:colId xmlns:a16="http://schemas.microsoft.com/office/drawing/2014/main" xmlns="" val="186681619"/>
                    </a:ext>
                  </a:extLst>
                </a:gridCol>
                <a:gridCol w="4860758">
                  <a:extLst>
                    <a:ext uri="{9D8B030D-6E8A-4147-A177-3AD203B41FA5}">
                      <a16:colId xmlns:a16="http://schemas.microsoft.com/office/drawing/2014/main" xmlns="" val="169905905"/>
                    </a:ext>
                  </a:extLst>
                </a:gridCol>
                <a:gridCol w="3412958">
                  <a:extLst>
                    <a:ext uri="{9D8B030D-6E8A-4147-A177-3AD203B41FA5}">
                      <a16:colId xmlns:a16="http://schemas.microsoft.com/office/drawing/2014/main" xmlns="" val="397105652"/>
                    </a:ext>
                  </a:extLst>
                </a:gridCol>
              </a:tblGrid>
              <a:tr h="638909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/>
                        </a:rPr>
                        <a:t>Method</a:t>
                      </a:r>
                    </a:p>
                  </a:txBody>
                  <a:tcPr marL="76200" marR="60960" marT="114300" marB="10668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/>
                        </a:rPr>
                        <a:t>Description</a:t>
                      </a:r>
                    </a:p>
                  </a:txBody>
                  <a:tcPr marL="76200" marR="60960" marT="114300" marB="10668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/>
                        </a:rPr>
                        <a:t>Code</a:t>
                      </a:r>
                    </a:p>
                  </a:txBody>
                  <a:tcPr marL="76200" marR="60960" marT="114300" marB="10668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0937896"/>
                  </a:ext>
                </a:extLst>
              </a:tr>
              <a:tr h="1194908">
                <a:tc>
                  <a:txBody>
                    <a:bodyPr/>
                    <a:lstStyle/>
                    <a:p>
                      <a:r>
                        <a:rPr lang="en-IN" u="none" strike="noStrike" dirty="0">
                          <a:effectLst/>
                        </a:rPr>
                        <a:t>count(x)</a:t>
                      </a:r>
                      <a:endParaRPr lang="en-IN" dirty="0">
                        <a:effectLst/>
                      </a:endParaRPr>
                    </a:p>
                  </a:txBody>
                  <a:tcPr marL="76200" marR="60960" marT="76200" marB="6858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Return the number of items that is equal to x</a:t>
                      </a:r>
                    </a:p>
                  </a:txBody>
                  <a:tcPr marL="76200" marR="60960" marT="76200" marB="6858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&gt;&gt;&gt; </a:t>
                      </a:r>
                      <a:r>
                        <a:rPr lang="en-US" dirty="0" err="1">
                          <a:effectLst/>
                        </a:rPr>
                        <a:t>my_tuple</a:t>
                      </a:r>
                      <a:r>
                        <a:rPr lang="en-US" dirty="0">
                          <a:effectLst/>
                        </a:rPr>
                        <a:t> = ('</a:t>
                      </a:r>
                      <a:r>
                        <a:rPr lang="en-US" dirty="0" err="1">
                          <a:effectLst/>
                        </a:rPr>
                        <a:t>a','p','p','l','e</a:t>
                      </a:r>
                      <a:r>
                        <a:rPr lang="en-US" dirty="0">
                          <a:effectLst/>
                        </a:rPr>
                        <a:t>’,)</a:t>
                      </a:r>
                    </a:p>
                    <a:p>
                      <a:r>
                        <a:rPr lang="en-US" dirty="0">
                          <a:effectLst/>
                        </a:rPr>
                        <a:t>&gt;&gt;&gt; print(</a:t>
                      </a:r>
                      <a:r>
                        <a:rPr lang="en-US" dirty="0" err="1">
                          <a:effectLst/>
                        </a:rPr>
                        <a:t>my_tuple.count</a:t>
                      </a:r>
                      <a:r>
                        <a:rPr lang="en-US" dirty="0">
                          <a:effectLst/>
                        </a:rPr>
                        <a:t>('p'))</a:t>
                      </a:r>
                    </a:p>
                  </a:txBody>
                  <a:tcPr marL="76200" marR="60960" marT="76200" marB="68580" anchor="ctr"/>
                </a:tc>
                <a:extLst>
                  <a:ext uri="{0D108BD9-81ED-4DB2-BD59-A6C34878D82A}">
                    <a16:rowId xmlns:a16="http://schemas.microsoft.com/office/drawing/2014/main" xmlns="" val="3585739453"/>
                  </a:ext>
                </a:extLst>
              </a:tr>
              <a:tr h="1194908">
                <a:tc>
                  <a:txBody>
                    <a:bodyPr/>
                    <a:lstStyle/>
                    <a:p>
                      <a:r>
                        <a:rPr lang="en-IN" u="none" strike="noStrike" dirty="0">
                          <a:effectLst/>
                        </a:rPr>
                        <a:t>index(x)</a:t>
                      </a:r>
                      <a:endParaRPr lang="en-IN" dirty="0">
                        <a:effectLst/>
                      </a:endParaRPr>
                    </a:p>
                  </a:txBody>
                  <a:tcPr marL="76200" marR="60960" marT="76200" marB="6858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Return index of first item that is equal to x</a:t>
                      </a:r>
                    </a:p>
                  </a:txBody>
                  <a:tcPr marL="76200" marR="60960" marT="76200" marB="6858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&gt;&gt;&gt; </a:t>
                      </a:r>
                      <a:r>
                        <a:rPr lang="en-US" dirty="0" err="1">
                          <a:effectLst/>
                        </a:rPr>
                        <a:t>my_tuple</a:t>
                      </a:r>
                      <a:r>
                        <a:rPr lang="en-US" dirty="0">
                          <a:effectLst/>
                        </a:rPr>
                        <a:t> = ('</a:t>
                      </a:r>
                      <a:r>
                        <a:rPr lang="en-US" dirty="0" err="1">
                          <a:effectLst/>
                        </a:rPr>
                        <a:t>a','p','p','l','e</a:t>
                      </a:r>
                      <a:r>
                        <a:rPr lang="en-US" dirty="0">
                          <a:effectLst/>
                        </a:rPr>
                        <a:t>’,)</a:t>
                      </a:r>
                    </a:p>
                    <a:p>
                      <a:r>
                        <a:rPr lang="en-US" dirty="0">
                          <a:effectLst/>
                        </a:rPr>
                        <a:t>&gt;&gt;&gt; print(</a:t>
                      </a:r>
                      <a:r>
                        <a:rPr lang="en-US" dirty="0" err="1">
                          <a:effectLst/>
                        </a:rPr>
                        <a:t>my_tuple.index</a:t>
                      </a:r>
                      <a:r>
                        <a:rPr lang="en-US" dirty="0">
                          <a:effectLst/>
                        </a:rPr>
                        <a:t>('l'))</a:t>
                      </a:r>
                    </a:p>
                  </a:txBody>
                  <a:tcPr marL="76200" marR="60960" marT="76200" marB="68580" anchor="ctr"/>
                </a:tc>
                <a:extLst>
                  <a:ext uri="{0D108BD9-81ED-4DB2-BD59-A6C34878D82A}">
                    <a16:rowId xmlns:a16="http://schemas.microsoft.com/office/drawing/2014/main" xmlns="" val="3214689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434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ADE7D8-9F41-4849-B890-45F2C13C3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Built-in Functions with Tuple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06D9233A-D56F-4B61-8C00-1CAE3C360F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556217"/>
              </p:ext>
            </p:extLst>
          </p:nvPr>
        </p:nvGraphicFramePr>
        <p:xfrm>
          <a:off x="949569" y="1690688"/>
          <a:ext cx="9015533" cy="495250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48004">
                  <a:extLst>
                    <a:ext uri="{9D8B030D-6E8A-4147-A177-3AD203B41FA5}">
                      <a16:colId xmlns:a16="http://schemas.microsoft.com/office/drawing/2014/main" xmlns="" val="1986483386"/>
                    </a:ext>
                  </a:extLst>
                </a:gridCol>
                <a:gridCol w="7167529">
                  <a:extLst>
                    <a:ext uri="{9D8B030D-6E8A-4147-A177-3AD203B41FA5}">
                      <a16:colId xmlns:a16="http://schemas.microsoft.com/office/drawing/2014/main" xmlns="" val="2050190734"/>
                    </a:ext>
                  </a:extLst>
                </a:gridCol>
              </a:tblGrid>
              <a:tr h="744781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  <a:latin typeface="+mj-lt"/>
                        </a:rPr>
                        <a:t>Function</a:t>
                      </a:r>
                    </a:p>
                  </a:txBody>
                  <a:tcPr marL="56074" marR="44859" marT="84111" marB="7850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56074" marR="44859" marT="84111" marB="7850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65285626"/>
                  </a:ext>
                </a:extLst>
              </a:tr>
              <a:tr h="526097">
                <a:tc>
                  <a:txBody>
                    <a:bodyPr/>
                    <a:lstStyle/>
                    <a:p>
                      <a:pPr algn="ctr"/>
                      <a:r>
                        <a:rPr lang="en-IN" sz="1600" u="none" strike="noStrike" dirty="0">
                          <a:effectLst/>
                          <a:hlinkClick r:id="rId2" action="ppaction://hlinkpres?slideindex=12&amp;slidetitle=Method all()"/>
                        </a:rPr>
                        <a:t>all()</a:t>
                      </a:r>
                      <a:endParaRPr lang="en-IN" sz="1600" dirty="0">
                        <a:effectLst/>
                      </a:endParaRPr>
                    </a:p>
                  </a:txBody>
                  <a:tcPr marL="56074" marR="44859" marT="56074" marB="50467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Return True if all elements of the tuple are true (or if the tuple is empty).</a:t>
                      </a:r>
                    </a:p>
                  </a:txBody>
                  <a:tcPr marL="56074" marR="44859" marT="56074" marB="50467" anchor="ctr"/>
                </a:tc>
                <a:extLst>
                  <a:ext uri="{0D108BD9-81ED-4DB2-BD59-A6C34878D82A}">
                    <a16:rowId xmlns:a16="http://schemas.microsoft.com/office/drawing/2014/main" xmlns="" val="75516138"/>
                  </a:ext>
                </a:extLst>
              </a:tr>
              <a:tr h="526097">
                <a:tc>
                  <a:txBody>
                    <a:bodyPr/>
                    <a:lstStyle/>
                    <a:p>
                      <a:pPr algn="ctr"/>
                      <a:r>
                        <a:rPr lang="en-IN" sz="1600" u="none" strike="noStrike" dirty="0">
                          <a:effectLst/>
                          <a:hlinkClick r:id="rId3" action="ppaction://hlinkpres?slideindex=13&amp;slidetitle=Method any()"/>
                        </a:rPr>
                        <a:t>any()</a:t>
                      </a:r>
                      <a:endParaRPr lang="en-IN" sz="1600" dirty="0">
                        <a:effectLst/>
                      </a:endParaRPr>
                    </a:p>
                  </a:txBody>
                  <a:tcPr marL="56074" marR="44859" marT="56074" marB="50467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Return True if any element of the tuple is true. If the tuple is empty, return False.</a:t>
                      </a:r>
                    </a:p>
                  </a:txBody>
                  <a:tcPr marL="56074" marR="44859" marT="56074" marB="50467" anchor="ctr"/>
                </a:tc>
                <a:extLst>
                  <a:ext uri="{0D108BD9-81ED-4DB2-BD59-A6C34878D82A}">
                    <a16:rowId xmlns:a16="http://schemas.microsoft.com/office/drawing/2014/main" xmlns="" val="2467392544"/>
                  </a:ext>
                </a:extLst>
              </a:tr>
              <a:tr h="526097">
                <a:tc>
                  <a:txBody>
                    <a:bodyPr/>
                    <a:lstStyle/>
                    <a:p>
                      <a:pPr algn="ctr"/>
                      <a:r>
                        <a:rPr lang="en-IN" sz="1600" u="none" strike="noStrike" dirty="0">
                          <a:effectLst/>
                          <a:hlinkClick r:id="rId4" action="ppaction://hlinkpres?slideindex=14&amp;slidetitle=Python enumerate()"/>
                        </a:rPr>
                        <a:t>enumerate()</a:t>
                      </a:r>
                      <a:endParaRPr lang="en-IN" sz="1600" dirty="0">
                        <a:effectLst/>
                      </a:endParaRPr>
                    </a:p>
                  </a:txBody>
                  <a:tcPr marL="56074" marR="44859" marT="56074" marB="50467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Return an enumerate object. It contains the index and value of all the items of tuple as pairs.</a:t>
                      </a:r>
                    </a:p>
                  </a:txBody>
                  <a:tcPr marL="56074" marR="44859" marT="56074" marB="50467" anchor="ctr"/>
                </a:tc>
                <a:extLst>
                  <a:ext uri="{0D108BD9-81ED-4DB2-BD59-A6C34878D82A}">
                    <a16:rowId xmlns:a16="http://schemas.microsoft.com/office/drawing/2014/main" xmlns="" val="2816592598"/>
                  </a:ext>
                </a:extLst>
              </a:tr>
              <a:tr h="526097">
                <a:tc>
                  <a:txBody>
                    <a:bodyPr/>
                    <a:lstStyle/>
                    <a:p>
                      <a:pPr algn="ctr"/>
                      <a:r>
                        <a:rPr lang="en-IN" sz="1600" u="none" strike="noStrike" dirty="0" err="1">
                          <a:effectLst/>
                        </a:rPr>
                        <a:t>len</a:t>
                      </a:r>
                      <a:r>
                        <a:rPr lang="en-IN" sz="1600" u="none" strike="noStrike" dirty="0">
                          <a:effectLst/>
                        </a:rPr>
                        <a:t>()</a:t>
                      </a:r>
                      <a:endParaRPr lang="en-IN" sz="1600" dirty="0">
                        <a:effectLst/>
                      </a:endParaRPr>
                    </a:p>
                  </a:txBody>
                  <a:tcPr marL="56074" marR="44859" marT="56074" marB="50467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Return the length (the number of items) in the tuple.</a:t>
                      </a:r>
                    </a:p>
                  </a:txBody>
                  <a:tcPr marL="56074" marR="44859" marT="56074" marB="50467" anchor="ctr"/>
                </a:tc>
                <a:extLst>
                  <a:ext uri="{0D108BD9-81ED-4DB2-BD59-A6C34878D82A}">
                    <a16:rowId xmlns:a16="http://schemas.microsoft.com/office/drawing/2014/main" xmlns="" val="384632147"/>
                  </a:ext>
                </a:extLst>
              </a:tr>
              <a:tr h="317971">
                <a:tc>
                  <a:txBody>
                    <a:bodyPr/>
                    <a:lstStyle/>
                    <a:p>
                      <a:pPr algn="ctr"/>
                      <a:r>
                        <a:rPr lang="en-IN" sz="1600" u="none" strike="noStrike" dirty="0">
                          <a:effectLst/>
                        </a:rPr>
                        <a:t>max()</a:t>
                      </a:r>
                      <a:endParaRPr lang="en-IN" sz="1600" dirty="0">
                        <a:effectLst/>
                      </a:endParaRPr>
                    </a:p>
                  </a:txBody>
                  <a:tcPr marL="56074" marR="44859" marT="56074" marB="50467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Return the largest item in the tuple.</a:t>
                      </a:r>
                    </a:p>
                  </a:txBody>
                  <a:tcPr marL="56074" marR="44859" marT="56074" marB="50467" anchor="ctr"/>
                </a:tc>
                <a:extLst>
                  <a:ext uri="{0D108BD9-81ED-4DB2-BD59-A6C34878D82A}">
                    <a16:rowId xmlns:a16="http://schemas.microsoft.com/office/drawing/2014/main" xmlns="" val="1887923921"/>
                  </a:ext>
                </a:extLst>
              </a:tr>
              <a:tr h="317971">
                <a:tc>
                  <a:txBody>
                    <a:bodyPr/>
                    <a:lstStyle/>
                    <a:p>
                      <a:pPr algn="ctr"/>
                      <a:r>
                        <a:rPr lang="en-IN" sz="1600" u="none" strike="noStrike" dirty="0">
                          <a:effectLst/>
                        </a:rPr>
                        <a:t>min()</a:t>
                      </a:r>
                      <a:endParaRPr lang="en-IN" sz="1600" dirty="0">
                        <a:effectLst/>
                      </a:endParaRPr>
                    </a:p>
                  </a:txBody>
                  <a:tcPr marL="56074" marR="44859" marT="56074" marB="50467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Return the smallest item in the tuple</a:t>
                      </a:r>
                    </a:p>
                  </a:txBody>
                  <a:tcPr marL="56074" marR="44859" marT="56074" marB="50467" anchor="ctr"/>
                </a:tc>
                <a:extLst>
                  <a:ext uri="{0D108BD9-81ED-4DB2-BD59-A6C34878D82A}">
                    <a16:rowId xmlns:a16="http://schemas.microsoft.com/office/drawing/2014/main" xmlns="" val="3217728080"/>
                  </a:ext>
                </a:extLst>
              </a:tr>
              <a:tr h="526097">
                <a:tc>
                  <a:txBody>
                    <a:bodyPr/>
                    <a:lstStyle/>
                    <a:p>
                      <a:pPr algn="ctr"/>
                      <a:r>
                        <a:rPr lang="en-IN" sz="1600" u="none" strike="noStrike" dirty="0">
                          <a:effectLst/>
                        </a:rPr>
                        <a:t>sorted()</a:t>
                      </a:r>
                      <a:endParaRPr lang="en-IN" sz="1600" dirty="0">
                        <a:effectLst/>
                      </a:endParaRPr>
                    </a:p>
                  </a:txBody>
                  <a:tcPr marL="56074" marR="44859" marT="56074" marB="50467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Take elements in the tuple and return a new sorted list (does not sort the tuple itself).</a:t>
                      </a:r>
                    </a:p>
                  </a:txBody>
                  <a:tcPr marL="56074" marR="44859" marT="56074" marB="50467" anchor="ctr"/>
                </a:tc>
                <a:extLst>
                  <a:ext uri="{0D108BD9-81ED-4DB2-BD59-A6C34878D82A}">
                    <a16:rowId xmlns:a16="http://schemas.microsoft.com/office/drawing/2014/main" xmlns="" val="1250585225"/>
                  </a:ext>
                </a:extLst>
              </a:tr>
              <a:tr h="317971">
                <a:tc>
                  <a:txBody>
                    <a:bodyPr/>
                    <a:lstStyle/>
                    <a:p>
                      <a:pPr algn="ctr"/>
                      <a:r>
                        <a:rPr lang="en-IN" sz="1600" u="none" strike="noStrike" dirty="0">
                          <a:effectLst/>
                        </a:rPr>
                        <a:t>sum()</a:t>
                      </a:r>
                      <a:endParaRPr lang="en-IN" sz="1600" dirty="0">
                        <a:effectLst/>
                      </a:endParaRPr>
                    </a:p>
                  </a:txBody>
                  <a:tcPr marL="56074" marR="44859" marT="56074" marB="50467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Retrun</a:t>
                      </a:r>
                      <a:r>
                        <a:rPr lang="en-US" sz="1300" dirty="0">
                          <a:effectLst/>
                        </a:rPr>
                        <a:t> the sum of all elements in the tuple.</a:t>
                      </a:r>
                    </a:p>
                  </a:txBody>
                  <a:tcPr marL="56074" marR="44859" marT="56074" marB="50467" anchor="ctr"/>
                </a:tc>
                <a:extLst>
                  <a:ext uri="{0D108BD9-81ED-4DB2-BD59-A6C34878D82A}">
                    <a16:rowId xmlns:a16="http://schemas.microsoft.com/office/drawing/2014/main" xmlns="" val="757115470"/>
                  </a:ext>
                </a:extLst>
              </a:tr>
              <a:tr h="526097">
                <a:tc>
                  <a:txBody>
                    <a:bodyPr/>
                    <a:lstStyle/>
                    <a:p>
                      <a:pPr algn="ctr"/>
                      <a:r>
                        <a:rPr lang="en-IN" sz="1600" u="none" strike="noStrike" dirty="0">
                          <a:effectLst/>
                        </a:rPr>
                        <a:t>tuple()</a:t>
                      </a:r>
                      <a:endParaRPr lang="en-IN" sz="1600" dirty="0">
                        <a:effectLst/>
                      </a:endParaRPr>
                    </a:p>
                  </a:txBody>
                  <a:tcPr marL="56074" marR="44859" marT="56074" marB="50467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Convert an </a:t>
                      </a:r>
                      <a:r>
                        <a:rPr lang="en-US" sz="1300" dirty="0" err="1">
                          <a:effectLst/>
                        </a:rPr>
                        <a:t>iterable</a:t>
                      </a:r>
                      <a:r>
                        <a:rPr lang="en-US" sz="1300" dirty="0">
                          <a:effectLst/>
                        </a:rPr>
                        <a:t> (list, string, set, dictionary) to a tuple.</a:t>
                      </a:r>
                    </a:p>
                  </a:txBody>
                  <a:tcPr marL="56074" marR="44859" marT="56074" marB="50467" anchor="ctr"/>
                </a:tc>
                <a:extLst>
                  <a:ext uri="{0D108BD9-81ED-4DB2-BD59-A6C34878D82A}">
                    <a16:rowId xmlns:a16="http://schemas.microsoft.com/office/drawing/2014/main" xmlns="" val="2183046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855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1B41D3-5B6F-47A8-BE7C-F7333AF05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47" y="197783"/>
            <a:ext cx="10515600" cy="1325563"/>
          </a:xfrm>
        </p:spPr>
        <p:txBody>
          <a:bodyPr/>
          <a:lstStyle/>
          <a:p>
            <a:r>
              <a:rPr lang="en-IN" dirty="0"/>
              <a:t>Method all()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200756-E75C-48A8-9E4C-9646A5747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16" y="1403594"/>
            <a:ext cx="5729654" cy="4351338"/>
          </a:xfrm>
        </p:spPr>
        <p:txBody>
          <a:bodyPr/>
          <a:lstStyle/>
          <a:p>
            <a:r>
              <a:rPr lang="en-US" sz="2000" b="1" dirty="0">
                <a:latin typeface="+mj-lt"/>
              </a:rPr>
              <a:t>all() Parameters</a:t>
            </a:r>
          </a:p>
          <a:p>
            <a:pPr lvl="1"/>
            <a:r>
              <a:rPr lang="en-US" sz="1800" dirty="0">
                <a:latin typeface="+mj-lt"/>
              </a:rPr>
              <a:t>The all() method takes a single parameter:</a:t>
            </a:r>
          </a:p>
          <a:p>
            <a:pPr lvl="1"/>
            <a:r>
              <a:rPr lang="en-US" sz="1800" b="1" dirty="0" err="1">
                <a:latin typeface="+mj-lt"/>
              </a:rPr>
              <a:t>iterable</a:t>
            </a:r>
            <a:r>
              <a:rPr lang="en-US" sz="1800" dirty="0">
                <a:latin typeface="+mj-lt"/>
              </a:rPr>
              <a:t> - any </a:t>
            </a:r>
            <a:r>
              <a:rPr lang="en-US" sz="1800" dirty="0" err="1">
                <a:latin typeface="+mj-lt"/>
              </a:rPr>
              <a:t>iterable</a:t>
            </a:r>
            <a:r>
              <a:rPr lang="en-US" sz="1800" dirty="0">
                <a:latin typeface="+mj-lt"/>
              </a:rPr>
              <a:t> (list, tuple, dictionary, etc.) which contains the elements</a:t>
            </a:r>
          </a:p>
          <a:p>
            <a:pPr lvl="1"/>
            <a:r>
              <a:rPr lang="en-US" sz="1800" dirty="0">
                <a:latin typeface="+mj-lt"/>
              </a:rPr>
              <a:t>&gt;&gt;&gt; all(</a:t>
            </a:r>
            <a:r>
              <a:rPr lang="en-US" sz="1800" dirty="0" err="1">
                <a:latin typeface="+mj-lt"/>
              </a:rPr>
              <a:t>iterable</a:t>
            </a:r>
            <a:r>
              <a:rPr lang="en-US" sz="1800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03625C5C-E65E-4F9F-BE30-F1FFDA65D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921489"/>
              </p:ext>
            </p:extLst>
          </p:nvPr>
        </p:nvGraphicFramePr>
        <p:xfrm>
          <a:off x="442547" y="3047609"/>
          <a:ext cx="5380891" cy="2956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751729">
                  <a:extLst>
                    <a:ext uri="{9D8B030D-6E8A-4147-A177-3AD203B41FA5}">
                      <a16:colId xmlns:a16="http://schemas.microsoft.com/office/drawing/2014/main" xmlns="" val="1382779689"/>
                    </a:ext>
                  </a:extLst>
                </a:gridCol>
                <a:gridCol w="1629162">
                  <a:extLst>
                    <a:ext uri="{9D8B030D-6E8A-4147-A177-3AD203B41FA5}">
                      <a16:colId xmlns:a16="http://schemas.microsoft.com/office/drawing/2014/main" xmlns="" val="1266184469"/>
                    </a:ext>
                  </a:extLst>
                </a:gridCol>
              </a:tblGrid>
              <a:tr h="356545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Truth table for all()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4414167"/>
                  </a:ext>
                </a:extLst>
              </a:tr>
              <a:tr h="49039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/>
                        </a:rPr>
                        <a:t>When</a:t>
                      </a:r>
                    </a:p>
                  </a:txBody>
                  <a:tcPr marL="76200" marR="60960" marT="114300" marB="10668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/>
                        </a:rPr>
                        <a:t>Return Value</a:t>
                      </a:r>
                    </a:p>
                  </a:txBody>
                  <a:tcPr marL="76200" marR="60960" marT="114300" marB="10668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20170806"/>
                  </a:ext>
                </a:extLst>
              </a:tr>
              <a:tr h="408541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All values are true</a:t>
                      </a:r>
                    </a:p>
                  </a:txBody>
                  <a:tcPr marL="76200" marR="60960" marT="76200" marB="685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True</a:t>
                      </a:r>
                    </a:p>
                  </a:txBody>
                  <a:tcPr marL="76200" marR="60960" marT="76200" marB="68580" anchor="ctr"/>
                </a:tc>
                <a:extLst>
                  <a:ext uri="{0D108BD9-81ED-4DB2-BD59-A6C34878D82A}">
                    <a16:rowId xmlns:a16="http://schemas.microsoft.com/office/drawing/2014/main" xmlns="" val="1810176067"/>
                  </a:ext>
                </a:extLst>
              </a:tr>
              <a:tr h="408541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All values are false</a:t>
                      </a:r>
                    </a:p>
                  </a:txBody>
                  <a:tcPr marL="76200" marR="60960" marT="76200" marB="685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False</a:t>
                      </a:r>
                    </a:p>
                  </a:txBody>
                  <a:tcPr marL="76200" marR="60960" marT="76200" marB="68580" anchor="ctr"/>
                </a:tc>
                <a:extLst>
                  <a:ext uri="{0D108BD9-81ED-4DB2-BD59-A6C34878D82A}">
                    <a16:rowId xmlns:a16="http://schemas.microsoft.com/office/drawing/2014/main" xmlns="" val="4170789644"/>
                  </a:ext>
                </a:extLst>
              </a:tr>
              <a:tr h="40854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One value is true (others are false)</a:t>
                      </a:r>
                    </a:p>
                  </a:txBody>
                  <a:tcPr marL="76200" marR="60960" marT="76200" marB="685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False</a:t>
                      </a:r>
                    </a:p>
                  </a:txBody>
                  <a:tcPr marL="76200" marR="60960" marT="76200" marB="68580" anchor="ctr"/>
                </a:tc>
                <a:extLst>
                  <a:ext uri="{0D108BD9-81ED-4DB2-BD59-A6C34878D82A}">
                    <a16:rowId xmlns:a16="http://schemas.microsoft.com/office/drawing/2014/main" xmlns="" val="1287648150"/>
                  </a:ext>
                </a:extLst>
              </a:tr>
              <a:tr h="40854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One value is false (others are true)</a:t>
                      </a:r>
                    </a:p>
                  </a:txBody>
                  <a:tcPr marL="76200" marR="60960" marT="76200" marB="685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False</a:t>
                      </a:r>
                    </a:p>
                  </a:txBody>
                  <a:tcPr marL="76200" marR="60960" marT="76200" marB="68580" anchor="ctr"/>
                </a:tc>
                <a:extLst>
                  <a:ext uri="{0D108BD9-81ED-4DB2-BD59-A6C34878D82A}">
                    <a16:rowId xmlns:a16="http://schemas.microsoft.com/office/drawing/2014/main" xmlns="" val="1520104801"/>
                  </a:ext>
                </a:extLst>
              </a:tr>
              <a:tr h="408541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Empty </a:t>
                      </a:r>
                      <a:r>
                        <a:rPr lang="en-IN" dirty="0" err="1">
                          <a:effectLst/>
                        </a:rPr>
                        <a:t>Iterable</a:t>
                      </a:r>
                      <a:endParaRPr lang="en-IN" dirty="0">
                        <a:effectLst/>
                      </a:endParaRPr>
                    </a:p>
                  </a:txBody>
                  <a:tcPr marL="76200" marR="60960" marT="76200" marB="6858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True</a:t>
                      </a:r>
                    </a:p>
                  </a:txBody>
                  <a:tcPr marL="76200" marR="60960" marT="76200" marB="68580" anchor="ctr"/>
                </a:tc>
                <a:extLst>
                  <a:ext uri="{0D108BD9-81ED-4DB2-BD59-A6C34878D82A}">
                    <a16:rowId xmlns:a16="http://schemas.microsoft.com/office/drawing/2014/main" xmlns="" val="315134668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E69F32E-A514-4514-9C88-7260FC120928}"/>
              </a:ext>
            </a:extLst>
          </p:cNvPr>
          <p:cNvSpPr txBox="1"/>
          <p:nvPr/>
        </p:nvSpPr>
        <p:spPr>
          <a:xfrm>
            <a:off x="6394938" y="860564"/>
            <a:ext cx="475370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Code:</a:t>
            </a:r>
          </a:p>
          <a:p>
            <a:r>
              <a:rPr lang="en-US" dirty="0"/>
              <a:t>&gt;&gt;&gt;</a:t>
            </a:r>
            <a:r>
              <a:rPr lang="en-US" dirty="0" err="1"/>
              <a:t>tup</a:t>
            </a:r>
            <a:r>
              <a:rPr lang="en-US" dirty="0"/>
              <a:t> = ('physics', 'chemistry', 1997, 2000)</a:t>
            </a:r>
          </a:p>
          <a:p>
            <a:r>
              <a:rPr lang="en-US" dirty="0"/>
              <a:t># all values true</a:t>
            </a:r>
          </a:p>
          <a:p>
            <a:r>
              <a:rPr lang="en-US" dirty="0"/>
              <a:t>&gt;&gt;&gt;l = [1, 3, 4, 5]</a:t>
            </a:r>
          </a:p>
          <a:p>
            <a:r>
              <a:rPr lang="en-US" dirty="0"/>
              <a:t>&gt;&gt;&gt;print(all(l))</a:t>
            </a:r>
          </a:p>
          <a:p>
            <a:endParaRPr lang="en-US" dirty="0"/>
          </a:p>
          <a:p>
            <a:r>
              <a:rPr lang="en-US" dirty="0"/>
              <a:t># all values false</a:t>
            </a:r>
          </a:p>
          <a:p>
            <a:r>
              <a:rPr lang="en-US" dirty="0"/>
              <a:t>&gt;&gt;&gt;l = [0, False]</a:t>
            </a:r>
          </a:p>
          <a:p>
            <a:r>
              <a:rPr lang="en-US" dirty="0"/>
              <a:t>&gt;&gt;&gt;print(all(l))</a:t>
            </a:r>
          </a:p>
          <a:p>
            <a:endParaRPr lang="en-US" dirty="0"/>
          </a:p>
          <a:p>
            <a:r>
              <a:rPr lang="en-US" dirty="0"/>
              <a:t># one false value</a:t>
            </a:r>
          </a:p>
          <a:p>
            <a:r>
              <a:rPr lang="en-US" dirty="0"/>
              <a:t>&gt;&gt;&gt;l = [1, 3, 4, 0]</a:t>
            </a:r>
          </a:p>
          <a:p>
            <a:r>
              <a:rPr lang="en-US" dirty="0"/>
              <a:t>&gt;&gt;&gt;print(all(l))</a:t>
            </a:r>
          </a:p>
          <a:p>
            <a:endParaRPr lang="en-US" dirty="0"/>
          </a:p>
          <a:p>
            <a:r>
              <a:rPr lang="en-US" dirty="0"/>
              <a:t># one true value</a:t>
            </a:r>
          </a:p>
          <a:p>
            <a:r>
              <a:rPr lang="en-US" dirty="0"/>
              <a:t>&gt;&gt;&gt;l = [0, False, 5]</a:t>
            </a:r>
          </a:p>
          <a:p>
            <a:r>
              <a:rPr lang="en-US" dirty="0"/>
              <a:t>&gt;&gt;&gt;print(all(l))</a:t>
            </a:r>
          </a:p>
          <a:p>
            <a:endParaRPr lang="en-US" dirty="0"/>
          </a:p>
          <a:p>
            <a:r>
              <a:rPr lang="en-US" dirty="0"/>
              <a:t># empty </a:t>
            </a:r>
            <a:r>
              <a:rPr lang="en-US" dirty="0" err="1"/>
              <a:t>iterable</a:t>
            </a:r>
            <a:endParaRPr lang="en-US" dirty="0"/>
          </a:p>
          <a:p>
            <a:r>
              <a:rPr lang="en-US" dirty="0"/>
              <a:t>&gt;&gt;&gt;l = []</a:t>
            </a:r>
          </a:p>
          <a:p>
            <a:r>
              <a:rPr lang="en-US" dirty="0"/>
              <a:t>&gt;&gt;&gt;print(all(l))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604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49B2FC-7BA8-426F-B6CB-936E4C90B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 any()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B122EB-A67E-40FD-94AA-8C0FD99D8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538" y="1544412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+mj-lt"/>
              </a:rPr>
              <a:t>They any() method takes an </a:t>
            </a:r>
            <a:r>
              <a:rPr lang="en-US" sz="1800" dirty="0" err="1">
                <a:latin typeface="+mj-lt"/>
              </a:rPr>
              <a:t>iterable</a:t>
            </a:r>
            <a:r>
              <a:rPr lang="en-US" sz="1800" dirty="0">
                <a:latin typeface="+mj-lt"/>
              </a:rPr>
              <a:t> (list, string, dictionary etc.) in Python.</a:t>
            </a:r>
          </a:p>
          <a:p>
            <a:r>
              <a:rPr lang="en-US" sz="1800" dirty="0">
                <a:latin typeface="+mj-lt"/>
              </a:rPr>
              <a:t>Return Value from any()</a:t>
            </a:r>
          </a:p>
          <a:p>
            <a:pPr lvl="1"/>
            <a:r>
              <a:rPr lang="en-US" sz="1800" dirty="0">
                <a:latin typeface="+mj-lt"/>
              </a:rPr>
              <a:t>The any method returns:</a:t>
            </a:r>
          </a:p>
          <a:p>
            <a:pPr lvl="2"/>
            <a:r>
              <a:rPr lang="en-US" sz="1800" dirty="0">
                <a:latin typeface="+mj-lt"/>
              </a:rPr>
              <a:t>True if at least one element of an </a:t>
            </a:r>
            <a:r>
              <a:rPr lang="en-US" sz="1800" dirty="0" err="1">
                <a:latin typeface="+mj-lt"/>
              </a:rPr>
              <a:t>iterable</a:t>
            </a:r>
            <a:r>
              <a:rPr lang="en-US" sz="1800" dirty="0">
                <a:latin typeface="+mj-lt"/>
              </a:rPr>
              <a:t> is true</a:t>
            </a:r>
          </a:p>
          <a:p>
            <a:pPr lvl="2"/>
            <a:r>
              <a:rPr lang="en-US" sz="1800" dirty="0">
                <a:latin typeface="+mj-lt"/>
              </a:rPr>
              <a:t>False if all elements are false or if an </a:t>
            </a:r>
            <a:r>
              <a:rPr lang="en-US" sz="1800" dirty="0" err="1">
                <a:latin typeface="+mj-lt"/>
              </a:rPr>
              <a:t>iterable</a:t>
            </a:r>
            <a:r>
              <a:rPr lang="en-US" sz="1800" dirty="0">
                <a:latin typeface="+mj-lt"/>
              </a:rPr>
              <a:t> is empty</a:t>
            </a:r>
            <a:endParaRPr lang="en-IN" sz="1800" dirty="0">
              <a:latin typeface="+mj-l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0304390C-0FFF-4ADC-A22C-2674F68FD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993050"/>
              </p:ext>
            </p:extLst>
          </p:nvPr>
        </p:nvGraphicFramePr>
        <p:xfrm>
          <a:off x="838200" y="3643891"/>
          <a:ext cx="5890845" cy="299169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12931">
                  <a:extLst>
                    <a:ext uri="{9D8B030D-6E8A-4147-A177-3AD203B41FA5}">
                      <a16:colId xmlns:a16="http://schemas.microsoft.com/office/drawing/2014/main" xmlns="" val="2508125196"/>
                    </a:ext>
                  </a:extLst>
                </a:gridCol>
                <a:gridCol w="2077914">
                  <a:extLst>
                    <a:ext uri="{9D8B030D-6E8A-4147-A177-3AD203B41FA5}">
                      <a16:colId xmlns:a16="http://schemas.microsoft.com/office/drawing/2014/main" xmlns="" val="699283726"/>
                    </a:ext>
                  </a:extLst>
                </a:gridCol>
              </a:tblGrid>
              <a:tr h="488454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</a:rPr>
                        <a:t>When</a:t>
                      </a:r>
                    </a:p>
                  </a:txBody>
                  <a:tcPr marL="76200" marR="60960" marT="114300" marB="10668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/>
                        </a:rPr>
                        <a:t>Return Value</a:t>
                      </a:r>
                    </a:p>
                  </a:txBody>
                  <a:tcPr marL="76200" marR="60960" marT="114300" marB="10668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406761"/>
                  </a:ext>
                </a:extLst>
              </a:tr>
              <a:tr h="413307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All values are true</a:t>
                      </a:r>
                    </a:p>
                  </a:txBody>
                  <a:tcPr marL="76200" marR="60960" marT="76200" marB="6858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True</a:t>
                      </a:r>
                    </a:p>
                  </a:txBody>
                  <a:tcPr marL="76200" marR="60960" marT="76200" marB="68580" anchor="ctr"/>
                </a:tc>
                <a:extLst>
                  <a:ext uri="{0D108BD9-81ED-4DB2-BD59-A6C34878D82A}">
                    <a16:rowId xmlns:a16="http://schemas.microsoft.com/office/drawing/2014/main" xmlns="" val="1242942307"/>
                  </a:ext>
                </a:extLst>
              </a:tr>
              <a:tr h="413307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All values are false</a:t>
                      </a:r>
                    </a:p>
                  </a:txBody>
                  <a:tcPr marL="76200" marR="60960" marT="76200" marB="685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False</a:t>
                      </a:r>
                    </a:p>
                  </a:txBody>
                  <a:tcPr marL="76200" marR="60960" marT="76200" marB="68580" anchor="ctr"/>
                </a:tc>
                <a:extLst>
                  <a:ext uri="{0D108BD9-81ED-4DB2-BD59-A6C34878D82A}">
                    <a16:rowId xmlns:a16="http://schemas.microsoft.com/office/drawing/2014/main" xmlns="" val="1489411741"/>
                  </a:ext>
                </a:extLst>
              </a:tr>
              <a:tr h="619547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One value is true (others are false)</a:t>
                      </a:r>
                    </a:p>
                  </a:txBody>
                  <a:tcPr marL="76200" marR="60960" marT="76200" marB="685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True</a:t>
                      </a:r>
                    </a:p>
                  </a:txBody>
                  <a:tcPr marL="76200" marR="60960" marT="76200" marB="68580" anchor="ctr"/>
                </a:tc>
                <a:extLst>
                  <a:ext uri="{0D108BD9-81ED-4DB2-BD59-A6C34878D82A}">
                    <a16:rowId xmlns:a16="http://schemas.microsoft.com/office/drawing/2014/main" xmlns="" val="3256683889"/>
                  </a:ext>
                </a:extLst>
              </a:tr>
              <a:tr h="619547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One value is false (others are true)</a:t>
                      </a:r>
                    </a:p>
                  </a:txBody>
                  <a:tcPr marL="76200" marR="60960" marT="76200" marB="685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True</a:t>
                      </a:r>
                    </a:p>
                  </a:txBody>
                  <a:tcPr marL="76200" marR="60960" marT="76200" marB="68580" anchor="ctr"/>
                </a:tc>
                <a:extLst>
                  <a:ext uri="{0D108BD9-81ED-4DB2-BD59-A6C34878D82A}">
                    <a16:rowId xmlns:a16="http://schemas.microsoft.com/office/drawing/2014/main" xmlns="" val="3961529163"/>
                  </a:ext>
                </a:extLst>
              </a:tr>
              <a:tr h="413307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Empty Iterable</a:t>
                      </a:r>
                    </a:p>
                  </a:txBody>
                  <a:tcPr marL="76200" marR="60960" marT="76200" marB="6858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False</a:t>
                      </a:r>
                    </a:p>
                  </a:txBody>
                  <a:tcPr marL="76200" marR="60960" marT="76200" marB="68580" anchor="ctr"/>
                </a:tc>
                <a:extLst>
                  <a:ext uri="{0D108BD9-81ED-4DB2-BD59-A6C34878D82A}">
                    <a16:rowId xmlns:a16="http://schemas.microsoft.com/office/drawing/2014/main" xmlns="" val="162176637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0623DFC-0AB0-4DD1-BF7E-57F5315DE1A1}"/>
              </a:ext>
            </a:extLst>
          </p:cNvPr>
          <p:cNvSpPr txBox="1"/>
          <p:nvPr/>
        </p:nvSpPr>
        <p:spPr>
          <a:xfrm>
            <a:off x="8247184" y="2479430"/>
            <a:ext cx="35257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Code:</a:t>
            </a:r>
          </a:p>
          <a:p>
            <a:r>
              <a:rPr lang="en-US" dirty="0"/>
              <a:t>&gt;&gt;&gt; l = [1, 3, 4, 0]</a:t>
            </a:r>
          </a:p>
          <a:p>
            <a:r>
              <a:rPr lang="en-US" dirty="0"/>
              <a:t>&gt;&gt;&gt; print(any(l))</a:t>
            </a:r>
          </a:p>
          <a:p>
            <a:endParaRPr lang="en-US" dirty="0"/>
          </a:p>
          <a:p>
            <a:r>
              <a:rPr lang="en-US" dirty="0"/>
              <a:t>&gt;&gt;&gt; l = [0, False]</a:t>
            </a:r>
          </a:p>
          <a:p>
            <a:r>
              <a:rPr lang="en-US" dirty="0"/>
              <a:t>&gt;&gt;&gt; print(any(l))</a:t>
            </a:r>
          </a:p>
          <a:p>
            <a:endParaRPr lang="en-US" dirty="0"/>
          </a:p>
          <a:p>
            <a:r>
              <a:rPr lang="en-US" dirty="0"/>
              <a:t>&gt;&gt;&gt; l = [0, False, 5]</a:t>
            </a:r>
          </a:p>
          <a:p>
            <a:r>
              <a:rPr lang="en-US" dirty="0"/>
              <a:t>&gt;&gt;&gt; print(any(l))</a:t>
            </a:r>
          </a:p>
          <a:p>
            <a:endParaRPr lang="en-US" dirty="0"/>
          </a:p>
          <a:p>
            <a:r>
              <a:rPr lang="en-US" dirty="0"/>
              <a:t>&gt;&gt;&gt; l = []</a:t>
            </a:r>
          </a:p>
          <a:p>
            <a:r>
              <a:rPr lang="en-US" dirty="0"/>
              <a:t>&gt;&gt;&gt; print(any(l))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646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6C8274-DDAA-4FED-98F9-62159287D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enumerate()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0E77CF-159B-47D4-8D7B-6FA553612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Method adds counter to an </a:t>
            </a:r>
            <a:r>
              <a:rPr lang="en-US" sz="2400" dirty="0" err="1">
                <a:latin typeface="+mj-lt"/>
              </a:rPr>
              <a:t>iterable</a:t>
            </a:r>
            <a:r>
              <a:rPr lang="en-US" sz="2400" dirty="0">
                <a:latin typeface="+mj-lt"/>
              </a:rPr>
              <a:t> and returns it (the enumerate object).</a:t>
            </a:r>
          </a:p>
          <a:p>
            <a:r>
              <a:rPr lang="en-US" sz="2400" dirty="0">
                <a:latin typeface="+mj-lt"/>
              </a:rPr>
              <a:t>The syntax of enumerate() is:	</a:t>
            </a:r>
          </a:p>
          <a:p>
            <a:pPr marL="914400" lvl="2" indent="0">
              <a:buNone/>
            </a:pPr>
            <a:r>
              <a:rPr lang="en-US" sz="1800" dirty="0">
                <a:latin typeface="+mj-lt"/>
              </a:rPr>
              <a:t>enumerate(</a:t>
            </a:r>
            <a:r>
              <a:rPr lang="en-US" sz="1800" dirty="0" err="1">
                <a:latin typeface="+mj-lt"/>
              </a:rPr>
              <a:t>iterable</a:t>
            </a:r>
            <a:r>
              <a:rPr lang="en-US" sz="1800" dirty="0">
                <a:latin typeface="+mj-lt"/>
              </a:rPr>
              <a:t>, start=0)</a:t>
            </a:r>
            <a:endParaRPr lang="en-IN" sz="18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A8D9868-FF5E-4D1D-96EA-4A3422CCE31E}"/>
              </a:ext>
            </a:extLst>
          </p:cNvPr>
          <p:cNvSpPr txBox="1"/>
          <p:nvPr/>
        </p:nvSpPr>
        <p:spPr>
          <a:xfrm>
            <a:off x="923190" y="3182815"/>
            <a:ext cx="53193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Code:</a:t>
            </a:r>
          </a:p>
          <a:p>
            <a:r>
              <a:rPr lang="en-IN" dirty="0"/>
              <a:t>&gt;&gt;&gt;grocery = ['bread', 'milk', 'butter’]</a:t>
            </a:r>
          </a:p>
          <a:p>
            <a:r>
              <a:rPr lang="en-IN" dirty="0"/>
              <a:t>&gt;&gt;&gt;</a:t>
            </a:r>
            <a:r>
              <a:rPr lang="en-IN" dirty="0" err="1"/>
              <a:t>enumerateGrocery</a:t>
            </a:r>
            <a:r>
              <a:rPr lang="en-IN" dirty="0"/>
              <a:t> = enumerate(grocery)</a:t>
            </a:r>
          </a:p>
          <a:p>
            <a:endParaRPr lang="en-IN" dirty="0"/>
          </a:p>
          <a:p>
            <a:r>
              <a:rPr lang="en-IN" dirty="0"/>
              <a:t>&gt;&gt;&gt;print(type(</a:t>
            </a:r>
            <a:r>
              <a:rPr lang="en-IN" dirty="0" err="1"/>
              <a:t>enumerateGrocery</a:t>
            </a:r>
            <a:r>
              <a:rPr lang="en-IN" dirty="0"/>
              <a:t>))</a:t>
            </a:r>
          </a:p>
          <a:p>
            <a:endParaRPr lang="en-IN" dirty="0"/>
          </a:p>
          <a:p>
            <a:r>
              <a:rPr lang="en-IN" dirty="0"/>
              <a:t># converting to list</a:t>
            </a:r>
          </a:p>
          <a:p>
            <a:r>
              <a:rPr lang="en-IN" dirty="0"/>
              <a:t>&gt;&gt;&gt;print(list(</a:t>
            </a:r>
            <a:r>
              <a:rPr lang="en-IN" dirty="0" err="1"/>
              <a:t>enumerateGrocery</a:t>
            </a:r>
            <a:r>
              <a:rPr lang="en-IN" dirty="0"/>
              <a:t>))</a:t>
            </a:r>
          </a:p>
          <a:p>
            <a:endParaRPr lang="en-IN" dirty="0"/>
          </a:p>
          <a:p>
            <a:r>
              <a:rPr lang="en-IN" dirty="0"/>
              <a:t># changing the default counter</a:t>
            </a:r>
          </a:p>
          <a:p>
            <a:r>
              <a:rPr lang="en-IN" dirty="0"/>
              <a:t>&gt;&gt;&gt;</a:t>
            </a:r>
            <a:r>
              <a:rPr lang="en-IN" dirty="0" err="1"/>
              <a:t>enumerateGrocery</a:t>
            </a:r>
            <a:r>
              <a:rPr lang="en-IN" dirty="0"/>
              <a:t> = enumerate(grocery, 10)</a:t>
            </a:r>
          </a:p>
          <a:p>
            <a:r>
              <a:rPr lang="en-IN" dirty="0"/>
              <a:t>&gt;&gt;&gt;print(list(</a:t>
            </a:r>
            <a:r>
              <a:rPr lang="en-IN" dirty="0" err="1"/>
              <a:t>enumerateGrocery</a:t>
            </a:r>
            <a:r>
              <a:rPr lang="en-IN" dirty="0"/>
              <a:t>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B65A6CA-6328-4DAD-A35A-BE5CF2219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583" y="4001294"/>
            <a:ext cx="42862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8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0E3680-5356-4018-985A-D4F71B84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out these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E03AED-BBAE-4616-BE76-9563B4A35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j-lt"/>
                <a:hlinkClick r:id="rId2" action="ppaction://hlinkpres?slideindex=16&amp;slidetitle=PowerPoint Presentation"/>
              </a:rPr>
              <a:t>Write a Python program to create a tuple with numbers and print one item. </a:t>
            </a: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  <a:hlinkClick r:id="rId3" action="ppaction://hlinkpres?slideindex=19&amp;slidetitle=PowerPoint Presentation"/>
              </a:rPr>
              <a:t>Write </a:t>
            </a:r>
            <a:r>
              <a:rPr lang="en-US" sz="2400" dirty="0">
                <a:latin typeface="+mj-lt"/>
                <a:hlinkClick r:id="rId3" action="ppaction://hlinkpres?slideindex=19&amp;slidetitle=PowerPoint Presentation"/>
              </a:rPr>
              <a:t>a Python program to replace last value of tuples in a list. 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Sample list: [(10, 20, 40), (40, 50, 60), (70, 80, 90)]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	Expected Output: [(10, 20, 100), (40, 50, 100), (70, 80, 100)]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1283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ABFB93E-3AF1-41C0-B862-F968F2EB9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444" y="334107"/>
            <a:ext cx="5079882" cy="595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6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5E6A2E1-271F-4CFB-A6BA-1C85DAB21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11" y="671513"/>
            <a:ext cx="7749320" cy="476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7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C5EA14-7A1B-420B-B078-D0CC6FFA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3BA0B6-E95F-4163-A994-5CFFB469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7992B29-25FC-4021-B785-940C32531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465" y="1690687"/>
            <a:ext cx="6340520" cy="38220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4AFFEC3-4968-44D9-9166-DC3F307F0A73}"/>
              </a:ext>
            </a:extLst>
          </p:cNvPr>
          <p:cNvSpPr/>
          <p:nvPr/>
        </p:nvSpPr>
        <p:spPr>
          <a:xfrm>
            <a:off x="2655277" y="1690688"/>
            <a:ext cx="369277" cy="419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177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C34006-C6AE-4531-9FD7-9B5C5BB89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264E24-7580-431F-A16A-623D065FA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DCC7913-A12D-4EEC-A7D3-BD64F65FA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573" y="1543843"/>
            <a:ext cx="6015280" cy="36260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CE21691-30FE-4C7A-839F-0F856DFA1E68}"/>
              </a:ext>
            </a:extLst>
          </p:cNvPr>
          <p:cNvSpPr/>
          <p:nvPr/>
        </p:nvSpPr>
        <p:spPr>
          <a:xfrm>
            <a:off x="3050931" y="1690688"/>
            <a:ext cx="307731" cy="217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81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37AEF0-C0CF-460B-BEBC-5CA1D52A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</a:t>
            </a:r>
            <a:r>
              <a:rPr lang="en-IN" b="1" dirty="0" smtClean="0"/>
              <a:t>is a </a:t>
            </a:r>
            <a:r>
              <a:rPr lang="en-IN" b="1" dirty="0"/>
              <a:t>tuple?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C60B5C-E43B-49AE-BC8F-8073ACE49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A tuple is a sequence of immutable Python objects. Tuples are sequences, just like lists. </a:t>
            </a:r>
          </a:p>
          <a:p>
            <a:r>
              <a:rPr lang="en-US" sz="2000" dirty="0">
                <a:latin typeface="+mj-lt"/>
              </a:rPr>
              <a:t>The main difference between the tuples and the lists is that the tuples cannot be changed unlike lists. </a:t>
            </a:r>
          </a:p>
          <a:p>
            <a:r>
              <a:rPr lang="en-US" sz="2000" dirty="0">
                <a:latin typeface="+mj-lt"/>
              </a:rPr>
              <a:t>Tuples use parentheses, whereas lists use square brackets.</a:t>
            </a:r>
          </a:p>
          <a:p>
            <a:r>
              <a:rPr lang="en-US" sz="2000" dirty="0">
                <a:latin typeface="+mj-lt"/>
              </a:rPr>
              <a:t>Creating a tuple is as simple as putting different comma-separated values. </a:t>
            </a:r>
          </a:p>
          <a:p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1795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0D09F6-D16F-488F-9CED-AE0EBF31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016671-93B4-4F31-A1D4-57008A28F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7161577-E719-4125-9821-03907CFDE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396" y="1690688"/>
            <a:ext cx="6253896" cy="46626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0C086B6-6409-4E2A-AB07-0C05D50BCAF7}"/>
              </a:ext>
            </a:extLst>
          </p:cNvPr>
          <p:cNvSpPr/>
          <p:nvPr/>
        </p:nvSpPr>
        <p:spPr>
          <a:xfrm>
            <a:off x="2382715" y="1690688"/>
            <a:ext cx="254977" cy="30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407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29C6D5-A7DD-4205-8CF0-8E128204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FBB797-C4AB-429B-AF67-3E4B2C52E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071A80B-406C-416B-A834-599971865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180" y="1615953"/>
            <a:ext cx="6117545" cy="45610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9BA1863-DAB6-4872-ACB4-C06097EC725B}"/>
              </a:ext>
            </a:extLst>
          </p:cNvPr>
          <p:cNvSpPr/>
          <p:nvPr/>
        </p:nvSpPr>
        <p:spPr>
          <a:xfrm>
            <a:off x="2802180" y="1690688"/>
            <a:ext cx="319089" cy="208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28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2DD68B-65BC-41B9-BE31-04D8E8D9B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of Tuple over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2C7CBC-74BA-478B-8908-CEB270B43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mtClean="0">
                <a:latin typeface="+mj-lt"/>
              </a:rPr>
              <a:t>Since </a:t>
            </a:r>
            <a:r>
              <a:rPr lang="en-US" sz="2000" dirty="0">
                <a:latin typeface="+mj-lt"/>
              </a:rPr>
              <a:t>tuple are immutable, iterating through tuple is faster than with list. So there is a slight performance boost.</a:t>
            </a:r>
          </a:p>
          <a:p>
            <a:r>
              <a:rPr lang="en-US" sz="2000" dirty="0">
                <a:latin typeface="+mj-lt"/>
              </a:rPr>
              <a:t>Tuples that contain immutable elements can be used as key for a dictionary. With list, this is not possible.</a:t>
            </a:r>
          </a:p>
          <a:p>
            <a:r>
              <a:rPr lang="en-US" sz="2000" dirty="0">
                <a:latin typeface="+mj-lt"/>
              </a:rPr>
              <a:t>If you have data that doesn't change, implementing it as tuple will guarantee that it remains write-protected.</a:t>
            </a:r>
          </a:p>
          <a:p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696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69EFC3-B949-4B8E-B57F-38827566F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Creating a Tuple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E409A3-53A3-46ED-9918-418D32197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29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9AA08A8-7D02-4E6E-9A4B-5080BC2DD3E5}"/>
              </a:ext>
            </a:extLst>
          </p:cNvPr>
          <p:cNvSpPr txBox="1"/>
          <p:nvPr/>
        </p:nvSpPr>
        <p:spPr>
          <a:xfrm>
            <a:off x="2655274" y="1454298"/>
            <a:ext cx="5125917" cy="281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&gt;&gt;&gt; </a:t>
            </a:r>
            <a:r>
              <a:rPr lang="en-US" dirty="0" err="1"/>
              <a:t>tup</a:t>
            </a:r>
            <a:r>
              <a:rPr lang="en-US" dirty="0"/>
              <a:t>=()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&gt;&gt;&gt; tup1 = ('physics', 'chemistry', 1997, 2000)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&gt;&gt;&gt; tup2 = (1, 2, 3, 4, 5 )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&gt;&gt;&gt; tup3 = "a", "b", "c", "d“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&gt;&gt;&gt; type(tup1)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&gt;&gt;&gt;t1,t2,t3,t4=tup3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27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6926D8-0B5B-4DA4-81DF-B453B0A1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26DAFB-9062-42EC-BB24-93AC4352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tuple with one element is a bit tricky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77818F-3C5A-49BB-BB03-28C21BFFBED5}"/>
              </a:ext>
            </a:extLst>
          </p:cNvPr>
          <p:cNvSpPr txBox="1"/>
          <p:nvPr/>
        </p:nvSpPr>
        <p:spPr>
          <a:xfrm>
            <a:off x="2901461" y="2206645"/>
            <a:ext cx="5943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# Output: &lt;class 'str'&gt;</a:t>
            </a:r>
          </a:p>
          <a:p>
            <a:r>
              <a:rPr lang="en-US" dirty="0" err="1"/>
              <a:t>my_tuple</a:t>
            </a:r>
            <a:r>
              <a:rPr lang="en-US" dirty="0"/>
              <a:t> = ("hello")</a:t>
            </a:r>
          </a:p>
          <a:p>
            <a:r>
              <a:rPr lang="en-US" dirty="0"/>
              <a:t>print(type(</a:t>
            </a:r>
            <a:r>
              <a:rPr lang="en-US" dirty="0" err="1"/>
              <a:t>my_tuple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# need a comma at the end</a:t>
            </a:r>
          </a:p>
          <a:p>
            <a:r>
              <a:rPr lang="en-US" dirty="0">
                <a:solidFill>
                  <a:srgbClr val="FF0000"/>
                </a:solidFill>
              </a:rPr>
              <a:t># Output: &lt;class 'tuple'&gt;</a:t>
            </a:r>
          </a:p>
          <a:p>
            <a:r>
              <a:rPr lang="en-US" dirty="0" err="1"/>
              <a:t>my_tuple</a:t>
            </a:r>
            <a:r>
              <a:rPr lang="en-US" dirty="0"/>
              <a:t> = ("hello",)  </a:t>
            </a:r>
          </a:p>
          <a:p>
            <a:r>
              <a:rPr lang="en-US" dirty="0"/>
              <a:t>print(type(</a:t>
            </a:r>
            <a:r>
              <a:rPr lang="en-US" dirty="0" err="1"/>
              <a:t>my_tuple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# parentheses is optional</a:t>
            </a:r>
          </a:p>
          <a:p>
            <a:r>
              <a:rPr lang="en-US" dirty="0">
                <a:solidFill>
                  <a:srgbClr val="FF0000"/>
                </a:solidFill>
              </a:rPr>
              <a:t># Output: &lt;class 'tuple'&gt;</a:t>
            </a:r>
          </a:p>
          <a:p>
            <a:r>
              <a:rPr lang="en-US" dirty="0" err="1"/>
              <a:t>my_tuple</a:t>
            </a:r>
            <a:r>
              <a:rPr lang="en-US" dirty="0"/>
              <a:t> = "hello",</a:t>
            </a:r>
          </a:p>
          <a:p>
            <a:r>
              <a:rPr lang="en-US" dirty="0"/>
              <a:t>print(type(</a:t>
            </a:r>
            <a:r>
              <a:rPr lang="en-US" dirty="0" err="1"/>
              <a:t>my_tuple</a:t>
            </a:r>
            <a:r>
              <a:rPr lang="en-US" dirty="0"/>
              <a:t>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044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C88E04-280D-4D63-93CE-551E729C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Accessing Elements in a Tuple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3061AC-1C18-41EA-82E3-EF43E7967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500" b="1" dirty="0">
                <a:latin typeface="+mj-lt"/>
              </a:rPr>
              <a:t>Changing a Tuple</a:t>
            </a:r>
          </a:p>
          <a:p>
            <a:pPr lvl="1"/>
            <a:r>
              <a:rPr lang="en-US" sz="3200" dirty="0">
                <a:latin typeface="+mj-lt"/>
              </a:rPr>
              <a:t>Unlike lists, tuples are immutable.</a:t>
            </a:r>
            <a:endParaRPr lang="en-IN" sz="3200" dirty="0">
              <a:latin typeface="+mj-lt"/>
            </a:endParaRPr>
          </a:p>
          <a:p>
            <a:pPr lvl="1"/>
            <a:r>
              <a:rPr lang="en-US" sz="3200" dirty="0">
                <a:latin typeface="+mj-lt"/>
              </a:rPr>
              <a:t>This means that elements of a tuple cannot be changed once it has been assigned. But, if the element is itself a mutable datatype like list, its nested items can be changed.</a:t>
            </a:r>
            <a:endParaRPr lang="en-IN" sz="3200" dirty="0">
              <a:latin typeface="+mj-lt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&gt;&gt;&gt;tup1 = (12, 34.56)</a:t>
            </a:r>
          </a:p>
          <a:p>
            <a:pPr marL="0" indent="0">
              <a:buNone/>
            </a:pPr>
            <a:r>
              <a:rPr lang="en-US" dirty="0"/>
              <a:t>&gt;&gt;&gt;tup2 = ('</a:t>
            </a:r>
            <a:r>
              <a:rPr lang="en-US" dirty="0" err="1"/>
              <a:t>abc</a:t>
            </a:r>
            <a:r>
              <a:rPr lang="en-US" dirty="0"/>
              <a:t>', '</a:t>
            </a:r>
            <a:r>
              <a:rPr lang="en-US" dirty="0" err="1"/>
              <a:t>xyz</a:t>
            </a:r>
            <a:r>
              <a:rPr lang="en-US" dirty="0"/>
              <a:t>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Following action is not valid for tuples</a:t>
            </a:r>
          </a:p>
          <a:p>
            <a:pPr marL="0" indent="0">
              <a:buNone/>
            </a:pPr>
            <a:r>
              <a:rPr lang="en-US" dirty="0"/>
              <a:t>&gt;&gt;&gt; tup1[0] = 100;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So let's create a new tuple as follows</a:t>
            </a:r>
          </a:p>
          <a:p>
            <a:pPr marL="0" indent="0">
              <a:buNone/>
            </a:pPr>
            <a:r>
              <a:rPr lang="en-US" dirty="0"/>
              <a:t>&gt;&gt;&gt;tup3 = tup1 + tup2</a:t>
            </a:r>
          </a:p>
          <a:p>
            <a:pPr marL="0" indent="0">
              <a:buNone/>
            </a:pPr>
            <a:r>
              <a:rPr lang="en-US" dirty="0"/>
              <a:t>&gt;&gt;&gt;print (tup3)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226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8CE098-06FA-4037-8831-CE801BF8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Accessing Elements in a Tuple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C110C6-6B80-420C-97B2-2E9DC3468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+mj-lt"/>
              </a:rPr>
              <a:t>Deleting a Tuple</a:t>
            </a:r>
          </a:p>
          <a:p>
            <a:pPr lvl="1"/>
            <a:r>
              <a:rPr lang="en-US" dirty="0">
                <a:latin typeface="+mj-lt"/>
              </a:rPr>
              <a:t>Removing individual tuple elements is not possible.</a:t>
            </a:r>
            <a:endParaRPr lang="en-IN" b="1" dirty="0">
              <a:latin typeface="+mj-lt"/>
            </a:endParaRPr>
          </a:p>
          <a:p>
            <a:pPr marL="0" indent="0">
              <a:buNone/>
            </a:pPr>
            <a:endParaRPr lang="en-IN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AB28E04-C3E4-46A9-832E-DF152F51DD9A}"/>
              </a:ext>
            </a:extLst>
          </p:cNvPr>
          <p:cNvSpPr txBox="1"/>
          <p:nvPr/>
        </p:nvSpPr>
        <p:spPr>
          <a:xfrm>
            <a:off x="2022231" y="2936631"/>
            <a:ext cx="51083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&gt;&gt;&gt; </a:t>
            </a:r>
            <a:r>
              <a:rPr lang="en-IN" dirty="0" err="1"/>
              <a:t>tup</a:t>
            </a:r>
            <a:r>
              <a:rPr lang="en-IN" dirty="0"/>
              <a:t> = ('physics', 'chemistry', 1997, 2000);</a:t>
            </a:r>
          </a:p>
          <a:p>
            <a:r>
              <a:rPr lang="en-IN" dirty="0"/>
              <a:t>&gt;&gt;&gt; print (</a:t>
            </a:r>
            <a:r>
              <a:rPr lang="en-IN" dirty="0" err="1"/>
              <a:t>tup</a:t>
            </a:r>
            <a:r>
              <a:rPr lang="en-IN" dirty="0"/>
              <a:t>)</a:t>
            </a:r>
          </a:p>
          <a:p>
            <a:r>
              <a:rPr lang="en-IN" dirty="0"/>
              <a:t>&gt;&gt;&gt; del </a:t>
            </a:r>
            <a:r>
              <a:rPr lang="en-IN" dirty="0" err="1"/>
              <a:t>tup</a:t>
            </a:r>
            <a:endParaRPr lang="en-IN" dirty="0"/>
          </a:p>
          <a:p>
            <a:r>
              <a:rPr lang="en-IN" dirty="0"/>
              <a:t>&gt;&gt;&gt; print ("After deleting </a:t>
            </a:r>
            <a:r>
              <a:rPr lang="en-IN" dirty="0" err="1"/>
              <a:t>tup</a:t>
            </a:r>
            <a:r>
              <a:rPr lang="en-IN" dirty="0"/>
              <a:t> : “)</a:t>
            </a:r>
          </a:p>
          <a:p>
            <a:r>
              <a:rPr lang="en-IN" dirty="0"/>
              <a:t>&gt;&gt;&gt; print (</a:t>
            </a:r>
            <a:r>
              <a:rPr lang="en-IN" dirty="0" err="1"/>
              <a:t>tup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6617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783373-DB11-4964-8D73-4350671F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Tuples Operations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20267688-3E70-4D01-B4F3-79F7B384C8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668187"/>
              </p:ext>
            </p:extLst>
          </p:nvPr>
        </p:nvGraphicFramePr>
        <p:xfrm>
          <a:off x="1099038" y="2092569"/>
          <a:ext cx="9838593" cy="37361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83977">
                  <a:extLst>
                    <a:ext uri="{9D8B030D-6E8A-4147-A177-3AD203B41FA5}">
                      <a16:colId xmlns:a16="http://schemas.microsoft.com/office/drawing/2014/main" xmlns="" val="468156308"/>
                    </a:ext>
                  </a:extLst>
                </a:gridCol>
                <a:gridCol w="2875085">
                  <a:extLst>
                    <a:ext uri="{9D8B030D-6E8A-4147-A177-3AD203B41FA5}">
                      <a16:colId xmlns:a16="http://schemas.microsoft.com/office/drawing/2014/main" xmlns="" val="2923317433"/>
                    </a:ext>
                  </a:extLst>
                </a:gridCol>
                <a:gridCol w="3279531">
                  <a:extLst>
                    <a:ext uri="{9D8B030D-6E8A-4147-A177-3AD203B41FA5}">
                      <a16:colId xmlns:a16="http://schemas.microsoft.com/office/drawing/2014/main" xmlns="" val="3858124097"/>
                    </a:ext>
                  </a:extLst>
                </a:gridCol>
              </a:tblGrid>
              <a:tr h="666786">
                <a:tc>
                  <a:txBody>
                    <a:bodyPr/>
                    <a:lstStyle/>
                    <a:p>
                      <a:pPr algn="ctr" fontAlgn="t"/>
                      <a:endParaRPr lang="en-IN" b="1" dirty="0">
                        <a:effectLst/>
                        <a:latin typeface="+mj-lt"/>
                      </a:endParaRPr>
                    </a:p>
                    <a:p>
                      <a:pPr algn="ctr" fontAlgn="t"/>
                      <a:r>
                        <a:rPr lang="en-IN" b="1" dirty="0">
                          <a:effectLst/>
                          <a:latin typeface="+mj-lt"/>
                        </a:rPr>
                        <a:t>Python Expression</a:t>
                      </a:r>
                    </a:p>
                  </a:txBody>
                  <a:tcPr marL="60960" marR="60960" marT="60960" marB="6096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b="1" dirty="0">
                        <a:effectLst/>
                        <a:latin typeface="+mj-lt"/>
                      </a:endParaRPr>
                    </a:p>
                    <a:p>
                      <a:pPr algn="ctr" fontAlgn="t"/>
                      <a:r>
                        <a:rPr lang="en-IN" b="1" dirty="0">
                          <a:effectLst/>
                          <a:latin typeface="+mj-lt"/>
                        </a:rPr>
                        <a:t>Results</a:t>
                      </a:r>
                    </a:p>
                  </a:txBody>
                  <a:tcPr marL="60960" marR="60960" marT="60960" marB="6096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b="1" dirty="0">
                        <a:effectLst/>
                        <a:latin typeface="+mj-lt"/>
                      </a:endParaRPr>
                    </a:p>
                    <a:p>
                      <a:pPr algn="ctr" fontAlgn="t"/>
                      <a:r>
                        <a:rPr lang="en-IN" b="1" dirty="0"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60960" marR="60960" marT="60960" marB="6096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360479"/>
                  </a:ext>
                </a:extLst>
              </a:tr>
              <a:tr h="39401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len((1, 2, 3))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Length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867377368"/>
                  </a:ext>
                </a:extLst>
              </a:tr>
              <a:tr h="666786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(1, 2, 3) + (4, 5, 6)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(1, 2, 3, 4, 5, 6)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Concatenation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522147840"/>
                  </a:ext>
                </a:extLst>
              </a:tr>
              <a:tr h="666786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('Hi!',) * 4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('Hi!', 'Hi!', 'Hi!', 'Hi!')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Repetition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1843947326"/>
                  </a:ext>
                </a:extLst>
              </a:tr>
              <a:tr h="39401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3 in (1, 2, 3)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Membership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3447275736"/>
                  </a:ext>
                </a:extLst>
              </a:tr>
              <a:tr h="939562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for x in (1,2,3) : print (x, end = ' ')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1 2 3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Iteration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3804427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470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CCF0F0-D72B-440D-95C9-50C3EAC3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Indexing, Slicing, and Matrixes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33B9CA-A11A-454D-8718-041EE075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+mj-lt"/>
              </a:rPr>
              <a:t>&gt;&gt;&gt;T=('C++', 'Java', 'Python')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755AFC1C-A721-4AE2-9CC3-40E825C2D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245432"/>
              </p:ext>
            </p:extLst>
          </p:nvPr>
        </p:nvGraphicFramePr>
        <p:xfrm>
          <a:off x="1028700" y="2646484"/>
          <a:ext cx="9363807" cy="30046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21269">
                  <a:extLst>
                    <a:ext uri="{9D8B030D-6E8A-4147-A177-3AD203B41FA5}">
                      <a16:colId xmlns:a16="http://schemas.microsoft.com/office/drawing/2014/main" xmlns="" val="3892444294"/>
                    </a:ext>
                  </a:extLst>
                </a:gridCol>
                <a:gridCol w="3121269">
                  <a:extLst>
                    <a:ext uri="{9D8B030D-6E8A-4147-A177-3AD203B41FA5}">
                      <a16:colId xmlns:a16="http://schemas.microsoft.com/office/drawing/2014/main" xmlns="" val="409985668"/>
                    </a:ext>
                  </a:extLst>
                </a:gridCol>
                <a:gridCol w="3121269">
                  <a:extLst>
                    <a:ext uri="{9D8B030D-6E8A-4147-A177-3AD203B41FA5}">
                      <a16:colId xmlns:a16="http://schemas.microsoft.com/office/drawing/2014/main" xmlns="" val="3767808167"/>
                    </a:ext>
                  </a:extLst>
                </a:gridCol>
              </a:tblGrid>
              <a:tr h="611314">
                <a:tc>
                  <a:txBody>
                    <a:bodyPr/>
                    <a:lstStyle/>
                    <a:p>
                      <a:pPr algn="ctr" fontAlgn="t"/>
                      <a:endParaRPr lang="en-IN" dirty="0">
                        <a:effectLst/>
                      </a:endParaRPr>
                    </a:p>
                    <a:p>
                      <a:pPr algn="ctr" fontAlgn="t"/>
                      <a:r>
                        <a:rPr lang="en-IN" dirty="0">
                          <a:effectLst/>
                        </a:rPr>
                        <a:t>Python Expression</a:t>
                      </a:r>
                      <a:endParaRPr lang="en-IN" dirty="0">
                        <a:effectLst/>
                        <a:latin typeface="+mj-lt"/>
                      </a:endParaRPr>
                    </a:p>
                  </a:txBody>
                  <a:tcPr marL="60960" marR="60960" marT="60960" marB="6096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dirty="0">
                        <a:effectLst/>
                      </a:endParaRPr>
                    </a:p>
                    <a:p>
                      <a:pPr algn="ctr" fontAlgn="t"/>
                      <a:r>
                        <a:rPr lang="en-IN" dirty="0">
                          <a:effectLst/>
                        </a:rPr>
                        <a:t>Results</a:t>
                      </a:r>
                      <a:endParaRPr lang="en-IN" dirty="0">
                        <a:effectLst/>
                        <a:latin typeface="+mj-lt"/>
                      </a:endParaRPr>
                    </a:p>
                  </a:txBody>
                  <a:tcPr marL="60960" marR="60960" marT="60960" marB="6096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dirty="0">
                        <a:effectLst/>
                      </a:endParaRPr>
                    </a:p>
                    <a:p>
                      <a:pPr algn="ctr" fontAlgn="t"/>
                      <a:r>
                        <a:rPr lang="en-IN" dirty="0">
                          <a:effectLst/>
                        </a:rPr>
                        <a:t>Description</a:t>
                      </a:r>
                      <a:endParaRPr lang="en-IN" dirty="0">
                        <a:effectLst/>
                        <a:latin typeface="+mj-lt"/>
                      </a:endParaRPr>
                    </a:p>
                  </a:txBody>
                  <a:tcPr marL="60960" marR="60960" marT="60960" marB="6096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02787340"/>
                  </a:ext>
                </a:extLst>
              </a:tr>
              <a:tr h="611314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T[2]</a:t>
                      </a:r>
                      <a:endParaRPr lang="en-IN">
                        <a:effectLst/>
                        <a:latin typeface="+mj-lt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'Python'</a:t>
                      </a:r>
                      <a:endParaRPr lang="en-IN">
                        <a:effectLst/>
                        <a:latin typeface="+mj-lt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Offsets start at zero</a:t>
                      </a:r>
                      <a:endParaRPr lang="en-IN" dirty="0">
                        <a:effectLst/>
                        <a:latin typeface="+mj-lt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3387795955"/>
                  </a:ext>
                </a:extLst>
              </a:tr>
              <a:tr h="861398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T[-2]</a:t>
                      </a:r>
                      <a:endParaRPr lang="en-IN" dirty="0">
                        <a:effectLst/>
                        <a:latin typeface="+mj-lt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'Java'</a:t>
                      </a:r>
                      <a:endParaRPr lang="en-IN" dirty="0">
                        <a:effectLst/>
                        <a:latin typeface="+mj-lt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Negative: count from the right</a:t>
                      </a:r>
                      <a:endParaRPr lang="en-US" dirty="0">
                        <a:effectLst/>
                        <a:latin typeface="+mj-lt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2691899793"/>
                  </a:ext>
                </a:extLst>
              </a:tr>
              <a:tr h="861398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T[1:]</a:t>
                      </a:r>
                      <a:endParaRPr lang="en-IN">
                        <a:effectLst/>
                        <a:latin typeface="+mj-lt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('Java', 'Python')</a:t>
                      </a:r>
                      <a:endParaRPr lang="en-IN">
                        <a:effectLst/>
                        <a:latin typeface="+mj-lt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Slicing fetches sections</a:t>
                      </a:r>
                      <a:endParaRPr lang="en-IN" dirty="0">
                        <a:effectLst/>
                        <a:latin typeface="+mj-lt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2208981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88899"/>
      </p:ext>
    </p:extLst>
  </p:cSld>
  <p:clrMapOvr>
    <a:masterClrMapping/>
  </p:clrMapOvr>
</p:sld>
</file>

<file path=ppt/theme/theme1.xml><?xml version="1.0" encoding="utf-8"?>
<a:theme xmlns:a="http://schemas.openxmlformats.org/drawingml/2006/main" name="python_template">
  <a:themeElements>
    <a:clrScheme name="Custom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FF00"/>
      </a:accent1>
      <a:accent2>
        <a:srgbClr val="1773B1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615B11A-F34B-4060-BB2C-3252AEA53D9E}" vid="{F167B945-3775-47EF-AE1F-38AF989C186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python_template</Template>
  <TotalTime>4</TotalTime>
  <Words>1105</Words>
  <Application>Microsoft Office PowerPoint</Application>
  <PresentationFormat>Widescreen</PresentationFormat>
  <Paragraphs>223</Paragraphs>
  <Slides>21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Times New Roman</vt:lpstr>
      <vt:lpstr>python_template</vt:lpstr>
      <vt:lpstr>Python Programming</vt:lpstr>
      <vt:lpstr>What is a tuple?</vt:lpstr>
      <vt:lpstr>Advantages of Tuple over List</vt:lpstr>
      <vt:lpstr>Creating a Tuple</vt:lpstr>
      <vt:lpstr>Cont.….</vt:lpstr>
      <vt:lpstr>Accessing Elements in a Tuple</vt:lpstr>
      <vt:lpstr>Accessing Elements in a Tuple</vt:lpstr>
      <vt:lpstr>Basic Tuples Operations</vt:lpstr>
      <vt:lpstr>Indexing, Slicing, and Matrixes</vt:lpstr>
      <vt:lpstr>Python Tuple Methods </vt:lpstr>
      <vt:lpstr>Built-in Functions with Tuple</vt:lpstr>
      <vt:lpstr>Method all()</vt:lpstr>
      <vt:lpstr>Method any()</vt:lpstr>
      <vt:lpstr>Python enumerate()</vt:lpstr>
      <vt:lpstr>Check out these examples</vt:lpstr>
      <vt:lpstr>PowerPoint Presentation</vt:lpstr>
      <vt:lpstr>PowerPoint Presentation</vt:lpstr>
      <vt:lpstr>Quiz</vt:lpstr>
      <vt:lpstr>Answer</vt:lpstr>
      <vt:lpstr>Quiz</vt:lpstr>
      <vt:lpstr>Answer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karthi murugaiiyan</dc:creator>
  <cp:lastModifiedBy>Archana</cp:lastModifiedBy>
  <cp:revision>32</cp:revision>
  <dcterms:created xsi:type="dcterms:W3CDTF">2018-06-12T04:41:32Z</dcterms:created>
  <dcterms:modified xsi:type="dcterms:W3CDTF">2018-06-28T05:31:00Z</dcterms:modified>
</cp:coreProperties>
</file>