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304" r:id="rId4"/>
    <p:sldId id="291" r:id="rId5"/>
    <p:sldId id="292" r:id="rId6"/>
    <p:sldId id="305" r:id="rId7"/>
    <p:sldId id="306" r:id="rId8"/>
    <p:sldId id="257" r:id="rId9"/>
    <p:sldId id="259" r:id="rId10"/>
    <p:sldId id="293" r:id="rId11"/>
    <p:sldId id="260" r:id="rId12"/>
    <p:sldId id="295" r:id="rId13"/>
    <p:sldId id="290" r:id="rId14"/>
    <p:sldId id="307" r:id="rId15"/>
    <p:sldId id="261" r:id="rId16"/>
    <p:sldId id="262" r:id="rId17"/>
    <p:sldId id="263" r:id="rId18"/>
    <p:sldId id="297" r:id="rId19"/>
    <p:sldId id="298" r:id="rId20"/>
    <p:sldId id="299" r:id="rId21"/>
    <p:sldId id="300" r:id="rId22"/>
    <p:sldId id="286" r:id="rId23"/>
    <p:sldId id="287" r:id="rId24"/>
    <p:sldId id="288" r:id="rId25"/>
    <p:sldId id="289" r:id="rId26"/>
    <p:sldId id="301" r:id="rId27"/>
    <p:sldId id="280" r:id="rId28"/>
    <p:sldId id="273" r:id="rId29"/>
    <p:sldId id="274" r:id="rId30"/>
    <p:sldId id="275" r:id="rId31"/>
    <p:sldId id="276" r:id="rId32"/>
    <p:sldId id="277" r:id="rId33"/>
    <p:sldId id="278" r:id="rId3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2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6" y="97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4D550-1F1B-4B5F-B128-196DF6605FFD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16816-9091-43A8-AC6A-C5A4590014D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6843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3FBB5-4FC4-46EE-AA42-FAFAD474FF33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F387F-85C7-461C-B5D2-C43AEE16EEC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9823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704F-CCE8-4EF2-B5E3-66EE5CAB776B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9C25C-5D55-4021-B9A7-8ED09DE95C1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8721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EEF7-FB15-432A-A556-DA51333B8A2C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C6469-0CF3-42E5-88F0-10593718298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9921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1628C-C586-478D-9817-F3DF8B3BA0F5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96530-C610-44FF-843C-EC81207D20C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24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C6009-0B0F-4153-BB7F-229566F19F09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12F8C-4402-45B6-B0A9-13FC82064B0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916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0CD4D-4B2E-4E81-B3A0-288ACB1F91F7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1A9AF-9DBD-49AE-96B0-390B10E2329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390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2F636-7794-4C2F-B4C3-844093CEDD0C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327C4-93AA-452C-BD0B-F186F5F34A7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8743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65AA-B2CB-45C9-A24F-186AF73BABB2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B72A2-E226-4E4C-B137-725E903B099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1934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1FD0A-3A7D-4777-A610-B8BF4E04A34A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C0074-F317-4511-A3EE-D0BD6604073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86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3569-B403-4DF0-9D6C-71F44D198A80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E7D2F-478E-43ED-83B0-8A86C06990C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746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9E520-F9DF-4BAA-9F4D-DBE35EC8C612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DC158-05E7-4A17-B647-4B5A6CB0E2A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837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2085B6-CBD4-4F63-BE8E-F89270483068}" type="datetimeFigureOut">
              <a:rPr lang="en-IN"/>
              <a:pPr>
                <a:defRPr/>
              </a:pPr>
              <a:t>21-05-2019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07F6221-0C51-4A65-BA95-17737AC4403A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528034"/>
          </a:xfrm>
        </p:spPr>
        <p:txBody>
          <a:bodyPr/>
          <a:lstStyle/>
          <a:p>
            <a:pPr algn="ctr" eaLnBrk="1" hangingPunct="1"/>
            <a:r>
              <a:rPr lang="en-US" dirty="0"/>
              <a:t>OO Programming Concepts</a:t>
            </a:r>
            <a:endParaRPr lang="en-US" alt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442" y="1326524"/>
            <a:ext cx="10515600" cy="5125791"/>
          </a:xfrm>
        </p:spPr>
        <p:txBody>
          <a:bodyPr rtlCol="0"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Python supports both Procedural and Object Oriented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approaches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problem solving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solve the complex problems with procedural approach but it makes difficulty in organizing  and readability of the code.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using object oriented approach we can better organize the code and readability.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Object-oriented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programming (OOP) involves programming using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objects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represents an entity in the real world that can be distinctly identified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student, a desk, a circle, a button, and even a loan can all be viewed as objects.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has a unique identity, state, and behaviors.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 of an object consists of a set of data fields (also known as properties) with their current 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behavior of an object is defined by a set of methods. </a:t>
            </a:r>
          </a:p>
          <a:p>
            <a:pPr marL="804862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724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class dog</a:t>
            </a:r>
            <a:r>
              <a:rPr lang="en-US" sz="1800" dirty="0" smtClean="0">
                <a:latin typeface="+mj-lt"/>
              </a:rPr>
              <a:t>:                                  class 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Breed='Bulldog'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size='Large'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</a:t>
            </a:r>
            <a:r>
              <a:rPr lang="en-US" sz="1800" dirty="0" err="1">
                <a:latin typeface="+mj-lt"/>
              </a:rPr>
              <a:t>colour</a:t>
            </a:r>
            <a:r>
              <a:rPr lang="en-US" sz="1800" dirty="0">
                <a:latin typeface="+mj-lt"/>
              </a:rPr>
              <a:t>='Light </a:t>
            </a:r>
            <a:r>
              <a:rPr lang="en-US" sz="1800" dirty="0" smtClean="0">
                <a:latin typeface="+mj-lt"/>
              </a:rPr>
              <a:t>gray‘            Attributes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__Age=5     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</a:t>
            </a: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 Eat(self):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print("pedigree")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</a:t>
            </a: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 Run(self</a:t>
            </a:r>
            <a:r>
              <a:rPr lang="en-US" sz="1800" dirty="0" smtClean="0">
                <a:latin typeface="+mj-lt"/>
              </a:rPr>
              <a:t>):                    Methods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print("fast")      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</a:t>
            </a: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Sleep(self):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print("6 </a:t>
            </a:r>
            <a:r>
              <a:rPr lang="en-US" sz="1800" dirty="0" err="1">
                <a:latin typeface="+mj-lt"/>
              </a:rPr>
              <a:t>hr</a:t>
            </a:r>
            <a:r>
              <a:rPr lang="en-US" sz="1800" dirty="0">
                <a:latin typeface="+mj-lt"/>
              </a:rPr>
              <a:t> a day</a:t>
            </a:r>
            <a:r>
              <a:rPr lang="en-US" sz="1800" dirty="0" smtClean="0">
                <a:latin typeface="+mj-lt"/>
              </a:rPr>
              <a:t>")                      </a:t>
            </a:r>
            <a:r>
              <a:rPr lang="en-US" sz="1600" b="1" dirty="0" smtClean="0">
                <a:latin typeface="+mj-lt"/>
              </a:rPr>
              <a:t>Object </a:t>
            </a:r>
            <a:r>
              <a:rPr lang="en-US" sz="1600" b="1" dirty="0">
                <a:latin typeface="+mj-lt"/>
              </a:rPr>
              <a:t>Creation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</a:t>
            </a: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Name(Self):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print("jack")</a:t>
            </a: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Dog1Object=dog</a:t>
            </a:r>
            <a:r>
              <a:rPr lang="en-US" sz="1800" b="1" dirty="0" smtClean="0">
                <a:latin typeface="+mj-lt"/>
              </a:rPr>
              <a:t>()</a:t>
            </a: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print(Dog1Object.Breed)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Dog1Object.Run()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879678" y="1160060"/>
            <a:ext cx="368489" cy="1282889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63922" y="2634018"/>
            <a:ext cx="184245" cy="2825086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56044" y="2129050"/>
            <a:ext cx="2494129" cy="2729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56044" y="3646227"/>
            <a:ext cx="2494129" cy="2729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27189"/>
              </p:ext>
            </p:extLst>
          </p:nvPr>
        </p:nvGraphicFramePr>
        <p:xfrm>
          <a:off x="5895832" y="614148"/>
          <a:ext cx="1965278" cy="3432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278"/>
              </a:tblGrid>
              <a:tr h="457307">
                <a:tc>
                  <a:txBody>
                    <a:bodyPr/>
                    <a:lstStyle/>
                    <a:p>
                      <a:r>
                        <a:rPr lang="en-US" dirty="0" smtClean="0"/>
                        <a:t> dog</a:t>
                      </a:r>
                      <a:endParaRPr lang="en-US" dirty="0"/>
                    </a:p>
                  </a:txBody>
                  <a:tcPr/>
                </a:tc>
              </a:tr>
              <a:tr h="14261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Breed</a:t>
                      </a:r>
                    </a:p>
                    <a:p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b="1" dirty="0" smtClean="0"/>
                        <a:t>+</a:t>
                      </a:r>
                      <a:r>
                        <a:rPr lang="en-US" dirty="0" err="1" smtClean="0"/>
                        <a:t>colour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- </a:t>
                      </a:r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154894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Eat()</a:t>
                      </a:r>
                    </a:p>
                    <a:p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Run()</a:t>
                      </a:r>
                    </a:p>
                    <a:p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Sleep()</a:t>
                      </a:r>
                    </a:p>
                    <a:p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Name()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101755" y="1009934"/>
            <a:ext cx="3657600" cy="136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01051" y="4046561"/>
            <a:ext cx="0" cy="573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48256"/>
              </p:ext>
            </p:extLst>
          </p:nvPr>
        </p:nvGraphicFramePr>
        <p:xfrm>
          <a:off x="5977718" y="4619767"/>
          <a:ext cx="1910687" cy="2000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687"/>
              </a:tblGrid>
              <a:tr h="354842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Dog1object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1696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Bulldog</a:t>
                      </a:r>
                    </a:p>
                    <a:p>
                      <a:r>
                        <a:rPr lang="en-US" sz="1200" b="1" dirty="0" smtClean="0"/>
                        <a:t>Large</a:t>
                      </a:r>
                    </a:p>
                    <a:p>
                      <a:r>
                        <a:rPr lang="en-US" sz="1200" b="1" dirty="0" smtClean="0"/>
                        <a:t>Light gray</a:t>
                      </a:r>
                    </a:p>
                    <a:p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</a:tr>
              <a:tr h="616967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Eat()</a:t>
                      </a:r>
                    </a:p>
                    <a:p>
                      <a:pPr marL="0" algn="l" defTabSz="914377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Run()</a:t>
                      </a:r>
                    </a:p>
                    <a:p>
                      <a:pPr marL="0" algn="l" defTabSz="914377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Sleep()</a:t>
                      </a:r>
                    </a:p>
                    <a:p>
                      <a:pPr marL="0" algn="l" defTabSz="914377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476" y="5202071"/>
            <a:ext cx="2930927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/>
          <p:nvPr/>
        </p:nvCxnSpPr>
        <p:spPr>
          <a:xfrm flipV="1">
            <a:off x="2879678" y="4790364"/>
            <a:ext cx="2879677" cy="92129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12509"/>
          </a:xfrm>
        </p:spPr>
        <p:txBody>
          <a:bodyPr/>
          <a:lstStyle/>
          <a:p>
            <a:r>
              <a:rPr lang="en-US" dirty="0"/>
              <a:t>Constructors in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/>
          <a:lstStyle/>
          <a:p>
            <a:pPr lvl="0"/>
            <a:r>
              <a:rPr lang="en-US" sz="1800" dirty="0">
                <a:latin typeface="+mj-lt"/>
              </a:rPr>
              <a:t>Class functions that begins with double underscore (__) are called special functions as they have special meaning</a:t>
            </a:r>
            <a:r>
              <a:rPr lang="en-US" sz="1800" dirty="0" smtClean="0">
                <a:latin typeface="+mj-lt"/>
              </a:rPr>
              <a:t>.</a:t>
            </a:r>
          </a:p>
          <a:p>
            <a:r>
              <a:rPr lang="en-US" sz="1800" dirty="0"/>
              <a:t>__</a:t>
            </a:r>
            <a:r>
              <a:rPr lang="en-US" sz="1800" dirty="0">
                <a:latin typeface="+mj-lt"/>
              </a:rPr>
              <a:t>init__ is a method which is immediately and automatically called after an instance has been </a:t>
            </a:r>
            <a:r>
              <a:rPr lang="en-US" sz="1800" dirty="0" smtClean="0">
                <a:latin typeface="+mj-lt"/>
              </a:rPr>
              <a:t>created for a class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The __init__ method is used to initialize an instance. </a:t>
            </a:r>
            <a:endParaRPr lang="en-US" sz="1800" dirty="0" smtClean="0">
              <a:latin typeface="+mj-lt"/>
            </a:endParaRPr>
          </a:p>
          <a:p>
            <a:r>
              <a:rPr lang="en-US" sz="1800" dirty="0">
                <a:latin typeface="+mj-lt"/>
              </a:rPr>
              <a:t>The __init__ method can be anywhere in a class definition, but it is usually the first method of a class, i.e. it </a:t>
            </a:r>
            <a:r>
              <a:rPr lang="en-US" sz="1800" dirty="0" smtClean="0">
                <a:latin typeface="+mj-lt"/>
              </a:rPr>
              <a:t>follows </a:t>
            </a:r>
            <a:r>
              <a:rPr lang="en-US" sz="1800" dirty="0">
                <a:latin typeface="+mj-lt"/>
              </a:rPr>
              <a:t>right after the class header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class  </a:t>
            </a:r>
            <a:r>
              <a:rPr lang="en-US" sz="1800" dirty="0" smtClean="0">
                <a:latin typeface="+mj-lt"/>
              </a:rPr>
              <a:t>Student: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def __init__(self):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print("__init__ has been executed!")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stud_1=Student( ) 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#__init__ has been executed!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012" y="3069822"/>
            <a:ext cx="50958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 smtClean="0">
                <a:latin typeface="+mj-lt"/>
              </a:rPr>
              <a:t>constructor</a:t>
            </a:r>
            <a:r>
              <a:rPr lang="en-US" sz="2400" b="1" i="1" dirty="0"/>
              <a:t> </a:t>
            </a:r>
            <a:r>
              <a:rPr lang="en-US" sz="2400" b="1" i="1" dirty="0">
                <a:latin typeface="+mj-lt"/>
              </a:rPr>
              <a:t>Example 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class Student:  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</a:t>
            </a:r>
            <a:r>
              <a:rPr lang="en-US" sz="2000" b="1" dirty="0" err="1" smtClean="0">
                <a:latin typeface="+mj-lt"/>
              </a:rPr>
              <a:t>def</a:t>
            </a:r>
            <a:r>
              <a:rPr lang="en-US" sz="2000" b="1" dirty="0" smtClean="0">
                <a:latin typeface="+mj-lt"/>
              </a:rPr>
              <a:t> __</a:t>
            </a:r>
            <a:r>
              <a:rPr lang="en-US" sz="2000" b="1" dirty="0" err="1" smtClean="0">
                <a:latin typeface="+mj-lt"/>
              </a:rPr>
              <a:t>init</a:t>
            </a:r>
            <a:r>
              <a:rPr lang="en-US" sz="2000" b="1" dirty="0" smtClean="0">
                <a:latin typeface="+mj-lt"/>
              </a:rPr>
              <a:t>__(self, </a:t>
            </a:r>
            <a:r>
              <a:rPr lang="en-US" sz="2000" b="1" dirty="0" err="1" smtClean="0">
                <a:latin typeface="+mj-lt"/>
              </a:rPr>
              <a:t>name,</a:t>
            </a:r>
            <a:r>
              <a:rPr lang="en-US" sz="2000" b="1" dirty="0" err="1">
                <a:latin typeface="+mj-lt"/>
              </a:rPr>
              <a:t>rollno</a:t>
            </a:r>
            <a:r>
              <a:rPr lang="en-US" sz="2000" b="1" dirty="0" smtClean="0">
                <a:latin typeface="+mj-lt"/>
              </a:rPr>
              <a:t>): 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# automatically executed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	self.name = name                    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when obj created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self.rollno</a:t>
            </a:r>
            <a:r>
              <a:rPr lang="en-US" sz="2000" dirty="0" smtClean="0">
                <a:latin typeface="+mj-lt"/>
              </a:rPr>
              <a:t> = </a:t>
            </a:r>
            <a:r>
              <a:rPr lang="en-US" sz="2000" dirty="0" err="1" smtClean="0">
                <a:latin typeface="+mj-lt"/>
              </a:rPr>
              <a:t>rollno</a:t>
            </a:r>
            <a:r>
              <a:rPr lang="en-US" sz="2000" dirty="0" smtClean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</a:t>
            </a:r>
            <a:r>
              <a:rPr lang="en-US" sz="2000" dirty="0" err="1" smtClean="0">
                <a:latin typeface="+mj-lt"/>
              </a:rPr>
              <a:t>def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displayStudent</a:t>
            </a:r>
            <a:r>
              <a:rPr lang="en-US" sz="2000" dirty="0" smtClean="0">
                <a:latin typeface="+mj-lt"/>
              </a:rPr>
              <a:t>(self):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print ("name: ", self.name,  ", </a:t>
            </a:r>
            <a:r>
              <a:rPr lang="en-US" sz="2000" dirty="0" err="1">
                <a:latin typeface="+mj-lt"/>
              </a:rPr>
              <a:t>rollno</a:t>
            </a:r>
            <a:r>
              <a:rPr lang="en-US" sz="2000" dirty="0">
                <a:latin typeface="+mj-lt"/>
              </a:rPr>
              <a:t>: ", </a:t>
            </a:r>
            <a:r>
              <a:rPr lang="en-US" sz="2000" dirty="0" err="1">
                <a:latin typeface="+mj-lt"/>
              </a:rPr>
              <a:t>self.rollno</a:t>
            </a:r>
            <a:r>
              <a:rPr lang="en-US" sz="2000" dirty="0">
                <a:latin typeface="+mj-lt"/>
              </a:rPr>
              <a:t> )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Stud_1 = Student( “jenna“,121)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# values passed while initializing object </a:t>
            </a:r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Stud_2= Student(“john“,122)  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Stud_1.displayStudent()  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Stud_2.displayStudent()  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6701"/>
              </p:ext>
            </p:extLst>
          </p:nvPr>
        </p:nvGraphicFramePr>
        <p:xfrm>
          <a:off x="7356142" y="614149"/>
          <a:ext cx="2115405" cy="2129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405"/>
              </a:tblGrid>
              <a:tr h="428386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</a:tr>
              <a:tr h="79210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b="1" dirty="0" smtClean="0"/>
                        <a:t>+</a:t>
                      </a:r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</a:tr>
              <a:tr h="9085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r>
                        <a:rPr lang="en-US" dirty="0" err="1" smtClean="0"/>
                        <a:t>displayStudent</a:t>
                      </a:r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7588156" y="2743200"/>
            <a:ext cx="518614" cy="996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830101" y="2743200"/>
            <a:ext cx="764275" cy="996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0294"/>
              </p:ext>
            </p:extLst>
          </p:nvPr>
        </p:nvGraphicFramePr>
        <p:xfrm>
          <a:off x="7233313" y="3957851"/>
          <a:ext cx="1078174" cy="1499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174"/>
              </a:tblGrid>
              <a:tr h="34119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Stud_1</a:t>
                      </a:r>
                      <a:endParaRPr lang="en-US" sz="1600" b="1" dirty="0"/>
                    </a:p>
                  </a:txBody>
                  <a:tcPr/>
                </a:tc>
              </a:tr>
              <a:tr h="5049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Jenna</a:t>
                      </a:r>
                    </a:p>
                    <a:p>
                      <a:r>
                        <a:rPr lang="en-US" sz="1600" dirty="0" smtClean="0"/>
                        <a:t>121</a:t>
                      </a:r>
                      <a:endParaRPr lang="en-US" sz="1600" dirty="0"/>
                    </a:p>
                  </a:txBody>
                  <a:tcPr/>
                </a:tc>
              </a:tr>
              <a:tr h="541541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Student()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93" y="4998919"/>
            <a:ext cx="36004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36524"/>
              </p:ext>
            </p:extLst>
          </p:nvPr>
        </p:nvGraphicFramePr>
        <p:xfrm>
          <a:off x="9055289" y="3946477"/>
          <a:ext cx="1078174" cy="1499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174"/>
              </a:tblGrid>
              <a:tr h="341194">
                <a:tc>
                  <a:txBody>
                    <a:bodyPr/>
                    <a:lstStyle/>
                    <a:p>
                      <a:r>
                        <a:rPr lang="en-US" sz="1600" b="1" i="0" dirty="0" smtClean="0"/>
                        <a:t>Stud_2</a:t>
                      </a:r>
                      <a:endParaRPr lang="en-US" sz="1600" b="1" i="0" dirty="0"/>
                    </a:p>
                  </a:txBody>
                  <a:tcPr/>
                </a:tc>
              </a:tr>
              <a:tr h="5049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</a:p>
                    <a:p>
                      <a:r>
                        <a:rPr lang="en-US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</a:tr>
              <a:tr h="541541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Student()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9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2921"/>
          </a:xfrm>
        </p:spPr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4880426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These methods are only called on creation and destruction of the object. They are not called manually but </a:t>
            </a:r>
            <a:r>
              <a:rPr lang="en-US" sz="1800" dirty="0" smtClean="0">
                <a:latin typeface="+mj-lt"/>
              </a:rPr>
              <a:t>completely </a:t>
            </a:r>
            <a:r>
              <a:rPr lang="en-US" sz="1800" dirty="0">
                <a:latin typeface="+mj-lt"/>
              </a:rPr>
              <a:t>automatic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800" b="1" i="1" dirty="0">
                <a:latin typeface="+mj-lt"/>
              </a:rPr>
              <a:t>Example</a:t>
            </a:r>
          </a:p>
          <a:p>
            <a:r>
              <a:rPr lang="en-US" sz="1800" dirty="0">
                <a:latin typeface="+mj-lt"/>
              </a:rPr>
              <a:t>The class below has a constructor (init) and destructor (del</a:t>
            </a:r>
            <a:r>
              <a:rPr lang="en-US" sz="1800" dirty="0" smtClean="0">
                <a:latin typeface="+mj-lt"/>
              </a:rPr>
              <a:t>).We </a:t>
            </a:r>
            <a:r>
              <a:rPr lang="en-US" sz="1800" dirty="0">
                <a:latin typeface="+mj-lt"/>
              </a:rPr>
              <a:t>create an instance from the class and delete it right after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class Student: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def __init__(self):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print</a:t>
            </a:r>
            <a:r>
              <a:rPr lang="en-US" sz="1800" dirty="0" smtClean="0">
                <a:latin typeface="+mj-lt"/>
              </a:rPr>
              <a:t>()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</a:t>
            </a:r>
            <a:r>
              <a:rPr lang="en-US" sz="1800" dirty="0">
                <a:latin typeface="+mj-lt"/>
              </a:rPr>
              <a:t>def __del__(self</a:t>
            </a:r>
            <a:r>
              <a:rPr lang="en-US" sz="1800" dirty="0" smtClean="0">
                <a:latin typeface="+mj-lt"/>
              </a:rPr>
              <a:t>): 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print('Destructor called, vehicle deleted.')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Stud_1=Student()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del </a:t>
            </a:r>
            <a:r>
              <a:rPr lang="en-US" sz="1800" dirty="0" smtClean="0">
                <a:latin typeface="+mj-lt"/>
              </a:rPr>
              <a:t>Stud_1 </a:t>
            </a:r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# stud_1 gets deleted</a:t>
            </a:r>
            <a:endParaRPr lang="en-US" sz="1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79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3" y="177421"/>
            <a:ext cx="10515600" cy="477672"/>
          </a:xfrm>
        </p:spPr>
        <p:txBody>
          <a:bodyPr/>
          <a:lstStyle/>
          <a:p>
            <a:r>
              <a:rPr lang="en-US" sz="2800" b="1" i="1" dirty="0" smtClean="0"/>
              <a:t>destructor </a:t>
            </a:r>
            <a:r>
              <a:rPr lang="en-US" sz="2800" b="1" i="1" dirty="0"/>
              <a:t>Example :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3" y="655092"/>
            <a:ext cx="10652077" cy="609622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class Student: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dirty="0" err="1">
                <a:latin typeface="+mj-lt"/>
              </a:rPr>
              <a:t>def</a:t>
            </a:r>
            <a:r>
              <a:rPr lang="en-US" sz="2000" dirty="0">
                <a:latin typeface="+mj-lt"/>
              </a:rPr>
              <a:t> __</a:t>
            </a:r>
            <a:r>
              <a:rPr lang="en-US" sz="2000" dirty="0" err="1">
                <a:latin typeface="+mj-lt"/>
              </a:rPr>
              <a:t>init</a:t>
            </a:r>
            <a:r>
              <a:rPr lang="en-US" sz="2000" dirty="0">
                <a:latin typeface="+mj-lt"/>
              </a:rPr>
              <a:t>__(self, </a:t>
            </a:r>
            <a:r>
              <a:rPr lang="en-US" sz="2000" dirty="0" err="1">
                <a:latin typeface="+mj-lt"/>
              </a:rPr>
              <a:t>name,rollno</a:t>
            </a:r>
            <a:r>
              <a:rPr lang="en-US" sz="2000" dirty="0">
                <a:latin typeface="+mj-lt"/>
              </a:rPr>
              <a:t>): </a:t>
            </a:r>
            <a:r>
              <a:rPr lang="en-US" sz="2000" dirty="0" smtClean="0">
                <a:latin typeface="+mj-lt"/>
              </a:rPr>
              <a:t>self.name </a:t>
            </a:r>
            <a:r>
              <a:rPr lang="en-US" sz="2000" dirty="0">
                <a:latin typeface="+mj-lt"/>
              </a:rPr>
              <a:t>= name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</a:t>
            </a:r>
            <a:r>
              <a:rPr lang="en-US" sz="2000" dirty="0" err="1">
                <a:latin typeface="+mj-lt"/>
              </a:rPr>
              <a:t>self.rollno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rollno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dirty="0" err="1">
                <a:latin typeface="+mj-lt"/>
              </a:rPr>
              <a:t>def</a:t>
            </a:r>
            <a:r>
              <a:rPr lang="en-US" sz="2000" dirty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displayStudent</a:t>
            </a:r>
            <a:r>
              <a:rPr lang="en-US" sz="2000" dirty="0">
                <a:latin typeface="+mj-lt"/>
              </a:rPr>
              <a:t>(self):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print ("name: ", self.name,  ", </a:t>
            </a:r>
            <a:r>
              <a:rPr lang="en-US" sz="2000" dirty="0" err="1">
                <a:latin typeface="+mj-lt"/>
              </a:rPr>
              <a:t>rollno</a:t>
            </a:r>
            <a:r>
              <a:rPr lang="en-US" sz="2000" dirty="0">
                <a:latin typeface="+mj-lt"/>
              </a:rPr>
              <a:t>: ", </a:t>
            </a:r>
            <a:r>
              <a:rPr lang="en-US" sz="2000" dirty="0" err="1">
                <a:latin typeface="+mj-lt"/>
              </a:rPr>
              <a:t>self.rollno</a:t>
            </a:r>
            <a:r>
              <a:rPr lang="en-US" sz="2000" dirty="0">
                <a:latin typeface="+mj-lt"/>
              </a:rPr>
              <a:t> 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dirty="0" err="1">
                <a:latin typeface="+mj-lt"/>
              </a:rPr>
              <a:t>def</a:t>
            </a:r>
            <a:r>
              <a:rPr lang="en-US" sz="2000" dirty="0">
                <a:latin typeface="+mj-lt"/>
              </a:rPr>
              <a:t> __del__(self</a:t>
            </a:r>
            <a:r>
              <a:rPr lang="en-US" sz="2000" dirty="0" smtClean="0">
                <a:latin typeface="+mj-lt"/>
              </a:rPr>
              <a:t>):                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# automatically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destructed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   </a:t>
            </a:r>
            <a:r>
              <a:rPr lang="en-US" sz="2000" dirty="0">
                <a:latin typeface="+mj-lt"/>
              </a:rPr>
              <a:t>print('Destructor called, stud_1 deleted.')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Stud_1 = Student( "jenna",121) # values passed while initializing object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Stud_2= Student("john",122)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Stud_1.displayStudent()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Stud_2.displayStudent()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del Stud_1 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Stud_1.displayStudent()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15" y="864698"/>
            <a:ext cx="2286000" cy="450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02" y="4804011"/>
            <a:ext cx="511151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52131" y="5158854"/>
            <a:ext cx="177420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5"/>
            <a:ext cx="10515600" cy="537555"/>
          </a:xfrm>
        </p:spPr>
        <p:txBody>
          <a:bodyPr/>
          <a:lstStyle/>
          <a:p>
            <a:r>
              <a:rPr lang="en-US" dirty="0" smtClean="0"/>
              <a:t>Class variable </a:t>
            </a:r>
            <a:r>
              <a:rPr lang="en-US" dirty="0" err="1" smtClean="0"/>
              <a:t>Vs</a:t>
            </a:r>
            <a:r>
              <a:rPr lang="en-US" dirty="0" smtClean="0"/>
              <a:t> Object variable.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Class </a:t>
            </a:r>
            <a:r>
              <a:rPr lang="en-US" sz="2000" b="1" dirty="0" smtClean="0">
                <a:latin typeface="+mj-lt"/>
              </a:rPr>
              <a:t>variable :-</a:t>
            </a:r>
            <a:endParaRPr lang="en-US" sz="2000" b="1" dirty="0">
              <a:latin typeface="+mj-lt"/>
            </a:endParaRPr>
          </a:p>
          <a:p>
            <a:pPr marL="573088" indent="-231775">
              <a:tabLst>
                <a:tab pos="287338" algn="l"/>
              </a:tabLst>
            </a:pPr>
            <a:r>
              <a:rPr lang="en-US" sz="2000" dirty="0" smtClean="0">
                <a:latin typeface="+mj-lt"/>
              </a:rPr>
              <a:t>class variable is </a:t>
            </a:r>
            <a:r>
              <a:rPr lang="en-US" sz="2000" dirty="0">
                <a:latin typeface="+mj-lt"/>
              </a:rPr>
              <a:t>shared and accessed by all objects of class.</a:t>
            </a:r>
          </a:p>
          <a:p>
            <a:pPr marL="573088" indent="-231775" defTabSz="177800">
              <a:tabLst>
                <a:tab pos="287338" algn="l"/>
              </a:tabLst>
            </a:pPr>
            <a:r>
              <a:rPr lang="en-US" sz="2000" dirty="0" smtClean="0">
                <a:latin typeface="+mj-lt"/>
              </a:rPr>
              <a:t>When </a:t>
            </a:r>
            <a:r>
              <a:rPr lang="en-US" sz="2000" dirty="0">
                <a:latin typeface="+mj-lt"/>
              </a:rPr>
              <a:t>any one object makes a change to class variable</a:t>
            </a:r>
            <a:r>
              <a:rPr lang="en-US" sz="2000" dirty="0" smtClean="0">
                <a:latin typeface="+mj-lt"/>
              </a:rPr>
              <a:t>, the </a:t>
            </a:r>
            <a:r>
              <a:rPr lang="en-US" sz="2000" dirty="0">
                <a:latin typeface="+mj-lt"/>
              </a:rPr>
              <a:t>change is reflected in all instances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Object </a:t>
            </a:r>
            <a:r>
              <a:rPr lang="en-US" sz="2000" b="1" dirty="0" smtClean="0">
                <a:latin typeface="+mj-lt"/>
              </a:rPr>
              <a:t>Variable :-</a:t>
            </a:r>
            <a:endParaRPr lang="en-US" sz="2000" b="1" dirty="0">
              <a:latin typeface="+mj-lt"/>
            </a:endParaRPr>
          </a:p>
          <a:p>
            <a:pPr marL="627063" indent="-285750"/>
            <a:r>
              <a:rPr lang="en-US" sz="1800" dirty="0" smtClean="0">
                <a:latin typeface="+mj-lt"/>
              </a:rPr>
              <a:t>Owned </a:t>
            </a:r>
            <a:r>
              <a:rPr lang="en-US" sz="1800" dirty="0">
                <a:latin typeface="+mj-lt"/>
              </a:rPr>
              <a:t>by individual object/instance</a:t>
            </a:r>
          </a:p>
          <a:p>
            <a:pPr marL="627063" indent="-285750"/>
            <a:r>
              <a:rPr lang="en-US" sz="1800" dirty="0" smtClean="0">
                <a:latin typeface="+mj-lt"/>
              </a:rPr>
              <a:t>Each </a:t>
            </a:r>
            <a:r>
              <a:rPr lang="en-US" sz="1800" dirty="0">
                <a:latin typeface="+mj-lt"/>
              </a:rPr>
              <a:t>object has its own </a:t>
            </a:r>
            <a:r>
              <a:rPr lang="en-US" sz="1800" dirty="0" smtClean="0">
                <a:latin typeface="+mj-lt"/>
              </a:rPr>
              <a:t>copy  not </a:t>
            </a:r>
            <a:r>
              <a:rPr lang="en-US" sz="1800" dirty="0">
                <a:latin typeface="+mj-lt"/>
              </a:rPr>
              <a:t>Shared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764" y="2620369"/>
            <a:ext cx="5745707" cy="357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6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437" y="758825"/>
            <a:ext cx="10515600" cy="53510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latin typeface="+mj-lt"/>
              </a:rPr>
              <a:t>Class variable </a:t>
            </a:r>
            <a:r>
              <a:rPr lang="en-US" sz="2000" b="1" i="1" dirty="0" err="1">
                <a:latin typeface="+mj-lt"/>
              </a:rPr>
              <a:t>Vs</a:t>
            </a:r>
            <a:r>
              <a:rPr lang="en-US" sz="2000" b="1" i="1" dirty="0">
                <a:latin typeface="+mj-lt"/>
              </a:rPr>
              <a:t> Object variable </a:t>
            </a:r>
            <a:r>
              <a:rPr lang="en-US" sz="2000" b="1" i="1" dirty="0" smtClean="0">
                <a:latin typeface="+mj-lt"/>
              </a:rPr>
              <a:t>Example 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class Student: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count=0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name=" "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dirty="0" err="1">
                <a:latin typeface="+mj-lt"/>
              </a:rPr>
              <a:t>def</a:t>
            </a:r>
            <a:r>
              <a:rPr lang="en-US" sz="2000" dirty="0">
                <a:latin typeface="+mj-lt"/>
              </a:rPr>
              <a:t> __</a:t>
            </a:r>
            <a:r>
              <a:rPr lang="en-US" sz="2000" dirty="0" err="1">
                <a:latin typeface="+mj-lt"/>
              </a:rPr>
              <a:t>init</a:t>
            </a:r>
            <a:r>
              <a:rPr lang="en-US" sz="2000" dirty="0">
                <a:latin typeface="+mj-lt"/>
              </a:rPr>
              <a:t>__(</a:t>
            </a:r>
            <a:r>
              <a:rPr lang="en-US" sz="2000" dirty="0" err="1">
                <a:latin typeface="+mj-lt"/>
              </a:rPr>
              <a:t>self,name</a:t>
            </a:r>
            <a:r>
              <a:rPr lang="en-US" sz="2000" dirty="0">
                <a:latin typeface="+mj-lt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</a:t>
            </a:r>
            <a:r>
              <a:rPr lang="en-US" sz="2000" dirty="0" err="1">
                <a:latin typeface="+mj-lt"/>
              </a:rPr>
              <a:t>Student.count</a:t>
            </a:r>
            <a:r>
              <a:rPr lang="en-US" sz="2000" dirty="0">
                <a:latin typeface="+mj-lt"/>
              </a:rPr>
              <a:t>+=1                 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lass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variable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self.name=name                   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#Object variable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print("student </a:t>
            </a:r>
            <a:r>
              <a:rPr lang="en-US" sz="2000" dirty="0" err="1">
                <a:latin typeface="+mj-lt"/>
              </a:rPr>
              <a:t>name",name</a:t>
            </a:r>
            <a:r>
              <a:rPr lang="en-US" sz="20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print("stud_count",</a:t>
            </a:r>
            <a:r>
              <a:rPr lang="en-US" sz="2000" dirty="0" err="1">
                <a:latin typeface="+mj-lt"/>
              </a:rPr>
              <a:t>Student.count</a:t>
            </a:r>
            <a:r>
              <a:rPr lang="en-US" sz="20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stud1=Student("john")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stud2=Student("jack")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stud3=Student("</a:t>
            </a:r>
            <a:r>
              <a:rPr lang="en-US" sz="2000" dirty="0" err="1">
                <a:latin typeface="+mj-lt"/>
              </a:rPr>
              <a:t>jill</a:t>
            </a:r>
            <a:r>
              <a:rPr lang="en-US" sz="2000" dirty="0">
                <a:latin typeface="+mj-lt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print(Student.name)</a:t>
            </a:r>
          </a:p>
          <a:p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88" y="2676312"/>
            <a:ext cx="31242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630304" y="2934269"/>
            <a:ext cx="900753" cy="13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5588" y="3350525"/>
            <a:ext cx="11054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109"/>
            <a:ext cx="10515600" cy="817419"/>
          </a:xfrm>
        </p:spPr>
        <p:txBody>
          <a:bodyPr/>
          <a:lstStyle/>
          <a:p>
            <a:r>
              <a:rPr lang="en-US" dirty="0"/>
              <a:t>Deleting Attributes and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6271146"/>
          </a:xfrm>
        </p:spPr>
        <p:txBody>
          <a:bodyPr/>
          <a:lstStyle/>
          <a:p>
            <a:pPr lvl="0"/>
            <a:r>
              <a:rPr lang="en-US" sz="1800" dirty="0">
                <a:latin typeface="+mj-lt"/>
              </a:rPr>
              <a:t>similar to destructor.</a:t>
            </a:r>
          </a:p>
          <a:p>
            <a:pPr lvl="0"/>
            <a:r>
              <a:rPr lang="en-US" sz="1800" dirty="0">
                <a:latin typeface="+mj-lt"/>
              </a:rPr>
              <a:t> automatically called when object is going out of scope</a:t>
            </a:r>
          </a:p>
          <a:p>
            <a:pPr lvl="0"/>
            <a:r>
              <a:rPr lang="en-US" sz="1800" dirty="0" smtClean="0">
                <a:latin typeface="+mj-lt"/>
              </a:rPr>
              <a:t>To </a:t>
            </a:r>
            <a:r>
              <a:rPr lang="en-US" sz="1800" dirty="0">
                <a:latin typeface="+mj-lt"/>
              </a:rPr>
              <a:t>delete an </a:t>
            </a:r>
            <a:r>
              <a:rPr lang="en-US" sz="1800" dirty="0" err="1">
                <a:latin typeface="+mj-lt"/>
              </a:rPr>
              <a:t>attributname</a:t>
            </a:r>
            <a:r>
              <a:rPr lang="en-US" sz="1800" dirty="0">
                <a:latin typeface="+mj-lt"/>
              </a:rPr>
              <a:t>:</a:t>
            </a:r>
          </a:p>
          <a:p>
            <a:pPr marL="457189" lvl="1" indent="0">
              <a:buNone/>
            </a:pPr>
            <a:r>
              <a:rPr lang="en-US" sz="1800" b="1" i="1" dirty="0" smtClean="0">
                <a:latin typeface="+mj-lt"/>
              </a:rPr>
              <a:t>	Syntax</a:t>
            </a:r>
            <a:r>
              <a:rPr lang="en-US" sz="1800" b="1" i="1" dirty="0">
                <a:latin typeface="+mj-lt"/>
              </a:rPr>
              <a:t>:  </a:t>
            </a:r>
            <a:r>
              <a:rPr lang="en-US" sz="1800" b="1" dirty="0">
                <a:latin typeface="+mj-lt"/>
              </a:rPr>
              <a:t>del </a:t>
            </a:r>
            <a:r>
              <a:rPr lang="en-US" sz="1800" b="1" dirty="0" err="1">
                <a:latin typeface="+mj-lt"/>
              </a:rPr>
              <a:t>objname.attributename</a:t>
            </a:r>
            <a:endParaRPr lang="en-US" sz="1800" b="1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To </a:t>
            </a:r>
            <a:r>
              <a:rPr lang="en-US" sz="1800" dirty="0">
                <a:latin typeface="+mj-lt"/>
              </a:rPr>
              <a:t>delete an object:      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</a:rPr>
              <a:t>	Syntax</a:t>
            </a:r>
            <a:r>
              <a:rPr lang="en-US" sz="1800" b="1" i="1" dirty="0" smtClean="0"/>
              <a:t> :	</a:t>
            </a:r>
            <a:r>
              <a:rPr lang="en-US" sz="1800" b="1" dirty="0" smtClean="0">
                <a:latin typeface="+mj-lt"/>
              </a:rPr>
              <a:t>del </a:t>
            </a:r>
            <a:r>
              <a:rPr lang="en-US" sz="1800" b="1" dirty="0" err="1" smtClean="0">
                <a:latin typeface="+mj-lt"/>
              </a:rPr>
              <a:t>objectname</a:t>
            </a:r>
            <a:endParaRPr lang="en-US" sz="18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Example:</a:t>
            </a: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class </a:t>
            </a:r>
            <a:r>
              <a:rPr lang="en-US" sz="1800" dirty="0" err="1">
                <a:latin typeface="+mj-lt"/>
              </a:rPr>
              <a:t>ComplexNumber</a:t>
            </a:r>
            <a:r>
              <a:rPr lang="en-US" sz="1800" dirty="0">
                <a:latin typeface="+mj-lt"/>
              </a:rPr>
              <a:t>:   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def __init__(</a:t>
            </a:r>
            <a:r>
              <a:rPr lang="en-US" sz="1800" dirty="0" err="1">
                <a:latin typeface="+mj-lt"/>
              </a:rPr>
              <a:t>self,r</a:t>
            </a:r>
            <a:r>
              <a:rPr lang="en-US" sz="1800" dirty="0">
                <a:latin typeface="+mj-lt"/>
              </a:rPr>
              <a:t> = 0,i = 0):       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self.real</a:t>
            </a:r>
            <a:r>
              <a:rPr lang="en-US" sz="1800" dirty="0">
                <a:latin typeface="+mj-lt"/>
              </a:rPr>
              <a:t> = r       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self.imag</a:t>
            </a:r>
            <a:r>
              <a:rPr lang="en-US" sz="1800" dirty="0">
                <a:latin typeface="+mj-lt"/>
              </a:rPr>
              <a:t> = i   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def </a:t>
            </a:r>
            <a:r>
              <a:rPr lang="en-US" sz="1800" dirty="0" err="1">
                <a:latin typeface="+mj-lt"/>
              </a:rPr>
              <a:t>getData</a:t>
            </a:r>
            <a:r>
              <a:rPr lang="en-US" sz="1800" dirty="0">
                <a:latin typeface="+mj-lt"/>
              </a:rPr>
              <a:t>(self):       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print("{0}+{1}</a:t>
            </a:r>
            <a:r>
              <a:rPr lang="en-US" sz="1800" dirty="0" err="1">
                <a:latin typeface="+mj-lt"/>
              </a:rPr>
              <a:t>j".format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self.real,self.imag</a:t>
            </a:r>
            <a:r>
              <a:rPr lang="en-US" sz="1800" dirty="0">
                <a:latin typeface="+mj-lt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c1 = </a:t>
            </a:r>
            <a:r>
              <a:rPr lang="en-US" sz="1800" dirty="0" err="1">
                <a:latin typeface="+mj-lt"/>
              </a:rPr>
              <a:t>ComplexNumber</a:t>
            </a:r>
            <a:r>
              <a:rPr lang="en-US" sz="1800" dirty="0">
                <a:latin typeface="+mj-lt"/>
              </a:rPr>
              <a:t>(2,3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c1 = </a:t>
            </a:r>
            <a:r>
              <a:rPr lang="en-US" sz="1800" dirty="0" err="1">
                <a:latin typeface="+mj-lt"/>
              </a:rPr>
              <a:t>ComplexNumber</a:t>
            </a:r>
            <a:r>
              <a:rPr lang="en-US" sz="1800" dirty="0">
                <a:latin typeface="+mj-lt"/>
              </a:rPr>
              <a:t>(1,3)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del c1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c1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55" y="2015249"/>
            <a:ext cx="4400550" cy="23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48" y="4785896"/>
            <a:ext cx="4622657" cy="144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/>
          <p:nvPr/>
        </p:nvCxnSpPr>
        <p:spPr>
          <a:xfrm flipV="1">
            <a:off x="1201003" y="5506872"/>
            <a:ext cx="5704764" cy="115323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2921"/>
          </a:xfrm>
        </p:spPr>
        <p:txBody>
          <a:bodyPr/>
          <a:lstStyle/>
          <a:p>
            <a:r>
              <a:rPr lang="en-US" dirty="0"/>
              <a:t>Methods ….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023582"/>
            <a:ext cx="10707806" cy="515338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Let’s begin by writing a  class that contains simple examples for all </a:t>
            </a:r>
            <a:r>
              <a:rPr lang="en-US" sz="1800" i="1" dirty="0">
                <a:latin typeface="+mj-lt"/>
              </a:rPr>
              <a:t>three</a:t>
            </a:r>
            <a:r>
              <a:rPr lang="en-US" sz="1800" dirty="0">
                <a:latin typeface="+mj-lt"/>
              </a:rPr>
              <a:t> method types: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b="1" i="1" dirty="0">
              <a:latin typeface="+mj-lt"/>
            </a:endParaRPr>
          </a:p>
          <a:p>
            <a:pPr marL="0" indent="0">
              <a:buNone/>
            </a:pPr>
            <a:endParaRPr lang="en-US" sz="1800" b="1" i="1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764274" y="1473958"/>
            <a:ext cx="5485263" cy="492136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j-lt"/>
              </a:rPr>
              <a:t>Instance</a:t>
            </a:r>
            <a:r>
              <a:rPr lang="en-US" b="1" dirty="0"/>
              <a:t> </a:t>
            </a:r>
            <a:r>
              <a:rPr lang="en-US" sz="1800" b="1" dirty="0">
                <a:latin typeface="+mj-lt"/>
              </a:rPr>
              <a:t>Methods</a:t>
            </a:r>
          </a:p>
          <a:p>
            <a:r>
              <a:rPr lang="en-US" sz="1800" dirty="0">
                <a:latin typeface="+mj-lt"/>
              </a:rPr>
              <a:t>The first method on </a:t>
            </a:r>
            <a:r>
              <a:rPr lang="en-US" sz="1800" dirty="0" err="1">
                <a:latin typeface="+mj-lt"/>
              </a:rPr>
              <a:t>MyClass</a:t>
            </a:r>
            <a:r>
              <a:rPr lang="en-US" sz="1800" dirty="0">
                <a:latin typeface="+mj-lt"/>
              </a:rPr>
              <a:t>, called method, is a regular </a:t>
            </a:r>
            <a:r>
              <a:rPr lang="en-US" sz="1800" dirty="0" smtClean="0">
                <a:latin typeface="+mj-lt"/>
              </a:rPr>
              <a:t>instance </a:t>
            </a:r>
            <a:r>
              <a:rPr lang="en-US" sz="1800" dirty="0">
                <a:latin typeface="+mj-lt"/>
              </a:rPr>
              <a:t>method. </a:t>
            </a:r>
            <a:endParaRPr lang="en-US" sz="1800" dirty="0" smtClean="0">
              <a:latin typeface="+mj-lt"/>
            </a:endParaRPr>
          </a:p>
          <a:p>
            <a:r>
              <a:rPr lang="en-US" sz="1800" dirty="0">
                <a:latin typeface="+mj-lt"/>
              </a:rPr>
              <a:t> You can see the method takes </a:t>
            </a:r>
            <a:r>
              <a:rPr lang="en-US" sz="1800" b="1" i="1" dirty="0">
                <a:latin typeface="+mj-lt"/>
              </a:rPr>
              <a:t>one parameter, self, </a:t>
            </a:r>
            <a:r>
              <a:rPr lang="en-US" sz="1800" dirty="0">
                <a:latin typeface="+mj-lt"/>
              </a:rPr>
              <a:t>which points to an instance </a:t>
            </a:r>
            <a:r>
              <a:rPr lang="en-US" sz="1800" dirty="0" smtClean="0">
                <a:latin typeface="+mj-lt"/>
              </a:rPr>
              <a:t>of </a:t>
            </a:r>
            <a:r>
              <a:rPr lang="en-US" sz="1800" dirty="0" err="1">
                <a:latin typeface="+mj-lt"/>
              </a:rPr>
              <a:t>MyClass</a:t>
            </a:r>
            <a:r>
              <a:rPr lang="en-US" sz="1800" dirty="0">
                <a:latin typeface="+mj-lt"/>
              </a:rPr>
              <a:t> when the method is called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Class Methods</a:t>
            </a:r>
          </a:p>
          <a:p>
            <a:r>
              <a:rPr lang="en-US" sz="1800" dirty="0">
                <a:latin typeface="+mj-lt"/>
              </a:rPr>
              <a:t>Instead of accepting a self parameter, class methods take </a:t>
            </a:r>
            <a:r>
              <a:rPr lang="en-US" sz="1800" b="1" i="1" dirty="0">
                <a:latin typeface="+mj-lt"/>
              </a:rPr>
              <a:t>a </a:t>
            </a:r>
            <a:r>
              <a:rPr lang="en-US" sz="1800" b="1" i="1" dirty="0" err="1">
                <a:latin typeface="+mj-lt"/>
              </a:rPr>
              <a:t>cls</a:t>
            </a:r>
            <a:r>
              <a:rPr lang="en-US" sz="1800" b="1" i="1" dirty="0">
                <a:latin typeface="+mj-lt"/>
              </a:rPr>
              <a:t> parameter </a:t>
            </a:r>
            <a:r>
              <a:rPr lang="en-US" sz="1800" dirty="0">
                <a:latin typeface="+mj-lt"/>
              </a:rPr>
              <a:t>that points to the class—and not the object </a:t>
            </a:r>
            <a:r>
              <a:rPr lang="en-US" sz="1800" dirty="0" smtClean="0">
                <a:latin typeface="+mj-lt"/>
              </a:rPr>
              <a:t>instance—when </a:t>
            </a:r>
            <a:r>
              <a:rPr lang="en-US" sz="1800" dirty="0">
                <a:latin typeface="+mj-lt"/>
              </a:rPr>
              <a:t>the method is called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Static Methods</a:t>
            </a:r>
          </a:p>
          <a:p>
            <a:r>
              <a:rPr lang="en-US" sz="1800" dirty="0">
                <a:latin typeface="+mj-lt"/>
              </a:rPr>
              <a:t>This type of method takes neither a self nor a </a:t>
            </a:r>
            <a:r>
              <a:rPr lang="en-US" sz="1800" dirty="0" err="1">
                <a:latin typeface="+mj-lt"/>
              </a:rPr>
              <a:t>cls</a:t>
            </a:r>
            <a:r>
              <a:rPr lang="en-US" sz="1800" dirty="0">
                <a:latin typeface="+mj-lt"/>
              </a:rPr>
              <a:t> parameter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6745"/>
              </p:ext>
            </p:extLst>
          </p:nvPr>
        </p:nvGraphicFramePr>
        <p:xfrm>
          <a:off x="6864824" y="1583140"/>
          <a:ext cx="4667534" cy="458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534"/>
              </a:tblGrid>
              <a:tr h="45856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indent="0">
                        <a:buNone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78722" y="2483893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08821"/>
              </p:ext>
            </p:extLst>
          </p:nvPr>
        </p:nvGraphicFramePr>
        <p:xfrm>
          <a:off x="6550925" y="1579476"/>
          <a:ext cx="4872252" cy="439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252"/>
              </a:tblGrid>
              <a:tr h="146608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u="none" kern="1200" dirty="0" err="1" smtClean="0">
                          <a:latin typeface="+mj-lt"/>
                        </a:rPr>
                        <a:t>def</a:t>
                      </a:r>
                      <a:r>
                        <a:rPr lang="en-US" sz="1800" u="none" kern="1200" dirty="0" smtClean="0">
                          <a:latin typeface="+mj-lt"/>
                        </a:rPr>
                        <a:t> method(self):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kern="1200" dirty="0" smtClean="0">
                          <a:latin typeface="+mj-lt"/>
                        </a:rPr>
                        <a:t>	return 'instance method called', self 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46608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kern="1200" dirty="0" smtClean="0">
                          <a:latin typeface="+mj-lt"/>
                        </a:rPr>
                        <a:t>@</a:t>
                      </a:r>
                      <a:r>
                        <a:rPr lang="en-US" sz="1800" kern="1200" dirty="0" err="1" smtClean="0">
                          <a:latin typeface="+mj-lt"/>
                        </a:rPr>
                        <a:t>classmethod</a:t>
                      </a:r>
                      <a:r>
                        <a:rPr lang="en-US" sz="1800" kern="1200" dirty="0" smtClean="0">
                          <a:latin typeface="+mj-lt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kern="1200" dirty="0" smtClean="0">
                          <a:latin typeface="+mj-lt"/>
                        </a:rPr>
                        <a:t>   </a:t>
                      </a:r>
                      <a:r>
                        <a:rPr lang="en-US" sz="1800" u="none" kern="1200" dirty="0" smtClean="0">
                          <a:latin typeface="+mj-lt"/>
                        </a:rPr>
                        <a:t> </a:t>
                      </a:r>
                      <a:r>
                        <a:rPr lang="en-US" sz="1800" u="none" kern="1200" dirty="0" err="1" smtClean="0">
                          <a:latin typeface="+mj-lt"/>
                        </a:rPr>
                        <a:t>def</a:t>
                      </a:r>
                      <a:r>
                        <a:rPr lang="en-US" sz="1800" u="none" kern="1200" dirty="0" smtClean="0">
                          <a:latin typeface="+mj-lt"/>
                        </a:rPr>
                        <a:t> </a:t>
                      </a:r>
                      <a:r>
                        <a:rPr lang="en-US" sz="1800" u="none" kern="1200" dirty="0" err="1" smtClean="0">
                          <a:latin typeface="+mj-lt"/>
                        </a:rPr>
                        <a:t>classmethod</a:t>
                      </a:r>
                      <a:r>
                        <a:rPr lang="en-US" sz="1800" u="none" kern="1200" dirty="0" smtClean="0">
                          <a:latin typeface="+mj-lt"/>
                        </a:rPr>
                        <a:t>(</a:t>
                      </a:r>
                      <a:r>
                        <a:rPr lang="en-US" sz="1800" u="none" kern="1200" dirty="0" err="1" smtClean="0">
                          <a:latin typeface="+mj-lt"/>
                        </a:rPr>
                        <a:t>cls</a:t>
                      </a:r>
                      <a:r>
                        <a:rPr lang="en-US" sz="1800" u="none" kern="1200" dirty="0" smtClean="0">
                          <a:latin typeface="+mj-lt"/>
                        </a:rPr>
                        <a:t>):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kern="1200" dirty="0" smtClean="0">
                          <a:latin typeface="+mj-lt"/>
                        </a:rPr>
                        <a:t>	return 'class method called', </a:t>
                      </a:r>
                      <a:r>
                        <a:rPr lang="en-US" sz="1800" kern="1200" dirty="0" err="1" smtClean="0">
                          <a:latin typeface="+mj-lt"/>
                        </a:rPr>
                        <a:t>cls</a:t>
                      </a:r>
                      <a:r>
                        <a:rPr lang="en-US" sz="1800" kern="1200" dirty="0" smtClean="0">
                          <a:latin typeface="+mj-lt"/>
                        </a:rPr>
                        <a:t> 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46608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800" kern="1200" dirty="0" smtClean="0">
                        <a:latin typeface="+mj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kern="1200" dirty="0" smtClean="0">
                          <a:latin typeface="+mj-lt"/>
                        </a:rPr>
                        <a:t>@</a:t>
                      </a:r>
                      <a:r>
                        <a:rPr lang="en-US" sz="1800" kern="1200" dirty="0" err="1" smtClean="0">
                          <a:latin typeface="+mj-lt"/>
                        </a:rPr>
                        <a:t>staticmethod</a:t>
                      </a:r>
                      <a:r>
                        <a:rPr lang="en-US" sz="1800" kern="1200" dirty="0" smtClean="0">
                          <a:latin typeface="+mj-lt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kern="1200" dirty="0" smtClean="0">
                          <a:latin typeface="+mj-lt"/>
                        </a:rPr>
                        <a:t>    </a:t>
                      </a:r>
                      <a:r>
                        <a:rPr lang="en-US" sz="1800" kern="1200" dirty="0" err="1" smtClean="0">
                          <a:latin typeface="+mj-lt"/>
                        </a:rPr>
                        <a:t>def</a:t>
                      </a:r>
                      <a:r>
                        <a:rPr lang="en-US" sz="1800" kern="1200" dirty="0" smtClean="0">
                          <a:latin typeface="+mj-lt"/>
                        </a:rPr>
                        <a:t> </a:t>
                      </a:r>
                      <a:r>
                        <a:rPr lang="en-US" sz="1800" kern="1200" dirty="0" err="1" smtClean="0">
                          <a:latin typeface="+mj-lt"/>
                        </a:rPr>
                        <a:t>staticmethod</a:t>
                      </a:r>
                      <a:r>
                        <a:rPr lang="en-US" sz="1800" kern="1200" dirty="0" smtClean="0">
                          <a:latin typeface="+mj-lt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kern="1200" dirty="0" smtClean="0">
                          <a:latin typeface="+mj-lt"/>
                        </a:rPr>
                        <a:t>	return 'static method called'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90216"/>
          </a:xfrm>
        </p:spPr>
        <p:txBody>
          <a:bodyPr/>
          <a:lstStyle/>
          <a:p>
            <a:r>
              <a:rPr lang="en-US" dirty="0"/>
              <a:t>Methods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87355"/>
            <a:ext cx="9766110" cy="4989608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 smtClean="0">
                <a:latin typeface="+mj-lt"/>
              </a:rPr>
              <a:t>Class Method</a:t>
            </a:r>
          </a:p>
          <a:p>
            <a:r>
              <a:rPr lang="en-US" sz="1800" dirty="0" smtClean="0">
                <a:latin typeface="+mj-lt"/>
              </a:rPr>
              <a:t>A </a:t>
            </a:r>
            <a:r>
              <a:rPr lang="en-US" sz="1800" dirty="0">
                <a:latin typeface="+mj-lt"/>
              </a:rPr>
              <a:t>class </a:t>
            </a:r>
            <a:r>
              <a:rPr lang="en-US" sz="1800" dirty="0" smtClean="0">
                <a:latin typeface="+mj-lt"/>
              </a:rPr>
              <a:t>method </a:t>
            </a:r>
            <a:r>
              <a:rPr lang="en-US" sz="1800" dirty="0">
                <a:latin typeface="+mj-lt"/>
              </a:rPr>
              <a:t>is a method which is bound to the class and not the object of the class</a:t>
            </a:r>
            <a:r>
              <a:rPr lang="en-US" sz="1800" dirty="0" smtClean="0">
                <a:latin typeface="+mj-lt"/>
              </a:rPr>
              <a:t>.</a:t>
            </a:r>
          </a:p>
          <a:p>
            <a:r>
              <a:rPr lang="en-US" sz="1800" dirty="0">
                <a:latin typeface="+mj-lt"/>
              </a:rPr>
              <a:t>They have the access to the state of the class as it takes a class parameter that points to the class and not the object instance</a:t>
            </a:r>
            <a:r>
              <a:rPr lang="en-US" sz="1800" dirty="0" smtClean="0">
                <a:latin typeface="+mj-lt"/>
              </a:rPr>
              <a:t>.</a:t>
            </a:r>
          </a:p>
          <a:p>
            <a:r>
              <a:rPr lang="en-US" sz="1800" dirty="0">
                <a:latin typeface="+mj-lt"/>
              </a:rPr>
              <a:t>It can modify a class state that would apply across all the instances of the class. For example it can </a:t>
            </a:r>
            <a:r>
              <a:rPr lang="en-US" sz="1800" dirty="0" smtClean="0">
                <a:latin typeface="+mj-lt"/>
              </a:rPr>
              <a:t>modify </a:t>
            </a:r>
            <a:r>
              <a:rPr lang="en-US" sz="1800" dirty="0">
                <a:latin typeface="+mj-lt"/>
              </a:rPr>
              <a:t>a class variable that will be applicable to all the instances. </a:t>
            </a:r>
            <a:endParaRPr lang="en-US" sz="1800" dirty="0" smtClean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9" y="3181955"/>
            <a:ext cx="7637700" cy="195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7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371851"/>
          </a:xfrm>
        </p:spPr>
        <p:txBody>
          <a:bodyPr/>
          <a:lstStyle/>
          <a:p>
            <a:r>
              <a:rPr lang="en-US" dirty="0"/>
              <a:t>OOPS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2"/>
            <a:ext cx="10515600" cy="58663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42324"/>
              </p:ext>
            </p:extLst>
          </p:nvPr>
        </p:nvGraphicFramePr>
        <p:xfrm>
          <a:off x="791570" y="1033040"/>
          <a:ext cx="10323773" cy="564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4755"/>
                <a:gridCol w="8259018"/>
              </a:tblGrid>
              <a:tr h="6016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Class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 is a user-defined prototype for an object that defines a set of attributes that characterize any object of the class.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016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Object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 unique instance of a data structure that's defined by its class. An object comprises both data members (class variables and instance variables) and methods.</a:t>
                      </a:r>
                    </a:p>
                  </a:txBody>
                  <a:tcPr/>
                </a:tc>
              </a:tr>
              <a:tr h="8595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Encapsulation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 an object oriented python program, you can restrict access to methods and variables. This can prevent the data from being modified by accident and is known as encapsulation</a:t>
                      </a:r>
                    </a:p>
                  </a:txBody>
                  <a:tcPr/>
                </a:tc>
              </a:tr>
              <a:tr h="6016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Inheritance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 new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class derived from base class is known as inheritance, here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one object acquires all the properties and behaviors of parent object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1735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Polymorphism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Sometimes an object comes in many types or forms. If we have a button, there are many different draw outputs (round button, check button, square button, button with image) but they do share the same logic: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().  We access them using the same method . This idea is called Polymorphism.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380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Abstraction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Its main goal is to handle complexity by hiding unnecessary details from the user. </a:t>
                      </a:r>
                    </a:p>
                  </a:txBody>
                  <a:tcPr/>
                </a:tc>
              </a:tr>
              <a:tr h="1251595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Association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 object-oriented programming, association defines a relationship between classes of objects that allows one object instance to cause another to perform an action on its behalf.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7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40342"/>
          </a:xfrm>
        </p:spPr>
        <p:txBody>
          <a:bodyPr/>
          <a:lstStyle/>
          <a:p>
            <a:r>
              <a:rPr lang="en-US" dirty="0"/>
              <a:t>Methods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32764"/>
            <a:ext cx="10762397" cy="50441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 smtClean="0">
                <a:latin typeface="+mj-lt"/>
              </a:rPr>
              <a:t>Static Method</a:t>
            </a:r>
          </a:p>
          <a:p>
            <a:r>
              <a:rPr lang="en-US" sz="1800" dirty="0">
                <a:latin typeface="+mj-lt"/>
              </a:rPr>
              <a:t>A static method is also a method which is bound to the class and not the object of the class.</a:t>
            </a:r>
          </a:p>
          <a:p>
            <a:r>
              <a:rPr lang="en-US" sz="1800" dirty="0">
                <a:latin typeface="+mj-lt"/>
              </a:rPr>
              <a:t>A static method can’t access or modify class state.</a:t>
            </a:r>
          </a:p>
          <a:p>
            <a:r>
              <a:rPr lang="en-US" sz="1800" dirty="0">
                <a:latin typeface="+mj-lt"/>
              </a:rPr>
              <a:t>It is present in a class because it makes sense for the method to be present in class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b="1" i="1" dirty="0" smtClean="0">
              <a:latin typeface="+mj-lt"/>
            </a:endParaRPr>
          </a:p>
          <a:p>
            <a:pPr marL="0" indent="0">
              <a:buNone/>
            </a:pPr>
            <a:endParaRPr lang="en-US" sz="1800" b="1" i="1" dirty="0" smtClean="0">
              <a:latin typeface="+mj-lt"/>
            </a:endParaRPr>
          </a:p>
          <a:p>
            <a:pPr marL="0" indent="0">
              <a:buNone/>
            </a:pPr>
            <a:endParaRPr lang="en-US" sz="1800" b="1" i="1" dirty="0">
              <a:latin typeface="+mj-lt"/>
            </a:endParaRPr>
          </a:p>
          <a:p>
            <a:pPr marL="0" indent="0">
              <a:buNone/>
            </a:pPr>
            <a:endParaRPr lang="en-US" sz="1800" b="1" i="1" dirty="0" smtClean="0">
              <a:latin typeface="+mj-lt"/>
            </a:endParaRPr>
          </a:p>
          <a:p>
            <a:pPr marL="0" indent="0">
              <a:buNone/>
            </a:pPr>
            <a:endParaRPr lang="en-US" sz="1800" b="1" i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When to use what?</a:t>
            </a:r>
          </a:p>
          <a:p>
            <a:r>
              <a:rPr lang="en-US" sz="1800" dirty="0">
                <a:latin typeface="+mj-lt"/>
              </a:rPr>
              <a:t>We generally use class method to create factory methods. Factory methods return class object ( similar to a constructor ) for different use cases. </a:t>
            </a:r>
          </a:p>
          <a:p>
            <a:r>
              <a:rPr lang="en-US" sz="1800" dirty="0">
                <a:latin typeface="+mj-lt"/>
              </a:rPr>
              <a:t>We generally use static methods to create utility functions.</a:t>
            </a:r>
          </a:p>
          <a:p>
            <a:pPr marL="0" indent="0">
              <a:buNone/>
            </a:pPr>
            <a:endParaRPr lang="en-US" sz="1800" b="1" i="1" dirty="0">
              <a:latin typeface="+mj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8" y="2537773"/>
            <a:ext cx="5390866" cy="182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0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4"/>
            <a:ext cx="10515600" cy="450376"/>
          </a:xfrm>
        </p:spPr>
        <p:txBody>
          <a:bodyPr/>
          <a:lstStyle/>
          <a:p>
            <a:r>
              <a:rPr lang="en-US" sz="2800" b="1" i="1" dirty="0" smtClean="0"/>
              <a:t>Example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979" y="614149"/>
            <a:ext cx="10616821" cy="700130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from </a:t>
            </a:r>
            <a:r>
              <a:rPr lang="en-US" sz="1800" dirty="0" err="1">
                <a:latin typeface="+mj-lt"/>
              </a:rPr>
              <a:t>datetime</a:t>
            </a:r>
            <a:r>
              <a:rPr lang="en-US" sz="1800" dirty="0">
                <a:latin typeface="+mj-lt"/>
              </a:rPr>
              <a:t> import date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</a:t>
            </a:r>
            <a:r>
              <a:rPr lang="en-US" sz="1800" dirty="0" smtClean="0">
                <a:latin typeface="+mj-lt"/>
              </a:rPr>
              <a:t>class </a:t>
            </a:r>
            <a:r>
              <a:rPr lang="en-US" sz="1800" dirty="0">
                <a:latin typeface="+mj-lt"/>
              </a:rPr>
              <a:t>Person: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def __init__(self, name, age</a:t>
            </a:r>
            <a:r>
              <a:rPr lang="en-US" sz="1800" dirty="0" smtClean="0">
                <a:latin typeface="+mj-lt"/>
              </a:rPr>
              <a:t>): </a:t>
            </a:r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instance method</a:t>
            </a:r>
            <a:endParaRPr lang="en-US" sz="18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self.name = name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</a:t>
            </a:r>
            <a:r>
              <a:rPr lang="en-US" sz="1800" dirty="0" err="1">
                <a:latin typeface="+mj-lt"/>
              </a:rPr>
              <a:t>self.age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smtClean="0">
                <a:latin typeface="+mj-lt"/>
              </a:rPr>
              <a:t>age</a:t>
            </a:r>
            <a:r>
              <a:rPr lang="en-US" sz="1800" dirty="0">
                <a:latin typeface="+mj-lt"/>
              </a:rPr>
              <a:t>   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  </a:t>
            </a:r>
            <a:r>
              <a:rPr lang="en-US" sz="1800" dirty="0">
                <a:latin typeface="+mj-lt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@</a:t>
            </a:r>
            <a:r>
              <a:rPr lang="en-US" sz="1800" b="1" dirty="0" err="1" smtClean="0">
                <a:solidFill>
                  <a:srgbClr val="FF0000"/>
                </a:solidFill>
                <a:latin typeface="+mj-lt"/>
              </a:rPr>
              <a:t>classmethod</a:t>
            </a:r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sz="1800" b="1" dirty="0">
                <a:solidFill>
                  <a:srgbClr val="FF0000"/>
                </a:solidFill>
              </a:rPr>
              <a:t>  </a:t>
            </a:r>
            <a:r>
              <a:rPr lang="en-US" sz="1800" dirty="0">
                <a:solidFill>
                  <a:srgbClr val="FF0000"/>
                </a:solidFill>
              </a:rPr>
              <a:t>#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a class method to create a Person object by birth year.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def </a:t>
            </a:r>
            <a:r>
              <a:rPr lang="en-US" sz="1800" dirty="0" err="1">
                <a:latin typeface="+mj-lt"/>
              </a:rPr>
              <a:t>fromBirthYear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cls</a:t>
            </a:r>
            <a:r>
              <a:rPr lang="en-US" sz="1800" dirty="0">
                <a:latin typeface="+mj-lt"/>
              </a:rPr>
              <a:t>, name, year):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return </a:t>
            </a:r>
            <a:r>
              <a:rPr lang="en-US" sz="1800" dirty="0" err="1">
                <a:latin typeface="+mj-lt"/>
              </a:rPr>
              <a:t>cls</a:t>
            </a:r>
            <a:r>
              <a:rPr lang="en-US" sz="1800" dirty="0">
                <a:latin typeface="+mj-lt"/>
              </a:rPr>
              <a:t>(name, </a:t>
            </a:r>
            <a:r>
              <a:rPr lang="en-US" sz="1800" dirty="0" err="1">
                <a:latin typeface="+mj-lt"/>
              </a:rPr>
              <a:t>date.today</a:t>
            </a:r>
            <a:r>
              <a:rPr lang="en-US" sz="1800" dirty="0">
                <a:latin typeface="+mj-lt"/>
              </a:rPr>
              <a:t>().year - year)     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@</a:t>
            </a:r>
            <a:r>
              <a:rPr lang="en-US" sz="1800" b="1" dirty="0" err="1">
                <a:solidFill>
                  <a:srgbClr val="FF0000"/>
                </a:solidFill>
                <a:latin typeface="+mj-lt"/>
              </a:rPr>
              <a:t>staticmethod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 #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a static method to check if a Person is adult or not.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def </a:t>
            </a:r>
            <a:r>
              <a:rPr lang="en-US" sz="1800" dirty="0" err="1">
                <a:latin typeface="+mj-lt"/>
              </a:rPr>
              <a:t>isAdult</a:t>
            </a:r>
            <a:r>
              <a:rPr lang="en-US" sz="1800" dirty="0">
                <a:latin typeface="+mj-lt"/>
              </a:rPr>
              <a:t>(age):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return age &gt; </a:t>
            </a:r>
            <a:r>
              <a:rPr lang="en-US" sz="1800" dirty="0" smtClean="0">
                <a:latin typeface="+mj-lt"/>
              </a:rPr>
              <a:t>18</a:t>
            </a:r>
            <a:r>
              <a:rPr lang="en-US" sz="1800" dirty="0"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person1 = Person('</a:t>
            </a:r>
            <a:r>
              <a:rPr lang="en-US" sz="1800" dirty="0" err="1">
                <a:latin typeface="+mj-lt"/>
              </a:rPr>
              <a:t>mayank</a:t>
            </a:r>
            <a:r>
              <a:rPr lang="en-US" sz="1800" dirty="0">
                <a:latin typeface="+mj-lt"/>
              </a:rPr>
              <a:t>', 21)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print </a:t>
            </a:r>
            <a:r>
              <a:rPr lang="en-US" sz="1800" dirty="0">
                <a:latin typeface="+mj-lt"/>
              </a:rPr>
              <a:t>person1.age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print </a:t>
            </a:r>
            <a:r>
              <a:rPr lang="en-US" sz="1800" dirty="0" err="1">
                <a:latin typeface="+mj-lt"/>
              </a:rPr>
              <a:t>Person.isAdult</a:t>
            </a:r>
            <a:r>
              <a:rPr lang="en-US" sz="1800" dirty="0">
                <a:latin typeface="+mj-lt"/>
              </a:rPr>
              <a:t>(22)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92649"/>
              </p:ext>
            </p:extLst>
          </p:nvPr>
        </p:nvGraphicFramePr>
        <p:xfrm>
          <a:off x="8244918" y="706017"/>
          <a:ext cx="2148764" cy="210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8764"/>
              </a:tblGrid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</a:tr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+Name</a:t>
                      </a:r>
                    </a:p>
                    <a:p>
                      <a:r>
                        <a:rPr lang="en-US" dirty="0" smtClean="0"/>
                        <a:t>+age</a:t>
                      </a:r>
                      <a:endParaRPr lang="en-US" dirty="0"/>
                    </a:p>
                  </a:txBody>
                  <a:tcPr/>
                </a:tc>
              </a:tr>
              <a:tr h="78119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fromBirthYear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isAdult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3948"/>
              </p:ext>
            </p:extLst>
          </p:nvPr>
        </p:nvGraphicFramePr>
        <p:xfrm>
          <a:off x="8352430" y="3286866"/>
          <a:ext cx="2148764" cy="210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8764"/>
              </a:tblGrid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person1</a:t>
                      </a:r>
                      <a:endParaRPr lang="en-US" dirty="0"/>
                    </a:p>
                  </a:txBody>
                  <a:tcPr/>
                </a:tc>
              </a:tr>
              <a:tr h="5529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mayank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78119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fromBirthYear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isAdult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44" y="4571077"/>
            <a:ext cx="20478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9130352" y="2825087"/>
            <a:ext cx="13648" cy="450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30909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1"/>
            <a:ext cx="10515600" cy="5207972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In an object oriented python program, you can restrict access to methods and variables. This can prevent the data </a:t>
            </a:r>
            <a:r>
              <a:rPr lang="en-US" sz="1800" dirty="0" smtClean="0">
                <a:latin typeface="+mj-lt"/>
              </a:rPr>
              <a:t>from </a:t>
            </a:r>
            <a:r>
              <a:rPr lang="en-US" sz="1800" dirty="0">
                <a:latin typeface="+mj-lt"/>
              </a:rPr>
              <a:t>being modified by accident and is known as </a:t>
            </a:r>
            <a:r>
              <a:rPr lang="en-US" sz="1800" b="1" i="1" dirty="0">
                <a:latin typeface="+mj-lt"/>
              </a:rPr>
              <a:t>encapsulation</a:t>
            </a:r>
            <a:r>
              <a:rPr lang="en-US" sz="1800" b="1" dirty="0">
                <a:latin typeface="+mj-lt"/>
              </a:rPr>
              <a:t>.  </a:t>
            </a:r>
            <a:endParaRPr lang="en-US" sz="1800" b="1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It </a:t>
            </a:r>
            <a:r>
              <a:rPr lang="en-US" sz="1800" dirty="0">
                <a:latin typeface="+mj-lt"/>
              </a:rPr>
              <a:t>allows programmers better control of how data flows in their programs, and it protects that </a:t>
            </a:r>
            <a:r>
              <a:rPr lang="en-US" sz="1800" dirty="0" smtClean="0">
                <a:latin typeface="+mj-lt"/>
              </a:rPr>
              <a:t>data</a:t>
            </a:r>
          </a:p>
          <a:p>
            <a:pPr marL="0" indent="0">
              <a:buNone/>
            </a:pPr>
            <a:r>
              <a:rPr lang="en-US" sz="1800" b="1" i="1" dirty="0">
                <a:latin typeface="+mj-lt"/>
              </a:rPr>
              <a:t>Access </a:t>
            </a:r>
            <a:r>
              <a:rPr lang="en-US" sz="1800" b="1" i="1" dirty="0" smtClean="0">
                <a:latin typeface="+mj-lt"/>
              </a:rPr>
              <a:t>Modifiers in python</a:t>
            </a:r>
          </a:p>
          <a:p>
            <a:pPr marL="0" indent="0">
              <a:buNone/>
            </a:pPr>
            <a:endParaRPr lang="en-US" sz="1800" b="1" i="1" dirty="0">
              <a:latin typeface="+mj-lt"/>
            </a:endParaRPr>
          </a:p>
          <a:p>
            <a:pPr marL="0" indent="0">
              <a:buNone/>
            </a:pPr>
            <a:endParaRPr lang="en-US" sz="1800" b="1" i="1" dirty="0" smtClean="0">
              <a:latin typeface="+mj-lt"/>
            </a:endParaRPr>
          </a:p>
          <a:p>
            <a:pPr marL="0" indent="0">
              <a:buNone/>
            </a:pPr>
            <a:endParaRPr lang="en-US" sz="1800" b="1" i="1" dirty="0">
              <a:latin typeface="+mj-lt"/>
            </a:endParaRPr>
          </a:p>
          <a:p>
            <a:pPr marL="0" indent="0">
              <a:buNone/>
            </a:pPr>
            <a:endParaRPr lang="en-US" sz="1800" b="1" i="1" dirty="0" smtClean="0">
              <a:latin typeface="+mj-lt"/>
            </a:endParaRPr>
          </a:p>
          <a:p>
            <a:pPr marL="0" indent="0">
              <a:buNone/>
            </a:pPr>
            <a:endParaRPr lang="en-US" sz="1800" b="1" i="1" dirty="0">
              <a:latin typeface="+mj-lt"/>
            </a:endParaRPr>
          </a:p>
          <a:p>
            <a:pPr marL="0" indent="0">
              <a:buNone/>
            </a:pPr>
            <a:endParaRPr lang="en-US" sz="1800" b="1" i="1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27" y="4375885"/>
            <a:ext cx="10263970" cy="180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46247"/>
              </p:ext>
            </p:extLst>
          </p:nvPr>
        </p:nvGraphicFramePr>
        <p:xfrm>
          <a:off x="2072943" y="2493875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Access Modifiers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UML Diagram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Python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+ </a:t>
                      </a:r>
                      <a:r>
                        <a:rPr lang="en-US" dirty="0" err="1" smtClean="0"/>
                        <a:t>Var_name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Varname</a:t>
                      </a:r>
                      <a:r>
                        <a:rPr lang="en-US" dirty="0" smtClean="0"/>
                        <a:t> /method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-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Varname</a:t>
                      </a:r>
                      <a:r>
                        <a:rPr lang="en-US" dirty="0" smtClean="0"/>
                        <a:t> /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#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Varname</a:t>
                      </a:r>
                      <a:r>
                        <a:rPr lang="en-US" dirty="0" smtClean="0"/>
                        <a:t> /method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7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069"/>
            <a:ext cx="10515600" cy="518615"/>
          </a:xfrm>
        </p:spPr>
        <p:txBody>
          <a:bodyPr/>
          <a:lstStyle/>
          <a:p>
            <a:r>
              <a:rPr lang="en-US" dirty="0" smtClean="0"/>
              <a:t>Encapsulation </a:t>
            </a:r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10408920" cy="6148315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latin typeface="+mj-lt"/>
              </a:rPr>
              <a:t>Private variables</a:t>
            </a:r>
          </a:p>
          <a:p>
            <a:r>
              <a:rPr lang="en-US" sz="1800" dirty="0" smtClean="0">
                <a:latin typeface="+mj-lt"/>
              </a:rPr>
              <a:t>A </a:t>
            </a:r>
            <a:r>
              <a:rPr lang="en-US" sz="1800" dirty="0">
                <a:latin typeface="+mj-lt"/>
              </a:rPr>
              <a:t>private variable can only be changed within a class method and not outside of the class.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</a:rPr>
              <a:t>Example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class </a:t>
            </a:r>
            <a:r>
              <a:rPr lang="en-US" sz="1800" dirty="0">
                <a:latin typeface="+mj-lt"/>
              </a:rPr>
              <a:t>Car:   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__</a:t>
            </a:r>
            <a:r>
              <a:rPr lang="en-US" sz="1800" dirty="0" err="1">
                <a:latin typeface="+mj-lt"/>
              </a:rPr>
              <a:t>maxspeed</a:t>
            </a:r>
            <a:r>
              <a:rPr lang="en-US" sz="1800" dirty="0">
                <a:latin typeface="+mj-lt"/>
              </a:rPr>
              <a:t> = 0 </a:t>
            </a:r>
            <a:r>
              <a:rPr lang="en-US" sz="1800" dirty="0" smtClean="0">
                <a:latin typeface="+mj-lt"/>
              </a:rPr>
              <a:t>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Private Variable</a:t>
            </a:r>
            <a:endParaRPr lang="en-US" sz="18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__</a:t>
            </a:r>
            <a:r>
              <a:rPr lang="en-US" sz="1800" dirty="0">
                <a:latin typeface="+mj-lt"/>
              </a:rPr>
              <a:t>name = ""   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def </a:t>
            </a:r>
            <a:r>
              <a:rPr lang="en-US" sz="1800" dirty="0">
                <a:latin typeface="+mj-lt"/>
              </a:rPr>
              <a:t>__init__(self): 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self</a:t>
            </a:r>
            <a:r>
              <a:rPr lang="en-US" sz="1800" dirty="0">
                <a:latin typeface="+mj-lt"/>
              </a:rPr>
              <a:t>.__</a:t>
            </a:r>
            <a:r>
              <a:rPr lang="en-US" sz="1800" dirty="0" err="1">
                <a:latin typeface="+mj-lt"/>
              </a:rPr>
              <a:t>maxspeed</a:t>
            </a:r>
            <a:r>
              <a:rPr lang="en-US" sz="1800" dirty="0">
                <a:latin typeface="+mj-lt"/>
              </a:rPr>
              <a:t> = 200 </a:t>
            </a:r>
            <a:r>
              <a:rPr lang="en-US" sz="1800" dirty="0" smtClean="0">
                <a:latin typeface="+mj-lt"/>
              </a:rPr>
              <a:t>                          </a:t>
            </a:r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self.__name</a:t>
            </a:r>
            <a:r>
              <a:rPr lang="en-US" sz="1800" dirty="0" smtClean="0">
                <a:latin typeface="+mj-lt"/>
              </a:rPr>
              <a:t> = "Supercar"   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def </a:t>
            </a:r>
            <a:r>
              <a:rPr lang="en-US" sz="1800" dirty="0">
                <a:latin typeface="+mj-lt"/>
              </a:rPr>
              <a:t>drive(self): </a:t>
            </a:r>
            <a:r>
              <a:rPr lang="en-US" sz="1800" dirty="0" smtClean="0">
                <a:latin typeface="+mj-lt"/>
              </a:rPr>
              <a:t>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  Public Method</a:t>
            </a:r>
            <a:endParaRPr lang="en-US" sz="18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print ('driving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maxspeed</a:t>
            </a:r>
            <a:r>
              <a:rPr lang="en-US" sz="1800" dirty="0">
                <a:latin typeface="+mj-lt"/>
              </a:rPr>
              <a:t> ' + </a:t>
            </a:r>
            <a:r>
              <a:rPr lang="en-US" sz="1800" dirty="0" err="1">
                <a:latin typeface="+mj-lt"/>
              </a:rPr>
              <a:t>str</a:t>
            </a:r>
            <a:r>
              <a:rPr lang="en-US" sz="1800" dirty="0">
                <a:latin typeface="+mj-lt"/>
              </a:rPr>
              <a:t>(self.__</a:t>
            </a:r>
            <a:r>
              <a:rPr lang="en-US" sz="1800" dirty="0" err="1">
                <a:latin typeface="+mj-lt"/>
              </a:rPr>
              <a:t>maxspeed</a:t>
            </a:r>
            <a:r>
              <a:rPr lang="en-US" sz="1800" dirty="0" smtClean="0">
                <a:latin typeface="+mj-lt"/>
              </a:rPr>
              <a:t>))</a:t>
            </a:r>
          </a:p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redcar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Car()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redcar.drive</a:t>
            </a:r>
            <a:r>
              <a:rPr lang="en-US" sz="1800" dirty="0">
                <a:latin typeface="+mj-lt"/>
              </a:rPr>
              <a:t>()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redcar</a:t>
            </a:r>
            <a:r>
              <a:rPr lang="en-US" sz="1800" dirty="0">
                <a:latin typeface="+mj-lt"/>
              </a:rPr>
              <a:t>.__</a:t>
            </a:r>
            <a:r>
              <a:rPr lang="en-US" sz="1800" dirty="0" err="1">
                <a:latin typeface="+mj-lt"/>
              </a:rPr>
              <a:t>maxspeed</a:t>
            </a:r>
            <a:r>
              <a:rPr lang="en-US" sz="1800" dirty="0">
                <a:latin typeface="+mj-lt"/>
              </a:rPr>
              <a:t> = 10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# will not change variable because its private </a:t>
            </a:r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redcar.drive</a:t>
            </a:r>
            <a:r>
              <a:rPr lang="en-US" sz="1800" dirty="0">
                <a:latin typeface="+mj-lt"/>
              </a:rPr>
              <a:t>()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276" y="4911772"/>
            <a:ext cx="3276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2849819" y="2502980"/>
            <a:ext cx="159338" cy="567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09157" y="2620370"/>
            <a:ext cx="7985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93075" y="4354631"/>
            <a:ext cx="177420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95582" y="2620370"/>
            <a:ext cx="21563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6196086" y="3452884"/>
            <a:ext cx="1555842" cy="9017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49172"/>
              </p:ext>
            </p:extLst>
          </p:nvPr>
        </p:nvGraphicFramePr>
        <p:xfrm>
          <a:off x="7929350" y="1856359"/>
          <a:ext cx="3105624" cy="2197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5624"/>
              </a:tblGrid>
              <a:tr h="5319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car</a:t>
                      </a:r>
                      <a:endParaRPr lang="en-US" sz="2000" dirty="0"/>
                    </a:p>
                  </a:txBody>
                  <a:tcPr/>
                </a:tc>
              </a:tr>
              <a:tr h="83275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/>
                        <a:t>- </a:t>
                      </a:r>
                      <a:r>
                        <a:rPr lang="en-US" b="0" dirty="0" smtClean="0"/>
                        <a:t>name 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/>
                        <a:t>- </a:t>
                      </a:r>
                      <a:r>
                        <a:rPr lang="en-US" b="0" dirty="0" err="1" smtClean="0"/>
                        <a:t>Maxspeed</a:t>
                      </a:r>
                      <a:r>
                        <a:rPr lang="en-US" b="0" dirty="0" smtClean="0"/>
                        <a:t> : </a:t>
                      </a:r>
                      <a:r>
                        <a:rPr lang="en-US" b="0" dirty="0" err="1" smtClean="0"/>
                        <a:t>int</a:t>
                      </a:r>
                      <a:endParaRPr lang="en-US" b="0" dirty="0"/>
                    </a:p>
                  </a:txBody>
                  <a:tcPr/>
                </a:tc>
              </a:tr>
              <a:tr h="8327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</a:t>
                      </a:r>
                      <a:r>
                        <a:rPr lang="en-US" b="0" dirty="0" smtClean="0"/>
                        <a:t>drive()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21977"/>
          </a:xfrm>
        </p:spPr>
        <p:txBody>
          <a:bodyPr/>
          <a:lstStyle/>
          <a:p>
            <a:r>
              <a:rPr lang="en-US" dirty="0"/>
              <a:t>Encapsulation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4"/>
            <a:ext cx="10515600" cy="5554639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latin typeface="+mj-lt"/>
              </a:rPr>
              <a:t>Private </a:t>
            </a:r>
            <a:r>
              <a:rPr lang="en-US" sz="2000" b="1" i="1" dirty="0" smtClean="0">
                <a:latin typeface="+mj-lt"/>
              </a:rPr>
              <a:t>methods</a:t>
            </a:r>
          </a:p>
          <a:p>
            <a:r>
              <a:rPr lang="en-US" sz="1800" dirty="0">
                <a:latin typeface="+mj-lt"/>
              </a:rPr>
              <a:t>We create a class Car which has two methods:  drive() and </a:t>
            </a:r>
            <a:r>
              <a:rPr lang="en-US" sz="1800" dirty="0" err="1">
                <a:latin typeface="+mj-lt"/>
              </a:rPr>
              <a:t>updateSoftware</a:t>
            </a:r>
            <a:r>
              <a:rPr lang="en-US" sz="1800" dirty="0">
                <a:latin typeface="+mj-lt"/>
              </a:rPr>
              <a:t>().  When a car object is created, it will call the private methods __</a:t>
            </a:r>
            <a:r>
              <a:rPr lang="en-US" sz="1800" dirty="0" err="1">
                <a:latin typeface="+mj-lt"/>
              </a:rPr>
              <a:t>updateSoftware</a:t>
            </a:r>
            <a:r>
              <a:rPr lang="en-US" sz="1800" dirty="0">
                <a:latin typeface="+mj-lt"/>
              </a:rPr>
              <a:t>().  </a:t>
            </a:r>
            <a:endParaRPr lang="en-US" sz="1800" dirty="0" smtClean="0">
              <a:latin typeface="+mj-lt"/>
            </a:endParaRPr>
          </a:p>
          <a:p>
            <a:r>
              <a:rPr lang="en-US" sz="1800" dirty="0">
                <a:latin typeface="+mj-lt"/>
              </a:rPr>
              <a:t>This function cannot be called on the object directly, only from within the class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800" b="1" i="1" dirty="0">
                <a:latin typeface="+mj-lt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class Car:  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def </a:t>
            </a:r>
            <a:r>
              <a:rPr lang="en-US" sz="1800" dirty="0">
                <a:latin typeface="+mj-lt"/>
              </a:rPr>
              <a:t>__init__(self):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self</a:t>
            </a:r>
            <a:r>
              <a:rPr lang="en-US" sz="1800" dirty="0">
                <a:latin typeface="+mj-lt"/>
              </a:rPr>
              <a:t>.__</a:t>
            </a:r>
            <a:r>
              <a:rPr lang="en-US" sz="1800" dirty="0" err="1">
                <a:latin typeface="+mj-lt"/>
              </a:rPr>
              <a:t>updateSoftware</a:t>
            </a:r>
            <a:r>
              <a:rPr lang="en-US" sz="1800" dirty="0">
                <a:latin typeface="+mj-lt"/>
              </a:rPr>
              <a:t>()  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def </a:t>
            </a:r>
            <a:r>
              <a:rPr lang="en-US" sz="1800" dirty="0">
                <a:latin typeface="+mj-lt"/>
              </a:rPr>
              <a:t>drive(self):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print (‘ driving</a:t>
            </a:r>
            <a:r>
              <a:rPr lang="en-US" sz="1800" dirty="0">
                <a:latin typeface="+mj-lt"/>
              </a:rPr>
              <a:t>' </a:t>
            </a:r>
            <a:r>
              <a:rPr lang="en-US" sz="1800" dirty="0" smtClean="0">
                <a:latin typeface="+mj-lt"/>
              </a:rPr>
              <a:t>)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Public Method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def </a:t>
            </a:r>
            <a:r>
              <a:rPr lang="en-US" sz="1800" dirty="0">
                <a:latin typeface="+mj-lt"/>
              </a:rPr>
              <a:t>__</a:t>
            </a:r>
            <a:r>
              <a:rPr lang="en-US" sz="1800" dirty="0" err="1">
                <a:latin typeface="+mj-lt"/>
              </a:rPr>
              <a:t>updateSoftware</a:t>
            </a:r>
            <a:r>
              <a:rPr lang="en-US" sz="1800" dirty="0">
                <a:latin typeface="+mj-lt"/>
              </a:rPr>
              <a:t>(self): </a:t>
            </a:r>
            <a:r>
              <a:rPr lang="en-US" sz="1800" dirty="0" smtClean="0">
                <a:latin typeface="+mj-lt"/>
              </a:rPr>
              <a:t> 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Private Method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print ('updating </a:t>
            </a:r>
            <a:r>
              <a:rPr lang="en-US" sz="1800" dirty="0">
                <a:latin typeface="+mj-lt"/>
              </a:rPr>
              <a:t>software' </a:t>
            </a:r>
            <a:r>
              <a:rPr lang="en-US" sz="1800" dirty="0" smtClean="0">
                <a:latin typeface="+mj-lt"/>
              </a:rPr>
              <a:t>)</a:t>
            </a:r>
            <a:r>
              <a:rPr lang="en-US" sz="1800" dirty="0">
                <a:latin typeface="+mj-lt"/>
              </a:rPr>
              <a:t> 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redcar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Car()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redcar.drive</a:t>
            </a:r>
            <a:r>
              <a:rPr lang="en-US" sz="1800" dirty="0">
                <a:latin typeface="+mj-lt"/>
              </a:rPr>
              <a:t>()</a:t>
            </a:r>
          </a:p>
          <a:p>
            <a:endParaRPr lang="en-US" sz="18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64" y="5326395"/>
            <a:ext cx="27241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22165"/>
              </p:ext>
            </p:extLst>
          </p:nvPr>
        </p:nvGraphicFramePr>
        <p:xfrm>
          <a:off x="7837510" y="3701571"/>
          <a:ext cx="3220873" cy="1310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873"/>
              </a:tblGrid>
              <a:tr h="6449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car</a:t>
                      </a:r>
                      <a:endParaRPr lang="en-US" sz="1800" dirty="0"/>
                    </a:p>
                  </a:txBody>
                  <a:tcPr/>
                </a:tc>
              </a:tr>
              <a:tr h="665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r>
                        <a:rPr lang="en-US" baseline="0" dirty="0" smtClean="0"/>
                        <a:t> drive ()</a:t>
                      </a:r>
                    </a:p>
                    <a:p>
                      <a:r>
                        <a:rPr lang="en-US" b="1" baseline="0" dirty="0" smtClean="0"/>
                        <a:t>- </a:t>
                      </a:r>
                      <a:r>
                        <a:rPr lang="en-US" baseline="0" dirty="0" err="1" smtClean="0"/>
                        <a:t>updateSofware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875964" y="4903314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564573" y="4476466"/>
            <a:ext cx="11327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64573" y="4903314"/>
            <a:ext cx="11327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688609" y="4107976"/>
            <a:ext cx="2101755" cy="36849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03613"/>
          </a:xfrm>
        </p:spPr>
        <p:txBody>
          <a:bodyPr/>
          <a:lstStyle/>
          <a:p>
            <a:r>
              <a:rPr lang="en-US" dirty="0"/>
              <a:t>Encapsulation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3"/>
            <a:ext cx="10515600" cy="5167029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 smtClean="0">
                <a:latin typeface="+mj-lt"/>
              </a:rPr>
              <a:t>Protected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A </a:t>
            </a:r>
            <a:r>
              <a:rPr lang="en-US" sz="2000" dirty="0" smtClean="0">
                <a:latin typeface="+mj-lt"/>
              </a:rPr>
              <a:t>variable </a:t>
            </a:r>
            <a:r>
              <a:rPr lang="en-US" sz="2000" dirty="0">
                <a:latin typeface="+mj-lt"/>
              </a:rPr>
              <a:t>that is protected can only be accessed by its own class and any classes derived from it. 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b="1" i="1" dirty="0" smtClean="0">
                <a:latin typeface="+mj-lt"/>
              </a:rPr>
              <a:t>Example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class Person:</a:t>
            </a:r>
          </a:p>
          <a:p>
            <a:pPr marL="0" indent="0">
              <a:buNone/>
            </a:pPr>
            <a:r>
              <a:rPr lang="en-US" sz="2000" b="1" i="1" dirty="0">
                <a:latin typeface="+mj-lt"/>
              </a:rPr>
              <a:t>   </a:t>
            </a:r>
            <a:r>
              <a:rPr lang="en-US" sz="2000" dirty="0">
                <a:latin typeface="+mj-lt"/>
              </a:rPr>
              <a:t> def __init__(self, first_name, age):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self.first_name = first_name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self._age = age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def _show_age(self):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return self._age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tk = Person('TK', 25)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print(</a:t>
            </a:r>
            <a:r>
              <a:rPr lang="en-US" sz="2000" dirty="0" err="1">
                <a:latin typeface="+mj-lt"/>
              </a:rPr>
              <a:t>tk</a:t>
            </a:r>
            <a:r>
              <a:rPr lang="en-US" sz="2000" dirty="0">
                <a:latin typeface="+mj-lt"/>
              </a:rPr>
              <a:t>._show_age( ))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92" y="4343400"/>
            <a:ext cx="162372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08154"/>
              </p:ext>
            </p:extLst>
          </p:nvPr>
        </p:nvGraphicFramePr>
        <p:xfrm>
          <a:off x="6051371" y="2697479"/>
          <a:ext cx="4007029" cy="217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7029"/>
              </a:tblGrid>
              <a:tr h="4726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Person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792384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b="1" dirty="0" smtClean="0"/>
                        <a:t>#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792384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show_age()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0628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5343"/>
            <a:ext cx="10025418" cy="5221620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Sometimes an object comes in many types or forms. If we have a button, there are many different draw outputs (round button, check button, square button, button with image) but they do share the same logic: </a:t>
            </a:r>
            <a:r>
              <a:rPr lang="en-US" sz="1800" dirty="0" err="1">
                <a:latin typeface="+mj-lt"/>
              </a:rPr>
              <a:t>onClick</a:t>
            </a:r>
            <a:r>
              <a:rPr lang="en-US" sz="1800" dirty="0">
                <a:latin typeface="+mj-lt"/>
              </a:rPr>
              <a:t>().  We </a:t>
            </a:r>
            <a:r>
              <a:rPr lang="en-US" sz="1800" dirty="0" smtClean="0">
                <a:latin typeface="+mj-lt"/>
              </a:rPr>
              <a:t>access </a:t>
            </a:r>
            <a:r>
              <a:rPr lang="en-US" sz="1800" dirty="0">
                <a:latin typeface="+mj-lt"/>
              </a:rPr>
              <a:t>them using the same method . This idea is called Polymorphism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 smtClean="0">
                <a:latin typeface="+mj-lt"/>
              </a:rPr>
              <a:t>The polymorphism supports for following concepts</a:t>
            </a:r>
          </a:p>
          <a:p>
            <a:pPr marL="342900" indent="-342900">
              <a:buAutoNum type="arabicParenR"/>
            </a:pPr>
            <a:r>
              <a:rPr lang="en-US" sz="1800" dirty="0" smtClean="0">
                <a:latin typeface="+mj-lt"/>
              </a:rPr>
              <a:t>Operator overloading </a:t>
            </a:r>
          </a:p>
          <a:p>
            <a:pPr marL="342900" indent="-342900">
              <a:buAutoNum type="arabicParenR"/>
            </a:pPr>
            <a:r>
              <a:rPr lang="en-US" sz="1800" dirty="0" smtClean="0">
                <a:latin typeface="+mj-lt"/>
              </a:rPr>
              <a:t>Method overloading</a:t>
            </a:r>
          </a:p>
          <a:p>
            <a:pPr marL="342900" indent="-342900">
              <a:buAutoNum type="arabicParenR"/>
            </a:pPr>
            <a:r>
              <a:rPr lang="en-US" sz="1800" dirty="0" smtClean="0">
                <a:latin typeface="+mj-lt"/>
              </a:rPr>
              <a:t>Method </a:t>
            </a:r>
            <a:r>
              <a:rPr lang="en-US" sz="1800" dirty="0" err="1" smtClean="0">
                <a:latin typeface="+mj-lt"/>
              </a:rPr>
              <a:t>overridding</a:t>
            </a:r>
            <a:endParaRPr lang="en-US" sz="1800" dirty="0" smtClean="0">
              <a:latin typeface="+mj-lt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31" y="2047164"/>
            <a:ext cx="7315199" cy="216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9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276317"/>
          </a:xfrm>
        </p:spPr>
        <p:txBody>
          <a:bodyPr/>
          <a:lstStyle/>
          <a:p>
            <a:r>
              <a:rPr lang="en-US" sz="3600" b="1" dirty="0" smtClean="0"/>
              <a:t>Method</a:t>
            </a:r>
            <a:r>
              <a:rPr lang="en-US" b="1" dirty="0" smtClean="0"/>
              <a:t> Overriding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6066430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Override means having two methods with the same name but doing different tasks. It means that one of the methods </a:t>
            </a:r>
            <a:r>
              <a:rPr lang="en-US" sz="1800" dirty="0" smtClean="0">
                <a:latin typeface="+mj-lt"/>
              </a:rPr>
              <a:t>overrides </a:t>
            </a:r>
            <a:r>
              <a:rPr lang="en-US" sz="1800" dirty="0">
                <a:latin typeface="+mj-lt"/>
              </a:rPr>
              <a:t>the </a:t>
            </a:r>
            <a:r>
              <a:rPr lang="en-US" sz="1800" dirty="0" err="1" smtClean="0">
                <a:latin typeface="+mj-lt"/>
              </a:rPr>
              <a:t>other.If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there is any method in the superclass and a method with the same name in a subclass, then by executing the </a:t>
            </a:r>
            <a:r>
              <a:rPr lang="en-US" sz="1800" dirty="0" smtClean="0">
                <a:latin typeface="+mj-lt"/>
              </a:rPr>
              <a:t>method</a:t>
            </a:r>
            <a:r>
              <a:rPr lang="en-US" sz="1800" dirty="0">
                <a:latin typeface="+mj-lt"/>
              </a:rPr>
              <a:t>, the method of the corresponding class will be executed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class Rectangle():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def __init__(</a:t>
            </a:r>
            <a:r>
              <a:rPr lang="en-US" sz="1600" dirty="0" err="1">
                <a:latin typeface="+mj-lt"/>
              </a:rPr>
              <a:t>self,length,breadth</a:t>
            </a:r>
            <a:r>
              <a:rPr lang="en-US" sz="1600" dirty="0">
                <a:latin typeface="+mj-lt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self.length</a:t>
            </a:r>
            <a:r>
              <a:rPr lang="en-US" sz="1600" dirty="0">
                <a:latin typeface="+mj-lt"/>
              </a:rPr>
              <a:t> = 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self.breadth</a:t>
            </a:r>
            <a:r>
              <a:rPr lang="en-US" sz="1600" dirty="0">
                <a:latin typeface="+mj-lt"/>
              </a:rPr>
              <a:t> = breadth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def </a:t>
            </a:r>
            <a:r>
              <a:rPr lang="en-US" sz="1600" dirty="0" err="1">
                <a:latin typeface="+mj-lt"/>
              </a:rPr>
              <a:t>getArea</a:t>
            </a:r>
            <a:r>
              <a:rPr lang="en-US" sz="1600" dirty="0">
                <a:latin typeface="+mj-lt"/>
              </a:rPr>
              <a:t>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	print(</a:t>
            </a:r>
            <a:r>
              <a:rPr lang="en-US" sz="1600" dirty="0" err="1">
                <a:latin typeface="+mj-lt"/>
              </a:rPr>
              <a:t>self.length</a:t>
            </a:r>
            <a:r>
              <a:rPr lang="en-US" sz="1600" dirty="0">
                <a:latin typeface="+mj-lt"/>
              </a:rPr>
              <a:t>*</a:t>
            </a:r>
            <a:r>
              <a:rPr lang="en-US" sz="1600" dirty="0" err="1">
                <a:latin typeface="+mj-lt"/>
              </a:rPr>
              <a:t>self.breadth</a:t>
            </a:r>
            <a:r>
              <a:rPr lang="en-US" sz="1600" dirty="0">
                <a:latin typeface="+mj-lt"/>
              </a:rPr>
              <a:t>," is area of rectangle")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class Square(Rectangle):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def __init__(</a:t>
            </a:r>
            <a:r>
              <a:rPr lang="en-US" sz="1600" dirty="0" err="1">
                <a:latin typeface="+mj-lt"/>
              </a:rPr>
              <a:t>self,side</a:t>
            </a:r>
            <a:r>
              <a:rPr lang="en-US" sz="1600" dirty="0">
                <a:latin typeface="+mj-lt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self.side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smtClean="0">
                <a:latin typeface="+mj-lt"/>
              </a:rPr>
              <a:t>side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Method Override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Rectangle.__init</a:t>
            </a:r>
            <a:r>
              <a:rPr lang="en-US" sz="1600" dirty="0">
                <a:latin typeface="+mj-lt"/>
              </a:rPr>
              <a:t>__(</a:t>
            </a:r>
            <a:r>
              <a:rPr lang="en-US" sz="1600" dirty="0" err="1">
                <a:latin typeface="+mj-lt"/>
              </a:rPr>
              <a:t>self,side,side</a:t>
            </a:r>
            <a:r>
              <a:rPr lang="en-US" sz="1600" dirty="0">
                <a:latin typeface="+mj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def </a:t>
            </a:r>
            <a:r>
              <a:rPr lang="en-US" sz="1600" dirty="0" err="1">
                <a:latin typeface="+mj-lt"/>
              </a:rPr>
              <a:t>getArea</a:t>
            </a:r>
            <a:r>
              <a:rPr lang="en-US" sz="1600" dirty="0">
                <a:latin typeface="+mj-lt"/>
              </a:rPr>
              <a:t>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		print(</a:t>
            </a:r>
            <a:r>
              <a:rPr lang="en-US" sz="1600" dirty="0" err="1">
                <a:latin typeface="+mj-lt"/>
              </a:rPr>
              <a:t>self.side</a:t>
            </a:r>
            <a:r>
              <a:rPr lang="en-US" sz="1600" dirty="0">
                <a:latin typeface="+mj-lt"/>
              </a:rPr>
              <a:t>*</a:t>
            </a:r>
            <a:r>
              <a:rPr lang="en-US" sz="1600" dirty="0" err="1">
                <a:latin typeface="+mj-lt"/>
              </a:rPr>
              <a:t>self.side</a:t>
            </a:r>
            <a:r>
              <a:rPr lang="en-US" sz="1600" dirty="0">
                <a:latin typeface="+mj-lt"/>
              </a:rPr>
              <a:t>*</a:t>
            </a:r>
            <a:r>
              <a:rPr lang="en-US" sz="1600" dirty="0" err="1">
                <a:latin typeface="+mj-lt"/>
              </a:rPr>
              <a:t>self.side</a:t>
            </a:r>
            <a:r>
              <a:rPr lang="en-US" sz="1600" dirty="0">
                <a:latin typeface="+mj-lt"/>
              </a:rPr>
              <a:t>," is area of square")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j-lt"/>
              </a:rPr>
              <a:t>s=Square(4)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+mj-lt"/>
              </a:rPr>
              <a:t>s.getArea</a:t>
            </a:r>
            <a:r>
              <a:rPr lang="en-US" sz="1600" dirty="0">
                <a:latin typeface="+mj-lt"/>
              </a:rPr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165" y="5664248"/>
            <a:ext cx="27813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48445"/>
              </p:ext>
            </p:extLst>
          </p:nvPr>
        </p:nvGraphicFramePr>
        <p:xfrm>
          <a:off x="8009719" y="1770541"/>
          <a:ext cx="2608239" cy="1483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8239"/>
              </a:tblGrid>
              <a:tr h="42885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Rectangle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25693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sz="1600" dirty="0" smtClean="0">
                          <a:latin typeface="+mj-lt"/>
                        </a:rPr>
                        <a:t>length</a:t>
                      </a:r>
                    </a:p>
                    <a:p>
                      <a:r>
                        <a:rPr lang="en-US" sz="1600" dirty="0" smtClean="0">
                          <a:latin typeface="+mj-lt"/>
                        </a:rPr>
                        <a:t>+breadth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</a:tr>
              <a:tr h="42885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getArea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06919"/>
              </p:ext>
            </p:extLst>
          </p:nvPr>
        </p:nvGraphicFramePr>
        <p:xfrm>
          <a:off x="7971050" y="4055767"/>
          <a:ext cx="2608239" cy="1391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823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Square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174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dirty="0" smtClean="0"/>
                        <a:t>+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side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0073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600" kern="1200" dirty="0" err="1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getArea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9130352" y="3289111"/>
            <a:ext cx="1" cy="777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3384645" y="5076967"/>
            <a:ext cx="4449170" cy="46402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961"/>
            <a:ext cx="10515600" cy="227300"/>
          </a:xfrm>
        </p:spPr>
        <p:txBody>
          <a:bodyPr/>
          <a:lstStyle/>
          <a:p>
            <a:r>
              <a:rPr lang="en-US" sz="3200" b="1" dirty="0"/>
              <a:t>Method overloading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5718220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In Python you can define a method in such a way that there are multiple ways to call it. </a:t>
            </a:r>
            <a:endParaRPr lang="en-US" sz="1800" dirty="0" smtClean="0">
              <a:latin typeface="+mj-lt"/>
            </a:endParaRPr>
          </a:p>
          <a:p>
            <a:r>
              <a:rPr lang="en-US" sz="1800" dirty="0">
                <a:latin typeface="+mj-lt"/>
              </a:rPr>
              <a:t>Depending on the function definition, it can be called with zero, one, two or more parameters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800" b="1" i="1" dirty="0" smtClean="0">
              <a:latin typeface="+mj-lt"/>
            </a:endParaRP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</a:rPr>
              <a:t>Example: </a:t>
            </a:r>
            <a:endParaRPr lang="en-US" sz="1800" b="1" i="1" dirty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class </a:t>
            </a:r>
            <a:r>
              <a:rPr lang="en-US" sz="1800" dirty="0">
                <a:latin typeface="+mj-lt"/>
              </a:rPr>
              <a:t>Human: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</a:t>
            </a:r>
            <a:r>
              <a:rPr lang="en-US" sz="1800" dirty="0">
                <a:latin typeface="+mj-lt"/>
              </a:rPr>
              <a:t>def </a:t>
            </a:r>
            <a:r>
              <a:rPr lang="en-US" sz="1800" dirty="0" err="1">
                <a:latin typeface="+mj-lt"/>
              </a:rPr>
              <a:t>sayHello</a:t>
            </a:r>
            <a:r>
              <a:rPr lang="en-US" sz="1800" dirty="0">
                <a:latin typeface="+mj-lt"/>
              </a:rPr>
              <a:t>(self, name=None):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   </a:t>
            </a:r>
            <a:r>
              <a:rPr lang="en-US" sz="1800" dirty="0">
                <a:latin typeface="+mj-lt"/>
              </a:rPr>
              <a:t>if name is not None: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    print </a:t>
            </a:r>
            <a:r>
              <a:rPr lang="en-US" sz="1800" dirty="0" smtClean="0">
                <a:latin typeface="+mj-lt"/>
              </a:rPr>
              <a:t>('Hello </a:t>
            </a:r>
            <a:r>
              <a:rPr lang="en-US" sz="1800" dirty="0">
                <a:latin typeface="+mj-lt"/>
              </a:rPr>
              <a:t>' + </a:t>
            </a:r>
            <a:r>
              <a:rPr lang="en-US" sz="1800" dirty="0" smtClean="0">
                <a:latin typeface="+mj-lt"/>
              </a:rPr>
              <a:t>name)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else: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    </a:t>
            </a:r>
            <a:r>
              <a:rPr lang="en-US" sz="1800" dirty="0" smtClean="0">
                <a:latin typeface="+mj-lt"/>
              </a:rPr>
              <a:t>print(</a:t>
            </a:r>
            <a:r>
              <a:rPr lang="en-US" sz="1800" dirty="0">
                <a:latin typeface="+mj-lt"/>
              </a:rPr>
              <a:t>'Hello ' </a:t>
            </a:r>
            <a:r>
              <a:rPr lang="en-US" sz="1800" dirty="0" smtClean="0"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obj </a:t>
            </a:r>
            <a:r>
              <a:rPr lang="en-US" sz="1800" dirty="0">
                <a:latin typeface="+mj-lt"/>
              </a:rPr>
              <a:t>= Human()</a:t>
            </a:r>
          </a:p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obj.sayHello</a:t>
            </a:r>
            <a:r>
              <a:rPr lang="en-US" sz="1800" dirty="0" smtClean="0">
                <a:latin typeface="+mj-lt"/>
              </a:rPr>
              <a:t>()                                                   </a:t>
            </a:r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Method overloaded</a:t>
            </a:r>
            <a:endParaRPr lang="en-US" sz="18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obj.sayHello</a:t>
            </a:r>
            <a:r>
              <a:rPr lang="en-US" sz="1800" dirty="0">
                <a:latin typeface="+mj-lt"/>
              </a:rPr>
              <a:t>('Guido')</a:t>
            </a: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</a:rPr>
              <a:t>Output</a:t>
            </a:r>
            <a:r>
              <a:rPr lang="en-US" sz="1800" b="1" i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Hello 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Hello Guido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62552"/>
              </p:ext>
            </p:extLst>
          </p:nvPr>
        </p:nvGraphicFramePr>
        <p:xfrm>
          <a:off x="7219664" y="2712236"/>
          <a:ext cx="2838735" cy="2239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8735"/>
              </a:tblGrid>
              <a:tr h="11197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sayHello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197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sayHello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(‘Guido’)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5063319" y="3425588"/>
            <a:ext cx="682388" cy="6141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63319" y="4216316"/>
            <a:ext cx="21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Obj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 flipV="1">
            <a:off x="5745707" y="2934270"/>
            <a:ext cx="1473957" cy="798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5745707" y="3732663"/>
            <a:ext cx="1473957" cy="483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3207222" y="4831307"/>
            <a:ext cx="3780430" cy="4367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19" y="244699"/>
            <a:ext cx="10515600" cy="566671"/>
          </a:xfrm>
        </p:spPr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70"/>
            <a:ext cx="10515600" cy="5365594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Python </a:t>
            </a:r>
            <a:r>
              <a:rPr lang="en-US" sz="1800" dirty="0" smtClean="0">
                <a:latin typeface="+mj-lt"/>
              </a:rPr>
              <a:t>operator work </a:t>
            </a:r>
            <a:r>
              <a:rPr lang="en-US" sz="1800" dirty="0">
                <a:latin typeface="+mj-lt"/>
              </a:rPr>
              <a:t>for built-in classes. But same operator behaves differently with different types. For example, the </a:t>
            </a:r>
            <a:r>
              <a:rPr lang="en-US" sz="2400" b="1" dirty="0">
                <a:latin typeface="+mj-lt"/>
              </a:rPr>
              <a:t>+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operator will, perform arithmetic addition on two numbers, merge two lists and concatenate two strings.</a:t>
            </a:r>
          </a:p>
          <a:p>
            <a:r>
              <a:rPr lang="en-US" sz="1800" dirty="0">
                <a:latin typeface="+mj-lt"/>
              </a:rPr>
              <a:t>This feature in Python, that allows same operator to have different meaning according to the context is called operator overloading</a:t>
            </a:r>
            <a:r>
              <a:rPr lang="en-US" sz="1800" dirty="0" smtClean="0">
                <a:latin typeface="+mj-lt"/>
              </a:rPr>
              <a:t>.</a:t>
            </a:r>
          </a:p>
          <a:p>
            <a:r>
              <a:rPr lang="en-US" sz="1800" dirty="0">
                <a:latin typeface="+mj-lt"/>
              </a:rPr>
              <a:t>Operator Overloading Special Functions in Python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5" y="2678805"/>
            <a:ext cx="9427335" cy="37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2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93130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What is the difference between Object &amp; class?</a:t>
            </a:r>
          </a:p>
          <a:p>
            <a:r>
              <a:rPr lang="en-US" sz="1800" dirty="0" smtClean="0">
                <a:latin typeface="+mj-lt"/>
              </a:rPr>
              <a:t>A </a:t>
            </a:r>
            <a:r>
              <a:rPr lang="en-US" sz="1800" b="1" dirty="0" smtClean="0">
                <a:latin typeface="+mj-lt"/>
              </a:rPr>
              <a:t>class </a:t>
            </a:r>
            <a:r>
              <a:rPr lang="en-US" sz="1800" dirty="0" smtClean="0">
                <a:latin typeface="+mj-lt"/>
              </a:rPr>
              <a:t>is a </a:t>
            </a:r>
            <a:r>
              <a:rPr lang="en-US" sz="1800" b="1" dirty="0" smtClean="0">
                <a:latin typeface="+mj-lt"/>
              </a:rPr>
              <a:t>blueprint or prototype</a:t>
            </a:r>
            <a:r>
              <a:rPr lang="en-US" sz="1800" dirty="0" smtClean="0">
                <a:latin typeface="+mj-lt"/>
              </a:rPr>
              <a:t> that defines the variables and the methods (functions) common to all objects of a certain kind.</a:t>
            </a:r>
          </a:p>
          <a:p>
            <a:r>
              <a:rPr lang="en-US" sz="1800" dirty="0" smtClean="0">
                <a:latin typeface="+mj-lt"/>
              </a:rPr>
              <a:t>An </a:t>
            </a:r>
            <a:r>
              <a:rPr lang="en-US" sz="1800" b="1" dirty="0" smtClean="0">
                <a:latin typeface="+mj-lt"/>
              </a:rPr>
              <a:t>object </a:t>
            </a:r>
            <a:r>
              <a:rPr lang="en-US" sz="1800" dirty="0" smtClean="0">
                <a:latin typeface="+mj-lt"/>
              </a:rPr>
              <a:t>is an instance of a class. Software objects are often used to model real-world objects you find in everyday life.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929" y="2580848"/>
            <a:ext cx="5423133" cy="374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2173402"/>
            <a:ext cx="5158854" cy="253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5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708338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Overloading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8" y="1027112"/>
            <a:ext cx="8203842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3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58706"/>
          </a:xfrm>
        </p:spPr>
        <p:txBody>
          <a:bodyPr/>
          <a:lstStyle/>
          <a:p>
            <a:r>
              <a:rPr lang="en-US" sz="3200" b="1" dirty="0" smtClean="0"/>
              <a:t>Overloading the + Operator in Python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1800" dirty="0"/>
              <a:t>To overload the + sign, we will need to implement __add__() function in the class.</a:t>
            </a:r>
            <a:br>
              <a:rPr lang="en-US" sz="1800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4901"/>
            <a:ext cx="5181600" cy="49541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class </a:t>
            </a:r>
            <a:r>
              <a:rPr lang="en-US" sz="1800" dirty="0">
                <a:latin typeface="+mj-lt"/>
              </a:rPr>
              <a:t>Point:    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def </a:t>
            </a:r>
            <a:r>
              <a:rPr lang="en-US" sz="1800" dirty="0">
                <a:latin typeface="+mj-lt"/>
              </a:rPr>
              <a:t>__init__(self, </a:t>
            </a:r>
            <a:r>
              <a:rPr lang="en-US" sz="1800" dirty="0" err="1" smtClean="0">
                <a:latin typeface="+mj-lt"/>
              </a:rPr>
              <a:t>var</a:t>
            </a:r>
            <a:r>
              <a:rPr lang="en-US" sz="1800" dirty="0" err="1">
                <a:latin typeface="+mj-lt"/>
              </a:rPr>
              <a:t>_</a:t>
            </a:r>
            <a:r>
              <a:rPr lang="en-US" sz="1800" dirty="0" err="1" smtClean="0">
                <a:latin typeface="+mj-lt"/>
              </a:rPr>
              <a:t>x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0, </a:t>
            </a:r>
            <a:r>
              <a:rPr lang="en-US" sz="1800" dirty="0" err="1" smtClean="0">
                <a:latin typeface="+mj-lt"/>
              </a:rPr>
              <a:t>var_y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0):      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    </a:t>
            </a:r>
            <a:r>
              <a:rPr lang="en-US" sz="1800" dirty="0" err="1" smtClean="0">
                <a:latin typeface="+mj-lt"/>
              </a:rPr>
              <a:t>self.var_x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</a:t>
            </a:r>
            <a:r>
              <a:rPr lang="en-US" sz="1800" dirty="0" err="1" smtClean="0">
                <a:latin typeface="+mj-lt"/>
              </a:rPr>
              <a:t>var_x</a:t>
            </a:r>
            <a:r>
              <a:rPr lang="en-US" sz="1800" dirty="0" smtClean="0">
                <a:latin typeface="+mj-lt"/>
              </a:rPr>
              <a:t>       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       </a:t>
            </a:r>
            <a:r>
              <a:rPr lang="en-US" sz="1800" dirty="0" err="1" smtClean="0">
                <a:latin typeface="+mj-lt"/>
              </a:rPr>
              <a:t>self.var_y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</a:t>
            </a:r>
            <a:r>
              <a:rPr lang="en-US" sz="1800" dirty="0" err="1" smtClean="0">
                <a:latin typeface="+mj-lt"/>
              </a:rPr>
              <a:t>var_y</a:t>
            </a:r>
            <a:r>
              <a:rPr lang="en-US" sz="1800" dirty="0" smtClean="0">
                <a:latin typeface="+mj-lt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</a:t>
            </a:r>
            <a:r>
              <a:rPr lang="en-US" sz="1800" dirty="0" smtClean="0">
                <a:latin typeface="+mj-lt"/>
              </a:rPr>
              <a:t>  def </a:t>
            </a:r>
            <a:r>
              <a:rPr lang="en-US" sz="1800" dirty="0">
                <a:latin typeface="+mj-lt"/>
              </a:rPr>
              <a:t>__</a:t>
            </a:r>
            <a:r>
              <a:rPr lang="en-US" sz="1800" dirty="0" err="1">
                <a:latin typeface="+mj-lt"/>
              </a:rPr>
              <a:t>str</a:t>
            </a:r>
            <a:r>
              <a:rPr lang="en-US" sz="1800" dirty="0">
                <a:latin typeface="+mj-lt"/>
              </a:rPr>
              <a:t>__(self):       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    return </a:t>
            </a:r>
            <a:r>
              <a:rPr lang="en-US" sz="1800" dirty="0">
                <a:latin typeface="+mj-lt"/>
              </a:rPr>
              <a:t>"({0},{1})".format(</a:t>
            </a:r>
            <a:r>
              <a:rPr lang="en-US" sz="1800" dirty="0" err="1">
                <a:latin typeface="+mj-lt"/>
              </a:rPr>
              <a:t>self.x,self.y</a:t>
            </a:r>
            <a:r>
              <a:rPr lang="en-US" sz="1800" dirty="0">
                <a:latin typeface="+mj-lt"/>
              </a:rPr>
              <a:t>)       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def </a:t>
            </a:r>
            <a:r>
              <a:rPr lang="en-US" sz="1800" dirty="0">
                <a:latin typeface="+mj-lt"/>
              </a:rPr>
              <a:t>__add__(</a:t>
            </a:r>
            <a:r>
              <a:rPr lang="en-US" sz="1800" dirty="0" err="1">
                <a:latin typeface="+mj-lt"/>
              </a:rPr>
              <a:t>self,other</a:t>
            </a:r>
            <a:r>
              <a:rPr lang="en-US" sz="1800" dirty="0">
                <a:latin typeface="+mj-lt"/>
              </a:rPr>
              <a:t>):       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       x </a:t>
            </a:r>
            <a:r>
              <a:rPr lang="en-US" sz="1800" dirty="0">
                <a:latin typeface="+mj-lt"/>
              </a:rPr>
              <a:t>= </a:t>
            </a:r>
            <a:r>
              <a:rPr lang="en-US" sz="1800" dirty="0" err="1">
                <a:latin typeface="+mj-lt"/>
              </a:rPr>
              <a:t>self.x</a:t>
            </a:r>
            <a:r>
              <a:rPr lang="en-US" sz="1800" dirty="0">
                <a:latin typeface="+mj-lt"/>
              </a:rPr>
              <a:t> + </a:t>
            </a:r>
            <a:r>
              <a:rPr lang="en-US" sz="1800" dirty="0" err="1">
                <a:latin typeface="+mj-lt"/>
              </a:rPr>
              <a:t>other.x</a:t>
            </a:r>
            <a:r>
              <a:rPr lang="en-US" sz="1800" dirty="0">
                <a:latin typeface="+mj-lt"/>
              </a:rPr>
              <a:t>       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       y </a:t>
            </a:r>
            <a:r>
              <a:rPr lang="en-US" sz="1800" dirty="0">
                <a:latin typeface="+mj-lt"/>
              </a:rPr>
              <a:t>= </a:t>
            </a:r>
            <a:r>
              <a:rPr lang="en-US" sz="1800" dirty="0" err="1">
                <a:latin typeface="+mj-lt"/>
              </a:rPr>
              <a:t>self.y</a:t>
            </a:r>
            <a:r>
              <a:rPr lang="en-US" sz="1800" dirty="0">
                <a:latin typeface="+mj-lt"/>
              </a:rPr>
              <a:t> + </a:t>
            </a:r>
            <a:r>
              <a:rPr lang="en-US" sz="1800" dirty="0" err="1">
                <a:latin typeface="+mj-lt"/>
              </a:rPr>
              <a:t>other.y</a:t>
            </a:r>
            <a:r>
              <a:rPr lang="en-US" sz="1800" dirty="0">
                <a:latin typeface="+mj-lt"/>
              </a:rPr>
              <a:t>       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</a:t>
            </a:r>
            <a:r>
              <a:rPr lang="en-US" sz="1800" dirty="0" smtClean="0">
                <a:latin typeface="+mj-lt"/>
              </a:rPr>
              <a:t>         return </a:t>
            </a:r>
            <a:r>
              <a:rPr lang="en-US" sz="1800" dirty="0">
                <a:latin typeface="+mj-lt"/>
              </a:rPr>
              <a:t>Point(</a:t>
            </a:r>
            <a:r>
              <a:rPr lang="en-US" sz="1800" dirty="0" err="1">
                <a:latin typeface="+mj-lt"/>
              </a:rPr>
              <a:t>x,y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p1 = </a:t>
            </a:r>
            <a:r>
              <a:rPr lang="en-US" sz="1800" dirty="0" smtClean="0">
                <a:latin typeface="+mj-lt"/>
              </a:rPr>
              <a:t>Point(2,3)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p2 = Point(-1,2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print(p1 + p2)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8036" y="3780431"/>
            <a:ext cx="6085764" cy="2396532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 smtClean="0">
                <a:latin typeface="+mj-lt"/>
              </a:rPr>
              <a:t>Output</a:t>
            </a:r>
          </a:p>
          <a:p>
            <a:pPr marL="457189" lvl="1" indent="0">
              <a:buNone/>
            </a:pPr>
            <a:r>
              <a:rPr lang="en-US" sz="1800" dirty="0">
                <a:latin typeface="+mj-lt"/>
              </a:rPr>
              <a:t>(1,5)</a:t>
            </a:r>
          </a:p>
          <a:p>
            <a:pPr marL="457189" lvl="1" indent="0">
              <a:buNone/>
            </a:pPr>
            <a:endParaRPr lang="en-US" sz="1400" dirty="0" smtClean="0">
              <a:latin typeface="+mj-lt"/>
            </a:endParaRPr>
          </a:p>
          <a:p>
            <a:pPr marL="285750" lvl="1" indent="-285750" algn="just"/>
            <a:r>
              <a:rPr lang="en-US" sz="1800" dirty="0" smtClean="0">
                <a:latin typeface="+mj-lt"/>
              </a:rPr>
              <a:t>when user </a:t>
            </a:r>
            <a:r>
              <a:rPr lang="en-US" sz="1800" dirty="0">
                <a:latin typeface="+mj-lt"/>
              </a:rPr>
              <a:t>do p1 + p2, Python will call p1.__add__(p2) which in turn is </a:t>
            </a:r>
            <a:r>
              <a:rPr lang="en-US" sz="1800" dirty="0" err="1">
                <a:latin typeface="+mj-lt"/>
              </a:rPr>
              <a:t>Point.__add</a:t>
            </a:r>
            <a:r>
              <a:rPr lang="en-US" sz="1800" dirty="0">
                <a:latin typeface="+mj-lt"/>
              </a:rPr>
              <a:t>__(p1,p2). </a:t>
            </a:r>
            <a:endParaRPr lang="en-US" sz="1800" dirty="0" smtClean="0">
              <a:latin typeface="+mj-lt"/>
            </a:endParaRPr>
          </a:p>
          <a:p>
            <a:pPr marL="285750" lvl="1" indent="-285750" algn="just"/>
            <a:endParaRPr lang="en-US" sz="1800" dirty="0" smtClean="0">
              <a:latin typeface="+mj-lt"/>
            </a:endParaRPr>
          </a:p>
          <a:p>
            <a:pPr marL="285750" lvl="1" indent="-285750" algn="just"/>
            <a:r>
              <a:rPr lang="en-US" sz="1800" dirty="0" smtClean="0">
                <a:latin typeface="+mj-lt"/>
              </a:rPr>
              <a:t>Similarly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smtClean="0">
                <a:latin typeface="+mj-lt"/>
              </a:rPr>
              <a:t>user </a:t>
            </a:r>
            <a:r>
              <a:rPr lang="en-US" sz="1800" dirty="0">
                <a:latin typeface="+mj-lt"/>
              </a:rPr>
              <a:t>can overload other operators as </a:t>
            </a:r>
            <a:r>
              <a:rPr lang="en-US" sz="1800" dirty="0" smtClean="0">
                <a:latin typeface="+mj-lt"/>
              </a:rPr>
              <a:t>well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using the special functions.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40806"/>
              </p:ext>
            </p:extLst>
          </p:nvPr>
        </p:nvGraphicFramePr>
        <p:xfrm>
          <a:off x="7328848" y="1593120"/>
          <a:ext cx="2503606" cy="2018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606"/>
              </a:tblGrid>
              <a:tr h="399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Point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var_x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l" defTabSz="914377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var_y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7931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__()</a:t>
                      </a:r>
                    </a:p>
                    <a:p>
                      <a:pPr marL="0" algn="l" defTabSz="914377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__add__()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31160"/>
          </a:xfrm>
        </p:spPr>
        <p:txBody>
          <a:bodyPr/>
          <a:lstStyle/>
          <a:p>
            <a:r>
              <a:rPr lang="en-US" sz="2800" b="1" dirty="0"/>
              <a:t>Object Serialization with Pickle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05218"/>
            <a:ext cx="10515600" cy="5371745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Objects can be serialized: stored in a format for later use. Once an object is serialized, it can be stored in a file and loaded from a file. </a:t>
            </a:r>
            <a:r>
              <a:rPr lang="en-US" sz="1800" dirty="0" smtClean="0">
                <a:latin typeface="+mj-lt"/>
              </a:rPr>
              <a:t>The </a:t>
            </a:r>
            <a:r>
              <a:rPr lang="en-US" sz="1800" i="1" dirty="0" smtClean="0">
                <a:latin typeface="+mj-lt"/>
              </a:rPr>
              <a:t>pickle</a:t>
            </a:r>
            <a:r>
              <a:rPr lang="en-US" sz="1800" dirty="0" smtClean="0">
                <a:latin typeface="+mj-lt"/>
              </a:rPr>
              <a:t> module can be used for object serialization.</a:t>
            </a:r>
          </a:p>
          <a:p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Create and dump an </a:t>
            </a:r>
            <a:r>
              <a:rPr lang="en-US" sz="1800" b="1" dirty="0" smtClean="0">
                <a:latin typeface="+mj-lt"/>
              </a:rPr>
              <a:t>object</a:t>
            </a:r>
          </a:p>
          <a:p>
            <a:r>
              <a:rPr lang="en-US" sz="1800" dirty="0">
                <a:latin typeface="+mj-lt"/>
              </a:rPr>
              <a:t>We start by creating a class and object. Then we use the module dumps() with as parameter the object.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import </a:t>
            </a:r>
            <a:r>
              <a:rPr lang="en-US" sz="1800" dirty="0" smtClean="0">
                <a:latin typeface="+mj-lt"/>
              </a:rPr>
              <a:t>pickle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class A:</a:t>
            </a:r>
            <a:br>
              <a:rPr lang="en-US" sz="1800" dirty="0">
                <a:latin typeface="+mj-lt"/>
              </a:rPr>
            </a:br>
            <a:r>
              <a:rPr lang="en-US" sz="1800" dirty="0" smtClean="0">
                <a:latin typeface="+mj-lt"/>
              </a:rPr>
              <a:t>	def </a:t>
            </a:r>
            <a:r>
              <a:rPr lang="en-US" sz="1800" dirty="0">
                <a:latin typeface="+mj-lt"/>
              </a:rPr>
              <a:t>__init__(self):</a:t>
            </a:r>
            <a:br>
              <a:rPr lang="en-US" sz="1800" dirty="0">
                <a:latin typeface="+mj-lt"/>
              </a:rPr>
            </a:br>
            <a:r>
              <a:rPr lang="en-US" sz="1800" dirty="0" smtClean="0">
                <a:latin typeface="+mj-lt"/>
              </a:rPr>
              <a:t>		self.name </a:t>
            </a:r>
            <a:r>
              <a:rPr lang="en-US" sz="1800" dirty="0">
                <a:latin typeface="+mj-lt"/>
              </a:rPr>
              <a:t>= 'A'</a:t>
            </a:r>
            <a:br>
              <a:rPr lang="en-US" sz="1800" dirty="0">
                <a:latin typeface="+mj-lt"/>
              </a:rPr>
            </a:br>
            <a:r>
              <a:rPr lang="en-US" sz="1800" dirty="0" smtClean="0">
                <a:latin typeface="+mj-lt"/>
              </a:rPr>
              <a:t>		</a:t>
            </a:r>
            <a:r>
              <a:rPr lang="en-US" sz="1800" dirty="0" err="1" smtClean="0">
                <a:latin typeface="+mj-lt"/>
              </a:rPr>
              <a:t>self.type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'class'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obj = A()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dump = </a:t>
            </a:r>
            <a:r>
              <a:rPr lang="en-US" sz="1800" dirty="0" err="1">
                <a:latin typeface="+mj-lt"/>
              </a:rPr>
              <a:t>pickle.dumps</a:t>
            </a:r>
            <a:r>
              <a:rPr lang="en-US" sz="1800" dirty="0">
                <a:latin typeface="+mj-lt"/>
              </a:rPr>
              <a:t>(obj)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print(dump)</a:t>
            </a:r>
            <a:endParaRPr lang="en-US" sz="1800" b="1" dirty="0">
              <a:latin typeface="+mj-lt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83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86001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smtClean="0"/>
              <a:t>Store </a:t>
            </a:r>
            <a:r>
              <a:rPr lang="en-US" sz="2800" b="1" dirty="0"/>
              <a:t>and load object from </a:t>
            </a:r>
            <a:r>
              <a:rPr lang="en-US" sz="2800" b="1" dirty="0" smtClean="0"/>
              <a:t>file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1800" dirty="0" smtClean="0"/>
              <a:t>More </a:t>
            </a:r>
            <a:r>
              <a:rPr lang="en-US" sz="1800" dirty="0"/>
              <a:t>practical is to store the serialized object in file. Then we can reload it from that file at any time. To store a serialized object into a file:</a:t>
            </a:r>
            <a:br>
              <a:rPr lang="en-US" sz="1800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4776"/>
            <a:ext cx="5181600" cy="48121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import pickle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class A: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</a:t>
            </a:r>
            <a:r>
              <a:rPr lang="en-US" sz="1800" dirty="0" smtClean="0">
                <a:latin typeface="+mj-lt"/>
              </a:rPr>
              <a:t>def </a:t>
            </a:r>
            <a:r>
              <a:rPr lang="en-US" sz="1800" dirty="0">
                <a:latin typeface="+mj-lt"/>
              </a:rPr>
              <a:t>__init__(self):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self.name = 'A'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</a:t>
            </a:r>
            <a:r>
              <a:rPr lang="en-US" sz="1800" dirty="0" err="1">
                <a:latin typeface="+mj-lt"/>
              </a:rPr>
              <a:t>self.type</a:t>
            </a:r>
            <a:r>
              <a:rPr lang="en-US" sz="1800" dirty="0">
                <a:latin typeface="+mj-lt"/>
              </a:rPr>
              <a:t> = 'class'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obj = A()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print(obj.name)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obj.type</a:t>
            </a:r>
            <a:r>
              <a:rPr lang="en-US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+mj-lt"/>
              </a:rPr>
              <a:t>bin_file</a:t>
            </a:r>
            <a:r>
              <a:rPr lang="en-US" sz="1800" dirty="0">
                <a:latin typeface="+mj-lt"/>
              </a:rPr>
              <a:t> = open('</a:t>
            </a:r>
            <a:r>
              <a:rPr lang="en-US" sz="1800" dirty="0" err="1">
                <a:latin typeface="+mj-lt"/>
              </a:rPr>
              <a:t>dump.bin',mode</a:t>
            </a:r>
            <a:r>
              <a:rPr lang="en-US" sz="1800" dirty="0">
                <a:latin typeface="+mj-lt"/>
              </a:rPr>
              <a:t>='</a:t>
            </a:r>
            <a:r>
              <a:rPr lang="en-US" sz="1800" dirty="0" err="1">
                <a:latin typeface="+mj-lt"/>
              </a:rPr>
              <a:t>wb</a:t>
            </a:r>
            <a:r>
              <a:rPr lang="en-US" sz="1800" dirty="0">
                <a:latin typeface="+mj-lt"/>
              </a:rPr>
              <a:t>')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dump = </a:t>
            </a:r>
            <a:r>
              <a:rPr lang="en-US" sz="1800" dirty="0" err="1">
                <a:latin typeface="+mj-lt"/>
              </a:rPr>
              <a:t>pickle.dump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obj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bin_file</a:t>
            </a:r>
            <a:r>
              <a:rPr lang="en-US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+mj-lt"/>
              </a:rPr>
              <a:t>bin_file.close</a:t>
            </a:r>
            <a:r>
              <a:rPr lang="en-US" sz="1800" dirty="0">
                <a:latin typeface="+mj-lt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0185"/>
            <a:ext cx="5181600" cy="4866778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Then the object can be loaded from the file. This can be done at any time or even from another program.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import pickle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class A: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def __init__(self):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self.name = 'A'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</a:t>
            </a:r>
            <a:r>
              <a:rPr lang="en-US" sz="1800" dirty="0" err="1">
                <a:latin typeface="+mj-lt"/>
              </a:rPr>
              <a:t>self.type</a:t>
            </a:r>
            <a:r>
              <a:rPr lang="en-US" sz="1800" dirty="0">
                <a:latin typeface="+mj-lt"/>
              </a:rPr>
              <a:t> = 'class'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with </a:t>
            </a:r>
            <a:r>
              <a:rPr lang="en-US" sz="1800" dirty="0">
                <a:latin typeface="+mj-lt"/>
              </a:rPr>
              <a:t>open('</a:t>
            </a:r>
            <a:r>
              <a:rPr lang="en-US" sz="1800" dirty="0" err="1">
                <a:latin typeface="+mj-lt"/>
              </a:rPr>
              <a:t>dump.bin</a:t>
            </a:r>
            <a:r>
              <a:rPr lang="en-US" sz="1800" dirty="0">
                <a:latin typeface="+mj-lt"/>
              </a:rPr>
              <a:t>') as f: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</a:t>
            </a:r>
            <a:r>
              <a:rPr lang="en-US" sz="1800" dirty="0" smtClean="0">
                <a:latin typeface="+mj-lt"/>
              </a:rPr>
              <a:t>  obj </a:t>
            </a:r>
            <a:r>
              <a:rPr lang="en-US" sz="1800" dirty="0">
                <a:latin typeface="+mj-lt"/>
              </a:rPr>
              <a:t>= </a:t>
            </a:r>
            <a:r>
              <a:rPr lang="en-US" sz="1800" dirty="0" err="1">
                <a:latin typeface="+mj-lt"/>
              </a:rPr>
              <a:t>pickle.load</a:t>
            </a:r>
            <a:r>
              <a:rPr lang="en-US" sz="1800" dirty="0">
                <a:latin typeface="+mj-lt"/>
              </a:rPr>
              <a:t>(f)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</a:t>
            </a:r>
            <a:r>
              <a:rPr lang="en-US" sz="1800" dirty="0" smtClean="0">
                <a:latin typeface="+mj-lt"/>
              </a:rPr>
              <a:t>   print(obj.name</a:t>
            </a:r>
            <a:r>
              <a:rPr lang="en-US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</a:t>
            </a:r>
            <a:r>
              <a:rPr lang="en-US" sz="1800" dirty="0" smtClean="0">
                <a:latin typeface="+mj-lt"/>
              </a:rPr>
              <a:t>   print(</a:t>
            </a:r>
            <a:r>
              <a:rPr lang="en-US" sz="1800" dirty="0" err="1" smtClean="0">
                <a:latin typeface="+mj-lt"/>
              </a:rPr>
              <a:t>obj.type</a:t>
            </a:r>
            <a:r>
              <a:rPr lang="en-US" sz="1800" dirty="0" smtClean="0">
                <a:latin typeface="+mj-lt"/>
              </a:rPr>
              <a:t>)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26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8455"/>
          </a:xfrm>
        </p:spPr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latin typeface="+mj-lt"/>
              </a:rPr>
              <a:t>"In computing, an attribute is a specification that defines a property of an object, element, or file. It may also refer to or set the specific value for a given instance of such." </a:t>
            </a:r>
          </a:p>
          <a:p>
            <a:pPr marL="457189" lvl="1" indent="0"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1" y="2219182"/>
            <a:ext cx="848464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7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44807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 smtClean="0">
                <a:latin typeface="+mj-lt"/>
              </a:rPr>
              <a:t>Methods in Python are essentially functions in accordance with Guido's saying "first-class everything". </a:t>
            </a:r>
          </a:p>
          <a:p>
            <a:pPr marL="457189" lvl="1" indent="0">
              <a:buNone/>
            </a:pPr>
            <a:endParaRPr lang="en-US" sz="1800" dirty="0" smtClean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4" y="1785938"/>
            <a:ext cx="688117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4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44807"/>
          </a:xfrm>
        </p:spPr>
        <p:txBody>
          <a:bodyPr/>
          <a:lstStyle/>
          <a:p>
            <a:r>
              <a:rPr lang="en-US" dirty="0"/>
              <a:t>concept of class, Object and methods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218"/>
            <a:ext cx="10515600" cy="5371745"/>
          </a:xfrm>
        </p:spPr>
        <p:txBody>
          <a:bodyPr/>
          <a:lstStyle/>
          <a:p>
            <a:r>
              <a:rPr lang="en-US" sz="1800" b="1" dirty="0">
                <a:latin typeface="+mj-lt"/>
              </a:rPr>
              <a:t>Class </a:t>
            </a:r>
            <a:r>
              <a:rPr lang="en-US" sz="1800" dirty="0">
                <a:latin typeface="+mj-lt"/>
              </a:rPr>
              <a:t>- Dogs</a:t>
            </a:r>
          </a:p>
          <a:p>
            <a:r>
              <a:rPr lang="en-US" sz="1800" b="1" dirty="0">
                <a:latin typeface="+mj-lt"/>
              </a:rPr>
              <a:t>Data </a:t>
            </a:r>
            <a:r>
              <a:rPr lang="en-US" sz="1800" b="1" dirty="0" smtClean="0">
                <a:latin typeface="+mj-lt"/>
              </a:rPr>
              <a:t>members / Attributes </a:t>
            </a:r>
            <a:r>
              <a:rPr lang="en-US" sz="1800" dirty="0">
                <a:latin typeface="+mj-lt"/>
              </a:rPr>
              <a:t>- breed, size, color,  age etc.</a:t>
            </a:r>
          </a:p>
          <a:p>
            <a:r>
              <a:rPr lang="en-US" sz="1800" b="1" dirty="0">
                <a:latin typeface="+mj-lt"/>
              </a:rPr>
              <a:t>Methods</a:t>
            </a:r>
            <a:r>
              <a:rPr lang="en-US" sz="1800" dirty="0">
                <a:latin typeface="+mj-lt"/>
              </a:rPr>
              <a:t>- eat(), run(), sleep(), name</a:t>
            </a:r>
            <a:r>
              <a:rPr lang="en-US" sz="1800" dirty="0" smtClean="0">
                <a:latin typeface="+mj-lt"/>
              </a:rPr>
              <a:t>().</a:t>
            </a:r>
          </a:p>
          <a:p>
            <a:r>
              <a:rPr lang="en-US" sz="1800" b="1" dirty="0" smtClean="0">
                <a:latin typeface="+mj-lt"/>
              </a:rPr>
              <a:t>Objects – </a:t>
            </a:r>
            <a:r>
              <a:rPr lang="en-US" sz="1800" dirty="0" smtClean="0">
                <a:latin typeface="+mj-lt"/>
              </a:rPr>
              <a:t>Dog1Object,</a:t>
            </a:r>
            <a:r>
              <a:rPr lang="en-US" sz="1800" dirty="0"/>
              <a:t> </a:t>
            </a:r>
            <a:r>
              <a:rPr lang="en-US" sz="1800" dirty="0" smtClean="0">
                <a:latin typeface="+mj-lt"/>
              </a:rPr>
              <a:t>Dog2Object</a:t>
            </a:r>
            <a:r>
              <a:rPr lang="en-US" sz="1800" dirty="0">
                <a:latin typeface="+mj-lt"/>
              </a:rPr>
              <a:t>, Dog3Object</a:t>
            </a:r>
          </a:p>
          <a:p>
            <a:endParaRPr lang="en-US" sz="1800" dirty="0">
              <a:latin typeface="+mj-lt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71" y="2448494"/>
            <a:ext cx="8775371" cy="407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1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49468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Uml Diagram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800" dirty="0"/>
              <a:t>In an object oriented python program, you can restrict access to methods and </a:t>
            </a:r>
            <a:r>
              <a:rPr lang="en-US" sz="1800" dirty="0" smtClean="0"/>
              <a:t>variables by using the following symbols before attributes and methods as shown below</a:t>
            </a:r>
            <a:endParaRPr lang="en-US" sz="9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26341" y="3778262"/>
            <a:ext cx="2674961" cy="136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32" y="2766159"/>
            <a:ext cx="3455513" cy="210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71929"/>
              </p:ext>
            </p:extLst>
          </p:nvPr>
        </p:nvGraphicFramePr>
        <p:xfrm>
          <a:off x="2074458" y="2429301"/>
          <a:ext cx="1965278" cy="3432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278"/>
              </a:tblGrid>
              <a:tr h="457307">
                <a:tc>
                  <a:txBody>
                    <a:bodyPr/>
                    <a:lstStyle/>
                    <a:p>
                      <a:r>
                        <a:rPr lang="en-US" dirty="0" smtClean="0"/>
                        <a:t> dog</a:t>
                      </a:r>
                      <a:endParaRPr lang="en-US" dirty="0"/>
                    </a:p>
                  </a:txBody>
                  <a:tcPr/>
                </a:tc>
              </a:tr>
              <a:tr h="1426160">
                <a:tc>
                  <a:txBody>
                    <a:bodyPr/>
                    <a:lstStyle/>
                    <a:p>
                      <a:r>
                        <a:rPr lang="en-US" dirty="0" smtClean="0"/>
                        <a:t>+Breed</a:t>
                      </a:r>
                    </a:p>
                    <a:p>
                      <a:r>
                        <a:rPr lang="en-US" dirty="0" smtClean="0"/>
                        <a:t>+size</a:t>
                      </a:r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colour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-Age</a:t>
                      </a:r>
                      <a:endParaRPr lang="en-US" dirty="0"/>
                    </a:p>
                  </a:txBody>
                  <a:tcPr/>
                </a:tc>
              </a:tr>
              <a:tr h="1548946">
                <a:tc>
                  <a:txBody>
                    <a:bodyPr/>
                    <a:lstStyle/>
                    <a:p>
                      <a:r>
                        <a:rPr lang="en-US" dirty="0" smtClean="0"/>
                        <a:t>+Eat()</a:t>
                      </a:r>
                    </a:p>
                    <a:p>
                      <a:r>
                        <a:rPr lang="en-US" dirty="0" smtClean="0"/>
                        <a:t>+Run()</a:t>
                      </a:r>
                    </a:p>
                    <a:p>
                      <a:r>
                        <a:rPr lang="en-US" dirty="0" smtClean="0"/>
                        <a:t>+Sleep()</a:t>
                      </a:r>
                    </a:p>
                    <a:p>
                      <a:r>
                        <a:rPr lang="en-US" dirty="0" smtClean="0"/>
                        <a:t>+Name()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 in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 lvl="0"/>
            <a:r>
              <a:rPr lang="en-US" sz="1800" dirty="0">
                <a:latin typeface="+mj-lt"/>
              </a:rPr>
              <a:t>A class is a special data type which defines how to build a certain kind of object </a:t>
            </a:r>
          </a:p>
          <a:p>
            <a:pPr lvl="0"/>
            <a:r>
              <a:rPr lang="en-US" sz="1800" dirty="0" smtClean="0">
                <a:latin typeface="+mj-lt"/>
              </a:rPr>
              <a:t>The </a:t>
            </a:r>
            <a:r>
              <a:rPr lang="en-US" sz="1800" dirty="0">
                <a:latin typeface="+mj-lt"/>
              </a:rPr>
              <a:t>attributes are data members (class variables and instance variables) and methods, accessed via dot notation. </a:t>
            </a:r>
            <a:endParaRPr lang="en-US" sz="1800" dirty="0" smtClean="0">
              <a:latin typeface="+mj-lt"/>
            </a:endParaRPr>
          </a:p>
          <a:p>
            <a:pPr lvl="0"/>
            <a:endParaRPr lang="en-US" sz="1800" dirty="0" smtClean="0">
              <a:latin typeface="+mj-lt"/>
            </a:endParaRPr>
          </a:p>
          <a:p>
            <a:pPr lvl="0"/>
            <a:endParaRPr lang="en-US" sz="1800" dirty="0">
              <a:latin typeface="+mj-lt"/>
            </a:endParaRPr>
          </a:p>
          <a:p>
            <a:pPr marL="231775" lvl="1" indent="-231775"/>
            <a:r>
              <a:rPr lang="en-US" sz="1800" b="1" dirty="0">
                <a:latin typeface="+mj-lt"/>
              </a:rPr>
              <a:t>Syntax:</a:t>
            </a:r>
          </a:p>
          <a:p>
            <a:pPr marL="457189" lvl="1" indent="0">
              <a:buNone/>
            </a:pPr>
            <a:r>
              <a:rPr lang="en-US" sz="1800" dirty="0">
                <a:latin typeface="+mj-lt"/>
              </a:rPr>
              <a:t>class </a:t>
            </a:r>
            <a:r>
              <a:rPr lang="en-US" sz="1800" dirty="0" err="1">
                <a:latin typeface="+mj-lt"/>
              </a:rPr>
              <a:t>ClassName</a:t>
            </a:r>
            <a:r>
              <a:rPr lang="en-US" sz="1800" dirty="0">
                <a:latin typeface="+mj-lt"/>
              </a:rPr>
              <a:t>:  </a:t>
            </a:r>
          </a:p>
          <a:p>
            <a:pPr marL="457189" lvl="1" indent="0">
              <a:buNone/>
            </a:pPr>
            <a:r>
              <a:rPr lang="en-US" sz="1800" dirty="0">
                <a:latin typeface="+mj-lt"/>
              </a:rPr>
              <a:t>    &lt;statement-1&gt;  </a:t>
            </a:r>
          </a:p>
          <a:p>
            <a:pPr marL="457189" lvl="1" indent="0">
              <a:buNone/>
            </a:pPr>
            <a:r>
              <a:rPr lang="en-US" sz="1800" dirty="0">
                <a:latin typeface="+mj-lt"/>
              </a:rPr>
              <a:t>    .  </a:t>
            </a:r>
          </a:p>
          <a:p>
            <a:pPr marL="457189" lvl="1" indent="0">
              <a:buNone/>
            </a:pPr>
            <a:r>
              <a:rPr lang="en-US" sz="1800" dirty="0">
                <a:latin typeface="+mj-lt"/>
              </a:rPr>
              <a:t>    .  </a:t>
            </a:r>
          </a:p>
          <a:p>
            <a:pPr marL="457189" lvl="1" indent="0">
              <a:buNone/>
            </a:pPr>
            <a:r>
              <a:rPr lang="en-US" sz="1800" dirty="0">
                <a:latin typeface="+mj-lt"/>
              </a:rPr>
              <a:t>     &lt;statement-N&gt;</a:t>
            </a:r>
          </a:p>
          <a:p>
            <a:pPr marL="0" lvl="0" indent="0">
              <a:buNone/>
            </a:pPr>
            <a:endParaRPr lang="en-US" sz="1800" dirty="0" smtClean="0">
              <a:latin typeface="+mj-lt"/>
            </a:endParaRPr>
          </a:p>
          <a:p>
            <a:endParaRPr lang="en-US" dirty="0" smtClean="0"/>
          </a:p>
          <a:p>
            <a:pPr marL="457189" lvl="1" indent="0">
              <a:buNone/>
            </a:pPr>
            <a:r>
              <a:rPr lang="en-US" sz="1400" dirty="0" smtClean="0">
                <a:latin typeface="+mj-lt"/>
              </a:rPr>
              <a:t>                                                                                                                                                          </a:t>
            </a:r>
            <a:endParaRPr lang="en-US" sz="1400" b="1" dirty="0" smtClean="0">
              <a:latin typeface="+mj-lt"/>
            </a:endParaRPr>
          </a:p>
          <a:p>
            <a:pPr marL="457189" lvl="1" indent="0">
              <a:buNone/>
            </a:pPr>
            <a:r>
              <a:rPr lang="en-US" sz="1800" b="1" dirty="0" smtClean="0">
                <a:latin typeface="+mj-lt"/>
              </a:rPr>
              <a:t>                                                                                                                            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36861"/>
              </p:ext>
            </p:extLst>
          </p:nvPr>
        </p:nvGraphicFramePr>
        <p:xfrm>
          <a:off x="5472753" y="2772951"/>
          <a:ext cx="3908591" cy="2199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908591"/>
              </a:tblGrid>
              <a:tr h="817615">
                <a:tc>
                  <a:txBody>
                    <a:bodyPr/>
                    <a:lstStyle/>
                    <a:p>
                      <a:endParaRPr lang="en-US" sz="1800" b="1" i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sz="1800" b="1" i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 Dog: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pass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691947" y="2862184"/>
            <a:ext cx="25758" cy="2369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9577"/>
          </a:xfrm>
        </p:spPr>
        <p:txBody>
          <a:bodyPr/>
          <a:lstStyle/>
          <a:p>
            <a:r>
              <a:rPr lang="en-US" dirty="0" smtClean="0"/>
              <a:t>Object creation in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5318975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 smtClean="0"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ObjectName</a:t>
            </a:r>
            <a:r>
              <a:rPr lang="en-US" sz="1800" dirty="0" smtClean="0">
                <a:latin typeface="+mj-lt"/>
              </a:rPr>
              <a:t>=</a:t>
            </a:r>
            <a:r>
              <a:rPr lang="en-US" sz="1800" dirty="0" err="1" smtClean="0">
                <a:latin typeface="+mj-lt"/>
              </a:rPr>
              <a:t>className</a:t>
            </a:r>
            <a:r>
              <a:rPr lang="en-US" sz="1800" dirty="0" smtClean="0">
                <a:latin typeface="+mj-lt"/>
              </a:rPr>
              <a:t>() 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Obj</a:t>
            </a:r>
            <a:r>
              <a:rPr lang="en-US" sz="1800" dirty="0" smtClean="0">
                <a:latin typeface="+mj-lt"/>
              </a:rPr>
              <a:t>=</a:t>
            </a:r>
            <a:r>
              <a:rPr lang="en-US" sz="1800" dirty="0" err="1" smtClean="0">
                <a:latin typeface="+mj-lt"/>
              </a:rPr>
              <a:t>Myclass</a:t>
            </a:r>
            <a:r>
              <a:rPr lang="en-US" sz="1800" dirty="0" smtClean="0">
                <a:latin typeface="+mj-lt"/>
              </a:rPr>
              <a:t>() 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b="1" i="1" dirty="0">
                <a:latin typeface="+mj-lt"/>
              </a:rPr>
              <a:t>Example 1:</a:t>
            </a:r>
          </a:p>
          <a:p>
            <a:pPr marL="0" indent="0">
              <a:buNone/>
            </a:pPr>
            <a:r>
              <a:rPr lang="fr-FR" sz="1800" dirty="0" smtClean="0">
                <a:latin typeface="+mj-lt"/>
              </a:rPr>
              <a:t>Dog1Object </a:t>
            </a:r>
            <a:r>
              <a:rPr lang="fr-FR" sz="1800" dirty="0">
                <a:latin typeface="+mj-lt"/>
              </a:rPr>
              <a:t>= </a:t>
            </a:r>
            <a:r>
              <a:rPr lang="fr-FR" sz="1800" dirty="0" smtClean="0">
                <a:latin typeface="+mj-lt"/>
              </a:rPr>
              <a:t>Dog()</a:t>
            </a:r>
            <a:endParaRPr lang="fr-FR" sz="1800" dirty="0">
              <a:latin typeface="+mj-lt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+mj-lt"/>
              </a:rPr>
              <a:t>print</a:t>
            </a:r>
            <a:r>
              <a:rPr lang="fr-FR" sz="1800" dirty="0">
                <a:latin typeface="+mj-lt"/>
              </a:rPr>
              <a:t>(Dog1Object</a:t>
            </a:r>
            <a:r>
              <a:rPr lang="fr-FR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fr-FR" sz="1800" dirty="0">
              <a:latin typeface="+mj-lt"/>
            </a:endParaRPr>
          </a:p>
          <a:p>
            <a:pPr marL="0" indent="0">
              <a:buNone/>
            </a:pPr>
            <a:endParaRPr lang="fr-FR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Here Dog1Object is an object (or instance) of the class </a:t>
            </a:r>
            <a:r>
              <a:rPr lang="en-US" sz="1800" dirty="0" smtClean="0">
                <a:latin typeface="+mj-lt"/>
              </a:rPr>
              <a:t>Dog.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5" y="4435949"/>
            <a:ext cx="6400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4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2328</TotalTime>
  <Words>2232</Words>
  <Application>Microsoft Office PowerPoint</Application>
  <PresentationFormat>Widescreen</PresentationFormat>
  <Paragraphs>470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Times New Roman</vt:lpstr>
      <vt:lpstr>python_template</vt:lpstr>
      <vt:lpstr>OO Programming Concepts</vt:lpstr>
      <vt:lpstr>OOPS CONCEPTS</vt:lpstr>
      <vt:lpstr>PowerPoint Presentation</vt:lpstr>
      <vt:lpstr>Class Attributes</vt:lpstr>
      <vt:lpstr>Method</vt:lpstr>
      <vt:lpstr>concept of class, Object and methods  </vt:lpstr>
      <vt:lpstr>  Uml Diagram  In an object oriented python program, you can restrict access to methods and variables by using the following symbols before attributes and methods as shown below</vt:lpstr>
      <vt:lpstr>Class Declaration in code</vt:lpstr>
      <vt:lpstr>Object creation in code:</vt:lpstr>
      <vt:lpstr>PowerPoint Presentation</vt:lpstr>
      <vt:lpstr>Constructors in Python </vt:lpstr>
      <vt:lpstr>PowerPoint Presentation</vt:lpstr>
      <vt:lpstr>Destructor</vt:lpstr>
      <vt:lpstr>destructor Example : </vt:lpstr>
      <vt:lpstr>Class variable Vs Object variable.</vt:lpstr>
      <vt:lpstr>PowerPoint Presentation</vt:lpstr>
      <vt:lpstr>Deleting Attributes and Objects </vt:lpstr>
      <vt:lpstr>Methods ….</vt:lpstr>
      <vt:lpstr>Methods ….</vt:lpstr>
      <vt:lpstr>Methods ….</vt:lpstr>
      <vt:lpstr>Example </vt:lpstr>
      <vt:lpstr>Encapsulation</vt:lpstr>
      <vt:lpstr>Encapsulation cont….</vt:lpstr>
      <vt:lpstr>Encapsulation cont….</vt:lpstr>
      <vt:lpstr>Encapsulation cont….</vt:lpstr>
      <vt:lpstr>Polymorphism</vt:lpstr>
      <vt:lpstr>Method Overriding</vt:lpstr>
      <vt:lpstr>Method overloading </vt:lpstr>
      <vt:lpstr>Operator Overloading</vt:lpstr>
      <vt:lpstr>Operator Overloading cont…</vt:lpstr>
      <vt:lpstr>Overloading the + Operator in Python  To overload the + sign, we will need to implement __add__() function in the class. </vt:lpstr>
      <vt:lpstr>Object Serialization with Pickle </vt:lpstr>
      <vt:lpstr> Store and load object from file  More practical is to store the serialized object in file. Then we can reload it from that file at any time. To store a serialized object into a file: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Archana</cp:lastModifiedBy>
  <cp:revision>146</cp:revision>
  <dcterms:created xsi:type="dcterms:W3CDTF">2018-06-11T04:21:49Z</dcterms:created>
  <dcterms:modified xsi:type="dcterms:W3CDTF">2019-05-21T06:06:11Z</dcterms:modified>
</cp:coreProperties>
</file>