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8" r:id="rId3"/>
    <p:sldId id="257" r:id="rId4"/>
    <p:sldId id="294" r:id="rId5"/>
    <p:sldId id="291" r:id="rId6"/>
    <p:sldId id="292" r:id="rId7"/>
    <p:sldId id="259" r:id="rId8"/>
    <p:sldId id="293" r:id="rId9"/>
    <p:sldId id="260" r:id="rId10"/>
    <p:sldId id="295" r:id="rId11"/>
    <p:sldId id="290" r:id="rId12"/>
    <p:sldId id="261" r:id="rId13"/>
    <p:sldId id="262" r:id="rId14"/>
    <p:sldId id="263" r:id="rId15"/>
    <p:sldId id="297" r:id="rId16"/>
    <p:sldId id="298" r:id="rId17"/>
    <p:sldId id="299" r:id="rId18"/>
    <p:sldId id="300" r:id="rId19"/>
    <p:sldId id="286" r:id="rId20"/>
    <p:sldId id="287" r:id="rId21"/>
    <p:sldId id="288" r:id="rId22"/>
    <p:sldId id="289" r:id="rId23"/>
    <p:sldId id="264" r:id="rId24"/>
    <p:sldId id="265" r:id="rId25"/>
    <p:sldId id="266" r:id="rId26"/>
    <p:sldId id="269" r:id="rId27"/>
    <p:sldId id="270" r:id="rId28"/>
    <p:sldId id="267" r:id="rId29"/>
    <p:sldId id="268" r:id="rId30"/>
    <p:sldId id="271" r:id="rId31"/>
    <p:sldId id="272" r:id="rId32"/>
    <p:sldId id="301" r:id="rId33"/>
    <p:sldId id="280" r:id="rId34"/>
    <p:sldId id="273" r:id="rId35"/>
    <p:sldId id="274" r:id="rId36"/>
    <p:sldId id="275" r:id="rId37"/>
    <p:sldId id="276" r:id="rId38"/>
    <p:sldId id="277" r:id="rId39"/>
    <p:sldId id="278" r:id="rId40"/>
    <p:sldId id="279" r:id="rId41"/>
    <p:sldId id="282" r:id="rId42"/>
    <p:sldId id="283" r:id="rId43"/>
    <p:sldId id="284" r:id="rId44"/>
    <p:sldId id="285" r:id="rId45"/>
    <p:sldId id="302" r:id="rId46"/>
    <p:sldId id="303" r:id="rId47"/>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648"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dirty="0"/>
          </a:p>
        </p:txBody>
      </p:sp>
      <p:sp>
        <p:nvSpPr>
          <p:cNvPr id="3" name="Subtitle 2">
            <a:extLst>
              <a:ext uri="{FF2B5EF4-FFF2-40B4-BE49-F238E27FC236}"/>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smtClean="0"/>
              <a:t>Click to edit Master subtitle style</a:t>
            </a:r>
            <a:endParaRPr lang="en-IN"/>
          </a:p>
        </p:txBody>
      </p:sp>
      <p:sp>
        <p:nvSpPr>
          <p:cNvPr id="4" name="Date Placeholder 3">
            <a:extLst>
              <a:ext uri="{FF2B5EF4-FFF2-40B4-BE49-F238E27FC236}"/>
            </a:extLst>
          </p:cNvPr>
          <p:cNvSpPr>
            <a:spLocks noGrp="1"/>
          </p:cNvSpPr>
          <p:nvPr>
            <p:ph type="dt" sz="half" idx="10"/>
          </p:nvPr>
        </p:nvSpPr>
        <p:spPr/>
        <p:txBody>
          <a:bodyPr/>
          <a:lstStyle>
            <a:lvl1pPr>
              <a:defRPr/>
            </a:lvl1pPr>
          </a:lstStyle>
          <a:p>
            <a:pPr>
              <a:defRPr/>
            </a:pPr>
            <a:fld id="{CAD4D550-1F1B-4B5F-B128-196DF6605FFD}" type="datetimeFigureOut">
              <a:rPr lang="en-IN"/>
              <a:pPr>
                <a:defRPr/>
              </a:pPr>
              <a:t>22-06-2018</a:t>
            </a:fld>
            <a:endParaRPr lang="en-IN" dirty="0"/>
          </a:p>
        </p:txBody>
      </p:sp>
      <p:sp>
        <p:nvSpPr>
          <p:cNvPr id="5" name="Footer Placeholder 4">
            <a:extLst>
              <a:ext uri="{FF2B5EF4-FFF2-40B4-BE49-F238E27FC236}"/>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extLst>
          </p:cNvPr>
          <p:cNvSpPr>
            <a:spLocks noGrp="1"/>
          </p:cNvSpPr>
          <p:nvPr>
            <p:ph type="sldNum" sz="quarter" idx="12"/>
          </p:nvPr>
        </p:nvSpPr>
        <p:spPr/>
        <p:txBody>
          <a:bodyPr/>
          <a:lstStyle>
            <a:lvl1pPr>
              <a:defRPr/>
            </a:lvl1pPr>
          </a:lstStyle>
          <a:p>
            <a:fld id="{CF616816-9091-43A8-AC6A-C5A4590014DC}" type="slidenum">
              <a:rPr lang="en-IN" altLang="en-US"/>
              <a:pPr/>
              <a:t>‹#›</a:t>
            </a:fld>
            <a:endParaRPr lang="en-IN" altLang="en-US"/>
          </a:p>
        </p:txBody>
      </p:sp>
    </p:spTree>
    <p:extLst>
      <p:ext uri="{BB962C8B-B14F-4D97-AF65-F5344CB8AC3E}">
        <p14:creationId xmlns:p14="http://schemas.microsoft.com/office/powerpoint/2010/main" val="3868435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title"/>
          </p:nvPr>
        </p:nvSpPr>
        <p:spPr/>
        <p:txBody>
          <a:bodyPr/>
          <a:lstStyle/>
          <a:p>
            <a:r>
              <a:rPr lang="en-US" smtClean="0"/>
              <a:t>Click to edit Master title style</a:t>
            </a:r>
            <a:endParaRPr lang="en-IN"/>
          </a:p>
        </p:txBody>
      </p:sp>
      <p:sp>
        <p:nvSpPr>
          <p:cNvPr id="3" name="Vertical Text Placeholder 2">
            <a:extLst>
              <a:ext uri="{FF2B5EF4-FFF2-40B4-BE49-F238E27FC236}"/>
            </a:extLst>
          </p:cNvPr>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a:extLst>
              <a:ext uri="{FF2B5EF4-FFF2-40B4-BE49-F238E27FC236}"/>
            </a:extLst>
          </p:cNvPr>
          <p:cNvSpPr>
            <a:spLocks noGrp="1"/>
          </p:cNvSpPr>
          <p:nvPr>
            <p:ph type="dt" sz="half" idx="10"/>
          </p:nvPr>
        </p:nvSpPr>
        <p:spPr/>
        <p:txBody>
          <a:bodyPr/>
          <a:lstStyle>
            <a:lvl1pPr>
              <a:defRPr/>
            </a:lvl1pPr>
          </a:lstStyle>
          <a:p>
            <a:pPr>
              <a:defRPr/>
            </a:pPr>
            <a:fld id="{4883FBB5-4FC4-46EE-AA42-FAFAD474FF33}" type="datetimeFigureOut">
              <a:rPr lang="en-IN"/>
              <a:pPr>
                <a:defRPr/>
              </a:pPr>
              <a:t>22-06-2018</a:t>
            </a:fld>
            <a:endParaRPr lang="en-IN" dirty="0"/>
          </a:p>
        </p:txBody>
      </p:sp>
      <p:sp>
        <p:nvSpPr>
          <p:cNvPr id="5" name="Footer Placeholder 4">
            <a:extLst>
              <a:ext uri="{FF2B5EF4-FFF2-40B4-BE49-F238E27FC236}"/>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extLst>
          </p:cNvPr>
          <p:cNvSpPr>
            <a:spLocks noGrp="1"/>
          </p:cNvSpPr>
          <p:nvPr>
            <p:ph type="sldNum" sz="quarter" idx="12"/>
          </p:nvPr>
        </p:nvSpPr>
        <p:spPr/>
        <p:txBody>
          <a:bodyPr/>
          <a:lstStyle>
            <a:lvl1pPr>
              <a:defRPr/>
            </a:lvl1pPr>
          </a:lstStyle>
          <a:p>
            <a:fld id="{32BF387F-85C7-461C-B5D2-C43AEE16EEC5}" type="slidenum">
              <a:rPr lang="en-IN" altLang="en-US"/>
              <a:pPr/>
              <a:t>‹#›</a:t>
            </a:fld>
            <a:endParaRPr lang="en-IN" altLang="en-US"/>
          </a:p>
        </p:txBody>
      </p:sp>
    </p:spTree>
    <p:extLst>
      <p:ext uri="{BB962C8B-B14F-4D97-AF65-F5344CB8AC3E}">
        <p14:creationId xmlns:p14="http://schemas.microsoft.com/office/powerpoint/2010/main" val="2398235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extLst>
          </p:cNvPr>
          <p:cNvSpPr>
            <a:spLocks noGrp="1"/>
          </p:cNvSpPr>
          <p:nvPr>
            <p:ph type="title" orient="vert"/>
          </p:nvPr>
        </p:nvSpPr>
        <p:spPr>
          <a:xfrm>
            <a:off x="8724901" y="365125"/>
            <a:ext cx="2628900" cy="5811838"/>
          </a:xfrm>
        </p:spPr>
        <p:txBody>
          <a:bodyPr vert="eaVert"/>
          <a:lstStyle/>
          <a:p>
            <a:r>
              <a:rPr lang="en-US" smtClean="0"/>
              <a:t>Click to edit Master title style</a:t>
            </a:r>
            <a:endParaRPr lang="en-IN"/>
          </a:p>
        </p:txBody>
      </p:sp>
      <p:sp>
        <p:nvSpPr>
          <p:cNvPr id="3" name="Vertical Text Placeholder 2">
            <a:extLst>
              <a:ext uri="{FF2B5EF4-FFF2-40B4-BE49-F238E27FC236}"/>
            </a:extLst>
          </p:cNvPr>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a:extLst>
              <a:ext uri="{FF2B5EF4-FFF2-40B4-BE49-F238E27FC236}"/>
            </a:extLst>
          </p:cNvPr>
          <p:cNvSpPr>
            <a:spLocks noGrp="1"/>
          </p:cNvSpPr>
          <p:nvPr>
            <p:ph type="dt" sz="half" idx="10"/>
          </p:nvPr>
        </p:nvSpPr>
        <p:spPr/>
        <p:txBody>
          <a:bodyPr/>
          <a:lstStyle>
            <a:lvl1pPr>
              <a:defRPr/>
            </a:lvl1pPr>
          </a:lstStyle>
          <a:p>
            <a:pPr>
              <a:defRPr/>
            </a:pPr>
            <a:fld id="{D8A1704F-CCE8-4EF2-B5E3-66EE5CAB776B}" type="datetimeFigureOut">
              <a:rPr lang="en-IN"/>
              <a:pPr>
                <a:defRPr/>
              </a:pPr>
              <a:t>22-06-2018</a:t>
            </a:fld>
            <a:endParaRPr lang="en-IN" dirty="0"/>
          </a:p>
        </p:txBody>
      </p:sp>
      <p:sp>
        <p:nvSpPr>
          <p:cNvPr id="5" name="Footer Placeholder 4">
            <a:extLst>
              <a:ext uri="{FF2B5EF4-FFF2-40B4-BE49-F238E27FC236}"/>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extLst>
          </p:cNvPr>
          <p:cNvSpPr>
            <a:spLocks noGrp="1"/>
          </p:cNvSpPr>
          <p:nvPr>
            <p:ph type="sldNum" sz="quarter" idx="12"/>
          </p:nvPr>
        </p:nvSpPr>
        <p:spPr/>
        <p:txBody>
          <a:bodyPr/>
          <a:lstStyle>
            <a:lvl1pPr>
              <a:defRPr/>
            </a:lvl1pPr>
          </a:lstStyle>
          <a:p>
            <a:fld id="{E069C25C-5D55-4021-B9A7-8ED09DE95C10}" type="slidenum">
              <a:rPr lang="en-IN" altLang="en-US"/>
              <a:pPr/>
              <a:t>‹#›</a:t>
            </a:fld>
            <a:endParaRPr lang="en-IN" altLang="en-US"/>
          </a:p>
        </p:txBody>
      </p:sp>
    </p:spTree>
    <p:extLst>
      <p:ext uri="{BB962C8B-B14F-4D97-AF65-F5344CB8AC3E}">
        <p14:creationId xmlns:p14="http://schemas.microsoft.com/office/powerpoint/2010/main" val="24872177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title"/>
          </p:nvPr>
        </p:nvSpPr>
        <p:spPr/>
        <p:txBody>
          <a:bodyPr/>
          <a:lstStyle/>
          <a:p>
            <a:r>
              <a:rPr lang="en-US" smtClean="0"/>
              <a:t>Click to edit Master title style</a:t>
            </a:r>
            <a:endParaRPr lang="en-IN"/>
          </a:p>
        </p:txBody>
      </p:sp>
      <p:sp>
        <p:nvSpPr>
          <p:cNvPr id="3" name="Date Placeholder 3">
            <a:extLst>
              <a:ext uri="{FF2B5EF4-FFF2-40B4-BE49-F238E27FC236}"/>
            </a:extLst>
          </p:cNvPr>
          <p:cNvSpPr>
            <a:spLocks noGrp="1"/>
          </p:cNvSpPr>
          <p:nvPr>
            <p:ph type="dt" sz="half" idx="10"/>
          </p:nvPr>
        </p:nvSpPr>
        <p:spPr/>
        <p:txBody>
          <a:bodyPr/>
          <a:lstStyle>
            <a:lvl1pPr>
              <a:defRPr/>
            </a:lvl1pPr>
          </a:lstStyle>
          <a:p>
            <a:pPr>
              <a:defRPr/>
            </a:pPr>
            <a:fld id="{7ECAEEF7-FB15-432A-A556-DA51333B8A2C}" type="datetimeFigureOut">
              <a:rPr lang="en-IN"/>
              <a:pPr>
                <a:defRPr/>
              </a:pPr>
              <a:t>22-06-2018</a:t>
            </a:fld>
            <a:endParaRPr lang="en-IN" dirty="0"/>
          </a:p>
        </p:txBody>
      </p:sp>
      <p:sp>
        <p:nvSpPr>
          <p:cNvPr id="4" name="Footer Placeholder 4">
            <a:extLst>
              <a:ext uri="{FF2B5EF4-FFF2-40B4-BE49-F238E27FC236}"/>
            </a:extLst>
          </p:cNvPr>
          <p:cNvSpPr>
            <a:spLocks noGrp="1"/>
          </p:cNvSpPr>
          <p:nvPr>
            <p:ph type="ftr" sz="quarter" idx="11"/>
          </p:nvPr>
        </p:nvSpPr>
        <p:spPr/>
        <p:txBody>
          <a:bodyPr/>
          <a:lstStyle>
            <a:lvl1pPr>
              <a:defRPr/>
            </a:lvl1pPr>
          </a:lstStyle>
          <a:p>
            <a:pPr>
              <a:defRPr/>
            </a:pPr>
            <a:endParaRPr lang="en-IN"/>
          </a:p>
        </p:txBody>
      </p:sp>
      <p:sp>
        <p:nvSpPr>
          <p:cNvPr id="5" name="Slide Number Placeholder 5">
            <a:extLst>
              <a:ext uri="{FF2B5EF4-FFF2-40B4-BE49-F238E27FC236}"/>
            </a:extLst>
          </p:cNvPr>
          <p:cNvSpPr>
            <a:spLocks noGrp="1"/>
          </p:cNvSpPr>
          <p:nvPr>
            <p:ph type="sldNum" sz="quarter" idx="12"/>
          </p:nvPr>
        </p:nvSpPr>
        <p:spPr/>
        <p:txBody>
          <a:bodyPr/>
          <a:lstStyle>
            <a:lvl1pPr>
              <a:defRPr/>
            </a:lvl1pPr>
          </a:lstStyle>
          <a:p>
            <a:fld id="{C7BC6469-0CF3-42E5-88F0-105937182986}" type="slidenum">
              <a:rPr lang="en-IN" altLang="en-US"/>
              <a:pPr/>
              <a:t>‹#›</a:t>
            </a:fld>
            <a:endParaRPr lang="en-IN" altLang="en-US"/>
          </a:p>
        </p:txBody>
      </p:sp>
    </p:spTree>
    <p:extLst>
      <p:ext uri="{BB962C8B-B14F-4D97-AF65-F5344CB8AC3E}">
        <p14:creationId xmlns:p14="http://schemas.microsoft.com/office/powerpoint/2010/main" val="2399211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title"/>
          </p:nvPr>
        </p:nvSpPr>
        <p:spPr/>
        <p:txBody>
          <a:bodyPr/>
          <a:lstStyle/>
          <a:p>
            <a:r>
              <a:rPr lang="en-US" smtClean="0"/>
              <a:t>Click to edit Master title style</a:t>
            </a:r>
            <a:endParaRPr lang="en-IN"/>
          </a:p>
        </p:txBody>
      </p:sp>
      <p:sp>
        <p:nvSpPr>
          <p:cNvPr id="3" name="Content Placeholder 2">
            <a:extLst>
              <a:ext uri="{FF2B5EF4-FFF2-40B4-BE49-F238E27FC236}"/>
            </a:extLst>
          </p:cNvPr>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Date Placeholder 3">
            <a:extLst>
              <a:ext uri="{FF2B5EF4-FFF2-40B4-BE49-F238E27FC236}"/>
            </a:extLst>
          </p:cNvPr>
          <p:cNvSpPr>
            <a:spLocks noGrp="1"/>
          </p:cNvSpPr>
          <p:nvPr>
            <p:ph type="dt" sz="half" idx="10"/>
          </p:nvPr>
        </p:nvSpPr>
        <p:spPr/>
        <p:txBody>
          <a:bodyPr/>
          <a:lstStyle>
            <a:lvl1pPr>
              <a:defRPr/>
            </a:lvl1pPr>
          </a:lstStyle>
          <a:p>
            <a:pPr>
              <a:defRPr/>
            </a:pPr>
            <a:fld id="{4561628C-C586-478D-9817-F3DF8B3BA0F5}" type="datetimeFigureOut">
              <a:rPr lang="en-IN"/>
              <a:pPr>
                <a:defRPr/>
              </a:pPr>
              <a:t>22-06-2018</a:t>
            </a:fld>
            <a:endParaRPr lang="en-IN" dirty="0"/>
          </a:p>
        </p:txBody>
      </p:sp>
      <p:sp>
        <p:nvSpPr>
          <p:cNvPr id="5" name="Footer Placeholder 4">
            <a:extLst>
              <a:ext uri="{FF2B5EF4-FFF2-40B4-BE49-F238E27FC236}"/>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extLst>
          </p:cNvPr>
          <p:cNvSpPr>
            <a:spLocks noGrp="1"/>
          </p:cNvSpPr>
          <p:nvPr>
            <p:ph type="sldNum" sz="quarter" idx="12"/>
          </p:nvPr>
        </p:nvSpPr>
        <p:spPr/>
        <p:txBody>
          <a:bodyPr/>
          <a:lstStyle>
            <a:lvl1pPr>
              <a:defRPr/>
            </a:lvl1pPr>
          </a:lstStyle>
          <a:p>
            <a:fld id="{55B96530-C610-44FF-843C-EC81207D20C3}" type="slidenum">
              <a:rPr lang="en-IN" altLang="en-US"/>
              <a:pPr/>
              <a:t>‹#›</a:t>
            </a:fld>
            <a:endParaRPr lang="en-IN" altLang="en-US"/>
          </a:p>
        </p:txBody>
      </p:sp>
    </p:spTree>
    <p:extLst>
      <p:ext uri="{BB962C8B-B14F-4D97-AF65-F5344CB8AC3E}">
        <p14:creationId xmlns:p14="http://schemas.microsoft.com/office/powerpoint/2010/main" val="62424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title"/>
          </p:nvPr>
        </p:nvSpPr>
        <p:spPr>
          <a:xfrm>
            <a:off x="831851" y="1709740"/>
            <a:ext cx="10515600" cy="2852737"/>
          </a:xfrm>
        </p:spPr>
        <p:txBody>
          <a:bodyPr anchor="b"/>
          <a:lstStyle>
            <a:lvl1pPr>
              <a:defRPr sz="6000"/>
            </a:lvl1pPr>
          </a:lstStyle>
          <a:p>
            <a:r>
              <a:rPr lang="en-US" smtClean="0"/>
              <a:t>Click to edit Master title style</a:t>
            </a:r>
            <a:endParaRPr lang="en-IN"/>
          </a:p>
        </p:txBody>
      </p:sp>
      <p:sp>
        <p:nvSpPr>
          <p:cNvPr id="3" name="Text Placeholder 2">
            <a:extLst>
              <a:ext uri="{FF2B5EF4-FFF2-40B4-BE49-F238E27FC236}"/>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smtClean="0"/>
              <a:t>Click to edit Master text styles</a:t>
            </a:r>
          </a:p>
        </p:txBody>
      </p:sp>
      <p:sp>
        <p:nvSpPr>
          <p:cNvPr id="4" name="Date Placeholder 3">
            <a:extLst>
              <a:ext uri="{FF2B5EF4-FFF2-40B4-BE49-F238E27FC236}"/>
            </a:extLst>
          </p:cNvPr>
          <p:cNvSpPr>
            <a:spLocks noGrp="1"/>
          </p:cNvSpPr>
          <p:nvPr>
            <p:ph type="dt" sz="half" idx="10"/>
          </p:nvPr>
        </p:nvSpPr>
        <p:spPr/>
        <p:txBody>
          <a:bodyPr/>
          <a:lstStyle>
            <a:lvl1pPr>
              <a:defRPr/>
            </a:lvl1pPr>
          </a:lstStyle>
          <a:p>
            <a:pPr>
              <a:defRPr/>
            </a:pPr>
            <a:fld id="{703C6009-0B0F-4153-BB7F-229566F19F09}" type="datetimeFigureOut">
              <a:rPr lang="en-IN"/>
              <a:pPr>
                <a:defRPr/>
              </a:pPr>
              <a:t>22-06-2018</a:t>
            </a:fld>
            <a:endParaRPr lang="en-IN" dirty="0"/>
          </a:p>
        </p:txBody>
      </p:sp>
      <p:sp>
        <p:nvSpPr>
          <p:cNvPr id="5" name="Footer Placeholder 4">
            <a:extLst>
              <a:ext uri="{FF2B5EF4-FFF2-40B4-BE49-F238E27FC236}"/>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extLst>
          </p:cNvPr>
          <p:cNvSpPr>
            <a:spLocks noGrp="1"/>
          </p:cNvSpPr>
          <p:nvPr>
            <p:ph type="sldNum" sz="quarter" idx="12"/>
          </p:nvPr>
        </p:nvSpPr>
        <p:spPr/>
        <p:txBody>
          <a:bodyPr/>
          <a:lstStyle>
            <a:lvl1pPr>
              <a:defRPr/>
            </a:lvl1pPr>
          </a:lstStyle>
          <a:p>
            <a:fld id="{37612F8C-4402-45B6-B0A9-13FC82064B0D}" type="slidenum">
              <a:rPr lang="en-IN" altLang="en-US"/>
              <a:pPr/>
              <a:t>‹#›</a:t>
            </a:fld>
            <a:endParaRPr lang="en-IN" altLang="en-US"/>
          </a:p>
        </p:txBody>
      </p:sp>
    </p:spTree>
    <p:extLst>
      <p:ext uri="{BB962C8B-B14F-4D97-AF65-F5344CB8AC3E}">
        <p14:creationId xmlns:p14="http://schemas.microsoft.com/office/powerpoint/2010/main" val="1791664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title"/>
          </p:nvPr>
        </p:nvSpPr>
        <p:spPr/>
        <p:txBody>
          <a:bodyPr/>
          <a:lstStyle/>
          <a:p>
            <a:r>
              <a:rPr lang="en-US" smtClean="0"/>
              <a:t>Click to edit Master title style</a:t>
            </a:r>
            <a:endParaRPr lang="en-IN"/>
          </a:p>
        </p:txBody>
      </p:sp>
      <p:sp>
        <p:nvSpPr>
          <p:cNvPr id="3" name="Content Placeholder 2">
            <a:extLst>
              <a:ext uri="{FF2B5EF4-FFF2-40B4-BE49-F238E27FC236}"/>
            </a:extLst>
          </p:cNvPr>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a:extLst>
              <a:ext uri="{FF2B5EF4-FFF2-40B4-BE49-F238E27FC236}"/>
            </a:extLst>
          </p:cNvPr>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3">
            <a:extLst>
              <a:ext uri="{FF2B5EF4-FFF2-40B4-BE49-F238E27FC236}"/>
            </a:extLst>
          </p:cNvPr>
          <p:cNvSpPr>
            <a:spLocks noGrp="1"/>
          </p:cNvSpPr>
          <p:nvPr>
            <p:ph type="dt" sz="half" idx="10"/>
          </p:nvPr>
        </p:nvSpPr>
        <p:spPr/>
        <p:txBody>
          <a:bodyPr/>
          <a:lstStyle>
            <a:lvl1pPr>
              <a:defRPr/>
            </a:lvl1pPr>
          </a:lstStyle>
          <a:p>
            <a:pPr>
              <a:defRPr/>
            </a:pPr>
            <a:fld id="{63E0CD4D-4B2E-4E81-B3A0-288ACB1F91F7}" type="datetimeFigureOut">
              <a:rPr lang="en-IN"/>
              <a:pPr>
                <a:defRPr/>
              </a:pPr>
              <a:t>22-06-2018</a:t>
            </a:fld>
            <a:endParaRPr lang="en-IN" dirty="0"/>
          </a:p>
        </p:txBody>
      </p:sp>
      <p:sp>
        <p:nvSpPr>
          <p:cNvPr id="6" name="Footer Placeholder 4">
            <a:extLst>
              <a:ext uri="{FF2B5EF4-FFF2-40B4-BE49-F238E27FC236}"/>
            </a:extLst>
          </p:cNvPr>
          <p:cNvSpPr>
            <a:spLocks noGrp="1"/>
          </p:cNvSpPr>
          <p:nvPr>
            <p:ph type="ftr" sz="quarter" idx="11"/>
          </p:nvPr>
        </p:nvSpPr>
        <p:spPr/>
        <p:txBody>
          <a:bodyPr/>
          <a:lstStyle>
            <a:lvl1pPr>
              <a:defRPr/>
            </a:lvl1pPr>
          </a:lstStyle>
          <a:p>
            <a:pPr>
              <a:defRPr/>
            </a:pPr>
            <a:endParaRPr lang="en-IN"/>
          </a:p>
        </p:txBody>
      </p:sp>
      <p:sp>
        <p:nvSpPr>
          <p:cNvPr id="7" name="Slide Number Placeholder 5">
            <a:extLst>
              <a:ext uri="{FF2B5EF4-FFF2-40B4-BE49-F238E27FC236}"/>
            </a:extLst>
          </p:cNvPr>
          <p:cNvSpPr>
            <a:spLocks noGrp="1"/>
          </p:cNvSpPr>
          <p:nvPr>
            <p:ph type="sldNum" sz="quarter" idx="12"/>
          </p:nvPr>
        </p:nvSpPr>
        <p:spPr/>
        <p:txBody>
          <a:bodyPr/>
          <a:lstStyle>
            <a:lvl1pPr>
              <a:defRPr/>
            </a:lvl1pPr>
          </a:lstStyle>
          <a:p>
            <a:fld id="{1981A9AF-9DBD-49AE-96B0-390B10E23298}" type="slidenum">
              <a:rPr lang="en-IN" altLang="en-US"/>
              <a:pPr/>
              <a:t>‹#›</a:t>
            </a:fld>
            <a:endParaRPr lang="en-IN" altLang="en-US"/>
          </a:p>
        </p:txBody>
      </p:sp>
    </p:spTree>
    <p:extLst>
      <p:ext uri="{BB962C8B-B14F-4D97-AF65-F5344CB8AC3E}">
        <p14:creationId xmlns:p14="http://schemas.microsoft.com/office/powerpoint/2010/main" val="1739047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title"/>
          </p:nvPr>
        </p:nvSpPr>
        <p:spPr>
          <a:xfrm>
            <a:off x="839788" y="365127"/>
            <a:ext cx="10515600" cy="1325563"/>
          </a:xfrm>
        </p:spPr>
        <p:txBody>
          <a:bodyPr/>
          <a:lstStyle/>
          <a:p>
            <a:r>
              <a:rPr lang="en-US" smtClean="0"/>
              <a:t>Click to edit Master title style</a:t>
            </a:r>
            <a:endParaRPr lang="en-IN"/>
          </a:p>
        </p:txBody>
      </p:sp>
      <p:sp>
        <p:nvSpPr>
          <p:cNvPr id="3" name="Text Placeholder 2">
            <a:extLst>
              <a:ext uri="{FF2B5EF4-FFF2-40B4-BE49-F238E27FC236}"/>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4" name="Content Placeholder 3">
            <a:extLst>
              <a:ext uri="{FF2B5EF4-FFF2-40B4-BE49-F238E27FC236}"/>
            </a:extLst>
          </p:cNvPr>
          <p:cNvSpPr>
            <a:spLocks noGrp="1"/>
          </p:cNvSpPr>
          <p:nvPr>
            <p:ph sz="half" idx="2"/>
          </p:nvPr>
        </p:nvSpPr>
        <p:spPr>
          <a:xfrm>
            <a:off x="839789"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a:extLst>
              <a:ext uri="{FF2B5EF4-FFF2-40B4-BE49-F238E27FC236}"/>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6" name="Content Placeholder 5">
            <a:extLst>
              <a:ext uri="{FF2B5EF4-FFF2-40B4-BE49-F238E27FC236}"/>
            </a:extLst>
          </p:cNvPr>
          <p:cNvSpPr>
            <a:spLocks noGrp="1"/>
          </p:cNvSpPr>
          <p:nvPr>
            <p:ph sz="quarter" idx="4"/>
          </p:nvPr>
        </p:nvSpPr>
        <p:spPr>
          <a:xfrm>
            <a:off x="6172201"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3">
            <a:extLst>
              <a:ext uri="{FF2B5EF4-FFF2-40B4-BE49-F238E27FC236}"/>
            </a:extLst>
          </p:cNvPr>
          <p:cNvSpPr>
            <a:spLocks noGrp="1"/>
          </p:cNvSpPr>
          <p:nvPr>
            <p:ph type="dt" sz="half" idx="10"/>
          </p:nvPr>
        </p:nvSpPr>
        <p:spPr/>
        <p:txBody>
          <a:bodyPr/>
          <a:lstStyle>
            <a:lvl1pPr>
              <a:defRPr/>
            </a:lvl1pPr>
          </a:lstStyle>
          <a:p>
            <a:pPr>
              <a:defRPr/>
            </a:pPr>
            <a:fld id="{3B92F636-7794-4C2F-B4C3-844093CEDD0C}" type="datetimeFigureOut">
              <a:rPr lang="en-IN"/>
              <a:pPr>
                <a:defRPr/>
              </a:pPr>
              <a:t>22-06-2018</a:t>
            </a:fld>
            <a:endParaRPr lang="en-IN" dirty="0"/>
          </a:p>
        </p:txBody>
      </p:sp>
      <p:sp>
        <p:nvSpPr>
          <p:cNvPr id="8" name="Footer Placeholder 4">
            <a:extLst>
              <a:ext uri="{FF2B5EF4-FFF2-40B4-BE49-F238E27FC236}"/>
            </a:extLst>
          </p:cNvPr>
          <p:cNvSpPr>
            <a:spLocks noGrp="1"/>
          </p:cNvSpPr>
          <p:nvPr>
            <p:ph type="ftr" sz="quarter" idx="11"/>
          </p:nvPr>
        </p:nvSpPr>
        <p:spPr/>
        <p:txBody>
          <a:bodyPr/>
          <a:lstStyle>
            <a:lvl1pPr>
              <a:defRPr/>
            </a:lvl1pPr>
          </a:lstStyle>
          <a:p>
            <a:pPr>
              <a:defRPr/>
            </a:pPr>
            <a:endParaRPr lang="en-IN"/>
          </a:p>
        </p:txBody>
      </p:sp>
      <p:sp>
        <p:nvSpPr>
          <p:cNvPr id="9" name="Slide Number Placeholder 5">
            <a:extLst>
              <a:ext uri="{FF2B5EF4-FFF2-40B4-BE49-F238E27FC236}"/>
            </a:extLst>
          </p:cNvPr>
          <p:cNvSpPr>
            <a:spLocks noGrp="1"/>
          </p:cNvSpPr>
          <p:nvPr>
            <p:ph type="sldNum" sz="quarter" idx="12"/>
          </p:nvPr>
        </p:nvSpPr>
        <p:spPr/>
        <p:txBody>
          <a:bodyPr/>
          <a:lstStyle>
            <a:lvl1pPr>
              <a:defRPr/>
            </a:lvl1pPr>
          </a:lstStyle>
          <a:p>
            <a:fld id="{C63327C4-93AA-452C-BD0B-F186F5F34A73}" type="slidenum">
              <a:rPr lang="en-IN" altLang="en-US"/>
              <a:pPr/>
              <a:t>‹#›</a:t>
            </a:fld>
            <a:endParaRPr lang="en-IN" altLang="en-US"/>
          </a:p>
        </p:txBody>
      </p:sp>
    </p:spTree>
    <p:extLst>
      <p:ext uri="{BB962C8B-B14F-4D97-AF65-F5344CB8AC3E}">
        <p14:creationId xmlns:p14="http://schemas.microsoft.com/office/powerpoint/2010/main" val="3687432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title"/>
          </p:nvPr>
        </p:nvSpPr>
        <p:spPr/>
        <p:txBody>
          <a:bodyPr/>
          <a:lstStyle/>
          <a:p>
            <a:r>
              <a:rPr lang="en-US" smtClean="0"/>
              <a:t>Click to edit Master title style</a:t>
            </a:r>
            <a:endParaRPr lang="en-IN"/>
          </a:p>
        </p:txBody>
      </p:sp>
      <p:sp>
        <p:nvSpPr>
          <p:cNvPr id="3" name="Date Placeholder 3">
            <a:extLst>
              <a:ext uri="{FF2B5EF4-FFF2-40B4-BE49-F238E27FC236}"/>
            </a:extLst>
          </p:cNvPr>
          <p:cNvSpPr>
            <a:spLocks noGrp="1"/>
          </p:cNvSpPr>
          <p:nvPr>
            <p:ph type="dt" sz="half" idx="10"/>
          </p:nvPr>
        </p:nvSpPr>
        <p:spPr/>
        <p:txBody>
          <a:bodyPr/>
          <a:lstStyle>
            <a:lvl1pPr>
              <a:defRPr/>
            </a:lvl1pPr>
          </a:lstStyle>
          <a:p>
            <a:pPr>
              <a:defRPr/>
            </a:pPr>
            <a:fld id="{56D465AA-B2CB-45C9-A24F-186AF73BABB2}" type="datetimeFigureOut">
              <a:rPr lang="en-IN"/>
              <a:pPr>
                <a:defRPr/>
              </a:pPr>
              <a:t>22-06-2018</a:t>
            </a:fld>
            <a:endParaRPr lang="en-IN" dirty="0"/>
          </a:p>
        </p:txBody>
      </p:sp>
      <p:sp>
        <p:nvSpPr>
          <p:cNvPr id="4" name="Footer Placeholder 4">
            <a:extLst>
              <a:ext uri="{FF2B5EF4-FFF2-40B4-BE49-F238E27FC236}"/>
            </a:extLst>
          </p:cNvPr>
          <p:cNvSpPr>
            <a:spLocks noGrp="1"/>
          </p:cNvSpPr>
          <p:nvPr>
            <p:ph type="ftr" sz="quarter" idx="11"/>
          </p:nvPr>
        </p:nvSpPr>
        <p:spPr/>
        <p:txBody>
          <a:bodyPr/>
          <a:lstStyle>
            <a:lvl1pPr>
              <a:defRPr/>
            </a:lvl1pPr>
          </a:lstStyle>
          <a:p>
            <a:pPr>
              <a:defRPr/>
            </a:pPr>
            <a:endParaRPr lang="en-IN"/>
          </a:p>
        </p:txBody>
      </p:sp>
      <p:sp>
        <p:nvSpPr>
          <p:cNvPr id="5" name="Slide Number Placeholder 5">
            <a:extLst>
              <a:ext uri="{FF2B5EF4-FFF2-40B4-BE49-F238E27FC236}"/>
            </a:extLst>
          </p:cNvPr>
          <p:cNvSpPr>
            <a:spLocks noGrp="1"/>
          </p:cNvSpPr>
          <p:nvPr>
            <p:ph type="sldNum" sz="quarter" idx="12"/>
          </p:nvPr>
        </p:nvSpPr>
        <p:spPr/>
        <p:txBody>
          <a:bodyPr/>
          <a:lstStyle>
            <a:lvl1pPr>
              <a:defRPr/>
            </a:lvl1pPr>
          </a:lstStyle>
          <a:p>
            <a:fld id="{DD1B72A2-E226-4E4C-B137-725E903B0990}" type="slidenum">
              <a:rPr lang="en-IN" altLang="en-US"/>
              <a:pPr/>
              <a:t>‹#›</a:t>
            </a:fld>
            <a:endParaRPr lang="en-IN" altLang="en-US"/>
          </a:p>
        </p:txBody>
      </p:sp>
    </p:spTree>
    <p:extLst>
      <p:ext uri="{BB962C8B-B14F-4D97-AF65-F5344CB8AC3E}">
        <p14:creationId xmlns:p14="http://schemas.microsoft.com/office/powerpoint/2010/main" val="2519348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extLst>
          </p:cNvPr>
          <p:cNvSpPr>
            <a:spLocks noGrp="1"/>
          </p:cNvSpPr>
          <p:nvPr>
            <p:ph type="dt" sz="half" idx="10"/>
          </p:nvPr>
        </p:nvSpPr>
        <p:spPr/>
        <p:txBody>
          <a:bodyPr/>
          <a:lstStyle>
            <a:lvl1pPr>
              <a:defRPr/>
            </a:lvl1pPr>
          </a:lstStyle>
          <a:p>
            <a:pPr>
              <a:defRPr/>
            </a:pPr>
            <a:fld id="{B141FD0A-3A7D-4777-A610-B8BF4E04A34A}" type="datetimeFigureOut">
              <a:rPr lang="en-IN"/>
              <a:pPr>
                <a:defRPr/>
              </a:pPr>
              <a:t>22-06-2018</a:t>
            </a:fld>
            <a:endParaRPr lang="en-IN" dirty="0"/>
          </a:p>
        </p:txBody>
      </p:sp>
      <p:sp>
        <p:nvSpPr>
          <p:cNvPr id="3" name="Footer Placeholder 4">
            <a:extLst>
              <a:ext uri="{FF2B5EF4-FFF2-40B4-BE49-F238E27FC236}"/>
            </a:extLst>
          </p:cNvPr>
          <p:cNvSpPr>
            <a:spLocks noGrp="1"/>
          </p:cNvSpPr>
          <p:nvPr>
            <p:ph type="ftr" sz="quarter" idx="11"/>
          </p:nvPr>
        </p:nvSpPr>
        <p:spPr/>
        <p:txBody>
          <a:bodyPr/>
          <a:lstStyle>
            <a:lvl1pPr>
              <a:defRPr/>
            </a:lvl1pPr>
          </a:lstStyle>
          <a:p>
            <a:pPr>
              <a:defRPr/>
            </a:pPr>
            <a:endParaRPr lang="en-IN"/>
          </a:p>
        </p:txBody>
      </p:sp>
      <p:sp>
        <p:nvSpPr>
          <p:cNvPr id="4" name="Slide Number Placeholder 5">
            <a:extLst>
              <a:ext uri="{FF2B5EF4-FFF2-40B4-BE49-F238E27FC236}"/>
            </a:extLst>
          </p:cNvPr>
          <p:cNvSpPr>
            <a:spLocks noGrp="1"/>
          </p:cNvSpPr>
          <p:nvPr>
            <p:ph type="sldNum" sz="quarter" idx="12"/>
          </p:nvPr>
        </p:nvSpPr>
        <p:spPr/>
        <p:txBody>
          <a:bodyPr/>
          <a:lstStyle>
            <a:lvl1pPr>
              <a:defRPr/>
            </a:lvl1pPr>
          </a:lstStyle>
          <a:p>
            <a:fld id="{64CC0074-F317-4511-A3EE-D0BD66040739}" type="slidenum">
              <a:rPr lang="en-IN" altLang="en-US"/>
              <a:pPr/>
              <a:t>‹#›</a:t>
            </a:fld>
            <a:endParaRPr lang="en-IN" altLang="en-US"/>
          </a:p>
        </p:txBody>
      </p:sp>
    </p:spTree>
    <p:extLst>
      <p:ext uri="{BB962C8B-B14F-4D97-AF65-F5344CB8AC3E}">
        <p14:creationId xmlns:p14="http://schemas.microsoft.com/office/powerpoint/2010/main" val="258648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a:extLst>
              <a:ext uri="{FF2B5EF4-FFF2-40B4-BE49-F238E27FC236}"/>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a:extLst>
              <a:ext uri="{FF2B5EF4-FFF2-40B4-BE49-F238E27FC236}"/>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smtClean="0"/>
              <a:t>Click to edit Master text styles</a:t>
            </a:r>
          </a:p>
        </p:txBody>
      </p:sp>
      <p:sp>
        <p:nvSpPr>
          <p:cNvPr id="5" name="Date Placeholder 3">
            <a:extLst>
              <a:ext uri="{FF2B5EF4-FFF2-40B4-BE49-F238E27FC236}"/>
            </a:extLst>
          </p:cNvPr>
          <p:cNvSpPr>
            <a:spLocks noGrp="1"/>
          </p:cNvSpPr>
          <p:nvPr>
            <p:ph type="dt" sz="half" idx="10"/>
          </p:nvPr>
        </p:nvSpPr>
        <p:spPr/>
        <p:txBody>
          <a:bodyPr/>
          <a:lstStyle>
            <a:lvl1pPr>
              <a:defRPr/>
            </a:lvl1pPr>
          </a:lstStyle>
          <a:p>
            <a:pPr>
              <a:defRPr/>
            </a:pPr>
            <a:fld id="{0D2D3569-B403-4DF0-9D6C-71F44D198A80}" type="datetimeFigureOut">
              <a:rPr lang="en-IN"/>
              <a:pPr>
                <a:defRPr/>
              </a:pPr>
              <a:t>22-06-2018</a:t>
            </a:fld>
            <a:endParaRPr lang="en-IN" dirty="0"/>
          </a:p>
        </p:txBody>
      </p:sp>
      <p:sp>
        <p:nvSpPr>
          <p:cNvPr id="6" name="Footer Placeholder 4">
            <a:extLst>
              <a:ext uri="{FF2B5EF4-FFF2-40B4-BE49-F238E27FC236}"/>
            </a:extLst>
          </p:cNvPr>
          <p:cNvSpPr>
            <a:spLocks noGrp="1"/>
          </p:cNvSpPr>
          <p:nvPr>
            <p:ph type="ftr" sz="quarter" idx="11"/>
          </p:nvPr>
        </p:nvSpPr>
        <p:spPr/>
        <p:txBody>
          <a:bodyPr/>
          <a:lstStyle>
            <a:lvl1pPr>
              <a:defRPr/>
            </a:lvl1pPr>
          </a:lstStyle>
          <a:p>
            <a:pPr>
              <a:defRPr/>
            </a:pPr>
            <a:endParaRPr lang="en-IN"/>
          </a:p>
        </p:txBody>
      </p:sp>
      <p:sp>
        <p:nvSpPr>
          <p:cNvPr id="7" name="Slide Number Placeholder 5">
            <a:extLst>
              <a:ext uri="{FF2B5EF4-FFF2-40B4-BE49-F238E27FC236}"/>
            </a:extLst>
          </p:cNvPr>
          <p:cNvSpPr>
            <a:spLocks noGrp="1"/>
          </p:cNvSpPr>
          <p:nvPr>
            <p:ph type="sldNum" sz="quarter" idx="12"/>
          </p:nvPr>
        </p:nvSpPr>
        <p:spPr/>
        <p:txBody>
          <a:bodyPr/>
          <a:lstStyle>
            <a:lvl1pPr>
              <a:defRPr/>
            </a:lvl1pPr>
          </a:lstStyle>
          <a:p>
            <a:fld id="{D8EE7D2F-478E-43ED-83B0-8A86C06990C7}" type="slidenum">
              <a:rPr lang="en-IN" altLang="en-US"/>
              <a:pPr/>
              <a:t>‹#›</a:t>
            </a:fld>
            <a:endParaRPr lang="en-IN" altLang="en-US"/>
          </a:p>
        </p:txBody>
      </p:sp>
    </p:spTree>
    <p:extLst>
      <p:ext uri="{BB962C8B-B14F-4D97-AF65-F5344CB8AC3E}">
        <p14:creationId xmlns:p14="http://schemas.microsoft.com/office/powerpoint/2010/main" val="3674631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a:extLst>
              <a:ext uri="{FF2B5EF4-FFF2-40B4-BE49-F238E27FC236}"/>
            </a:extLst>
          </p:cNvPr>
          <p:cNvSpPr>
            <a:spLocks noGrp="1"/>
          </p:cNvSpPr>
          <p:nvPr>
            <p:ph type="pic" idx="1"/>
          </p:nvPr>
        </p:nvSpPr>
        <p:spPr>
          <a:xfrm>
            <a:off x="5183188" y="987427"/>
            <a:ext cx="6172200" cy="4873625"/>
          </a:xfrm>
        </p:spPr>
        <p:txBody>
          <a:bodyPr rtlCol="0">
            <a:normAutofit/>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en-US" noProof="0" smtClean="0"/>
              <a:t>Click icon to add picture</a:t>
            </a:r>
            <a:endParaRPr lang="en-IN" noProof="0"/>
          </a:p>
        </p:txBody>
      </p:sp>
      <p:sp>
        <p:nvSpPr>
          <p:cNvPr id="4" name="Text Placeholder 3">
            <a:extLst>
              <a:ext uri="{FF2B5EF4-FFF2-40B4-BE49-F238E27FC236}"/>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smtClean="0"/>
              <a:t>Click to edit Master text styles</a:t>
            </a:r>
          </a:p>
        </p:txBody>
      </p:sp>
      <p:sp>
        <p:nvSpPr>
          <p:cNvPr id="5" name="Date Placeholder 3">
            <a:extLst>
              <a:ext uri="{FF2B5EF4-FFF2-40B4-BE49-F238E27FC236}"/>
            </a:extLst>
          </p:cNvPr>
          <p:cNvSpPr>
            <a:spLocks noGrp="1"/>
          </p:cNvSpPr>
          <p:nvPr>
            <p:ph type="dt" sz="half" idx="10"/>
          </p:nvPr>
        </p:nvSpPr>
        <p:spPr/>
        <p:txBody>
          <a:bodyPr/>
          <a:lstStyle>
            <a:lvl1pPr>
              <a:defRPr/>
            </a:lvl1pPr>
          </a:lstStyle>
          <a:p>
            <a:pPr>
              <a:defRPr/>
            </a:pPr>
            <a:fld id="{15F9E520-F9DF-4BAA-9F4D-DBE35EC8C612}" type="datetimeFigureOut">
              <a:rPr lang="en-IN"/>
              <a:pPr>
                <a:defRPr/>
              </a:pPr>
              <a:t>22-06-2018</a:t>
            </a:fld>
            <a:endParaRPr lang="en-IN" dirty="0"/>
          </a:p>
        </p:txBody>
      </p:sp>
      <p:sp>
        <p:nvSpPr>
          <p:cNvPr id="6" name="Footer Placeholder 4">
            <a:extLst>
              <a:ext uri="{FF2B5EF4-FFF2-40B4-BE49-F238E27FC236}"/>
            </a:extLst>
          </p:cNvPr>
          <p:cNvSpPr>
            <a:spLocks noGrp="1"/>
          </p:cNvSpPr>
          <p:nvPr>
            <p:ph type="ftr" sz="quarter" idx="11"/>
          </p:nvPr>
        </p:nvSpPr>
        <p:spPr/>
        <p:txBody>
          <a:bodyPr/>
          <a:lstStyle>
            <a:lvl1pPr>
              <a:defRPr/>
            </a:lvl1pPr>
          </a:lstStyle>
          <a:p>
            <a:pPr>
              <a:defRPr/>
            </a:pPr>
            <a:endParaRPr lang="en-IN"/>
          </a:p>
        </p:txBody>
      </p:sp>
      <p:sp>
        <p:nvSpPr>
          <p:cNvPr id="7" name="Slide Number Placeholder 5">
            <a:extLst>
              <a:ext uri="{FF2B5EF4-FFF2-40B4-BE49-F238E27FC236}"/>
            </a:extLst>
          </p:cNvPr>
          <p:cNvSpPr>
            <a:spLocks noGrp="1"/>
          </p:cNvSpPr>
          <p:nvPr>
            <p:ph type="sldNum" sz="quarter" idx="12"/>
          </p:nvPr>
        </p:nvSpPr>
        <p:spPr/>
        <p:txBody>
          <a:bodyPr/>
          <a:lstStyle>
            <a:lvl1pPr>
              <a:defRPr/>
            </a:lvl1pPr>
          </a:lstStyle>
          <a:p>
            <a:fld id="{709DC158-05E7-4A17-B647-4B5A6CB0E2AE}" type="slidenum">
              <a:rPr lang="en-IN" altLang="en-US"/>
              <a:pPr/>
              <a:t>‹#›</a:t>
            </a:fld>
            <a:endParaRPr lang="en-IN" altLang="en-US"/>
          </a:p>
        </p:txBody>
      </p:sp>
    </p:spTree>
    <p:extLst>
      <p:ext uri="{BB962C8B-B14F-4D97-AF65-F5344CB8AC3E}">
        <p14:creationId xmlns:p14="http://schemas.microsoft.com/office/powerpoint/2010/main" val="583735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7"/>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IN" altLang="en-US" smtClean="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IN" altLang="en-US" smtClean="0"/>
          </a:p>
        </p:txBody>
      </p:sp>
      <p:sp>
        <p:nvSpPr>
          <p:cNvPr id="4" name="Date Placeholder 3">
            <a:extLst>
              <a:ext uri="{FF2B5EF4-FFF2-40B4-BE49-F238E27FC236}"/>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2B2085B6-CBD4-4F63-BE8E-F89270483068}" type="datetimeFigureOut">
              <a:rPr lang="en-IN"/>
              <a:pPr>
                <a:defRPr/>
              </a:pPr>
              <a:t>22-06-2018</a:t>
            </a:fld>
            <a:endParaRPr lang="en-IN" dirty="0"/>
          </a:p>
        </p:txBody>
      </p:sp>
      <p:sp>
        <p:nvSpPr>
          <p:cNvPr id="5" name="Footer Placeholder 4">
            <a:extLst>
              <a:ext uri="{FF2B5EF4-FFF2-40B4-BE49-F238E27FC236}"/>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IN"/>
          </a:p>
        </p:txBody>
      </p:sp>
      <p:sp>
        <p:nvSpPr>
          <p:cNvPr id="6" name="Slide Number Placeholder 5">
            <a:extLst>
              <a:ext uri="{FF2B5EF4-FFF2-40B4-BE49-F238E27FC236}"/>
            </a:extLst>
          </p:cNvPr>
          <p:cNvSpPr>
            <a:spLocks noGrp="1"/>
          </p:cNvSpPr>
          <p:nvPr>
            <p:ph type="sldNum" sz="quarter" idx="4"/>
          </p:nvPr>
        </p:nvSpPr>
        <p:spPr>
          <a:xfrm>
            <a:off x="8610600" y="6356352"/>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D07F6221-0C51-4A65-BA95-17737AC4403A}" type="slidenum">
              <a:rPr lang="en-IN" altLang="en-US"/>
              <a:pPr/>
              <a:t>‹#›</a:t>
            </a:fld>
            <a:endParaRPr lang="en-IN" alt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Times New Roman" pitchFamily="18" charset="0"/>
        </a:defRPr>
      </a:lvl2pPr>
      <a:lvl3pPr algn="l" rtl="0" eaLnBrk="0" fontAlgn="base" hangingPunct="0">
        <a:lnSpc>
          <a:spcPct val="90000"/>
        </a:lnSpc>
        <a:spcBef>
          <a:spcPct val="0"/>
        </a:spcBef>
        <a:spcAft>
          <a:spcPct val="0"/>
        </a:spcAft>
        <a:defRPr sz="4400">
          <a:solidFill>
            <a:schemeClr val="tx1"/>
          </a:solidFill>
          <a:latin typeface="Times New Roman" pitchFamily="18" charset="0"/>
        </a:defRPr>
      </a:lvl3pPr>
      <a:lvl4pPr algn="l" rtl="0" eaLnBrk="0" fontAlgn="base" hangingPunct="0">
        <a:lnSpc>
          <a:spcPct val="90000"/>
        </a:lnSpc>
        <a:spcBef>
          <a:spcPct val="0"/>
        </a:spcBef>
        <a:spcAft>
          <a:spcPct val="0"/>
        </a:spcAft>
        <a:defRPr sz="4400">
          <a:solidFill>
            <a:schemeClr val="tx1"/>
          </a:solidFill>
          <a:latin typeface="Times New Roman" pitchFamily="18" charset="0"/>
        </a:defRPr>
      </a:lvl4pPr>
      <a:lvl5pPr algn="l" rtl="0" eaLnBrk="0" fontAlgn="base" hangingPunct="0">
        <a:lnSpc>
          <a:spcPct val="90000"/>
        </a:lnSpc>
        <a:spcBef>
          <a:spcPct val="0"/>
        </a:spcBef>
        <a:spcAft>
          <a:spcPct val="0"/>
        </a:spcAft>
        <a:defRPr sz="4400">
          <a:solidFill>
            <a:schemeClr val="tx1"/>
          </a:solidFill>
          <a:latin typeface="Times New Roman" pitchFamily="18" charset="0"/>
        </a:defRPr>
      </a:lvl5pPr>
      <a:lvl6pPr marL="457189" algn="l" rtl="0" fontAlgn="base">
        <a:lnSpc>
          <a:spcPct val="90000"/>
        </a:lnSpc>
        <a:spcBef>
          <a:spcPct val="0"/>
        </a:spcBef>
        <a:spcAft>
          <a:spcPct val="0"/>
        </a:spcAft>
        <a:defRPr sz="4400">
          <a:solidFill>
            <a:schemeClr val="tx1"/>
          </a:solidFill>
          <a:latin typeface="Times New Roman" pitchFamily="18" charset="0"/>
        </a:defRPr>
      </a:lvl6pPr>
      <a:lvl7pPr marL="914377" algn="l" rtl="0" fontAlgn="base">
        <a:lnSpc>
          <a:spcPct val="90000"/>
        </a:lnSpc>
        <a:spcBef>
          <a:spcPct val="0"/>
        </a:spcBef>
        <a:spcAft>
          <a:spcPct val="0"/>
        </a:spcAft>
        <a:defRPr sz="4400">
          <a:solidFill>
            <a:schemeClr val="tx1"/>
          </a:solidFill>
          <a:latin typeface="Times New Roman" pitchFamily="18" charset="0"/>
        </a:defRPr>
      </a:lvl7pPr>
      <a:lvl8pPr marL="1371566" algn="l" rtl="0" fontAlgn="base">
        <a:lnSpc>
          <a:spcPct val="90000"/>
        </a:lnSpc>
        <a:spcBef>
          <a:spcPct val="0"/>
        </a:spcBef>
        <a:spcAft>
          <a:spcPct val="0"/>
        </a:spcAft>
        <a:defRPr sz="4400">
          <a:solidFill>
            <a:schemeClr val="tx1"/>
          </a:solidFill>
          <a:latin typeface="Times New Roman" pitchFamily="18" charset="0"/>
        </a:defRPr>
      </a:lvl8pPr>
      <a:lvl9pPr marL="1828754" algn="l" rtl="0" fontAlgn="base">
        <a:lnSpc>
          <a:spcPct val="90000"/>
        </a:lnSpc>
        <a:spcBef>
          <a:spcPct val="0"/>
        </a:spcBef>
        <a:spcAft>
          <a:spcPct val="0"/>
        </a:spcAft>
        <a:defRPr sz="4400">
          <a:solidFill>
            <a:schemeClr val="tx1"/>
          </a:solidFill>
          <a:latin typeface="Times New Roman" pitchFamily="18" charset="0"/>
        </a:defRPr>
      </a:lvl9pPr>
    </p:titleStyle>
    <p:bodyStyle>
      <a:lvl1pPr marL="228594" indent="-228594"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783" indent="-228594"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2971" indent="-228594"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160" indent="-228594"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349" indent="-228594"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Title 3"/>
          <p:cNvSpPr>
            <a:spLocks noGrp="1"/>
          </p:cNvSpPr>
          <p:nvPr>
            <p:ph type="title"/>
          </p:nvPr>
        </p:nvSpPr>
        <p:spPr>
          <a:xfrm>
            <a:off x="838200" y="128790"/>
            <a:ext cx="10515600" cy="528034"/>
          </a:xfrm>
        </p:spPr>
        <p:txBody>
          <a:bodyPr/>
          <a:lstStyle/>
          <a:p>
            <a:pPr algn="ctr" eaLnBrk="1" hangingPunct="1"/>
            <a:r>
              <a:rPr lang="en-US" altLang="en-US" b="1" dirty="0" smtClean="0"/>
              <a:t>Class and Objects</a:t>
            </a:r>
          </a:p>
        </p:txBody>
      </p:sp>
      <p:sp>
        <p:nvSpPr>
          <p:cNvPr id="5" name="Content Placeholder 4"/>
          <p:cNvSpPr>
            <a:spLocks noGrp="1"/>
          </p:cNvSpPr>
          <p:nvPr>
            <p:ph idx="1"/>
          </p:nvPr>
        </p:nvSpPr>
        <p:spPr>
          <a:xfrm>
            <a:off x="812442" y="1326524"/>
            <a:ext cx="10515600" cy="5125791"/>
          </a:xfrm>
        </p:spPr>
        <p:txBody>
          <a:bodyPr rtlCol="0">
            <a:normAutofit/>
          </a:bodyPr>
          <a:lstStyle/>
          <a:p>
            <a:r>
              <a:rPr lang="en-US" sz="1900" dirty="0" smtClean="0">
                <a:latin typeface="Times New Roman" pitchFamily="18" charset="0"/>
                <a:cs typeface="Times New Roman" pitchFamily="18" charset="0"/>
              </a:rPr>
              <a:t>Python </a:t>
            </a:r>
            <a:r>
              <a:rPr lang="en-US" sz="1900" dirty="0">
                <a:latin typeface="Times New Roman" pitchFamily="18" charset="0"/>
                <a:cs typeface="Times New Roman" pitchFamily="18" charset="0"/>
              </a:rPr>
              <a:t>is Object Oriented </a:t>
            </a:r>
            <a:r>
              <a:rPr lang="en-US" sz="1900" dirty="0" smtClean="0">
                <a:latin typeface="Times New Roman" pitchFamily="18" charset="0"/>
                <a:cs typeface="Times New Roman" pitchFamily="18" charset="0"/>
              </a:rPr>
              <a:t>Programming</a:t>
            </a:r>
          </a:p>
          <a:p>
            <a:pPr marL="0" indent="0">
              <a:buNone/>
            </a:pPr>
            <a:endParaRPr lang="en-US" sz="1900" dirty="0">
              <a:latin typeface="Times New Roman" pitchFamily="18" charset="0"/>
              <a:cs typeface="Times New Roman" pitchFamily="18" charset="0"/>
            </a:endParaRPr>
          </a:p>
          <a:p>
            <a:r>
              <a:rPr lang="en-US" sz="1900" dirty="0">
                <a:latin typeface="Times New Roman" pitchFamily="18" charset="0"/>
                <a:cs typeface="Times New Roman" pitchFamily="18" charset="0"/>
              </a:rPr>
              <a:t>What is Object Oriented Programming</a:t>
            </a:r>
            <a:r>
              <a:rPr lang="en-US" sz="1900" dirty="0" smtClean="0">
                <a:latin typeface="Times New Roman" pitchFamily="18" charset="0"/>
                <a:cs typeface="Times New Roman" pitchFamily="18" charset="0"/>
              </a:rPr>
              <a:t>.</a:t>
            </a:r>
          </a:p>
          <a:p>
            <a:pPr marL="0" indent="0">
              <a:buNone/>
            </a:pPr>
            <a:r>
              <a:rPr lang="en-IN" sz="1900" dirty="0" smtClean="0">
                <a:latin typeface="Times New Roman" pitchFamily="18" charset="0"/>
                <a:cs typeface="Times New Roman" pitchFamily="18" charset="0"/>
              </a:rPr>
              <a:t>	Object-oriented </a:t>
            </a:r>
            <a:r>
              <a:rPr lang="en-IN" sz="1900" dirty="0">
                <a:latin typeface="Times New Roman" pitchFamily="18" charset="0"/>
                <a:cs typeface="Times New Roman" pitchFamily="18" charset="0"/>
              </a:rPr>
              <a:t>programming (OOP) is a programming language model organized around objects rather than "actions" and data rather than logic.</a:t>
            </a:r>
          </a:p>
          <a:p>
            <a:pPr marL="0" indent="0">
              <a:buNone/>
            </a:pPr>
            <a:endParaRPr lang="en-US" sz="1900" dirty="0">
              <a:latin typeface="Times New Roman" pitchFamily="18" charset="0"/>
              <a:cs typeface="Times New Roman" pitchFamily="18" charset="0"/>
            </a:endParaRPr>
          </a:p>
          <a:p>
            <a:r>
              <a:rPr lang="en-US" sz="1900" dirty="0">
                <a:latin typeface="Times New Roman" pitchFamily="18" charset="0"/>
                <a:cs typeface="Times New Roman" pitchFamily="18" charset="0"/>
              </a:rPr>
              <a:t>Why Object Oriented </a:t>
            </a:r>
            <a:r>
              <a:rPr lang="en-US" sz="1900" dirty="0" smtClean="0">
                <a:latin typeface="Times New Roman" pitchFamily="18" charset="0"/>
                <a:cs typeface="Times New Roman" pitchFamily="18" charset="0"/>
              </a:rPr>
              <a:t>Programming</a:t>
            </a:r>
          </a:p>
          <a:p>
            <a:pPr marL="736600" indent="0"/>
            <a:r>
              <a:rPr lang="en-IN" sz="1900" dirty="0" smtClean="0">
                <a:latin typeface="Times New Roman" pitchFamily="18" charset="0"/>
                <a:cs typeface="Times New Roman" pitchFamily="18" charset="0"/>
              </a:rPr>
              <a:t>	The </a:t>
            </a:r>
            <a:r>
              <a:rPr lang="en-IN" sz="1900" dirty="0">
                <a:latin typeface="Times New Roman" pitchFamily="18" charset="0"/>
                <a:cs typeface="Times New Roman" pitchFamily="18" charset="0"/>
              </a:rPr>
              <a:t>OOP introduced new concepts for looking to </a:t>
            </a:r>
            <a:r>
              <a:rPr lang="en-IN" sz="1900" dirty="0" err="1">
                <a:latin typeface="Times New Roman" pitchFamily="18" charset="0"/>
                <a:cs typeface="Times New Roman" pitchFamily="18" charset="0"/>
              </a:rPr>
              <a:t>softwares</a:t>
            </a:r>
            <a:r>
              <a:rPr lang="en-IN" sz="1900" dirty="0">
                <a:latin typeface="Times New Roman" pitchFamily="18" charset="0"/>
                <a:cs typeface="Times New Roman" pitchFamily="18" charset="0"/>
              </a:rPr>
              <a:t> design : real world Object concept.</a:t>
            </a:r>
          </a:p>
          <a:p>
            <a:pPr marL="914400" indent="-177800"/>
            <a:r>
              <a:rPr lang="en-IN" sz="1900" dirty="0" smtClean="0">
                <a:latin typeface="Times New Roman" pitchFamily="18" charset="0"/>
                <a:cs typeface="Times New Roman" pitchFamily="18" charset="0"/>
              </a:rPr>
              <a:t>This </a:t>
            </a:r>
            <a:r>
              <a:rPr lang="en-IN" sz="1900" dirty="0">
                <a:latin typeface="Times New Roman" pitchFamily="18" charset="0"/>
                <a:cs typeface="Times New Roman" pitchFamily="18" charset="0"/>
              </a:rPr>
              <a:t>concept will come to produce </a:t>
            </a:r>
            <a:r>
              <a:rPr lang="en-IN" sz="1900" dirty="0" err="1">
                <a:latin typeface="Times New Roman" pitchFamily="18" charset="0"/>
                <a:cs typeface="Times New Roman" pitchFamily="18" charset="0"/>
              </a:rPr>
              <a:t>softwares</a:t>
            </a:r>
            <a:r>
              <a:rPr lang="en-IN" sz="1900" dirty="0">
                <a:latin typeface="Times New Roman" pitchFamily="18" charset="0"/>
                <a:cs typeface="Times New Roman" pitchFamily="18" charset="0"/>
              </a:rPr>
              <a:t> as </a:t>
            </a:r>
            <a:r>
              <a:rPr lang="en-IN" sz="1900" dirty="0" err="1">
                <a:latin typeface="Times New Roman" pitchFamily="18" charset="0"/>
                <a:cs typeface="Times New Roman" pitchFamily="18" charset="0"/>
              </a:rPr>
              <a:t>seperated</a:t>
            </a:r>
            <a:r>
              <a:rPr lang="en-IN" sz="1900" dirty="0">
                <a:latin typeface="Times New Roman" pitchFamily="18" charset="0"/>
                <a:cs typeface="Times New Roman" pitchFamily="18" charset="0"/>
              </a:rPr>
              <a:t> code modules which </a:t>
            </a:r>
            <a:r>
              <a:rPr lang="en-IN" sz="1900" dirty="0" smtClean="0">
                <a:latin typeface="Times New Roman" pitchFamily="18" charset="0"/>
                <a:cs typeface="Times New Roman" pitchFamily="18" charset="0"/>
              </a:rPr>
              <a:t>rise up </a:t>
            </a:r>
            <a:r>
              <a:rPr lang="en-IN" sz="1900" dirty="0">
                <a:latin typeface="Times New Roman" pitchFamily="18" charset="0"/>
                <a:cs typeface="Times New Roman" pitchFamily="18" charset="0"/>
              </a:rPr>
              <a:t>decoupling and increases code re-usability.</a:t>
            </a:r>
          </a:p>
          <a:p>
            <a:pPr marL="804863" indent="-68263"/>
            <a:r>
              <a:rPr lang="en-IN" sz="1900" dirty="0" smtClean="0">
                <a:latin typeface="Times New Roman" pitchFamily="18" charset="0"/>
                <a:cs typeface="Times New Roman" pitchFamily="18" charset="0"/>
              </a:rPr>
              <a:t>	Data </a:t>
            </a:r>
            <a:r>
              <a:rPr lang="en-IN" sz="1900" dirty="0">
                <a:latin typeface="Times New Roman" pitchFamily="18" charset="0"/>
                <a:cs typeface="Times New Roman" pitchFamily="18" charset="0"/>
              </a:rPr>
              <a:t>security</a:t>
            </a:r>
            <a:endParaRPr lang="en-US" sz="1900" dirty="0">
              <a:latin typeface="Times New Roman" pitchFamily="18" charset="0"/>
              <a:cs typeface="Times New Roman" pitchFamily="18" charset="0"/>
            </a:endParaRPr>
          </a:p>
          <a:p>
            <a:pPr marL="914400" indent="-109538"/>
            <a:endParaRPr lang="en-US" dirty="0">
              <a:latin typeface="Times New Roman" pitchFamily="18" charset="0"/>
              <a:cs typeface="Times New Roman" pitchFamily="18" charset="0"/>
            </a:endParaRPr>
          </a:p>
          <a:p>
            <a:pPr eaLnBrk="1" fontAlgn="auto" hangingPunct="1">
              <a:spcAft>
                <a:spcPts val="0"/>
              </a:spcAft>
              <a:defRPr/>
            </a:pP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0251"/>
            <a:ext cx="10515600" cy="5876712"/>
          </a:xfrm>
        </p:spPr>
        <p:txBody>
          <a:bodyPr/>
          <a:lstStyle/>
          <a:p>
            <a:pPr marL="0" indent="0">
              <a:buNone/>
            </a:pPr>
            <a:r>
              <a:rPr lang="en-US" sz="2400" b="1" i="1" dirty="0">
                <a:latin typeface="+mj-lt"/>
              </a:rPr>
              <a:t>Example :</a:t>
            </a:r>
          </a:p>
          <a:p>
            <a:pPr marL="0" indent="0">
              <a:buNone/>
            </a:pPr>
            <a:r>
              <a:rPr lang="en-US" sz="2000" dirty="0">
                <a:latin typeface="+mj-lt"/>
              </a:rPr>
              <a:t>class Student:  </a:t>
            </a:r>
          </a:p>
          <a:p>
            <a:pPr marL="0" indent="0">
              <a:buNone/>
            </a:pPr>
            <a:r>
              <a:rPr lang="en-US" sz="2000" dirty="0">
                <a:latin typeface="+mj-lt"/>
              </a:rPr>
              <a:t>   def __init__(self, </a:t>
            </a:r>
            <a:r>
              <a:rPr lang="en-US" sz="2000" dirty="0" err="1">
                <a:latin typeface="+mj-lt"/>
              </a:rPr>
              <a:t>rollno</a:t>
            </a:r>
            <a:r>
              <a:rPr lang="en-US" sz="2000" dirty="0">
                <a:latin typeface="+mj-lt"/>
              </a:rPr>
              <a:t>, name):  </a:t>
            </a:r>
          </a:p>
          <a:p>
            <a:pPr marL="0" indent="0">
              <a:buNone/>
            </a:pPr>
            <a:r>
              <a:rPr lang="en-US" sz="2000" dirty="0">
                <a:latin typeface="+mj-lt"/>
              </a:rPr>
              <a:t>      </a:t>
            </a:r>
            <a:r>
              <a:rPr lang="en-US" sz="2000" dirty="0" err="1">
                <a:latin typeface="+mj-lt"/>
              </a:rPr>
              <a:t>self.rollno</a:t>
            </a:r>
            <a:r>
              <a:rPr lang="en-US" sz="2000" dirty="0">
                <a:latin typeface="+mj-lt"/>
              </a:rPr>
              <a:t> = </a:t>
            </a:r>
            <a:r>
              <a:rPr lang="en-US" sz="2000" dirty="0" err="1">
                <a:latin typeface="+mj-lt"/>
              </a:rPr>
              <a:t>rollno</a:t>
            </a:r>
            <a:r>
              <a:rPr lang="en-US" sz="2000" dirty="0">
                <a:latin typeface="+mj-lt"/>
              </a:rPr>
              <a:t>  </a:t>
            </a:r>
          </a:p>
          <a:p>
            <a:pPr marL="0" indent="0">
              <a:buNone/>
            </a:pPr>
            <a:r>
              <a:rPr lang="en-US" sz="2000" dirty="0">
                <a:latin typeface="+mj-lt"/>
              </a:rPr>
              <a:t>      self.name = name  </a:t>
            </a:r>
          </a:p>
          <a:p>
            <a:pPr marL="0" indent="0">
              <a:buNone/>
            </a:pPr>
            <a:r>
              <a:rPr lang="en-US" sz="2000" dirty="0">
                <a:latin typeface="+mj-lt"/>
              </a:rPr>
              <a:t>   def  </a:t>
            </a:r>
            <a:r>
              <a:rPr lang="en-US" sz="2000" dirty="0" err="1">
                <a:latin typeface="+mj-lt"/>
              </a:rPr>
              <a:t>displayStudent</a:t>
            </a:r>
            <a:r>
              <a:rPr lang="en-US" sz="2000" dirty="0">
                <a:latin typeface="+mj-lt"/>
              </a:rPr>
              <a:t>(self):  </a:t>
            </a:r>
          </a:p>
          <a:p>
            <a:pPr marL="0" indent="0">
              <a:buNone/>
            </a:pPr>
            <a:r>
              <a:rPr lang="en-US" sz="2000" dirty="0">
                <a:latin typeface="+mj-lt"/>
              </a:rPr>
              <a:t>      print ("</a:t>
            </a:r>
            <a:r>
              <a:rPr lang="en-US" sz="2000" dirty="0" err="1">
                <a:latin typeface="+mj-lt"/>
              </a:rPr>
              <a:t>rollno</a:t>
            </a:r>
            <a:r>
              <a:rPr lang="en-US" sz="2000" dirty="0">
                <a:latin typeface="+mj-lt"/>
              </a:rPr>
              <a:t> : ", </a:t>
            </a:r>
            <a:r>
              <a:rPr lang="en-US" sz="2000" dirty="0" err="1">
                <a:latin typeface="+mj-lt"/>
              </a:rPr>
              <a:t>self.rollno</a:t>
            </a:r>
            <a:r>
              <a:rPr lang="en-US" sz="2000" dirty="0">
                <a:latin typeface="+mj-lt"/>
              </a:rPr>
              <a:t>,  ", name: ", self.name )</a:t>
            </a:r>
          </a:p>
          <a:p>
            <a:pPr marL="0" indent="0">
              <a:buNone/>
            </a:pPr>
            <a:r>
              <a:rPr lang="en-US" sz="2000" dirty="0" smtClean="0">
                <a:latin typeface="+mj-lt"/>
              </a:rPr>
              <a:t>s1 </a:t>
            </a:r>
            <a:r>
              <a:rPr lang="en-US" sz="2000" dirty="0">
                <a:latin typeface="+mj-lt"/>
              </a:rPr>
              <a:t>= Student(121, </a:t>
            </a:r>
            <a:r>
              <a:rPr lang="en-US" sz="2000" dirty="0" smtClean="0">
                <a:latin typeface="+mj-lt"/>
              </a:rPr>
              <a:t>“</a:t>
            </a:r>
            <a:r>
              <a:rPr lang="en-US" sz="2000" dirty="0" err="1" smtClean="0">
                <a:latin typeface="+mj-lt"/>
              </a:rPr>
              <a:t>jenna</a:t>
            </a:r>
            <a:r>
              <a:rPr lang="en-US" sz="2000" dirty="0" smtClean="0">
                <a:latin typeface="+mj-lt"/>
              </a:rPr>
              <a:t>")  </a:t>
            </a:r>
            <a:endParaRPr lang="en-US" sz="2000" dirty="0">
              <a:latin typeface="+mj-lt"/>
            </a:endParaRPr>
          </a:p>
          <a:p>
            <a:pPr marL="0" indent="0">
              <a:buNone/>
            </a:pPr>
            <a:r>
              <a:rPr lang="en-US" sz="2000" dirty="0" smtClean="0">
                <a:latin typeface="+mj-lt"/>
              </a:rPr>
              <a:t>s2 </a:t>
            </a:r>
            <a:r>
              <a:rPr lang="en-US" sz="2000" dirty="0">
                <a:latin typeface="+mj-lt"/>
              </a:rPr>
              <a:t>= Student(122, </a:t>
            </a:r>
            <a:r>
              <a:rPr lang="en-US" sz="2000" dirty="0" smtClean="0">
                <a:latin typeface="+mj-lt"/>
              </a:rPr>
              <a:t>“john")  </a:t>
            </a:r>
            <a:endParaRPr lang="en-US" sz="2000" dirty="0">
              <a:latin typeface="+mj-lt"/>
            </a:endParaRPr>
          </a:p>
          <a:p>
            <a:pPr marL="0" indent="0">
              <a:buNone/>
            </a:pPr>
            <a:r>
              <a:rPr lang="en-US" sz="2000" dirty="0" smtClean="0">
                <a:latin typeface="+mj-lt"/>
              </a:rPr>
              <a:t>s1.displayStudent</a:t>
            </a:r>
            <a:r>
              <a:rPr lang="en-US" sz="2000" dirty="0">
                <a:latin typeface="+mj-lt"/>
              </a:rPr>
              <a:t>()  </a:t>
            </a:r>
          </a:p>
          <a:p>
            <a:pPr marL="0" indent="0">
              <a:buNone/>
            </a:pPr>
            <a:r>
              <a:rPr lang="en-US" sz="2000" dirty="0" smtClean="0">
                <a:latin typeface="+mj-lt"/>
              </a:rPr>
              <a:t>s2.displayStudent</a:t>
            </a:r>
            <a:r>
              <a:rPr lang="en-US" sz="2000" dirty="0">
                <a:latin typeface="+mj-lt"/>
              </a:rPr>
              <a:t>()  </a:t>
            </a:r>
          </a:p>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7654" y="611335"/>
            <a:ext cx="3607810" cy="175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descr="C:\Java\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5522" y="3166281"/>
            <a:ext cx="6414448" cy="3132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849504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562921"/>
          </a:xfrm>
        </p:spPr>
        <p:txBody>
          <a:bodyPr/>
          <a:lstStyle/>
          <a:p>
            <a:r>
              <a:rPr lang="en-US" dirty="0"/>
              <a:t>Destructor</a:t>
            </a:r>
          </a:p>
        </p:txBody>
      </p:sp>
      <p:sp>
        <p:nvSpPr>
          <p:cNvPr id="3" name="Content Placeholder 2"/>
          <p:cNvSpPr>
            <a:spLocks noGrp="1"/>
          </p:cNvSpPr>
          <p:nvPr>
            <p:ph idx="1"/>
          </p:nvPr>
        </p:nvSpPr>
        <p:spPr>
          <a:xfrm>
            <a:off x="838200" y="1296537"/>
            <a:ext cx="10515600" cy="4880426"/>
          </a:xfrm>
        </p:spPr>
        <p:txBody>
          <a:bodyPr/>
          <a:lstStyle/>
          <a:p>
            <a:r>
              <a:rPr lang="en-US" sz="1800" dirty="0">
                <a:latin typeface="+mj-lt"/>
              </a:rPr>
              <a:t>These methods are only called on creation and destruction of the object. They are not called manually but </a:t>
            </a:r>
            <a:r>
              <a:rPr lang="en-US" sz="1800" dirty="0" smtClean="0">
                <a:latin typeface="+mj-lt"/>
              </a:rPr>
              <a:t>completely </a:t>
            </a:r>
            <a:r>
              <a:rPr lang="en-US" sz="1800" dirty="0">
                <a:latin typeface="+mj-lt"/>
              </a:rPr>
              <a:t>automatic</a:t>
            </a:r>
            <a:r>
              <a:rPr lang="en-US" sz="1800" dirty="0" smtClean="0">
                <a:latin typeface="+mj-lt"/>
              </a:rPr>
              <a:t>.</a:t>
            </a:r>
          </a:p>
          <a:p>
            <a:pPr marL="0" indent="0">
              <a:buNone/>
            </a:pPr>
            <a:r>
              <a:rPr lang="en-US" sz="1800" b="1" i="1" dirty="0">
                <a:latin typeface="+mj-lt"/>
              </a:rPr>
              <a:t>Example</a:t>
            </a:r>
          </a:p>
          <a:p>
            <a:r>
              <a:rPr lang="en-US" sz="1800" dirty="0">
                <a:latin typeface="+mj-lt"/>
              </a:rPr>
              <a:t>The class below has a constructor (init) and destructor (del</a:t>
            </a:r>
            <a:r>
              <a:rPr lang="en-US" sz="1800" dirty="0" smtClean="0">
                <a:latin typeface="+mj-lt"/>
              </a:rPr>
              <a:t>).We </a:t>
            </a:r>
            <a:r>
              <a:rPr lang="en-US" sz="1800" dirty="0">
                <a:latin typeface="+mj-lt"/>
              </a:rPr>
              <a:t>create an instance from the class and delete it right after</a:t>
            </a:r>
            <a:r>
              <a:rPr lang="en-US" sz="1800" dirty="0" smtClean="0">
                <a:latin typeface="+mj-lt"/>
              </a:rPr>
              <a:t>.</a:t>
            </a:r>
          </a:p>
          <a:p>
            <a:pPr marL="0" indent="0">
              <a:buNone/>
            </a:pPr>
            <a:endParaRPr lang="en-US" sz="1800" dirty="0" smtClean="0">
              <a:latin typeface="+mj-lt"/>
            </a:endParaRPr>
          </a:p>
          <a:p>
            <a:pPr marL="0" indent="0">
              <a:buNone/>
            </a:pPr>
            <a:r>
              <a:rPr lang="en-US" sz="1800" dirty="0" smtClean="0">
                <a:latin typeface="+mj-lt"/>
              </a:rPr>
              <a:t>class </a:t>
            </a:r>
            <a:r>
              <a:rPr lang="en-US" sz="1800" dirty="0">
                <a:latin typeface="+mj-lt"/>
              </a:rPr>
              <a:t>Vehicle:</a:t>
            </a:r>
          </a:p>
          <a:p>
            <a:pPr marL="0" indent="0">
              <a:buNone/>
            </a:pPr>
            <a:r>
              <a:rPr lang="en-US" sz="1800" dirty="0">
                <a:latin typeface="+mj-lt"/>
              </a:rPr>
              <a:t>    def __init__(self):</a:t>
            </a:r>
          </a:p>
          <a:p>
            <a:pPr marL="0" indent="0">
              <a:buNone/>
            </a:pPr>
            <a:r>
              <a:rPr lang="en-US" sz="1800" dirty="0">
                <a:latin typeface="+mj-lt"/>
              </a:rPr>
              <a:t>        print('Vehicle created.')</a:t>
            </a:r>
          </a:p>
          <a:p>
            <a:pPr marL="0" indent="0">
              <a:buNone/>
            </a:pPr>
            <a:r>
              <a:rPr lang="en-US" sz="1800" dirty="0" smtClean="0">
                <a:latin typeface="+mj-lt"/>
              </a:rPr>
              <a:t>    </a:t>
            </a:r>
            <a:r>
              <a:rPr lang="en-US" sz="1800" dirty="0">
                <a:latin typeface="+mj-lt"/>
              </a:rPr>
              <a:t>def __del__(self):</a:t>
            </a:r>
          </a:p>
          <a:p>
            <a:pPr marL="0" indent="0">
              <a:buNone/>
            </a:pPr>
            <a:r>
              <a:rPr lang="en-US" sz="1800" dirty="0">
                <a:latin typeface="+mj-lt"/>
              </a:rPr>
              <a:t>        print('Destructor called, vehicle deleted.')</a:t>
            </a:r>
          </a:p>
          <a:p>
            <a:pPr marL="0" indent="0">
              <a:buNone/>
            </a:pPr>
            <a:r>
              <a:rPr lang="en-US" sz="1800" dirty="0" smtClean="0">
                <a:latin typeface="+mj-lt"/>
              </a:rPr>
              <a:t>car </a:t>
            </a:r>
            <a:r>
              <a:rPr lang="en-US" sz="1800" dirty="0">
                <a:latin typeface="+mj-lt"/>
              </a:rPr>
              <a:t>= Vehicle()</a:t>
            </a:r>
          </a:p>
          <a:p>
            <a:pPr marL="0" indent="0">
              <a:buNone/>
            </a:pPr>
            <a:r>
              <a:rPr lang="en-US" sz="1800" dirty="0">
                <a:latin typeface="+mj-lt"/>
              </a:rPr>
              <a:t>del car</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3746" y="4695256"/>
            <a:ext cx="3939369" cy="1296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79036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3965"/>
            <a:ext cx="10515600" cy="1039090"/>
          </a:xfrm>
        </p:spPr>
        <p:txBody>
          <a:bodyPr/>
          <a:lstStyle/>
          <a:p>
            <a:r>
              <a:rPr lang="en-US" dirty="0"/>
              <a:t>C</a:t>
            </a:r>
            <a:r>
              <a:rPr lang="en-US" dirty="0" smtClean="0"/>
              <a:t>lass </a:t>
            </a:r>
            <a:r>
              <a:rPr lang="en-US" dirty="0"/>
              <a:t>variable </a:t>
            </a:r>
            <a:r>
              <a:rPr lang="en-US" dirty="0" err="1" smtClean="0"/>
              <a:t>Vs</a:t>
            </a:r>
            <a:r>
              <a:rPr lang="en-US" dirty="0" smtClean="0"/>
              <a:t> </a:t>
            </a:r>
            <a:r>
              <a:rPr lang="en-US" dirty="0"/>
              <a:t>Object variable.</a:t>
            </a:r>
          </a:p>
        </p:txBody>
      </p:sp>
      <p:sp>
        <p:nvSpPr>
          <p:cNvPr id="3" name="Content Placeholder 2"/>
          <p:cNvSpPr>
            <a:spLocks noGrp="1"/>
          </p:cNvSpPr>
          <p:nvPr>
            <p:ph idx="1"/>
          </p:nvPr>
        </p:nvSpPr>
        <p:spPr>
          <a:xfrm>
            <a:off x="838200" y="1108364"/>
            <a:ext cx="10515600" cy="5068599"/>
          </a:xfrm>
        </p:spPr>
        <p:txBody>
          <a:bodyPr/>
          <a:lstStyle/>
          <a:p>
            <a:pPr marL="0" indent="0">
              <a:buNone/>
            </a:pPr>
            <a:r>
              <a:rPr lang="en-US" sz="2000" b="1" dirty="0">
                <a:latin typeface="+mj-lt"/>
              </a:rPr>
              <a:t>Class </a:t>
            </a:r>
            <a:r>
              <a:rPr lang="en-US" sz="2000" b="1" dirty="0" smtClean="0">
                <a:latin typeface="+mj-lt"/>
              </a:rPr>
              <a:t>variable :-</a:t>
            </a:r>
            <a:endParaRPr lang="en-US" sz="2000" b="1" dirty="0">
              <a:latin typeface="+mj-lt"/>
            </a:endParaRPr>
          </a:p>
          <a:p>
            <a:pPr marL="0" indent="0">
              <a:buNone/>
            </a:pPr>
            <a:r>
              <a:rPr lang="en-US" sz="2000" dirty="0" smtClean="0">
                <a:latin typeface="+mj-lt"/>
              </a:rPr>
              <a:t>	is </a:t>
            </a:r>
            <a:r>
              <a:rPr lang="en-US" sz="2000" dirty="0">
                <a:latin typeface="+mj-lt"/>
              </a:rPr>
              <a:t>shared and accessed by all objects of class.</a:t>
            </a:r>
          </a:p>
          <a:p>
            <a:pPr marL="0" indent="0">
              <a:buNone/>
            </a:pPr>
            <a:r>
              <a:rPr lang="en-US" sz="2000" dirty="0" smtClean="0">
                <a:latin typeface="+mj-lt"/>
              </a:rPr>
              <a:t>	When </a:t>
            </a:r>
            <a:r>
              <a:rPr lang="en-US" sz="2000" dirty="0">
                <a:latin typeface="+mj-lt"/>
              </a:rPr>
              <a:t>any one object makes a change to class </a:t>
            </a:r>
            <a:r>
              <a:rPr lang="en-US" sz="2000" dirty="0" err="1">
                <a:latin typeface="+mj-lt"/>
              </a:rPr>
              <a:t>variable,the</a:t>
            </a:r>
            <a:r>
              <a:rPr lang="en-US" sz="2000" dirty="0">
                <a:latin typeface="+mj-lt"/>
              </a:rPr>
              <a:t> change is reflected in all instances</a:t>
            </a:r>
            <a:r>
              <a:rPr lang="en-US" sz="2000" dirty="0" smtClean="0">
                <a:latin typeface="+mj-lt"/>
              </a:rPr>
              <a:t>.</a:t>
            </a:r>
          </a:p>
          <a:p>
            <a:pPr marL="0" indent="0">
              <a:buNone/>
            </a:pPr>
            <a:endParaRPr lang="en-US" sz="2000" dirty="0">
              <a:latin typeface="+mj-lt"/>
            </a:endParaRPr>
          </a:p>
          <a:p>
            <a:pPr marL="0" indent="0">
              <a:buNone/>
            </a:pPr>
            <a:r>
              <a:rPr lang="en-US" sz="2000" b="1" dirty="0">
                <a:latin typeface="+mj-lt"/>
              </a:rPr>
              <a:t>Object </a:t>
            </a:r>
            <a:r>
              <a:rPr lang="en-US" sz="2000" b="1" dirty="0" smtClean="0">
                <a:latin typeface="+mj-lt"/>
              </a:rPr>
              <a:t>Variable :-</a:t>
            </a:r>
            <a:endParaRPr lang="en-US" sz="2000" b="1" dirty="0">
              <a:latin typeface="+mj-lt"/>
            </a:endParaRPr>
          </a:p>
          <a:p>
            <a:pPr marL="0" indent="0">
              <a:buNone/>
            </a:pPr>
            <a:r>
              <a:rPr lang="en-US" sz="2000" dirty="0" smtClean="0">
                <a:latin typeface="+mj-lt"/>
              </a:rPr>
              <a:t>	Owned </a:t>
            </a:r>
            <a:r>
              <a:rPr lang="en-US" sz="2000" dirty="0">
                <a:latin typeface="+mj-lt"/>
              </a:rPr>
              <a:t>by individual object/instance</a:t>
            </a:r>
          </a:p>
          <a:p>
            <a:pPr marL="0" indent="0">
              <a:buNone/>
            </a:pPr>
            <a:r>
              <a:rPr lang="en-US" sz="2000" dirty="0" smtClean="0">
                <a:latin typeface="+mj-lt"/>
              </a:rPr>
              <a:t>	Each </a:t>
            </a:r>
            <a:r>
              <a:rPr lang="en-US" sz="2000" dirty="0">
                <a:latin typeface="+mj-lt"/>
              </a:rPr>
              <a:t>object has its own </a:t>
            </a:r>
            <a:r>
              <a:rPr lang="en-US" sz="2000" dirty="0" smtClean="0">
                <a:latin typeface="+mj-lt"/>
              </a:rPr>
              <a:t>copy</a:t>
            </a:r>
          </a:p>
          <a:p>
            <a:pPr marL="0" indent="0">
              <a:buNone/>
            </a:pPr>
            <a:r>
              <a:rPr lang="en-US" sz="2000" dirty="0" smtClean="0">
                <a:latin typeface="+mj-lt"/>
              </a:rPr>
              <a:t> 	Not </a:t>
            </a:r>
            <a:r>
              <a:rPr lang="en-US" sz="2000" dirty="0">
                <a:latin typeface="+mj-lt"/>
              </a:rPr>
              <a:t>Shared</a:t>
            </a:r>
          </a:p>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2036" y="2258291"/>
            <a:ext cx="4830907"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26184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1437" y="758825"/>
            <a:ext cx="10515600" cy="5351030"/>
          </a:xfrm>
        </p:spPr>
        <p:txBody>
          <a:bodyPr/>
          <a:lstStyle/>
          <a:p>
            <a:pPr marL="0" indent="0">
              <a:buNone/>
            </a:pPr>
            <a:r>
              <a:rPr lang="en-US" sz="2000" b="1" i="1" dirty="0">
                <a:latin typeface="+mj-lt"/>
              </a:rPr>
              <a:t>Example :</a:t>
            </a:r>
          </a:p>
          <a:p>
            <a:pPr marL="0" indent="0">
              <a:buNone/>
            </a:pPr>
            <a:r>
              <a:rPr lang="en-US" sz="2000" dirty="0" smtClean="0">
                <a:latin typeface="+mj-lt"/>
              </a:rPr>
              <a:t>class </a:t>
            </a:r>
            <a:r>
              <a:rPr lang="en-US" sz="2000" dirty="0" err="1">
                <a:latin typeface="+mj-lt"/>
              </a:rPr>
              <a:t>Myclass</a:t>
            </a:r>
            <a:r>
              <a:rPr lang="en-US" sz="2000" dirty="0">
                <a:latin typeface="+mj-lt"/>
              </a:rPr>
              <a:t>:</a:t>
            </a:r>
          </a:p>
          <a:p>
            <a:pPr marL="0" indent="0">
              <a:buNone/>
            </a:pPr>
            <a:r>
              <a:rPr lang="en-US" sz="2000" dirty="0">
                <a:latin typeface="+mj-lt"/>
              </a:rPr>
              <a:t>    cv=0</a:t>
            </a:r>
          </a:p>
          <a:p>
            <a:pPr marL="0" indent="0">
              <a:buNone/>
            </a:pPr>
            <a:r>
              <a:rPr lang="en-US" sz="2000" dirty="0">
                <a:latin typeface="+mj-lt"/>
              </a:rPr>
              <a:t>    def __init__(</a:t>
            </a:r>
            <a:r>
              <a:rPr lang="en-US" sz="2000" dirty="0" err="1">
                <a:latin typeface="+mj-lt"/>
              </a:rPr>
              <a:t>self,var</a:t>
            </a:r>
            <a:r>
              <a:rPr lang="en-US" sz="2000" dirty="0">
                <a:latin typeface="+mj-lt"/>
              </a:rPr>
              <a:t>):</a:t>
            </a:r>
          </a:p>
          <a:p>
            <a:pPr marL="0" indent="0">
              <a:buNone/>
            </a:pPr>
            <a:r>
              <a:rPr lang="en-US" sz="2000" dirty="0">
                <a:latin typeface="+mj-lt"/>
              </a:rPr>
              <a:t>        Myclass.cv+=1           #class variable</a:t>
            </a:r>
          </a:p>
          <a:p>
            <a:pPr marL="0" indent="0">
              <a:buNone/>
            </a:pPr>
            <a:r>
              <a:rPr lang="en-US" sz="2000" dirty="0">
                <a:latin typeface="+mj-lt"/>
              </a:rPr>
              <a:t>        </a:t>
            </a:r>
            <a:r>
              <a:rPr lang="en-US" sz="2000" dirty="0" err="1">
                <a:latin typeface="+mj-lt"/>
              </a:rPr>
              <a:t>self.var</a:t>
            </a:r>
            <a:r>
              <a:rPr lang="en-US" sz="2000" dirty="0">
                <a:latin typeface="+mj-lt"/>
              </a:rPr>
              <a:t>=</a:t>
            </a:r>
            <a:r>
              <a:rPr lang="en-US" sz="2000" dirty="0" err="1">
                <a:latin typeface="+mj-lt"/>
              </a:rPr>
              <a:t>var</a:t>
            </a:r>
            <a:r>
              <a:rPr lang="en-US" sz="2000" dirty="0">
                <a:latin typeface="+mj-lt"/>
              </a:rPr>
              <a:t>                #Object variable</a:t>
            </a:r>
          </a:p>
          <a:p>
            <a:pPr marL="0" indent="0">
              <a:buNone/>
            </a:pPr>
            <a:r>
              <a:rPr lang="en-US" sz="2000" dirty="0">
                <a:latin typeface="+mj-lt"/>
              </a:rPr>
              <a:t>        print("Object variable",</a:t>
            </a:r>
            <a:r>
              <a:rPr lang="en-US" sz="2000" dirty="0" err="1">
                <a:latin typeface="+mj-lt"/>
              </a:rPr>
              <a:t>var</a:t>
            </a:r>
            <a:r>
              <a:rPr lang="en-US" sz="2000" dirty="0">
                <a:latin typeface="+mj-lt"/>
              </a:rPr>
              <a:t>)</a:t>
            </a:r>
          </a:p>
          <a:p>
            <a:pPr marL="0" indent="0">
              <a:buNone/>
            </a:pPr>
            <a:r>
              <a:rPr lang="en-US" sz="2000" dirty="0">
                <a:latin typeface="+mj-lt"/>
              </a:rPr>
              <a:t>        print("class </a:t>
            </a:r>
            <a:r>
              <a:rPr lang="en-US" sz="2000" dirty="0" err="1">
                <a:latin typeface="+mj-lt"/>
              </a:rPr>
              <a:t>variable",Myclass.cv</a:t>
            </a:r>
            <a:r>
              <a:rPr lang="en-US" sz="2000" dirty="0">
                <a:latin typeface="+mj-lt"/>
              </a:rPr>
              <a:t>)</a:t>
            </a:r>
          </a:p>
          <a:p>
            <a:pPr marL="0" indent="0">
              <a:buNone/>
            </a:pPr>
            <a:r>
              <a:rPr lang="en-US" sz="2000" dirty="0">
                <a:latin typeface="+mj-lt"/>
              </a:rPr>
              <a:t>m1=</a:t>
            </a:r>
            <a:r>
              <a:rPr lang="en-US" sz="2000" dirty="0" err="1">
                <a:latin typeface="+mj-lt"/>
              </a:rPr>
              <a:t>Myclass</a:t>
            </a:r>
            <a:r>
              <a:rPr lang="en-US" sz="2000" dirty="0">
                <a:latin typeface="+mj-lt"/>
              </a:rPr>
              <a:t>(10)</a:t>
            </a:r>
          </a:p>
          <a:p>
            <a:pPr marL="0" indent="0">
              <a:buNone/>
            </a:pPr>
            <a:r>
              <a:rPr lang="en-US" sz="2000" dirty="0">
                <a:latin typeface="+mj-lt"/>
              </a:rPr>
              <a:t>m2=</a:t>
            </a:r>
            <a:r>
              <a:rPr lang="en-US" sz="2000" dirty="0" err="1">
                <a:latin typeface="+mj-lt"/>
              </a:rPr>
              <a:t>Myclass</a:t>
            </a:r>
            <a:r>
              <a:rPr lang="en-US" sz="2000" dirty="0">
                <a:latin typeface="+mj-lt"/>
              </a:rPr>
              <a:t>(20)</a:t>
            </a:r>
          </a:p>
          <a:p>
            <a:pPr marL="0" indent="0">
              <a:buNone/>
            </a:pPr>
            <a:r>
              <a:rPr lang="en-US" sz="2000" dirty="0">
                <a:latin typeface="+mj-lt"/>
              </a:rPr>
              <a:t>m3=</a:t>
            </a:r>
            <a:r>
              <a:rPr lang="en-US" sz="2000" dirty="0" err="1">
                <a:latin typeface="+mj-lt"/>
              </a:rPr>
              <a:t>Myclass</a:t>
            </a:r>
            <a:r>
              <a:rPr lang="en-US" sz="2000" dirty="0">
                <a:latin typeface="+mj-lt"/>
              </a:rPr>
              <a:t>(30)</a:t>
            </a:r>
          </a:p>
          <a:p>
            <a:pPr marL="0" indent="0">
              <a:buNone/>
            </a:pPr>
            <a:r>
              <a:rPr lang="en-US" sz="2000" dirty="0">
                <a:latin typeface="+mj-lt"/>
              </a:rPr>
              <a:t>print(</a:t>
            </a:r>
            <a:r>
              <a:rPr lang="en-US" sz="2000" dirty="0" err="1">
                <a:latin typeface="+mj-lt"/>
              </a:rPr>
              <a:t>Myclass.var</a:t>
            </a:r>
            <a:r>
              <a:rPr lang="en-US" sz="2000" dirty="0">
                <a:latin typeface="+mj-lt"/>
              </a:rPr>
              <a:t>)</a:t>
            </a:r>
          </a:p>
          <a:p>
            <a:endParaRPr lang="en-US" sz="20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6994" y="2624570"/>
            <a:ext cx="4892387" cy="2598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89703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0109"/>
            <a:ext cx="10515600" cy="817419"/>
          </a:xfrm>
        </p:spPr>
        <p:txBody>
          <a:bodyPr/>
          <a:lstStyle/>
          <a:p>
            <a:r>
              <a:rPr lang="en-US" dirty="0"/>
              <a:t>Deleting Attributes and Objects</a:t>
            </a:r>
            <a:br>
              <a:rPr lang="en-US" dirty="0"/>
            </a:br>
            <a:endParaRPr lang="en-US" dirty="0"/>
          </a:p>
        </p:txBody>
      </p:sp>
      <p:sp>
        <p:nvSpPr>
          <p:cNvPr id="3" name="Content Placeholder 2"/>
          <p:cNvSpPr>
            <a:spLocks noGrp="1"/>
          </p:cNvSpPr>
          <p:nvPr>
            <p:ph idx="1"/>
          </p:nvPr>
        </p:nvSpPr>
        <p:spPr>
          <a:xfrm>
            <a:off x="838200" y="762000"/>
            <a:ext cx="10515600" cy="6096000"/>
          </a:xfrm>
        </p:spPr>
        <p:txBody>
          <a:bodyPr/>
          <a:lstStyle/>
          <a:p>
            <a:pPr lvl="0"/>
            <a:r>
              <a:rPr lang="en-US" sz="1800" dirty="0">
                <a:latin typeface="+mj-lt"/>
              </a:rPr>
              <a:t>similar to destructor.</a:t>
            </a:r>
          </a:p>
          <a:p>
            <a:pPr lvl="0"/>
            <a:r>
              <a:rPr lang="en-US" sz="1800" dirty="0">
                <a:latin typeface="+mj-lt"/>
              </a:rPr>
              <a:t> automatically called when object is going out of scope</a:t>
            </a:r>
          </a:p>
          <a:p>
            <a:pPr lvl="0"/>
            <a:r>
              <a:rPr lang="en-US" sz="1800" dirty="0" smtClean="0">
                <a:latin typeface="+mj-lt"/>
              </a:rPr>
              <a:t>To </a:t>
            </a:r>
            <a:r>
              <a:rPr lang="en-US" sz="1800" dirty="0">
                <a:latin typeface="+mj-lt"/>
              </a:rPr>
              <a:t>delete an </a:t>
            </a:r>
            <a:r>
              <a:rPr lang="en-US" sz="1800" dirty="0" err="1">
                <a:latin typeface="+mj-lt"/>
              </a:rPr>
              <a:t>attributname</a:t>
            </a:r>
            <a:r>
              <a:rPr lang="en-US" sz="1800" dirty="0">
                <a:latin typeface="+mj-lt"/>
              </a:rPr>
              <a:t>:</a:t>
            </a:r>
          </a:p>
          <a:p>
            <a:pPr marL="457189" lvl="1" indent="0">
              <a:buNone/>
            </a:pPr>
            <a:r>
              <a:rPr lang="en-US" sz="1800" b="1" i="1" dirty="0" smtClean="0">
                <a:latin typeface="+mj-lt"/>
              </a:rPr>
              <a:t>	Syntax</a:t>
            </a:r>
            <a:r>
              <a:rPr lang="en-US" sz="1800" b="1" i="1" dirty="0">
                <a:latin typeface="+mj-lt"/>
              </a:rPr>
              <a:t>:  </a:t>
            </a:r>
            <a:r>
              <a:rPr lang="en-US" sz="1800" dirty="0">
                <a:latin typeface="+mj-lt"/>
              </a:rPr>
              <a:t>del </a:t>
            </a:r>
            <a:r>
              <a:rPr lang="en-US" sz="1800" dirty="0" err="1">
                <a:latin typeface="+mj-lt"/>
              </a:rPr>
              <a:t>objname.attributename</a:t>
            </a:r>
            <a:endParaRPr lang="en-US" sz="1800" dirty="0">
              <a:latin typeface="+mj-lt"/>
            </a:endParaRPr>
          </a:p>
          <a:p>
            <a:r>
              <a:rPr lang="en-US" sz="1800" dirty="0" smtClean="0">
                <a:latin typeface="+mj-lt"/>
              </a:rPr>
              <a:t>To </a:t>
            </a:r>
            <a:r>
              <a:rPr lang="en-US" sz="1800" dirty="0">
                <a:latin typeface="+mj-lt"/>
              </a:rPr>
              <a:t>delete an object:       </a:t>
            </a:r>
            <a:endParaRPr lang="en-US" sz="1800" dirty="0" smtClean="0">
              <a:latin typeface="+mj-lt"/>
            </a:endParaRPr>
          </a:p>
          <a:p>
            <a:pPr marL="0" indent="0">
              <a:buNone/>
            </a:pPr>
            <a:r>
              <a:rPr lang="en-US" sz="1800" b="1" i="1" dirty="0" smtClean="0">
                <a:latin typeface="+mj-lt"/>
              </a:rPr>
              <a:t>	Syntax</a:t>
            </a:r>
            <a:r>
              <a:rPr lang="en-US" sz="1800" b="1" i="1" dirty="0" smtClean="0"/>
              <a:t> :	</a:t>
            </a:r>
            <a:r>
              <a:rPr lang="en-US" sz="1800" dirty="0" smtClean="0">
                <a:latin typeface="+mj-lt"/>
              </a:rPr>
              <a:t>del </a:t>
            </a:r>
            <a:r>
              <a:rPr lang="en-US" sz="1800" dirty="0" err="1" smtClean="0">
                <a:latin typeface="+mj-lt"/>
              </a:rPr>
              <a:t>objectname</a:t>
            </a:r>
            <a:endParaRPr lang="en-US" sz="1800" dirty="0">
              <a:latin typeface="+mj-lt"/>
            </a:endParaRPr>
          </a:p>
          <a:p>
            <a:pPr marL="0" indent="0">
              <a:buNone/>
            </a:pPr>
            <a:r>
              <a:rPr lang="en-US" sz="1800" dirty="0">
                <a:latin typeface="+mj-lt"/>
              </a:rPr>
              <a:t>class </a:t>
            </a:r>
            <a:r>
              <a:rPr lang="en-US" sz="1800" dirty="0" err="1">
                <a:latin typeface="+mj-lt"/>
              </a:rPr>
              <a:t>ComplexNumber</a:t>
            </a:r>
            <a:r>
              <a:rPr lang="en-US" sz="1800" dirty="0">
                <a:latin typeface="+mj-lt"/>
              </a:rPr>
              <a:t>:    </a:t>
            </a:r>
          </a:p>
          <a:p>
            <a:pPr marL="0" indent="0">
              <a:buNone/>
            </a:pPr>
            <a:r>
              <a:rPr lang="en-US" sz="1800" dirty="0">
                <a:latin typeface="+mj-lt"/>
              </a:rPr>
              <a:t>	def __init__(</a:t>
            </a:r>
            <a:r>
              <a:rPr lang="en-US" sz="1800" dirty="0" err="1">
                <a:latin typeface="+mj-lt"/>
              </a:rPr>
              <a:t>self,r</a:t>
            </a:r>
            <a:r>
              <a:rPr lang="en-US" sz="1800" dirty="0">
                <a:latin typeface="+mj-lt"/>
              </a:rPr>
              <a:t> = 0,i = 0):        </a:t>
            </a:r>
          </a:p>
          <a:p>
            <a:pPr marL="0" indent="0">
              <a:buNone/>
            </a:pPr>
            <a:r>
              <a:rPr lang="en-US" sz="1800" dirty="0">
                <a:latin typeface="+mj-lt"/>
              </a:rPr>
              <a:t>	</a:t>
            </a:r>
            <a:r>
              <a:rPr lang="en-US" sz="1800" dirty="0" err="1">
                <a:latin typeface="+mj-lt"/>
              </a:rPr>
              <a:t>self.real</a:t>
            </a:r>
            <a:r>
              <a:rPr lang="en-US" sz="1800" dirty="0">
                <a:latin typeface="+mj-lt"/>
              </a:rPr>
              <a:t> = r        </a:t>
            </a:r>
          </a:p>
          <a:p>
            <a:pPr marL="0" indent="0">
              <a:buNone/>
            </a:pPr>
            <a:r>
              <a:rPr lang="en-US" sz="1800" dirty="0">
                <a:latin typeface="+mj-lt"/>
              </a:rPr>
              <a:t>	</a:t>
            </a:r>
            <a:r>
              <a:rPr lang="en-US" sz="1800" dirty="0" err="1">
                <a:latin typeface="+mj-lt"/>
              </a:rPr>
              <a:t>self.imag</a:t>
            </a:r>
            <a:r>
              <a:rPr lang="en-US" sz="1800" dirty="0">
                <a:latin typeface="+mj-lt"/>
              </a:rPr>
              <a:t> = i    </a:t>
            </a:r>
          </a:p>
          <a:p>
            <a:pPr marL="0" indent="0">
              <a:buNone/>
            </a:pPr>
            <a:r>
              <a:rPr lang="en-US" sz="1800" dirty="0">
                <a:latin typeface="+mj-lt"/>
              </a:rPr>
              <a:t>def </a:t>
            </a:r>
            <a:r>
              <a:rPr lang="en-US" sz="1800" dirty="0" err="1">
                <a:latin typeface="+mj-lt"/>
              </a:rPr>
              <a:t>getData</a:t>
            </a:r>
            <a:r>
              <a:rPr lang="en-US" sz="1800" dirty="0">
                <a:latin typeface="+mj-lt"/>
              </a:rPr>
              <a:t>(self):        </a:t>
            </a:r>
          </a:p>
          <a:p>
            <a:pPr marL="0" indent="0">
              <a:buNone/>
            </a:pPr>
            <a:r>
              <a:rPr lang="en-US" sz="1800" dirty="0">
                <a:latin typeface="+mj-lt"/>
              </a:rPr>
              <a:t>	print("{0}+{1}</a:t>
            </a:r>
            <a:r>
              <a:rPr lang="en-US" sz="1800" dirty="0" err="1">
                <a:latin typeface="+mj-lt"/>
              </a:rPr>
              <a:t>j".format</a:t>
            </a:r>
            <a:r>
              <a:rPr lang="en-US" sz="1800" dirty="0">
                <a:latin typeface="+mj-lt"/>
              </a:rPr>
              <a:t>(</a:t>
            </a:r>
            <a:r>
              <a:rPr lang="en-US" sz="1800" dirty="0" err="1">
                <a:latin typeface="+mj-lt"/>
              </a:rPr>
              <a:t>self.real,self.imag</a:t>
            </a:r>
            <a:r>
              <a:rPr lang="en-US" sz="1800" dirty="0">
                <a:latin typeface="+mj-lt"/>
              </a:rPr>
              <a:t>))</a:t>
            </a:r>
          </a:p>
          <a:p>
            <a:pPr marL="0" indent="0">
              <a:buNone/>
            </a:pPr>
            <a:r>
              <a:rPr lang="en-US" sz="1800" dirty="0">
                <a:latin typeface="+mj-lt"/>
              </a:rPr>
              <a:t>c1 = </a:t>
            </a:r>
            <a:r>
              <a:rPr lang="en-US" sz="1800" dirty="0" err="1">
                <a:latin typeface="+mj-lt"/>
              </a:rPr>
              <a:t>ComplexNumber</a:t>
            </a:r>
            <a:r>
              <a:rPr lang="en-US" sz="1800" dirty="0">
                <a:latin typeface="+mj-lt"/>
              </a:rPr>
              <a:t>(2,3</a:t>
            </a:r>
            <a:r>
              <a:rPr lang="en-US" sz="1800" dirty="0" smtClean="0">
                <a:latin typeface="+mj-lt"/>
              </a:rPr>
              <a:t>)</a:t>
            </a:r>
          </a:p>
          <a:p>
            <a:pPr marL="0" indent="0">
              <a:buNone/>
            </a:pPr>
            <a:r>
              <a:rPr lang="en-US" sz="1800" dirty="0">
                <a:latin typeface="+mj-lt"/>
              </a:rPr>
              <a:t>c1 = </a:t>
            </a:r>
            <a:r>
              <a:rPr lang="en-US" sz="1800" dirty="0" err="1">
                <a:latin typeface="+mj-lt"/>
              </a:rPr>
              <a:t>ComplexNumber</a:t>
            </a:r>
            <a:r>
              <a:rPr lang="en-US" sz="1800" dirty="0">
                <a:latin typeface="+mj-lt"/>
              </a:rPr>
              <a:t>(1,3)</a:t>
            </a:r>
          </a:p>
          <a:p>
            <a:pPr marL="0" indent="0">
              <a:buNone/>
            </a:pPr>
            <a:r>
              <a:rPr lang="en-US" sz="1800" dirty="0">
                <a:latin typeface="+mj-lt"/>
              </a:rPr>
              <a:t>del c1 </a:t>
            </a:r>
          </a:p>
          <a:p>
            <a:pPr marL="0" indent="0">
              <a:buNone/>
            </a:pPr>
            <a:r>
              <a:rPr lang="en-US" sz="1800" dirty="0">
                <a:latin typeface="+mj-lt"/>
              </a:rPr>
              <a:t>c1</a:t>
            </a: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9433" y="1817977"/>
            <a:ext cx="4400550" cy="2338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2870" y="4385397"/>
            <a:ext cx="4622657" cy="1447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83614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838200" y="365127"/>
            <a:ext cx="10515600" cy="562921"/>
          </a:xfrm>
        </p:spPr>
        <p:txBody>
          <a:bodyPr/>
          <a:lstStyle/>
          <a:p>
            <a:r>
              <a:rPr lang="en-US" dirty="0"/>
              <a:t>Methods ….</a:t>
            </a:r>
          </a:p>
        </p:txBody>
      </p:sp>
      <p:sp>
        <p:nvSpPr>
          <p:cNvPr id="10" name="Content Placeholder 9"/>
          <p:cNvSpPr>
            <a:spLocks noGrp="1"/>
          </p:cNvSpPr>
          <p:nvPr>
            <p:ph sz="half" idx="1"/>
          </p:nvPr>
        </p:nvSpPr>
        <p:spPr>
          <a:xfrm>
            <a:off x="838200" y="1023582"/>
            <a:ext cx="10707806" cy="5153381"/>
          </a:xfrm>
        </p:spPr>
        <p:txBody>
          <a:bodyPr/>
          <a:lstStyle/>
          <a:p>
            <a:pPr marL="0" indent="0">
              <a:buNone/>
            </a:pPr>
            <a:r>
              <a:rPr lang="en-US" sz="1800" dirty="0">
                <a:latin typeface="+mj-lt"/>
              </a:rPr>
              <a:t>Let’s begin by writing a  class that contains simple examples for all </a:t>
            </a:r>
            <a:r>
              <a:rPr lang="en-US" sz="1800" i="1" dirty="0">
                <a:latin typeface="+mj-lt"/>
              </a:rPr>
              <a:t>three</a:t>
            </a:r>
            <a:r>
              <a:rPr lang="en-US" sz="1800" dirty="0">
                <a:latin typeface="+mj-lt"/>
              </a:rPr>
              <a:t> method types:</a:t>
            </a:r>
          </a:p>
          <a:p>
            <a:pPr marL="0" indent="0">
              <a:buNone/>
            </a:pPr>
            <a:endParaRPr lang="en-US" sz="1800" dirty="0">
              <a:latin typeface="+mj-lt"/>
            </a:endParaRPr>
          </a:p>
          <a:p>
            <a:pPr marL="0" indent="0">
              <a:buNone/>
            </a:pPr>
            <a:r>
              <a:rPr lang="en-US" sz="1800" dirty="0">
                <a:latin typeface="+mj-lt"/>
              </a:rPr>
              <a:t>class </a:t>
            </a:r>
            <a:r>
              <a:rPr lang="en-US" sz="1800" dirty="0" err="1">
                <a:latin typeface="+mj-lt"/>
              </a:rPr>
              <a:t>MyClass</a:t>
            </a:r>
            <a:r>
              <a:rPr lang="en-US" sz="1800" dirty="0">
                <a:latin typeface="+mj-lt"/>
              </a:rPr>
              <a:t>: </a:t>
            </a:r>
          </a:p>
          <a:p>
            <a:pPr marL="0" indent="0">
              <a:buNone/>
            </a:pPr>
            <a:r>
              <a:rPr lang="en-US" sz="1800" dirty="0">
                <a:latin typeface="+mj-lt"/>
              </a:rPr>
              <a:t>    def method(self): </a:t>
            </a:r>
          </a:p>
          <a:p>
            <a:pPr marL="0" indent="0">
              <a:buNone/>
            </a:pPr>
            <a:r>
              <a:rPr lang="en-US" sz="1800" dirty="0">
                <a:latin typeface="+mj-lt"/>
              </a:rPr>
              <a:t>	return 'instance method called', self </a:t>
            </a:r>
          </a:p>
          <a:p>
            <a:pPr marL="0" indent="0">
              <a:buNone/>
            </a:pPr>
            <a:r>
              <a:rPr lang="en-US" sz="1800" dirty="0">
                <a:latin typeface="+mj-lt"/>
              </a:rPr>
              <a:t>    </a:t>
            </a:r>
            <a:r>
              <a:rPr lang="en-US" sz="1800" b="1" dirty="0">
                <a:latin typeface="+mj-lt"/>
              </a:rPr>
              <a:t>@</a:t>
            </a:r>
            <a:r>
              <a:rPr lang="en-US" sz="1800" b="1" dirty="0" err="1">
                <a:latin typeface="+mj-lt"/>
              </a:rPr>
              <a:t>classmethod</a:t>
            </a:r>
            <a:r>
              <a:rPr lang="en-US" sz="1800" b="1" dirty="0">
                <a:latin typeface="+mj-lt"/>
              </a:rPr>
              <a:t> </a:t>
            </a:r>
          </a:p>
          <a:p>
            <a:pPr marL="0" indent="0">
              <a:buNone/>
            </a:pPr>
            <a:r>
              <a:rPr lang="en-US" sz="1800" dirty="0">
                <a:latin typeface="+mj-lt"/>
              </a:rPr>
              <a:t>    def </a:t>
            </a:r>
            <a:r>
              <a:rPr lang="en-US" sz="1800" dirty="0" err="1">
                <a:latin typeface="+mj-lt"/>
              </a:rPr>
              <a:t>classmethod</a:t>
            </a:r>
            <a:r>
              <a:rPr lang="en-US" sz="1800" dirty="0">
                <a:latin typeface="+mj-lt"/>
              </a:rPr>
              <a:t>(</a:t>
            </a:r>
            <a:r>
              <a:rPr lang="en-US" sz="1800" dirty="0" err="1">
                <a:latin typeface="+mj-lt"/>
              </a:rPr>
              <a:t>cls</a:t>
            </a:r>
            <a:r>
              <a:rPr lang="en-US" sz="1800" dirty="0">
                <a:latin typeface="+mj-lt"/>
              </a:rPr>
              <a:t>): </a:t>
            </a:r>
          </a:p>
          <a:p>
            <a:pPr marL="0" indent="0">
              <a:buNone/>
            </a:pPr>
            <a:r>
              <a:rPr lang="en-US" sz="1800" dirty="0">
                <a:latin typeface="+mj-lt"/>
              </a:rPr>
              <a:t>	return 'class method called', </a:t>
            </a:r>
            <a:r>
              <a:rPr lang="en-US" sz="1800" dirty="0" err="1">
                <a:latin typeface="+mj-lt"/>
              </a:rPr>
              <a:t>cls</a:t>
            </a:r>
            <a:r>
              <a:rPr lang="en-US" sz="1800" dirty="0">
                <a:latin typeface="+mj-lt"/>
              </a:rPr>
              <a:t> </a:t>
            </a:r>
          </a:p>
          <a:p>
            <a:pPr marL="0" indent="0">
              <a:buNone/>
            </a:pPr>
            <a:r>
              <a:rPr lang="en-US" sz="1800" dirty="0">
                <a:latin typeface="+mj-lt"/>
              </a:rPr>
              <a:t>    </a:t>
            </a:r>
            <a:r>
              <a:rPr lang="en-US" sz="1800" b="1" dirty="0">
                <a:latin typeface="+mj-lt"/>
              </a:rPr>
              <a:t>@</a:t>
            </a:r>
            <a:r>
              <a:rPr lang="en-US" sz="1800" b="1" dirty="0" err="1">
                <a:latin typeface="+mj-lt"/>
              </a:rPr>
              <a:t>staticmethod</a:t>
            </a:r>
            <a:r>
              <a:rPr lang="en-US" sz="1800" b="1" dirty="0">
                <a:latin typeface="+mj-lt"/>
              </a:rPr>
              <a:t> </a:t>
            </a:r>
          </a:p>
          <a:p>
            <a:pPr marL="0" indent="0">
              <a:buNone/>
            </a:pPr>
            <a:r>
              <a:rPr lang="en-US" sz="1800" dirty="0">
                <a:latin typeface="+mj-lt"/>
              </a:rPr>
              <a:t>    def </a:t>
            </a:r>
            <a:r>
              <a:rPr lang="en-US" sz="1800" dirty="0" err="1">
                <a:latin typeface="+mj-lt"/>
              </a:rPr>
              <a:t>staticmethod</a:t>
            </a:r>
            <a:r>
              <a:rPr lang="en-US" sz="1800" dirty="0">
                <a:latin typeface="+mj-lt"/>
              </a:rPr>
              <a:t>():</a:t>
            </a:r>
          </a:p>
          <a:p>
            <a:pPr marL="0" indent="0">
              <a:buNone/>
            </a:pPr>
            <a:r>
              <a:rPr lang="en-US" sz="1800" dirty="0">
                <a:latin typeface="+mj-lt"/>
              </a:rPr>
              <a:t>	return 'static method called'</a:t>
            </a:r>
          </a:p>
          <a:p>
            <a:pPr marL="0" indent="0">
              <a:buNone/>
            </a:pPr>
            <a:endParaRPr lang="en-US" sz="1800" b="1" i="1" dirty="0">
              <a:latin typeface="+mj-lt"/>
            </a:endParaRPr>
          </a:p>
          <a:p>
            <a:pPr marL="0" indent="0">
              <a:buNone/>
            </a:pPr>
            <a:endParaRPr lang="en-US" sz="1800" b="1" i="1" dirty="0">
              <a:latin typeface="+mj-lt"/>
            </a:endParaRPr>
          </a:p>
          <a:p>
            <a:endParaRPr lang="en-US" sz="1800" dirty="0">
              <a:latin typeface="+mj-lt"/>
            </a:endParaRPr>
          </a:p>
        </p:txBody>
      </p:sp>
      <p:sp>
        <p:nvSpPr>
          <p:cNvPr id="11" name="Content Placeholder 10"/>
          <p:cNvSpPr>
            <a:spLocks noGrp="1"/>
          </p:cNvSpPr>
          <p:nvPr>
            <p:ph sz="half" idx="2"/>
          </p:nvPr>
        </p:nvSpPr>
        <p:spPr>
          <a:xfrm>
            <a:off x="5104263" y="1255594"/>
            <a:ext cx="6249537" cy="4921369"/>
          </a:xfrm>
        </p:spPr>
        <p:txBody>
          <a:bodyPr/>
          <a:lstStyle/>
          <a:p>
            <a:pPr marL="0" indent="0">
              <a:buNone/>
            </a:pPr>
            <a:r>
              <a:rPr lang="en-US" sz="1800" b="1" dirty="0">
                <a:latin typeface="+mj-lt"/>
              </a:rPr>
              <a:t>Instance</a:t>
            </a:r>
            <a:r>
              <a:rPr lang="en-US" b="1" dirty="0"/>
              <a:t> </a:t>
            </a:r>
            <a:r>
              <a:rPr lang="en-US" sz="1800" b="1" dirty="0">
                <a:latin typeface="+mj-lt"/>
              </a:rPr>
              <a:t>Methods</a:t>
            </a:r>
          </a:p>
          <a:p>
            <a:r>
              <a:rPr lang="en-US" sz="1800" dirty="0">
                <a:latin typeface="+mj-lt"/>
              </a:rPr>
              <a:t>The first method on </a:t>
            </a:r>
            <a:r>
              <a:rPr lang="en-US" sz="1800" dirty="0" err="1">
                <a:latin typeface="+mj-lt"/>
              </a:rPr>
              <a:t>MyClass</a:t>
            </a:r>
            <a:r>
              <a:rPr lang="en-US" sz="1800" dirty="0">
                <a:latin typeface="+mj-lt"/>
              </a:rPr>
              <a:t>, called method, is a regular </a:t>
            </a:r>
            <a:r>
              <a:rPr lang="en-US" sz="1800" dirty="0" smtClean="0">
                <a:latin typeface="+mj-lt"/>
              </a:rPr>
              <a:t>instance </a:t>
            </a:r>
            <a:r>
              <a:rPr lang="en-US" sz="1800" dirty="0">
                <a:latin typeface="+mj-lt"/>
              </a:rPr>
              <a:t>method. </a:t>
            </a:r>
            <a:endParaRPr lang="en-US" sz="1800" dirty="0" smtClean="0">
              <a:latin typeface="+mj-lt"/>
            </a:endParaRPr>
          </a:p>
          <a:p>
            <a:r>
              <a:rPr lang="en-US" sz="1800" dirty="0">
                <a:latin typeface="+mj-lt"/>
              </a:rPr>
              <a:t> You can see the method takes one parameter, self, which points to an instance </a:t>
            </a:r>
            <a:r>
              <a:rPr lang="en-US" sz="1800" dirty="0" smtClean="0">
                <a:latin typeface="+mj-lt"/>
              </a:rPr>
              <a:t>of </a:t>
            </a:r>
            <a:r>
              <a:rPr lang="en-US" sz="1800" dirty="0" err="1">
                <a:latin typeface="+mj-lt"/>
              </a:rPr>
              <a:t>MyClass</a:t>
            </a:r>
            <a:r>
              <a:rPr lang="en-US" sz="1800" dirty="0">
                <a:latin typeface="+mj-lt"/>
              </a:rPr>
              <a:t> when the method is called </a:t>
            </a:r>
            <a:endParaRPr lang="en-US" sz="1800" dirty="0" smtClean="0">
              <a:latin typeface="+mj-lt"/>
            </a:endParaRPr>
          </a:p>
          <a:p>
            <a:pPr marL="0" indent="0">
              <a:buNone/>
            </a:pPr>
            <a:r>
              <a:rPr lang="en-US" sz="1800" b="1" dirty="0">
                <a:latin typeface="+mj-lt"/>
              </a:rPr>
              <a:t>Class Methods</a:t>
            </a:r>
          </a:p>
          <a:p>
            <a:r>
              <a:rPr lang="en-US" sz="1800" dirty="0">
                <a:latin typeface="+mj-lt"/>
              </a:rPr>
              <a:t>Instead of accepting a self parameter, class methods take a </a:t>
            </a:r>
            <a:r>
              <a:rPr lang="en-US" sz="1800" dirty="0" err="1">
                <a:latin typeface="+mj-lt"/>
              </a:rPr>
              <a:t>cls</a:t>
            </a:r>
            <a:r>
              <a:rPr lang="en-US" sz="1800" dirty="0">
                <a:latin typeface="+mj-lt"/>
              </a:rPr>
              <a:t> parameter that points to the class—and not the object </a:t>
            </a:r>
            <a:r>
              <a:rPr lang="en-US" sz="1800" dirty="0" smtClean="0">
                <a:latin typeface="+mj-lt"/>
              </a:rPr>
              <a:t>instance—when </a:t>
            </a:r>
            <a:r>
              <a:rPr lang="en-US" sz="1800" dirty="0">
                <a:latin typeface="+mj-lt"/>
              </a:rPr>
              <a:t>the method is called</a:t>
            </a:r>
            <a:r>
              <a:rPr lang="en-US" sz="1800" dirty="0" smtClean="0">
                <a:latin typeface="+mj-lt"/>
              </a:rPr>
              <a:t>.</a:t>
            </a:r>
          </a:p>
          <a:p>
            <a:pPr marL="0" indent="0">
              <a:buNone/>
            </a:pPr>
            <a:r>
              <a:rPr lang="en-US" sz="1800" b="1" dirty="0">
                <a:latin typeface="+mj-lt"/>
              </a:rPr>
              <a:t>Static Methods</a:t>
            </a:r>
          </a:p>
          <a:p>
            <a:r>
              <a:rPr lang="en-US" sz="1800" dirty="0">
                <a:latin typeface="+mj-lt"/>
              </a:rPr>
              <a:t>This type of method takes neither a self nor a </a:t>
            </a:r>
            <a:r>
              <a:rPr lang="en-US" sz="1800" dirty="0" err="1">
                <a:latin typeface="+mj-lt"/>
              </a:rPr>
              <a:t>cls</a:t>
            </a:r>
            <a:r>
              <a:rPr lang="en-US" sz="1800" dirty="0">
                <a:latin typeface="+mj-lt"/>
              </a:rPr>
              <a:t> parameter </a:t>
            </a:r>
          </a:p>
        </p:txBody>
      </p:sp>
    </p:spTree>
    <p:extLst>
      <p:ext uri="{BB962C8B-B14F-4D97-AF65-F5344CB8AC3E}">
        <p14:creationId xmlns:p14="http://schemas.microsoft.com/office/powerpoint/2010/main" val="3102716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8"/>
            <a:ext cx="10515600" cy="590216"/>
          </a:xfrm>
        </p:spPr>
        <p:txBody>
          <a:bodyPr/>
          <a:lstStyle/>
          <a:p>
            <a:r>
              <a:rPr lang="en-US" dirty="0"/>
              <a:t>Methods ….</a:t>
            </a:r>
          </a:p>
        </p:txBody>
      </p:sp>
      <p:sp>
        <p:nvSpPr>
          <p:cNvPr id="3" name="Content Placeholder 2"/>
          <p:cNvSpPr>
            <a:spLocks noGrp="1"/>
          </p:cNvSpPr>
          <p:nvPr>
            <p:ph sz="half" idx="1"/>
          </p:nvPr>
        </p:nvSpPr>
        <p:spPr>
          <a:xfrm>
            <a:off x="838200" y="1187355"/>
            <a:ext cx="9766110" cy="4989608"/>
          </a:xfrm>
        </p:spPr>
        <p:txBody>
          <a:bodyPr/>
          <a:lstStyle/>
          <a:p>
            <a:pPr marL="0" indent="0">
              <a:buNone/>
            </a:pPr>
            <a:r>
              <a:rPr lang="en-US" sz="1800" b="1" i="1" dirty="0" smtClean="0">
                <a:latin typeface="+mj-lt"/>
              </a:rPr>
              <a:t>Class Method</a:t>
            </a:r>
          </a:p>
          <a:p>
            <a:r>
              <a:rPr lang="en-US" sz="1800" dirty="0" smtClean="0">
                <a:latin typeface="+mj-lt"/>
              </a:rPr>
              <a:t>A </a:t>
            </a:r>
            <a:r>
              <a:rPr lang="en-US" sz="1800" dirty="0">
                <a:latin typeface="+mj-lt"/>
              </a:rPr>
              <a:t>class </a:t>
            </a:r>
            <a:r>
              <a:rPr lang="en-US" sz="1800" dirty="0" smtClean="0">
                <a:latin typeface="+mj-lt"/>
              </a:rPr>
              <a:t>method </a:t>
            </a:r>
            <a:r>
              <a:rPr lang="en-US" sz="1800" dirty="0">
                <a:latin typeface="+mj-lt"/>
              </a:rPr>
              <a:t>is a method which is bound to the class and not the object of the class</a:t>
            </a:r>
            <a:r>
              <a:rPr lang="en-US" sz="1800" dirty="0" smtClean="0">
                <a:latin typeface="+mj-lt"/>
              </a:rPr>
              <a:t>.</a:t>
            </a:r>
          </a:p>
          <a:p>
            <a:r>
              <a:rPr lang="en-US" sz="1800" dirty="0">
                <a:latin typeface="+mj-lt"/>
              </a:rPr>
              <a:t>They have the access to the state of the class as it takes a class parameter that points to the class and not the object instance</a:t>
            </a:r>
            <a:r>
              <a:rPr lang="en-US" sz="1800" dirty="0" smtClean="0">
                <a:latin typeface="+mj-lt"/>
              </a:rPr>
              <a:t>.</a:t>
            </a:r>
          </a:p>
          <a:p>
            <a:r>
              <a:rPr lang="en-US" sz="1800" dirty="0">
                <a:latin typeface="+mj-lt"/>
              </a:rPr>
              <a:t>It can modify a class state that would apply across all the instances of the class. </a:t>
            </a:r>
            <a:r>
              <a:rPr lang="en-US" sz="1800" dirty="0">
                <a:latin typeface="+mj-lt"/>
              </a:rPr>
              <a:t>For example it can </a:t>
            </a:r>
            <a:r>
              <a:rPr lang="en-US" sz="1800" dirty="0" smtClean="0">
                <a:latin typeface="+mj-lt"/>
              </a:rPr>
              <a:t>modify </a:t>
            </a:r>
            <a:r>
              <a:rPr lang="en-US" sz="1800" dirty="0">
                <a:latin typeface="+mj-lt"/>
              </a:rPr>
              <a:t>a class variable that will be applicable to all the instances. </a:t>
            </a:r>
            <a:endParaRPr lang="en-US" sz="1800" dirty="0" smtClean="0">
              <a:latin typeface="+mj-lt"/>
            </a:endParaRPr>
          </a:p>
          <a:p>
            <a:endParaRPr lang="en-US" sz="1800" dirty="0">
              <a:latin typeface="+mj-lt"/>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3959" y="3181955"/>
            <a:ext cx="7637700" cy="1954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77135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8"/>
            <a:ext cx="10515600" cy="740342"/>
          </a:xfrm>
        </p:spPr>
        <p:txBody>
          <a:bodyPr/>
          <a:lstStyle/>
          <a:p>
            <a:r>
              <a:rPr lang="en-US" dirty="0"/>
              <a:t>Methods ….</a:t>
            </a:r>
          </a:p>
        </p:txBody>
      </p:sp>
      <p:sp>
        <p:nvSpPr>
          <p:cNvPr id="3" name="Content Placeholder 2"/>
          <p:cNvSpPr>
            <a:spLocks noGrp="1"/>
          </p:cNvSpPr>
          <p:nvPr>
            <p:ph sz="half" idx="1"/>
          </p:nvPr>
        </p:nvSpPr>
        <p:spPr>
          <a:xfrm>
            <a:off x="838199" y="1132764"/>
            <a:ext cx="10762397" cy="5044199"/>
          </a:xfrm>
        </p:spPr>
        <p:txBody>
          <a:bodyPr/>
          <a:lstStyle/>
          <a:p>
            <a:pPr marL="0" indent="0">
              <a:buNone/>
            </a:pPr>
            <a:r>
              <a:rPr lang="en-US" sz="1800" b="1" i="1" dirty="0" smtClean="0">
                <a:latin typeface="+mj-lt"/>
              </a:rPr>
              <a:t>Static Method</a:t>
            </a:r>
          </a:p>
          <a:p>
            <a:r>
              <a:rPr lang="en-US" sz="1800" dirty="0">
                <a:latin typeface="+mj-lt"/>
              </a:rPr>
              <a:t>A static method is also a method which is bound to the class and not the object of the class.</a:t>
            </a:r>
          </a:p>
          <a:p>
            <a:r>
              <a:rPr lang="en-US" sz="1800" dirty="0">
                <a:latin typeface="+mj-lt"/>
              </a:rPr>
              <a:t>A static method can’t access or modify class state.</a:t>
            </a:r>
          </a:p>
          <a:p>
            <a:r>
              <a:rPr lang="en-US" sz="1800" dirty="0">
                <a:latin typeface="+mj-lt"/>
              </a:rPr>
              <a:t>It is present in a class because it makes sense for the method to be present in class</a:t>
            </a:r>
            <a:r>
              <a:rPr lang="en-US" sz="1800" dirty="0"/>
              <a:t>.</a:t>
            </a:r>
          </a:p>
          <a:p>
            <a:pPr marL="0" indent="0">
              <a:buNone/>
            </a:pPr>
            <a:endParaRPr lang="en-US" sz="1800" b="1" i="1" dirty="0" smtClean="0">
              <a:latin typeface="+mj-lt"/>
            </a:endParaRPr>
          </a:p>
          <a:p>
            <a:pPr marL="0" indent="0">
              <a:buNone/>
            </a:pPr>
            <a:endParaRPr lang="en-US" sz="1800" b="1" i="1" dirty="0" smtClean="0">
              <a:latin typeface="+mj-lt"/>
            </a:endParaRPr>
          </a:p>
          <a:p>
            <a:pPr marL="0" indent="0">
              <a:buNone/>
            </a:pPr>
            <a:endParaRPr lang="en-US" sz="1800" b="1" i="1" dirty="0">
              <a:latin typeface="+mj-lt"/>
            </a:endParaRPr>
          </a:p>
          <a:p>
            <a:pPr marL="0" indent="0">
              <a:buNone/>
            </a:pPr>
            <a:endParaRPr lang="en-US" sz="1800" b="1" i="1" dirty="0" smtClean="0">
              <a:latin typeface="+mj-lt"/>
            </a:endParaRPr>
          </a:p>
          <a:p>
            <a:pPr marL="0" indent="0">
              <a:buNone/>
            </a:pPr>
            <a:endParaRPr lang="en-US" sz="1800" b="1" i="1" dirty="0">
              <a:latin typeface="+mj-lt"/>
            </a:endParaRPr>
          </a:p>
          <a:p>
            <a:pPr marL="0" indent="0">
              <a:buNone/>
            </a:pPr>
            <a:r>
              <a:rPr lang="en-US" sz="1800" b="1" dirty="0">
                <a:latin typeface="+mj-lt"/>
              </a:rPr>
              <a:t>When to use what?</a:t>
            </a:r>
          </a:p>
          <a:p>
            <a:r>
              <a:rPr lang="en-US" sz="1800" dirty="0">
                <a:latin typeface="+mj-lt"/>
              </a:rPr>
              <a:t>We generally use class method to create factory methods. Factory methods return class object ( similar to a constructor ) for different use cases. </a:t>
            </a:r>
          </a:p>
          <a:p>
            <a:r>
              <a:rPr lang="en-US" sz="1800" dirty="0">
                <a:latin typeface="+mj-lt"/>
              </a:rPr>
              <a:t>We generally use static methods to create utility functions.</a:t>
            </a:r>
          </a:p>
          <a:p>
            <a:pPr marL="0" indent="0">
              <a:buNone/>
            </a:pPr>
            <a:endParaRPr lang="en-US" sz="1800" b="1" i="1" dirty="0">
              <a:latin typeface="+mj-lt"/>
            </a:endParaRP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758" y="2537773"/>
            <a:ext cx="5390866" cy="1829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10920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3774"/>
            <a:ext cx="10515600" cy="450376"/>
          </a:xfrm>
        </p:spPr>
        <p:txBody>
          <a:bodyPr/>
          <a:lstStyle/>
          <a:p>
            <a:r>
              <a:rPr lang="en-US" sz="3600" i="1" dirty="0" smtClean="0"/>
              <a:t>Example</a:t>
            </a:r>
            <a:r>
              <a:rPr lang="en-US" dirty="0" smtClean="0"/>
              <a:t> </a:t>
            </a:r>
            <a:endParaRPr lang="en-US" dirty="0"/>
          </a:p>
        </p:txBody>
      </p:sp>
      <p:sp>
        <p:nvSpPr>
          <p:cNvPr id="4" name="Content Placeholder 3"/>
          <p:cNvSpPr>
            <a:spLocks noGrp="1"/>
          </p:cNvSpPr>
          <p:nvPr>
            <p:ph sz="half" idx="2"/>
          </p:nvPr>
        </p:nvSpPr>
        <p:spPr>
          <a:xfrm>
            <a:off x="736979" y="614149"/>
            <a:ext cx="10616821" cy="7001302"/>
          </a:xfrm>
        </p:spPr>
        <p:txBody>
          <a:bodyPr/>
          <a:lstStyle/>
          <a:p>
            <a:pPr marL="0" indent="0">
              <a:buNone/>
            </a:pPr>
            <a:r>
              <a:rPr lang="en-US" sz="1800" dirty="0">
                <a:latin typeface="+mj-lt"/>
              </a:rPr>
              <a:t>from </a:t>
            </a:r>
            <a:r>
              <a:rPr lang="en-US" sz="1800" dirty="0" err="1">
                <a:latin typeface="+mj-lt"/>
              </a:rPr>
              <a:t>datetime</a:t>
            </a:r>
            <a:r>
              <a:rPr lang="en-US" sz="1800" dirty="0">
                <a:latin typeface="+mj-lt"/>
              </a:rPr>
              <a:t> import date</a:t>
            </a:r>
          </a:p>
          <a:p>
            <a:pPr marL="0" indent="0">
              <a:buNone/>
            </a:pPr>
            <a:r>
              <a:rPr lang="en-US" sz="1800" dirty="0">
                <a:latin typeface="+mj-lt"/>
              </a:rPr>
              <a:t> </a:t>
            </a:r>
            <a:r>
              <a:rPr lang="en-US" sz="1800" dirty="0" smtClean="0">
                <a:latin typeface="+mj-lt"/>
              </a:rPr>
              <a:t>class </a:t>
            </a:r>
            <a:r>
              <a:rPr lang="en-US" sz="1800" dirty="0">
                <a:latin typeface="+mj-lt"/>
              </a:rPr>
              <a:t>Person:</a:t>
            </a:r>
          </a:p>
          <a:p>
            <a:pPr marL="0" indent="0">
              <a:buNone/>
            </a:pPr>
            <a:r>
              <a:rPr lang="en-US" sz="1800" dirty="0">
                <a:latin typeface="+mj-lt"/>
              </a:rPr>
              <a:t>    def __init__(self, name, age):</a:t>
            </a:r>
          </a:p>
          <a:p>
            <a:pPr marL="0" indent="0">
              <a:buNone/>
            </a:pPr>
            <a:r>
              <a:rPr lang="en-US" sz="1800" dirty="0">
                <a:latin typeface="+mj-lt"/>
              </a:rPr>
              <a:t>        self.name = name</a:t>
            </a:r>
          </a:p>
          <a:p>
            <a:pPr marL="0" indent="0">
              <a:buNone/>
            </a:pPr>
            <a:r>
              <a:rPr lang="en-US" sz="1800" dirty="0">
                <a:latin typeface="+mj-lt"/>
              </a:rPr>
              <a:t>        </a:t>
            </a:r>
            <a:r>
              <a:rPr lang="en-US" sz="1800" dirty="0" err="1">
                <a:latin typeface="+mj-lt"/>
              </a:rPr>
              <a:t>self.age</a:t>
            </a:r>
            <a:r>
              <a:rPr lang="en-US" sz="1800" dirty="0">
                <a:latin typeface="+mj-lt"/>
              </a:rPr>
              <a:t> = </a:t>
            </a:r>
            <a:r>
              <a:rPr lang="en-US" sz="1800" dirty="0" smtClean="0">
                <a:latin typeface="+mj-lt"/>
              </a:rPr>
              <a:t>age</a:t>
            </a:r>
            <a:r>
              <a:rPr lang="en-US" sz="1800" dirty="0">
                <a:latin typeface="+mj-lt"/>
              </a:rPr>
              <a:t>   </a:t>
            </a:r>
            <a:endParaRPr lang="en-US" sz="1800" dirty="0" smtClean="0">
              <a:latin typeface="+mj-lt"/>
            </a:endParaRPr>
          </a:p>
          <a:p>
            <a:pPr marL="0" indent="0">
              <a:buNone/>
            </a:pPr>
            <a:r>
              <a:rPr lang="en-US" sz="1800" dirty="0" smtClean="0">
                <a:latin typeface="+mj-lt"/>
              </a:rPr>
              <a:t>  </a:t>
            </a:r>
            <a:r>
              <a:rPr lang="en-US" sz="1800" dirty="0">
                <a:latin typeface="+mj-lt"/>
              </a:rPr>
              <a:t>  </a:t>
            </a:r>
            <a:r>
              <a:rPr lang="en-US" sz="1800" dirty="0" smtClean="0">
                <a:latin typeface="+mj-lt"/>
              </a:rPr>
              <a:t>@</a:t>
            </a:r>
            <a:r>
              <a:rPr lang="en-US" sz="1800" dirty="0" err="1" smtClean="0">
                <a:latin typeface="+mj-lt"/>
              </a:rPr>
              <a:t>classmethod</a:t>
            </a:r>
            <a:r>
              <a:rPr lang="en-US" sz="1800" dirty="0" smtClean="0">
                <a:latin typeface="+mj-lt"/>
              </a:rPr>
              <a:t>  </a:t>
            </a:r>
            <a:r>
              <a:rPr lang="en-US" sz="1800" dirty="0"/>
              <a:t>  # </a:t>
            </a:r>
            <a:r>
              <a:rPr lang="en-US" sz="1800" dirty="0">
                <a:latin typeface="+mj-lt"/>
              </a:rPr>
              <a:t>a class method to create a Person object by birth year.</a:t>
            </a:r>
          </a:p>
          <a:p>
            <a:pPr marL="0" indent="0">
              <a:buNone/>
            </a:pPr>
            <a:r>
              <a:rPr lang="en-US" sz="1800" dirty="0">
                <a:latin typeface="+mj-lt"/>
              </a:rPr>
              <a:t>    def </a:t>
            </a:r>
            <a:r>
              <a:rPr lang="en-US" sz="1800" dirty="0" err="1">
                <a:latin typeface="+mj-lt"/>
              </a:rPr>
              <a:t>fromBirthYear</a:t>
            </a:r>
            <a:r>
              <a:rPr lang="en-US" sz="1800" dirty="0">
                <a:latin typeface="+mj-lt"/>
              </a:rPr>
              <a:t>(</a:t>
            </a:r>
            <a:r>
              <a:rPr lang="en-US" sz="1800" dirty="0" err="1">
                <a:latin typeface="+mj-lt"/>
              </a:rPr>
              <a:t>cls</a:t>
            </a:r>
            <a:r>
              <a:rPr lang="en-US" sz="1800" dirty="0">
                <a:latin typeface="+mj-lt"/>
              </a:rPr>
              <a:t>, name, year):</a:t>
            </a:r>
          </a:p>
          <a:p>
            <a:pPr marL="0" indent="0">
              <a:buNone/>
            </a:pPr>
            <a:r>
              <a:rPr lang="en-US" sz="1800" dirty="0">
                <a:latin typeface="+mj-lt"/>
              </a:rPr>
              <a:t>        return </a:t>
            </a:r>
            <a:r>
              <a:rPr lang="en-US" sz="1800" dirty="0" err="1">
                <a:latin typeface="+mj-lt"/>
              </a:rPr>
              <a:t>cls</a:t>
            </a:r>
            <a:r>
              <a:rPr lang="en-US" sz="1800" dirty="0">
                <a:latin typeface="+mj-lt"/>
              </a:rPr>
              <a:t>(name, </a:t>
            </a:r>
            <a:r>
              <a:rPr lang="en-US" sz="1800" dirty="0" err="1">
                <a:latin typeface="+mj-lt"/>
              </a:rPr>
              <a:t>date.today</a:t>
            </a:r>
            <a:r>
              <a:rPr lang="en-US" sz="1800" dirty="0">
                <a:latin typeface="+mj-lt"/>
              </a:rPr>
              <a:t>().year - year</a:t>
            </a:r>
            <a:r>
              <a:rPr lang="en-US" sz="1800" dirty="0">
                <a:latin typeface="+mj-lt"/>
              </a:rPr>
              <a:t>)</a:t>
            </a:r>
            <a:r>
              <a:rPr lang="en-US" sz="1800" dirty="0">
                <a:latin typeface="+mj-lt"/>
              </a:rPr>
              <a:t>     </a:t>
            </a:r>
          </a:p>
          <a:p>
            <a:pPr marL="0" indent="0">
              <a:buNone/>
            </a:pPr>
            <a:r>
              <a:rPr lang="en-US" sz="1800" dirty="0">
                <a:latin typeface="+mj-lt"/>
              </a:rPr>
              <a:t>    </a:t>
            </a:r>
            <a:r>
              <a:rPr lang="en-US" sz="1800" dirty="0">
                <a:latin typeface="+mj-lt"/>
              </a:rPr>
              <a:t>@</a:t>
            </a:r>
            <a:r>
              <a:rPr lang="en-US" sz="1800" dirty="0" err="1">
                <a:latin typeface="+mj-lt"/>
              </a:rPr>
              <a:t>staticmethod</a:t>
            </a:r>
            <a:r>
              <a:rPr lang="en-US" sz="1800" dirty="0">
                <a:latin typeface="+mj-lt"/>
              </a:rPr>
              <a:t> </a:t>
            </a:r>
            <a:r>
              <a:rPr lang="en-US" sz="1800" dirty="0">
                <a:latin typeface="+mj-lt"/>
              </a:rPr>
              <a:t># a static method to check if a Person is adult or not.</a:t>
            </a:r>
          </a:p>
          <a:p>
            <a:pPr marL="0" indent="0">
              <a:buNone/>
            </a:pPr>
            <a:r>
              <a:rPr lang="en-US" sz="1800" dirty="0">
                <a:latin typeface="+mj-lt"/>
              </a:rPr>
              <a:t>    def </a:t>
            </a:r>
            <a:r>
              <a:rPr lang="en-US" sz="1800" dirty="0" err="1">
                <a:latin typeface="+mj-lt"/>
              </a:rPr>
              <a:t>isAdult</a:t>
            </a:r>
            <a:r>
              <a:rPr lang="en-US" sz="1800" dirty="0">
                <a:latin typeface="+mj-lt"/>
              </a:rPr>
              <a:t>(age):</a:t>
            </a:r>
          </a:p>
          <a:p>
            <a:pPr marL="0" indent="0">
              <a:buNone/>
            </a:pPr>
            <a:r>
              <a:rPr lang="en-US" sz="1800" dirty="0">
                <a:latin typeface="+mj-lt"/>
              </a:rPr>
              <a:t>        return age &gt; </a:t>
            </a:r>
            <a:r>
              <a:rPr lang="en-US" sz="1800" dirty="0" smtClean="0">
                <a:latin typeface="+mj-lt"/>
              </a:rPr>
              <a:t>18</a:t>
            </a:r>
            <a:r>
              <a:rPr lang="en-US" sz="1800" dirty="0">
                <a:latin typeface="+mj-lt"/>
              </a:rPr>
              <a:t> </a:t>
            </a:r>
          </a:p>
          <a:p>
            <a:pPr marL="0" indent="0">
              <a:buNone/>
            </a:pPr>
            <a:r>
              <a:rPr lang="en-US" sz="1800" dirty="0">
                <a:latin typeface="+mj-lt"/>
              </a:rPr>
              <a:t>person1 = Person('</a:t>
            </a:r>
            <a:r>
              <a:rPr lang="en-US" sz="1800" dirty="0" err="1">
                <a:latin typeface="+mj-lt"/>
              </a:rPr>
              <a:t>mayank</a:t>
            </a:r>
            <a:r>
              <a:rPr lang="en-US" sz="1800" dirty="0">
                <a:latin typeface="+mj-lt"/>
              </a:rPr>
              <a:t>', 21)</a:t>
            </a:r>
          </a:p>
          <a:p>
            <a:pPr marL="0" indent="0">
              <a:buNone/>
            </a:pPr>
            <a:r>
              <a:rPr lang="en-US" sz="1800" dirty="0">
                <a:latin typeface="+mj-lt"/>
              </a:rPr>
              <a:t>person2 = </a:t>
            </a:r>
            <a:r>
              <a:rPr lang="en-US" sz="1800" dirty="0" err="1">
                <a:latin typeface="+mj-lt"/>
              </a:rPr>
              <a:t>Person.fromBirthYear</a:t>
            </a:r>
            <a:r>
              <a:rPr lang="en-US" sz="1800" dirty="0">
                <a:latin typeface="+mj-lt"/>
              </a:rPr>
              <a:t>('</a:t>
            </a:r>
            <a:r>
              <a:rPr lang="en-US" sz="1800" dirty="0" err="1">
                <a:latin typeface="+mj-lt"/>
              </a:rPr>
              <a:t>mayank</a:t>
            </a:r>
            <a:r>
              <a:rPr lang="en-US" sz="1800" dirty="0">
                <a:latin typeface="+mj-lt"/>
              </a:rPr>
              <a:t>', 1996</a:t>
            </a:r>
            <a:r>
              <a:rPr lang="en-US" sz="1800" dirty="0" smtClean="0">
                <a:latin typeface="+mj-lt"/>
              </a:rPr>
              <a:t>)</a:t>
            </a:r>
            <a:r>
              <a:rPr lang="en-US" sz="1800" dirty="0">
                <a:latin typeface="+mj-lt"/>
              </a:rPr>
              <a:t> </a:t>
            </a:r>
          </a:p>
          <a:p>
            <a:pPr marL="0" indent="0">
              <a:buNone/>
            </a:pPr>
            <a:r>
              <a:rPr lang="en-US" sz="1800" dirty="0">
                <a:latin typeface="+mj-lt"/>
              </a:rPr>
              <a:t>print person1.age</a:t>
            </a:r>
          </a:p>
          <a:p>
            <a:pPr marL="0" indent="0">
              <a:buNone/>
            </a:pPr>
            <a:r>
              <a:rPr lang="en-US" sz="1800" dirty="0">
                <a:latin typeface="+mj-lt"/>
              </a:rPr>
              <a:t>print person2.age</a:t>
            </a:r>
          </a:p>
          <a:p>
            <a:pPr marL="0" indent="0">
              <a:buNone/>
            </a:pPr>
            <a:r>
              <a:rPr lang="en-US" sz="1800" dirty="0" smtClean="0">
                <a:latin typeface="+mj-lt"/>
              </a:rPr>
              <a:t>print </a:t>
            </a:r>
            <a:r>
              <a:rPr lang="en-US" sz="1800" dirty="0" err="1">
                <a:latin typeface="+mj-lt"/>
              </a:rPr>
              <a:t>Person.isAdult</a:t>
            </a:r>
            <a:r>
              <a:rPr lang="en-US" sz="1800" dirty="0">
                <a:latin typeface="+mj-lt"/>
              </a:rPr>
              <a:t>(22)</a:t>
            </a:r>
          </a:p>
          <a:p>
            <a:pPr marL="0" indent="0">
              <a:buNone/>
            </a:pPr>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1813" y="4666327"/>
            <a:ext cx="2726211" cy="101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81827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330909"/>
          </a:xfrm>
        </p:spPr>
        <p:txBody>
          <a:bodyPr/>
          <a:lstStyle/>
          <a:p>
            <a:r>
              <a:rPr lang="en-US" dirty="0" smtClean="0"/>
              <a:t>Encapsulation</a:t>
            </a:r>
            <a:endParaRPr lang="en-US" sz="3200" dirty="0"/>
          </a:p>
        </p:txBody>
      </p:sp>
      <p:sp>
        <p:nvSpPr>
          <p:cNvPr id="3" name="Content Placeholder 2"/>
          <p:cNvSpPr>
            <a:spLocks noGrp="1"/>
          </p:cNvSpPr>
          <p:nvPr>
            <p:ph idx="1"/>
          </p:nvPr>
        </p:nvSpPr>
        <p:spPr>
          <a:xfrm>
            <a:off x="838200" y="968991"/>
            <a:ext cx="10515600" cy="5207972"/>
          </a:xfrm>
        </p:spPr>
        <p:txBody>
          <a:bodyPr/>
          <a:lstStyle/>
          <a:p>
            <a:r>
              <a:rPr lang="en-US" sz="1800" dirty="0">
                <a:latin typeface="+mj-lt"/>
              </a:rPr>
              <a:t>In an object oriented python program, you can restrict access to methods and variables. This can prevent the data </a:t>
            </a:r>
            <a:r>
              <a:rPr lang="en-US" sz="1800" dirty="0" smtClean="0">
                <a:latin typeface="+mj-lt"/>
              </a:rPr>
              <a:t>from </a:t>
            </a:r>
            <a:r>
              <a:rPr lang="en-US" sz="1800" dirty="0">
                <a:latin typeface="+mj-lt"/>
              </a:rPr>
              <a:t>being modified by accident and is known as </a:t>
            </a:r>
            <a:r>
              <a:rPr lang="en-US" sz="1800" b="1" i="1" dirty="0">
                <a:latin typeface="+mj-lt"/>
              </a:rPr>
              <a:t>encapsulation</a:t>
            </a:r>
            <a:r>
              <a:rPr lang="en-US" sz="1800" b="1" dirty="0">
                <a:latin typeface="+mj-lt"/>
              </a:rPr>
              <a:t>.  </a:t>
            </a:r>
            <a:endParaRPr lang="en-US" sz="1800" b="1" dirty="0" smtClean="0">
              <a:latin typeface="+mj-lt"/>
            </a:endParaRPr>
          </a:p>
          <a:p>
            <a:r>
              <a:rPr lang="en-US" sz="1800" dirty="0" smtClean="0">
                <a:latin typeface="+mj-lt"/>
              </a:rPr>
              <a:t>It </a:t>
            </a:r>
            <a:r>
              <a:rPr lang="en-US" sz="1800" dirty="0">
                <a:latin typeface="+mj-lt"/>
              </a:rPr>
              <a:t>allows programmers better control of how data flows in their programs, and it protects that </a:t>
            </a:r>
            <a:r>
              <a:rPr lang="en-US" sz="1800" dirty="0" smtClean="0">
                <a:latin typeface="+mj-lt"/>
              </a:rPr>
              <a:t>data</a:t>
            </a:r>
          </a:p>
          <a:p>
            <a:pPr marL="0" indent="0">
              <a:buNone/>
            </a:pPr>
            <a:r>
              <a:rPr lang="en-US" sz="1800" b="1" i="1" dirty="0">
                <a:latin typeface="+mj-lt"/>
              </a:rPr>
              <a:t>Access </a:t>
            </a:r>
            <a:r>
              <a:rPr lang="en-US" sz="1800" b="1" i="1" dirty="0" smtClean="0">
                <a:latin typeface="+mj-lt"/>
              </a:rPr>
              <a:t>Modifiers</a:t>
            </a:r>
          </a:p>
          <a:p>
            <a:pPr marL="0" indent="0">
              <a:buNone/>
            </a:pPr>
            <a:endParaRPr lang="en-US" sz="1800" b="1" i="1" dirty="0">
              <a:latin typeface="+mj-lt"/>
            </a:endParaRPr>
          </a:p>
          <a:p>
            <a:pPr marL="0" indent="0">
              <a:buNone/>
            </a:pPr>
            <a:endParaRPr lang="en-US" sz="1800" b="1" i="1" dirty="0" smtClean="0">
              <a:latin typeface="+mj-lt"/>
            </a:endParaRPr>
          </a:p>
          <a:p>
            <a:pPr marL="0" indent="0">
              <a:buNone/>
            </a:pPr>
            <a:endParaRPr lang="en-US" sz="1800" b="1" i="1" dirty="0">
              <a:latin typeface="+mj-lt"/>
            </a:endParaRPr>
          </a:p>
          <a:p>
            <a:pPr marL="0" indent="0">
              <a:buNone/>
            </a:pPr>
            <a:endParaRPr lang="en-US" sz="1800" b="1" i="1" dirty="0" smtClean="0">
              <a:latin typeface="+mj-lt"/>
            </a:endParaRPr>
          </a:p>
          <a:p>
            <a:pPr marL="0" indent="0">
              <a:buNone/>
            </a:pPr>
            <a:endParaRPr lang="en-US" sz="1800" b="1" i="1" dirty="0">
              <a:latin typeface="+mj-lt"/>
            </a:endParaRPr>
          </a:p>
          <a:p>
            <a:pPr marL="0" indent="0">
              <a:buNone/>
            </a:pPr>
            <a:endParaRPr lang="en-US" sz="1800" b="1" i="1" dirty="0">
              <a:latin typeface="+mj-lt"/>
            </a:endParaRPr>
          </a:p>
          <a:p>
            <a:endParaRPr lang="en-US" sz="1800" dirty="0">
              <a:latin typeface="+mj-lt"/>
            </a:endParaRPr>
          </a:p>
        </p:txBody>
      </p:sp>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3474" y="2488087"/>
            <a:ext cx="3506763" cy="1210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6627" y="4375885"/>
            <a:ext cx="10263970" cy="1806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67665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8"/>
            <a:ext cx="10515600" cy="652304"/>
          </a:xfrm>
        </p:spPr>
        <p:txBody>
          <a:bodyPr/>
          <a:lstStyle/>
          <a:p>
            <a:r>
              <a:rPr lang="en-US" dirty="0"/>
              <a:t>OOPS CONCEPTS</a:t>
            </a:r>
          </a:p>
        </p:txBody>
      </p:sp>
      <p:sp>
        <p:nvSpPr>
          <p:cNvPr id="3" name="Content Placeholder 2"/>
          <p:cNvSpPr>
            <a:spLocks noGrp="1"/>
          </p:cNvSpPr>
          <p:nvPr>
            <p:ph idx="1"/>
          </p:nvPr>
        </p:nvSpPr>
        <p:spPr>
          <a:xfrm>
            <a:off x="838200" y="991673"/>
            <a:ext cx="10515600" cy="5185290"/>
          </a:xfrm>
        </p:spPr>
        <p:txBody>
          <a:bodyPr/>
          <a:lstStyle/>
          <a:p>
            <a:pPr>
              <a:lnSpc>
                <a:spcPct val="150000"/>
              </a:lnSpc>
            </a:pPr>
            <a:r>
              <a:rPr lang="en-US" dirty="0" smtClean="0">
                <a:latin typeface="+mj-lt"/>
              </a:rPr>
              <a:t>Class</a:t>
            </a:r>
          </a:p>
          <a:p>
            <a:pPr>
              <a:lnSpc>
                <a:spcPct val="150000"/>
              </a:lnSpc>
            </a:pPr>
            <a:r>
              <a:rPr lang="en-US" dirty="0" smtClean="0">
                <a:latin typeface="+mj-lt"/>
              </a:rPr>
              <a:t>Objects</a:t>
            </a:r>
          </a:p>
          <a:p>
            <a:pPr>
              <a:lnSpc>
                <a:spcPct val="150000"/>
              </a:lnSpc>
            </a:pPr>
            <a:r>
              <a:rPr lang="en-US" dirty="0" smtClean="0">
                <a:latin typeface="+mj-lt"/>
              </a:rPr>
              <a:t>Encapsulation</a:t>
            </a:r>
          </a:p>
          <a:p>
            <a:pPr>
              <a:lnSpc>
                <a:spcPct val="150000"/>
              </a:lnSpc>
            </a:pPr>
            <a:r>
              <a:rPr lang="en-US" dirty="0" smtClean="0">
                <a:latin typeface="+mj-lt"/>
              </a:rPr>
              <a:t>Inheritance</a:t>
            </a:r>
          </a:p>
          <a:p>
            <a:pPr>
              <a:lnSpc>
                <a:spcPct val="150000"/>
              </a:lnSpc>
            </a:pPr>
            <a:r>
              <a:rPr lang="en-US" dirty="0" smtClean="0">
                <a:latin typeface="+mj-lt"/>
              </a:rPr>
              <a:t>Polymorphism</a:t>
            </a:r>
          </a:p>
          <a:p>
            <a:pPr>
              <a:lnSpc>
                <a:spcPct val="150000"/>
              </a:lnSpc>
            </a:pPr>
            <a:r>
              <a:rPr lang="en-US" dirty="0" smtClean="0">
                <a:latin typeface="+mj-lt"/>
              </a:rPr>
              <a:t>Abstraction</a:t>
            </a:r>
          </a:p>
          <a:p>
            <a:pPr>
              <a:lnSpc>
                <a:spcPct val="150000"/>
              </a:lnSpc>
            </a:pPr>
            <a:r>
              <a:rPr lang="en-US" dirty="0" smtClean="0">
                <a:latin typeface="+mj-lt"/>
              </a:rPr>
              <a:t>Association</a:t>
            </a:r>
          </a:p>
          <a:p>
            <a:endParaRPr lang="en-US" dirty="0"/>
          </a:p>
        </p:txBody>
      </p:sp>
    </p:spTree>
    <p:extLst>
      <p:ext uri="{BB962C8B-B14F-4D97-AF65-F5344CB8AC3E}">
        <p14:creationId xmlns:p14="http://schemas.microsoft.com/office/powerpoint/2010/main" val="9497426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1069"/>
            <a:ext cx="10515600" cy="518615"/>
          </a:xfrm>
        </p:spPr>
        <p:txBody>
          <a:bodyPr/>
          <a:lstStyle/>
          <a:p>
            <a:r>
              <a:rPr lang="en-US" dirty="0" smtClean="0"/>
              <a:t>Encapsulation </a:t>
            </a:r>
            <a:r>
              <a:rPr lang="en-US" dirty="0" err="1" smtClean="0"/>
              <a:t>cont</a:t>
            </a:r>
            <a:r>
              <a:rPr lang="en-US" dirty="0" smtClean="0"/>
              <a:t>….</a:t>
            </a:r>
            <a:endParaRPr lang="en-US" dirty="0"/>
          </a:p>
        </p:txBody>
      </p:sp>
      <p:sp>
        <p:nvSpPr>
          <p:cNvPr id="3" name="Content Placeholder 2"/>
          <p:cNvSpPr>
            <a:spLocks noGrp="1"/>
          </p:cNvSpPr>
          <p:nvPr>
            <p:ph idx="1"/>
          </p:nvPr>
        </p:nvSpPr>
        <p:spPr>
          <a:xfrm>
            <a:off x="838200" y="846160"/>
            <a:ext cx="10515600" cy="6011839"/>
          </a:xfrm>
        </p:spPr>
        <p:txBody>
          <a:bodyPr/>
          <a:lstStyle/>
          <a:p>
            <a:pPr marL="0" indent="0">
              <a:buNone/>
            </a:pPr>
            <a:r>
              <a:rPr lang="en-US" sz="2000" b="1" i="1" dirty="0">
                <a:latin typeface="+mj-lt"/>
              </a:rPr>
              <a:t>Private variables</a:t>
            </a:r>
          </a:p>
          <a:p>
            <a:r>
              <a:rPr lang="en-US" sz="1800" dirty="0" smtClean="0">
                <a:latin typeface="+mj-lt"/>
              </a:rPr>
              <a:t>A </a:t>
            </a:r>
            <a:r>
              <a:rPr lang="en-US" sz="1800" dirty="0">
                <a:latin typeface="+mj-lt"/>
              </a:rPr>
              <a:t>private variable can only be changed within a class method and not outside of the class. </a:t>
            </a:r>
            <a:endParaRPr lang="en-US" sz="1800" dirty="0" smtClean="0">
              <a:latin typeface="+mj-lt"/>
            </a:endParaRPr>
          </a:p>
          <a:p>
            <a:pPr marL="0" indent="0">
              <a:buNone/>
            </a:pPr>
            <a:r>
              <a:rPr lang="en-US" sz="1800" b="1" i="1" dirty="0" smtClean="0">
                <a:latin typeface="+mj-lt"/>
              </a:rPr>
              <a:t>Example</a:t>
            </a:r>
            <a:endParaRPr lang="en-US" sz="1800" b="1" i="1" dirty="0" smtClean="0">
              <a:latin typeface="+mj-lt"/>
            </a:endParaRPr>
          </a:p>
          <a:p>
            <a:pPr marL="0" indent="0">
              <a:buNone/>
            </a:pPr>
            <a:r>
              <a:rPr lang="en-US" sz="1800" dirty="0" smtClean="0">
                <a:latin typeface="+mj-lt"/>
              </a:rPr>
              <a:t>class </a:t>
            </a:r>
            <a:r>
              <a:rPr lang="en-US" sz="1800" dirty="0">
                <a:latin typeface="+mj-lt"/>
              </a:rPr>
              <a:t>Car:   </a:t>
            </a:r>
          </a:p>
          <a:p>
            <a:pPr marL="0" indent="0">
              <a:buNone/>
            </a:pPr>
            <a:r>
              <a:rPr lang="en-US" sz="1800" dirty="0" smtClean="0">
                <a:latin typeface="+mj-lt"/>
              </a:rPr>
              <a:t>    __</a:t>
            </a:r>
            <a:r>
              <a:rPr lang="en-US" sz="1800" dirty="0" err="1">
                <a:latin typeface="+mj-lt"/>
              </a:rPr>
              <a:t>maxspeed</a:t>
            </a:r>
            <a:r>
              <a:rPr lang="en-US" sz="1800" dirty="0">
                <a:latin typeface="+mj-lt"/>
              </a:rPr>
              <a:t> = 0 </a:t>
            </a:r>
          </a:p>
          <a:p>
            <a:pPr marL="0" indent="0">
              <a:buNone/>
            </a:pPr>
            <a:r>
              <a:rPr lang="en-US" sz="1800" dirty="0" smtClean="0">
                <a:latin typeface="+mj-lt"/>
              </a:rPr>
              <a:t>    __</a:t>
            </a:r>
            <a:r>
              <a:rPr lang="en-US" sz="1800" dirty="0">
                <a:latin typeface="+mj-lt"/>
              </a:rPr>
              <a:t>name = ""   </a:t>
            </a:r>
          </a:p>
          <a:p>
            <a:pPr marL="0" indent="0">
              <a:buNone/>
            </a:pPr>
            <a:r>
              <a:rPr lang="en-US" sz="1800" dirty="0" smtClean="0">
                <a:latin typeface="+mj-lt"/>
              </a:rPr>
              <a:t>    def </a:t>
            </a:r>
            <a:r>
              <a:rPr lang="en-US" sz="1800" dirty="0">
                <a:latin typeface="+mj-lt"/>
              </a:rPr>
              <a:t>__init__(self): </a:t>
            </a:r>
          </a:p>
          <a:p>
            <a:pPr marL="0" indent="0">
              <a:buNone/>
            </a:pPr>
            <a:r>
              <a:rPr lang="en-US" sz="1800" dirty="0" smtClean="0">
                <a:latin typeface="+mj-lt"/>
              </a:rPr>
              <a:t>	self</a:t>
            </a:r>
            <a:r>
              <a:rPr lang="en-US" sz="1800" dirty="0">
                <a:latin typeface="+mj-lt"/>
              </a:rPr>
              <a:t>.__</a:t>
            </a:r>
            <a:r>
              <a:rPr lang="en-US" sz="1800" dirty="0" err="1">
                <a:latin typeface="+mj-lt"/>
              </a:rPr>
              <a:t>maxspeed</a:t>
            </a:r>
            <a:r>
              <a:rPr lang="en-US" sz="1800" dirty="0">
                <a:latin typeface="+mj-lt"/>
              </a:rPr>
              <a:t> = 200 </a:t>
            </a:r>
          </a:p>
          <a:p>
            <a:pPr marL="0" indent="0">
              <a:buNone/>
            </a:pPr>
            <a:r>
              <a:rPr lang="en-US" sz="1800" dirty="0" smtClean="0">
                <a:latin typeface="+mj-lt"/>
              </a:rPr>
              <a:t>	</a:t>
            </a:r>
            <a:r>
              <a:rPr lang="en-US" sz="1800" dirty="0" err="1" smtClean="0">
                <a:latin typeface="+mj-lt"/>
              </a:rPr>
              <a:t>self</a:t>
            </a:r>
            <a:r>
              <a:rPr lang="en-US" sz="1800" dirty="0" err="1">
                <a:latin typeface="+mj-lt"/>
              </a:rPr>
              <a:t>.__name</a:t>
            </a:r>
            <a:r>
              <a:rPr lang="en-US" sz="1800" dirty="0">
                <a:latin typeface="+mj-lt"/>
              </a:rPr>
              <a:t> = "Supercar"   </a:t>
            </a:r>
          </a:p>
          <a:p>
            <a:pPr marL="0" indent="0">
              <a:buNone/>
            </a:pPr>
            <a:r>
              <a:rPr lang="en-US" sz="1800" dirty="0" smtClean="0">
                <a:latin typeface="+mj-lt"/>
              </a:rPr>
              <a:t>    def </a:t>
            </a:r>
            <a:r>
              <a:rPr lang="en-US" sz="1800" dirty="0">
                <a:latin typeface="+mj-lt"/>
              </a:rPr>
              <a:t>drive(self): </a:t>
            </a:r>
          </a:p>
          <a:p>
            <a:pPr marL="0" indent="0">
              <a:buNone/>
            </a:pPr>
            <a:r>
              <a:rPr lang="en-US" sz="1800" dirty="0" smtClean="0">
                <a:latin typeface="+mj-lt"/>
              </a:rPr>
              <a:t>	print ('driving</a:t>
            </a:r>
            <a:r>
              <a:rPr lang="en-US" sz="1800" dirty="0">
                <a:latin typeface="+mj-lt"/>
              </a:rPr>
              <a:t>. </a:t>
            </a:r>
            <a:r>
              <a:rPr lang="en-US" sz="1800" dirty="0" err="1">
                <a:latin typeface="+mj-lt"/>
              </a:rPr>
              <a:t>maxspeed</a:t>
            </a:r>
            <a:r>
              <a:rPr lang="en-US" sz="1800" dirty="0">
                <a:latin typeface="+mj-lt"/>
              </a:rPr>
              <a:t> ' + </a:t>
            </a:r>
            <a:r>
              <a:rPr lang="en-US" sz="1800" dirty="0" err="1">
                <a:latin typeface="+mj-lt"/>
              </a:rPr>
              <a:t>str</a:t>
            </a:r>
            <a:r>
              <a:rPr lang="en-US" sz="1800" dirty="0">
                <a:latin typeface="+mj-lt"/>
              </a:rPr>
              <a:t>(self.__</a:t>
            </a:r>
            <a:r>
              <a:rPr lang="en-US" sz="1800" dirty="0" err="1">
                <a:latin typeface="+mj-lt"/>
              </a:rPr>
              <a:t>maxspeed</a:t>
            </a:r>
            <a:r>
              <a:rPr lang="en-US" sz="1800" dirty="0" smtClean="0">
                <a:latin typeface="+mj-lt"/>
              </a:rPr>
              <a:t>))</a:t>
            </a:r>
            <a:endParaRPr lang="en-US" sz="1800" dirty="0" smtClean="0">
              <a:latin typeface="+mj-lt"/>
            </a:endParaRPr>
          </a:p>
          <a:p>
            <a:pPr marL="0" indent="0">
              <a:buNone/>
            </a:pPr>
            <a:r>
              <a:rPr lang="en-US" sz="1800" dirty="0" err="1" smtClean="0">
                <a:latin typeface="+mj-lt"/>
              </a:rPr>
              <a:t>redcar</a:t>
            </a:r>
            <a:r>
              <a:rPr lang="en-US" sz="1800" dirty="0" smtClean="0">
                <a:latin typeface="+mj-lt"/>
              </a:rPr>
              <a:t> </a:t>
            </a:r>
            <a:r>
              <a:rPr lang="en-US" sz="1800" dirty="0">
                <a:latin typeface="+mj-lt"/>
              </a:rPr>
              <a:t>= Car() </a:t>
            </a:r>
            <a:endParaRPr lang="en-US" sz="1800" dirty="0" smtClean="0">
              <a:latin typeface="+mj-lt"/>
            </a:endParaRPr>
          </a:p>
          <a:p>
            <a:pPr marL="0" indent="0">
              <a:buNone/>
            </a:pPr>
            <a:r>
              <a:rPr lang="en-US" sz="1800" dirty="0" err="1" smtClean="0">
                <a:latin typeface="+mj-lt"/>
              </a:rPr>
              <a:t>redcar.drive</a:t>
            </a:r>
            <a:r>
              <a:rPr lang="en-US" sz="1800" dirty="0">
                <a:latin typeface="+mj-lt"/>
              </a:rPr>
              <a:t>() </a:t>
            </a:r>
            <a:endParaRPr lang="en-US" sz="1800" dirty="0" smtClean="0">
              <a:latin typeface="+mj-lt"/>
            </a:endParaRPr>
          </a:p>
          <a:p>
            <a:pPr marL="0" indent="0">
              <a:buNone/>
            </a:pPr>
            <a:r>
              <a:rPr lang="en-US" sz="1800" dirty="0" err="1" smtClean="0">
                <a:latin typeface="+mj-lt"/>
              </a:rPr>
              <a:t>redcar</a:t>
            </a:r>
            <a:r>
              <a:rPr lang="en-US" sz="1800" dirty="0">
                <a:latin typeface="+mj-lt"/>
              </a:rPr>
              <a:t>.__</a:t>
            </a:r>
            <a:r>
              <a:rPr lang="en-US" sz="1800" dirty="0" err="1">
                <a:latin typeface="+mj-lt"/>
              </a:rPr>
              <a:t>maxspeed</a:t>
            </a:r>
            <a:r>
              <a:rPr lang="en-US" sz="1800" dirty="0">
                <a:latin typeface="+mj-lt"/>
              </a:rPr>
              <a:t> = 10 # will not change variable because its private </a:t>
            </a:r>
            <a:endParaRPr lang="en-US" sz="1800" dirty="0" smtClean="0">
              <a:latin typeface="+mj-lt"/>
            </a:endParaRPr>
          </a:p>
          <a:p>
            <a:pPr marL="0" indent="0">
              <a:buNone/>
            </a:pPr>
            <a:r>
              <a:rPr lang="en-US" sz="1800" dirty="0" err="1" smtClean="0">
                <a:latin typeface="+mj-lt"/>
              </a:rPr>
              <a:t>redcar.drive</a:t>
            </a:r>
            <a:r>
              <a:rPr lang="en-US" sz="1800" dirty="0">
                <a:latin typeface="+mj-lt"/>
              </a:rPr>
              <a:t>()</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4548" y="4354631"/>
            <a:ext cx="3276600"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9438" y="1689551"/>
            <a:ext cx="3360974" cy="1544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90117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521977"/>
          </a:xfrm>
        </p:spPr>
        <p:txBody>
          <a:bodyPr/>
          <a:lstStyle/>
          <a:p>
            <a:r>
              <a:rPr lang="en-US" dirty="0"/>
              <a:t>Encapsulation </a:t>
            </a:r>
            <a:r>
              <a:rPr lang="en-US" dirty="0" err="1"/>
              <a:t>cont</a:t>
            </a:r>
            <a:r>
              <a:rPr lang="en-US" dirty="0"/>
              <a:t>….</a:t>
            </a:r>
          </a:p>
        </p:txBody>
      </p:sp>
      <p:sp>
        <p:nvSpPr>
          <p:cNvPr id="3" name="Content Placeholder 2"/>
          <p:cNvSpPr>
            <a:spLocks noGrp="1"/>
          </p:cNvSpPr>
          <p:nvPr>
            <p:ph idx="1"/>
          </p:nvPr>
        </p:nvSpPr>
        <p:spPr>
          <a:xfrm>
            <a:off x="838200" y="1064525"/>
            <a:ext cx="10515600" cy="5112438"/>
          </a:xfrm>
        </p:spPr>
        <p:txBody>
          <a:bodyPr/>
          <a:lstStyle/>
          <a:p>
            <a:pPr marL="0" indent="0">
              <a:buNone/>
            </a:pPr>
            <a:r>
              <a:rPr lang="en-US" sz="2000" b="1" i="1" dirty="0">
                <a:latin typeface="+mj-lt"/>
              </a:rPr>
              <a:t>Private </a:t>
            </a:r>
            <a:r>
              <a:rPr lang="en-US" sz="2000" b="1" i="1" dirty="0" smtClean="0">
                <a:latin typeface="+mj-lt"/>
              </a:rPr>
              <a:t>methods</a:t>
            </a:r>
          </a:p>
          <a:p>
            <a:r>
              <a:rPr lang="en-US" sz="1800" dirty="0">
                <a:latin typeface="+mj-lt"/>
              </a:rPr>
              <a:t>We create a class Car which has two methods:  drive() and </a:t>
            </a:r>
            <a:r>
              <a:rPr lang="en-US" sz="1800" dirty="0" err="1">
                <a:latin typeface="+mj-lt"/>
              </a:rPr>
              <a:t>updateSoftware</a:t>
            </a:r>
            <a:r>
              <a:rPr lang="en-US" sz="1800" dirty="0">
                <a:latin typeface="+mj-lt"/>
              </a:rPr>
              <a:t>().  When a car object is created, it will call the private methods __</a:t>
            </a:r>
            <a:r>
              <a:rPr lang="en-US" sz="1800" dirty="0" err="1">
                <a:latin typeface="+mj-lt"/>
              </a:rPr>
              <a:t>updateSoftware</a:t>
            </a:r>
            <a:r>
              <a:rPr lang="en-US" sz="1800" dirty="0">
                <a:latin typeface="+mj-lt"/>
              </a:rPr>
              <a:t>().  </a:t>
            </a:r>
            <a:endParaRPr lang="en-US" sz="1800" dirty="0" smtClean="0">
              <a:latin typeface="+mj-lt"/>
            </a:endParaRPr>
          </a:p>
          <a:p>
            <a:r>
              <a:rPr lang="en-US" sz="1800" dirty="0">
                <a:latin typeface="+mj-lt"/>
              </a:rPr>
              <a:t>This function cannot be called on the object directly, only from within the class</a:t>
            </a:r>
            <a:r>
              <a:rPr lang="en-US" sz="1800" dirty="0" smtClean="0">
                <a:latin typeface="+mj-lt"/>
              </a:rPr>
              <a:t>.</a:t>
            </a:r>
          </a:p>
          <a:p>
            <a:pPr marL="0" indent="0">
              <a:buNone/>
            </a:pPr>
            <a:r>
              <a:rPr lang="en-US" sz="1800" b="1" i="1" dirty="0">
                <a:latin typeface="+mj-lt"/>
              </a:rPr>
              <a:t>Example</a:t>
            </a:r>
          </a:p>
          <a:p>
            <a:pPr marL="0" indent="0">
              <a:buNone/>
            </a:pPr>
            <a:r>
              <a:rPr lang="en-US" sz="1800" dirty="0">
                <a:latin typeface="+mj-lt"/>
              </a:rPr>
              <a:t>class Car:   </a:t>
            </a:r>
            <a:endParaRPr lang="en-US" sz="1800" dirty="0" smtClean="0">
              <a:latin typeface="+mj-lt"/>
            </a:endParaRPr>
          </a:p>
          <a:p>
            <a:pPr marL="0" indent="0">
              <a:buNone/>
            </a:pPr>
            <a:r>
              <a:rPr lang="en-US" sz="1800" dirty="0" smtClean="0">
                <a:latin typeface="+mj-lt"/>
              </a:rPr>
              <a:t>    def </a:t>
            </a:r>
            <a:r>
              <a:rPr lang="en-US" sz="1800" dirty="0">
                <a:latin typeface="+mj-lt"/>
              </a:rPr>
              <a:t>__init__(self): </a:t>
            </a:r>
            <a:endParaRPr lang="en-US" sz="1800" dirty="0" smtClean="0">
              <a:latin typeface="+mj-lt"/>
            </a:endParaRPr>
          </a:p>
          <a:p>
            <a:pPr marL="0" indent="0">
              <a:buNone/>
            </a:pPr>
            <a:r>
              <a:rPr lang="en-US" sz="1800" dirty="0" smtClean="0">
                <a:latin typeface="+mj-lt"/>
              </a:rPr>
              <a:t>	self</a:t>
            </a:r>
            <a:r>
              <a:rPr lang="en-US" sz="1800" dirty="0">
                <a:latin typeface="+mj-lt"/>
              </a:rPr>
              <a:t>.__</a:t>
            </a:r>
            <a:r>
              <a:rPr lang="en-US" sz="1800" dirty="0" err="1">
                <a:latin typeface="+mj-lt"/>
              </a:rPr>
              <a:t>updateSoftware</a:t>
            </a:r>
            <a:r>
              <a:rPr lang="en-US" sz="1800" dirty="0">
                <a:latin typeface="+mj-lt"/>
              </a:rPr>
              <a:t>()   </a:t>
            </a:r>
            <a:endParaRPr lang="en-US" sz="1800" dirty="0" smtClean="0">
              <a:latin typeface="+mj-lt"/>
            </a:endParaRPr>
          </a:p>
          <a:p>
            <a:pPr marL="0" indent="0">
              <a:buNone/>
            </a:pPr>
            <a:r>
              <a:rPr lang="en-US" sz="1800" dirty="0" smtClean="0">
                <a:latin typeface="+mj-lt"/>
              </a:rPr>
              <a:t>    def </a:t>
            </a:r>
            <a:r>
              <a:rPr lang="en-US" sz="1800" dirty="0">
                <a:latin typeface="+mj-lt"/>
              </a:rPr>
              <a:t>drive(self): </a:t>
            </a:r>
            <a:endParaRPr lang="en-US" sz="1800" dirty="0" smtClean="0">
              <a:latin typeface="+mj-lt"/>
            </a:endParaRPr>
          </a:p>
          <a:p>
            <a:pPr marL="0" indent="0">
              <a:buNone/>
            </a:pPr>
            <a:r>
              <a:rPr lang="en-US" sz="1800" dirty="0" smtClean="0">
                <a:latin typeface="+mj-lt"/>
              </a:rPr>
              <a:t>	print ('driving</a:t>
            </a:r>
            <a:r>
              <a:rPr lang="en-US" sz="1800" dirty="0">
                <a:latin typeface="+mj-lt"/>
              </a:rPr>
              <a:t>' </a:t>
            </a:r>
            <a:r>
              <a:rPr lang="en-US" sz="1800" dirty="0" smtClean="0">
                <a:latin typeface="+mj-lt"/>
              </a:rPr>
              <a:t>) </a:t>
            </a:r>
          </a:p>
          <a:p>
            <a:pPr marL="0" indent="0">
              <a:buNone/>
            </a:pPr>
            <a:r>
              <a:rPr lang="en-US" sz="1800" dirty="0" smtClean="0">
                <a:latin typeface="+mj-lt"/>
              </a:rPr>
              <a:t>    def </a:t>
            </a:r>
            <a:r>
              <a:rPr lang="en-US" sz="1800" dirty="0">
                <a:latin typeface="+mj-lt"/>
              </a:rPr>
              <a:t>__</a:t>
            </a:r>
            <a:r>
              <a:rPr lang="en-US" sz="1800" dirty="0" err="1">
                <a:latin typeface="+mj-lt"/>
              </a:rPr>
              <a:t>updateSoftware</a:t>
            </a:r>
            <a:r>
              <a:rPr lang="en-US" sz="1800" dirty="0">
                <a:latin typeface="+mj-lt"/>
              </a:rPr>
              <a:t>(self): </a:t>
            </a:r>
            <a:endParaRPr lang="en-US" sz="1800" dirty="0" smtClean="0">
              <a:latin typeface="+mj-lt"/>
            </a:endParaRPr>
          </a:p>
          <a:p>
            <a:pPr marL="0" indent="0">
              <a:buNone/>
            </a:pPr>
            <a:r>
              <a:rPr lang="en-US" sz="1800" dirty="0" smtClean="0">
                <a:latin typeface="+mj-lt"/>
              </a:rPr>
              <a:t>	print ('updating </a:t>
            </a:r>
            <a:r>
              <a:rPr lang="en-US" sz="1800" dirty="0">
                <a:latin typeface="+mj-lt"/>
              </a:rPr>
              <a:t>software' </a:t>
            </a:r>
            <a:r>
              <a:rPr lang="en-US" sz="1800" dirty="0" smtClean="0">
                <a:latin typeface="+mj-lt"/>
              </a:rPr>
              <a:t>)</a:t>
            </a:r>
            <a:r>
              <a:rPr lang="en-US" sz="1800" dirty="0">
                <a:latin typeface="+mj-lt"/>
              </a:rPr>
              <a:t>  </a:t>
            </a:r>
            <a:endParaRPr lang="en-US" sz="1800" dirty="0" smtClean="0">
              <a:latin typeface="+mj-lt"/>
            </a:endParaRPr>
          </a:p>
          <a:p>
            <a:pPr marL="0" indent="0">
              <a:buNone/>
            </a:pPr>
            <a:r>
              <a:rPr lang="en-US" sz="1800" dirty="0" err="1" smtClean="0">
                <a:latin typeface="+mj-lt"/>
              </a:rPr>
              <a:t>redcar</a:t>
            </a:r>
            <a:r>
              <a:rPr lang="en-US" sz="1800" dirty="0" smtClean="0">
                <a:latin typeface="+mj-lt"/>
              </a:rPr>
              <a:t> </a:t>
            </a:r>
            <a:r>
              <a:rPr lang="en-US" sz="1800" dirty="0">
                <a:latin typeface="+mj-lt"/>
              </a:rPr>
              <a:t>= Car() </a:t>
            </a:r>
            <a:endParaRPr lang="en-US" sz="1800" dirty="0" smtClean="0">
              <a:latin typeface="+mj-lt"/>
            </a:endParaRPr>
          </a:p>
          <a:p>
            <a:pPr marL="0" indent="0">
              <a:buNone/>
            </a:pPr>
            <a:r>
              <a:rPr lang="en-US" sz="1800" dirty="0" err="1" smtClean="0">
                <a:latin typeface="+mj-lt"/>
              </a:rPr>
              <a:t>redcar.drive</a:t>
            </a:r>
            <a:r>
              <a:rPr lang="en-US" sz="1800" dirty="0">
                <a:latin typeface="+mj-lt"/>
              </a:rPr>
              <a:t>()</a:t>
            </a:r>
          </a:p>
          <a:p>
            <a:endParaRPr lang="en-US" sz="1800" dirty="0">
              <a:latin typeface="+mj-lt"/>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0848" y="2862975"/>
            <a:ext cx="3063212" cy="931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3216" y="4790364"/>
            <a:ext cx="2945499" cy="1460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6629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303613"/>
          </a:xfrm>
        </p:spPr>
        <p:txBody>
          <a:bodyPr/>
          <a:lstStyle/>
          <a:p>
            <a:r>
              <a:rPr lang="en-US" dirty="0"/>
              <a:t>Encapsulation </a:t>
            </a:r>
            <a:r>
              <a:rPr lang="en-US" dirty="0" err="1"/>
              <a:t>cont</a:t>
            </a:r>
            <a:r>
              <a:rPr lang="en-US" dirty="0"/>
              <a:t>….</a:t>
            </a:r>
          </a:p>
        </p:txBody>
      </p:sp>
      <p:sp>
        <p:nvSpPr>
          <p:cNvPr id="3" name="Content Placeholder 2"/>
          <p:cNvSpPr>
            <a:spLocks noGrp="1"/>
          </p:cNvSpPr>
          <p:nvPr>
            <p:ph idx="1"/>
          </p:nvPr>
        </p:nvSpPr>
        <p:spPr>
          <a:xfrm>
            <a:off x="838200" y="1009933"/>
            <a:ext cx="10515600" cy="5167029"/>
          </a:xfrm>
        </p:spPr>
        <p:txBody>
          <a:bodyPr/>
          <a:lstStyle/>
          <a:p>
            <a:pPr marL="0" indent="0">
              <a:buNone/>
            </a:pPr>
            <a:r>
              <a:rPr lang="en-US" sz="2000" b="1" i="1" dirty="0" smtClean="0">
                <a:latin typeface="+mj-lt"/>
              </a:rPr>
              <a:t>Protected</a:t>
            </a:r>
          </a:p>
          <a:p>
            <a:pPr marL="0" indent="0">
              <a:buNone/>
            </a:pPr>
            <a:r>
              <a:rPr lang="en-US" sz="2000" dirty="0">
                <a:latin typeface="+mj-lt"/>
              </a:rPr>
              <a:t>A </a:t>
            </a:r>
            <a:r>
              <a:rPr lang="en-US" sz="2000" dirty="0" smtClean="0">
                <a:latin typeface="+mj-lt"/>
              </a:rPr>
              <a:t>variable </a:t>
            </a:r>
            <a:r>
              <a:rPr lang="en-US" sz="2000" dirty="0">
                <a:latin typeface="+mj-lt"/>
              </a:rPr>
              <a:t>that is protected can only be accessed by its own class and any classes derived from it. </a:t>
            </a:r>
            <a:endParaRPr lang="en-US" sz="2000" dirty="0" smtClean="0">
              <a:latin typeface="+mj-lt"/>
            </a:endParaRPr>
          </a:p>
          <a:p>
            <a:pPr marL="0" indent="0">
              <a:buNone/>
            </a:pPr>
            <a:r>
              <a:rPr lang="en-US" sz="2000" b="1" i="1" dirty="0" smtClean="0">
                <a:latin typeface="+mj-lt"/>
              </a:rPr>
              <a:t>Example</a:t>
            </a:r>
          </a:p>
          <a:p>
            <a:pPr marL="0" indent="0">
              <a:buNone/>
            </a:pPr>
            <a:r>
              <a:rPr lang="en-US" sz="2000" b="1" i="1" dirty="0">
                <a:latin typeface="+mj-lt"/>
              </a:rPr>
              <a:t>class Person:</a:t>
            </a:r>
          </a:p>
          <a:p>
            <a:pPr marL="0" indent="0">
              <a:buNone/>
            </a:pPr>
            <a:r>
              <a:rPr lang="en-US" sz="2000" b="1" i="1" dirty="0">
                <a:latin typeface="+mj-lt"/>
              </a:rPr>
              <a:t>   </a:t>
            </a:r>
            <a:r>
              <a:rPr lang="en-US" sz="2000" dirty="0">
                <a:latin typeface="+mj-lt"/>
              </a:rPr>
              <a:t> def __init__(self, first_name, age):</a:t>
            </a:r>
          </a:p>
          <a:p>
            <a:pPr marL="0" indent="0">
              <a:buNone/>
            </a:pPr>
            <a:r>
              <a:rPr lang="en-US" sz="2000" dirty="0">
                <a:latin typeface="+mj-lt"/>
              </a:rPr>
              <a:t>        self.first_name = first_name</a:t>
            </a:r>
          </a:p>
          <a:p>
            <a:pPr marL="0" indent="0">
              <a:buNone/>
            </a:pPr>
            <a:r>
              <a:rPr lang="en-US" sz="2000" dirty="0">
                <a:latin typeface="+mj-lt"/>
              </a:rPr>
              <a:t>        </a:t>
            </a:r>
            <a:r>
              <a:rPr lang="en-US" sz="2000" dirty="0">
                <a:latin typeface="+mj-lt"/>
              </a:rPr>
              <a:t>self._age = age</a:t>
            </a:r>
          </a:p>
          <a:p>
            <a:pPr marL="0" indent="0">
              <a:buNone/>
            </a:pPr>
            <a:r>
              <a:rPr lang="en-US" sz="2000" dirty="0">
                <a:latin typeface="+mj-lt"/>
              </a:rPr>
              <a:t>    </a:t>
            </a:r>
            <a:r>
              <a:rPr lang="en-US" sz="2000" dirty="0">
                <a:latin typeface="+mj-lt"/>
              </a:rPr>
              <a:t>def _show_age(self):</a:t>
            </a:r>
          </a:p>
          <a:p>
            <a:pPr marL="0" indent="0">
              <a:buNone/>
            </a:pPr>
            <a:r>
              <a:rPr lang="en-US" sz="2000" dirty="0">
                <a:latin typeface="+mj-lt"/>
              </a:rPr>
              <a:t> </a:t>
            </a:r>
            <a:r>
              <a:rPr lang="en-US" sz="2000" dirty="0">
                <a:latin typeface="+mj-lt"/>
              </a:rPr>
              <a:t>       return </a:t>
            </a:r>
            <a:r>
              <a:rPr lang="en-US" sz="2000" dirty="0">
                <a:latin typeface="+mj-lt"/>
              </a:rPr>
              <a:t>self._</a:t>
            </a:r>
            <a:r>
              <a:rPr lang="en-US" sz="2000" dirty="0">
                <a:latin typeface="+mj-lt"/>
              </a:rPr>
              <a:t>age</a:t>
            </a:r>
          </a:p>
          <a:p>
            <a:pPr marL="0" indent="0">
              <a:buNone/>
            </a:pPr>
            <a:r>
              <a:rPr lang="en-US" sz="2000" dirty="0">
                <a:latin typeface="+mj-lt"/>
              </a:rPr>
              <a:t>tk = Person('TK', 25)</a:t>
            </a:r>
          </a:p>
          <a:p>
            <a:pPr marL="0" indent="0">
              <a:buNone/>
            </a:pPr>
            <a:r>
              <a:rPr lang="en-US" sz="2000" dirty="0">
                <a:latin typeface="+mj-lt"/>
              </a:rPr>
              <a:t>print(</a:t>
            </a:r>
            <a:r>
              <a:rPr lang="en-US" sz="2000" dirty="0" err="1">
                <a:latin typeface="+mj-lt"/>
              </a:rPr>
              <a:t>tk</a:t>
            </a:r>
            <a:r>
              <a:rPr lang="en-US" sz="2000" dirty="0">
                <a:latin typeface="+mj-lt"/>
              </a:rPr>
              <a:t>._show_age</a:t>
            </a:r>
            <a:r>
              <a:rPr lang="en-US" sz="2000" dirty="0">
                <a:latin typeface="+mj-lt"/>
              </a:rPr>
              <a:t>( ))</a:t>
            </a:r>
            <a:endParaRPr lang="en-US" sz="2000" dirty="0">
              <a:latin typeface="+mj-lt"/>
            </a:endParaRP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4363" y="3429000"/>
            <a:ext cx="1623728"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42194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604691"/>
          </a:xfrm>
        </p:spPr>
        <p:txBody>
          <a:bodyPr/>
          <a:lstStyle/>
          <a:p>
            <a:pPr lvl="3"/>
            <a:r>
              <a:rPr lang="en-US" dirty="0"/>
              <a:t>Inheritance</a:t>
            </a:r>
            <a:r>
              <a:rPr lang="en-US" sz="4800" b="1" dirty="0"/>
              <a:t/>
            </a:r>
            <a:br>
              <a:rPr lang="en-US" sz="4800" b="1" dirty="0"/>
            </a:br>
            <a:endParaRPr lang="en-US" dirty="0"/>
          </a:p>
        </p:txBody>
      </p:sp>
      <p:sp>
        <p:nvSpPr>
          <p:cNvPr id="3" name="Content Placeholder 2"/>
          <p:cNvSpPr>
            <a:spLocks noGrp="1"/>
          </p:cNvSpPr>
          <p:nvPr>
            <p:ph idx="1"/>
          </p:nvPr>
        </p:nvSpPr>
        <p:spPr>
          <a:xfrm>
            <a:off x="838200" y="928255"/>
            <a:ext cx="10515600" cy="5248708"/>
          </a:xfrm>
        </p:spPr>
        <p:txBody>
          <a:bodyPr/>
          <a:lstStyle/>
          <a:p>
            <a:pPr lvl="0"/>
            <a:r>
              <a:rPr lang="en-US" sz="1800" dirty="0">
                <a:latin typeface="+mj-lt"/>
              </a:rPr>
              <a:t>When one object acquires all the properties and </a:t>
            </a:r>
            <a:r>
              <a:rPr lang="en-US" sz="1800" dirty="0" err="1">
                <a:latin typeface="+mj-lt"/>
              </a:rPr>
              <a:t>behaviours</a:t>
            </a:r>
            <a:r>
              <a:rPr lang="en-US" sz="1800" dirty="0">
                <a:latin typeface="+mj-lt"/>
              </a:rPr>
              <a:t> of parent object i.e. known as inheritance.</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4709" y="1728788"/>
            <a:ext cx="7534141" cy="4581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35152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r>
              <a:rPr lang="en-US" dirty="0"/>
              <a:t/>
            </a:r>
            <a:br>
              <a:rPr lang="en-US" dirty="0"/>
            </a:br>
            <a:r>
              <a:rPr lang="en-US" b="1" dirty="0" smtClean="0"/>
              <a:t>Types </a:t>
            </a:r>
            <a:r>
              <a:rPr lang="en-US" b="1" dirty="0"/>
              <a:t>of </a:t>
            </a:r>
            <a:r>
              <a:rPr lang="en-US" b="1" dirty="0" smtClean="0"/>
              <a:t>inheritance</a:t>
            </a:r>
            <a:br>
              <a:rPr lang="en-US" b="1" dirty="0" smtClean="0"/>
            </a:br>
            <a:r>
              <a:rPr lang="en-US" b="1" dirty="0"/>
              <a:t/>
            </a:r>
            <a:br>
              <a:rPr lang="en-US" b="1" dirty="0"/>
            </a:br>
            <a:r>
              <a:rPr lang="en-US" b="1" dirty="0" smtClean="0"/>
              <a:t/>
            </a:r>
            <a:br>
              <a:rPr lang="en-US" b="1" dirty="0" smtClean="0"/>
            </a:br>
            <a:r>
              <a:rPr lang="en-US" dirty="0"/>
              <a:t/>
            </a:r>
            <a:br>
              <a:rPr lang="en-US" dirty="0"/>
            </a:br>
            <a:r>
              <a:rPr lang="en-US" dirty="0"/>
              <a:t>Single inheritance</a:t>
            </a:r>
            <a:br>
              <a:rPr lang="en-US" dirty="0"/>
            </a:br>
            <a:r>
              <a:rPr lang="en-US" dirty="0"/>
              <a:t>Multiple inheritance</a:t>
            </a:r>
            <a:br>
              <a:rPr lang="en-US" dirty="0"/>
            </a:br>
            <a:r>
              <a:rPr lang="en-US" dirty="0"/>
              <a:t>Multilevel inheritance</a:t>
            </a:r>
            <a:br>
              <a:rPr lang="en-US" dirty="0"/>
            </a:b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9620844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168" y="-291696"/>
            <a:ext cx="10515600" cy="1325563"/>
          </a:xfrm>
        </p:spPr>
        <p:txBody>
          <a:bodyPr/>
          <a:lstStyle/>
          <a:p>
            <a:r>
              <a:rPr lang="en-US" sz="3600" dirty="0" smtClean="0"/>
              <a:t>Single Inheritance</a:t>
            </a:r>
            <a:endParaRPr lang="en-US" sz="3600" dirty="0"/>
          </a:p>
        </p:txBody>
      </p:sp>
      <p:sp>
        <p:nvSpPr>
          <p:cNvPr id="3" name="Content Placeholder 2"/>
          <p:cNvSpPr>
            <a:spLocks noGrp="1"/>
          </p:cNvSpPr>
          <p:nvPr>
            <p:ph sz="half" idx="1"/>
          </p:nvPr>
        </p:nvSpPr>
        <p:spPr>
          <a:xfrm>
            <a:off x="838200" y="1043189"/>
            <a:ext cx="5181600" cy="5133774"/>
          </a:xfrm>
        </p:spPr>
        <p:txBody>
          <a:bodyPr/>
          <a:lstStyle/>
          <a:p>
            <a:pPr marL="0" indent="0">
              <a:buNone/>
            </a:pPr>
            <a:r>
              <a:rPr lang="en-US" sz="1800" b="1" i="1" dirty="0" smtClean="0">
                <a:latin typeface="+mj-lt"/>
              </a:rPr>
              <a:t>Syntax :</a:t>
            </a:r>
          </a:p>
          <a:p>
            <a:pPr marL="0" indent="0">
              <a:buNone/>
            </a:pPr>
            <a:r>
              <a:rPr lang="en-US" sz="1800" dirty="0" smtClean="0">
                <a:latin typeface="+mj-lt"/>
              </a:rPr>
              <a:t>class </a:t>
            </a:r>
            <a:r>
              <a:rPr lang="en-US" sz="1800" dirty="0" err="1">
                <a:latin typeface="+mj-lt"/>
              </a:rPr>
              <a:t>BaseClass</a:t>
            </a:r>
            <a:r>
              <a:rPr lang="en-US" sz="1800" dirty="0">
                <a:latin typeface="+mj-lt"/>
              </a:rPr>
              <a:t>: </a:t>
            </a:r>
            <a:endParaRPr lang="en-US" sz="1800" dirty="0" smtClean="0">
              <a:latin typeface="+mj-lt"/>
            </a:endParaRPr>
          </a:p>
          <a:p>
            <a:pPr marL="0" indent="0">
              <a:buNone/>
            </a:pPr>
            <a:r>
              <a:rPr lang="en-US" sz="1800" dirty="0" smtClean="0">
                <a:latin typeface="+mj-lt"/>
              </a:rPr>
              <a:t>	Body </a:t>
            </a:r>
            <a:r>
              <a:rPr lang="en-US" sz="1800" dirty="0">
                <a:latin typeface="+mj-lt"/>
              </a:rPr>
              <a:t>of base class </a:t>
            </a:r>
            <a:endParaRPr lang="en-US" sz="1800" dirty="0" smtClean="0">
              <a:latin typeface="+mj-lt"/>
            </a:endParaRPr>
          </a:p>
          <a:p>
            <a:pPr marL="0" indent="0">
              <a:buNone/>
            </a:pPr>
            <a:r>
              <a:rPr lang="en-US" sz="1800" dirty="0" smtClean="0">
                <a:latin typeface="+mj-lt"/>
              </a:rPr>
              <a:t>class </a:t>
            </a:r>
            <a:r>
              <a:rPr lang="en-US" sz="1800" dirty="0" err="1">
                <a:latin typeface="+mj-lt"/>
              </a:rPr>
              <a:t>DerivedClass</a:t>
            </a:r>
            <a:r>
              <a:rPr lang="en-US" sz="1800" dirty="0">
                <a:latin typeface="+mj-lt"/>
              </a:rPr>
              <a:t>(</a:t>
            </a:r>
            <a:r>
              <a:rPr lang="en-US" sz="1800" dirty="0" err="1">
                <a:latin typeface="+mj-lt"/>
              </a:rPr>
              <a:t>BaseClass</a:t>
            </a:r>
            <a:r>
              <a:rPr lang="en-US" sz="1800" dirty="0">
                <a:latin typeface="+mj-lt"/>
              </a:rPr>
              <a:t>): </a:t>
            </a:r>
            <a:endParaRPr lang="en-US" sz="1800" dirty="0" smtClean="0">
              <a:latin typeface="+mj-lt"/>
            </a:endParaRPr>
          </a:p>
          <a:p>
            <a:pPr marL="0" indent="0">
              <a:buNone/>
            </a:pPr>
            <a:r>
              <a:rPr lang="en-US" sz="1800" dirty="0" smtClean="0">
                <a:latin typeface="+mj-lt"/>
              </a:rPr>
              <a:t>	Body </a:t>
            </a:r>
            <a:r>
              <a:rPr lang="en-US" sz="1800" dirty="0">
                <a:latin typeface="+mj-lt"/>
              </a:rPr>
              <a:t>of derived </a:t>
            </a:r>
            <a:r>
              <a:rPr lang="en-US" sz="1800" dirty="0" smtClean="0">
                <a:latin typeface="+mj-lt"/>
              </a:rPr>
              <a:t>class</a:t>
            </a:r>
          </a:p>
        </p:txBody>
      </p:sp>
      <p:sp>
        <p:nvSpPr>
          <p:cNvPr id="4" name="Content Placeholder 3"/>
          <p:cNvSpPr>
            <a:spLocks noGrp="1"/>
          </p:cNvSpPr>
          <p:nvPr>
            <p:ph sz="half" idx="2"/>
          </p:nvPr>
        </p:nvSpPr>
        <p:spPr>
          <a:xfrm>
            <a:off x="4832797" y="412124"/>
            <a:ext cx="6024093" cy="6078827"/>
          </a:xfrm>
        </p:spPr>
        <p:txBody>
          <a:bodyPr/>
          <a:lstStyle/>
          <a:p>
            <a:pPr marL="0" indent="0">
              <a:buNone/>
            </a:pPr>
            <a:r>
              <a:rPr lang="en-US" sz="1800" dirty="0">
                <a:latin typeface="+mj-lt"/>
              </a:rPr>
              <a:t>class Person:</a:t>
            </a:r>
          </a:p>
          <a:p>
            <a:pPr marL="0" indent="0">
              <a:buNone/>
            </a:pPr>
            <a:r>
              <a:rPr lang="en-US" sz="1800" dirty="0" smtClean="0">
                <a:latin typeface="+mj-lt"/>
              </a:rPr>
              <a:t>    </a:t>
            </a:r>
            <a:r>
              <a:rPr lang="en-US" sz="1800" dirty="0">
                <a:latin typeface="+mj-lt"/>
              </a:rPr>
              <a:t>def __init__(self, first, last):</a:t>
            </a:r>
          </a:p>
          <a:p>
            <a:pPr marL="0" indent="0">
              <a:buNone/>
            </a:pPr>
            <a:r>
              <a:rPr lang="en-US" sz="1800" dirty="0">
                <a:latin typeface="+mj-lt"/>
              </a:rPr>
              <a:t>        </a:t>
            </a:r>
            <a:r>
              <a:rPr lang="en-US" sz="1800" dirty="0" err="1">
                <a:latin typeface="+mj-lt"/>
              </a:rPr>
              <a:t>self.firstname</a:t>
            </a:r>
            <a:r>
              <a:rPr lang="en-US" sz="1800" dirty="0">
                <a:latin typeface="+mj-lt"/>
              </a:rPr>
              <a:t> = first</a:t>
            </a:r>
          </a:p>
          <a:p>
            <a:pPr marL="0" indent="0">
              <a:buNone/>
            </a:pPr>
            <a:r>
              <a:rPr lang="en-US" sz="1800" dirty="0">
                <a:latin typeface="+mj-lt"/>
              </a:rPr>
              <a:t>        </a:t>
            </a:r>
            <a:r>
              <a:rPr lang="en-US" sz="1800" dirty="0" err="1">
                <a:latin typeface="+mj-lt"/>
              </a:rPr>
              <a:t>self.lastname</a:t>
            </a:r>
            <a:r>
              <a:rPr lang="en-US" sz="1800" dirty="0">
                <a:latin typeface="+mj-lt"/>
              </a:rPr>
              <a:t> = last</a:t>
            </a:r>
          </a:p>
          <a:p>
            <a:pPr marL="0" indent="0">
              <a:buNone/>
            </a:pPr>
            <a:r>
              <a:rPr lang="en-US" sz="1800" dirty="0" smtClean="0">
                <a:latin typeface="+mj-lt"/>
              </a:rPr>
              <a:t>    </a:t>
            </a:r>
            <a:r>
              <a:rPr lang="en-US" sz="1800" dirty="0">
                <a:latin typeface="+mj-lt"/>
              </a:rPr>
              <a:t>def Name(self):</a:t>
            </a:r>
          </a:p>
          <a:p>
            <a:pPr marL="0" indent="0">
              <a:buNone/>
            </a:pPr>
            <a:r>
              <a:rPr lang="en-US" sz="1800" dirty="0">
                <a:latin typeface="+mj-lt"/>
              </a:rPr>
              <a:t>        return </a:t>
            </a:r>
            <a:r>
              <a:rPr lang="en-US" sz="1800" dirty="0" err="1">
                <a:latin typeface="+mj-lt"/>
              </a:rPr>
              <a:t>self.firstname</a:t>
            </a:r>
            <a:r>
              <a:rPr lang="en-US" sz="1800" dirty="0">
                <a:latin typeface="+mj-lt"/>
              </a:rPr>
              <a:t> + " " + </a:t>
            </a:r>
            <a:r>
              <a:rPr lang="en-US" sz="1800" dirty="0" err="1">
                <a:latin typeface="+mj-lt"/>
              </a:rPr>
              <a:t>self.lastname</a:t>
            </a:r>
            <a:endParaRPr lang="en-US" sz="1800" dirty="0">
              <a:latin typeface="+mj-lt"/>
            </a:endParaRPr>
          </a:p>
          <a:p>
            <a:pPr marL="0" indent="0">
              <a:buNone/>
            </a:pPr>
            <a:r>
              <a:rPr lang="en-US" sz="1800" dirty="0" smtClean="0">
                <a:latin typeface="+mj-lt"/>
              </a:rPr>
              <a:t>class </a:t>
            </a:r>
            <a:r>
              <a:rPr lang="en-US" sz="1800" dirty="0">
                <a:latin typeface="+mj-lt"/>
              </a:rPr>
              <a:t>Employee(Person):</a:t>
            </a:r>
          </a:p>
          <a:p>
            <a:pPr marL="0" indent="0">
              <a:buNone/>
            </a:pPr>
            <a:r>
              <a:rPr lang="en-US" sz="1800" dirty="0" smtClean="0">
                <a:latin typeface="+mj-lt"/>
              </a:rPr>
              <a:t>    </a:t>
            </a:r>
            <a:r>
              <a:rPr lang="en-US" sz="1800" dirty="0">
                <a:latin typeface="+mj-lt"/>
              </a:rPr>
              <a:t>def __init__(self, first, last, </a:t>
            </a:r>
            <a:r>
              <a:rPr lang="en-US" sz="1800" dirty="0" err="1">
                <a:latin typeface="+mj-lt"/>
              </a:rPr>
              <a:t>staffnum</a:t>
            </a:r>
            <a:r>
              <a:rPr lang="en-US" sz="1800" dirty="0">
                <a:latin typeface="+mj-lt"/>
              </a:rPr>
              <a:t>):</a:t>
            </a:r>
          </a:p>
          <a:p>
            <a:pPr marL="0" indent="0">
              <a:buNone/>
            </a:pPr>
            <a:r>
              <a:rPr lang="en-US" sz="1800" dirty="0">
                <a:latin typeface="+mj-lt"/>
              </a:rPr>
              <a:t>        </a:t>
            </a:r>
            <a:r>
              <a:rPr lang="en-US" sz="1800" dirty="0" err="1">
                <a:latin typeface="+mj-lt"/>
              </a:rPr>
              <a:t>Person.__init</a:t>
            </a:r>
            <a:r>
              <a:rPr lang="en-US" sz="1800" dirty="0">
                <a:latin typeface="+mj-lt"/>
              </a:rPr>
              <a:t>__(</a:t>
            </a:r>
            <a:r>
              <a:rPr lang="en-US" sz="1800" dirty="0" err="1">
                <a:latin typeface="+mj-lt"/>
              </a:rPr>
              <a:t>self,first</a:t>
            </a:r>
            <a:r>
              <a:rPr lang="en-US" sz="1800" dirty="0">
                <a:latin typeface="+mj-lt"/>
              </a:rPr>
              <a:t>, last)</a:t>
            </a:r>
          </a:p>
          <a:p>
            <a:pPr marL="0" indent="0">
              <a:buNone/>
            </a:pPr>
            <a:r>
              <a:rPr lang="en-US" sz="1800" dirty="0">
                <a:latin typeface="+mj-lt"/>
              </a:rPr>
              <a:t>        </a:t>
            </a:r>
            <a:r>
              <a:rPr lang="en-US" sz="1800" dirty="0" err="1">
                <a:latin typeface="+mj-lt"/>
              </a:rPr>
              <a:t>self.staffnumber</a:t>
            </a:r>
            <a:r>
              <a:rPr lang="en-US" sz="1800" dirty="0">
                <a:latin typeface="+mj-lt"/>
              </a:rPr>
              <a:t> = </a:t>
            </a:r>
            <a:r>
              <a:rPr lang="en-US" sz="1800" dirty="0" err="1">
                <a:latin typeface="+mj-lt"/>
              </a:rPr>
              <a:t>staffnum</a:t>
            </a:r>
            <a:endParaRPr lang="en-US" sz="1800" dirty="0">
              <a:latin typeface="+mj-lt"/>
            </a:endParaRPr>
          </a:p>
          <a:p>
            <a:pPr marL="0" indent="0">
              <a:buNone/>
            </a:pPr>
            <a:r>
              <a:rPr lang="en-US" sz="1800" dirty="0" smtClean="0">
                <a:latin typeface="+mj-lt"/>
              </a:rPr>
              <a:t>    </a:t>
            </a:r>
            <a:r>
              <a:rPr lang="en-US" sz="1800" dirty="0">
                <a:latin typeface="+mj-lt"/>
              </a:rPr>
              <a:t>def </a:t>
            </a:r>
            <a:r>
              <a:rPr lang="en-US" sz="1800" dirty="0" err="1">
                <a:latin typeface="+mj-lt"/>
              </a:rPr>
              <a:t>GetEmployee</a:t>
            </a:r>
            <a:r>
              <a:rPr lang="en-US" sz="1800" dirty="0">
                <a:latin typeface="+mj-lt"/>
              </a:rPr>
              <a:t>(self):</a:t>
            </a:r>
          </a:p>
          <a:p>
            <a:pPr marL="0" indent="0">
              <a:buNone/>
            </a:pPr>
            <a:r>
              <a:rPr lang="en-US" sz="1800" dirty="0">
                <a:latin typeface="+mj-lt"/>
              </a:rPr>
              <a:t>        return </a:t>
            </a:r>
            <a:r>
              <a:rPr lang="en-US" sz="1800" dirty="0" err="1">
                <a:latin typeface="+mj-lt"/>
              </a:rPr>
              <a:t>self.Name</a:t>
            </a:r>
            <a:r>
              <a:rPr lang="en-US" sz="1800" dirty="0">
                <a:latin typeface="+mj-lt"/>
              </a:rPr>
              <a:t>() + ", " +  </a:t>
            </a:r>
            <a:r>
              <a:rPr lang="en-US" sz="1800" dirty="0" err="1">
                <a:latin typeface="+mj-lt"/>
              </a:rPr>
              <a:t>self.staffnumber</a:t>
            </a:r>
            <a:endParaRPr lang="en-US" sz="1800" dirty="0">
              <a:latin typeface="+mj-lt"/>
            </a:endParaRPr>
          </a:p>
          <a:p>
            <a:pPr marL="0" indent="0">
              <a:buNone/>
            </a:pPr>
            <a:r>
              <a:rPr lang="en-US" sz="1800" dirty="0" smtClean="0">
                <a:latin typeface="+mj-lt"/>
              </a:rPr>
              <a:t>x </a:t>
            </a:r>
            <a:r>
              <a:rPr lang="en-US" sz="1800" dirty="0">
                <a:latin typeface="+mj-lt"/>
              </a:rPr>
              <a:t>= Person("Marge", "Simpson")</a:t>
            </a:r>
          </a:p>
          <a:p>
            <a:pPr marL="0" indent="0">
              <a:buNone/>
            </a:pPr>
            <a:r>
              <a:rPr lang="en-US" sz="1800" dirty="0">
                <a:latin typeface="+mj-lt"/>
              </a:rPr>
              <a:t>y = Employee("Homer", "Simpson", "1007")</a:t>
            </a:r>
          </a:p>
          <a:p>
            <a:pPr marL="0" indent="0">
              <a:buNone/>
            </a:pPr>
            <a:r>
              <a:rPr lang="en-US" sz="1800" dirty="0" smtClean="0">
                <a:latin typeface="+mj-lt"/>
              </a:rPr>
              <a:t>print(</a:t>
            </a:r>
            <a:r>
              <a:rPr lang="en-US" sz="1800" dirty="0" err="1" smtClean="0">
                <a:latin typeface="+mj-lt"/>
              </a:rPr>
              <a:t>x.Name</a:t>
            </a:r>
            <a:r>
              <a:rPr lang="en-US" sz="1800" dirty="0">
                <a:latin typeface="+mj-lt"/>
              </a:rPr>
              <a:t>())</a:t>
            </a:r>
          </a:p>
          <a:p>
            <a:pPr marL="0" indent="0">
              <a:buNone/>
            </a:pPr>
            <a:r>
              <a:rPr lang="en-US" sz="1800" dirty="0">
                <a:latin typeface="+mj-lt"/>
              </a:rPr>
              <a:t>print(</a:t>
            </a:r>
            <a:r>
              <a:rPr lang="en-US" sz="1800" dirty="0" err="1">
                <a:latin typeface="+mj-lt"/>
              </a:rPr>
              <a:t>y.GetEmployee</a:t>
            </a:r>
            <a:r>
              <a:rPr lang="en-US" sz="1800" dirty="0">
                <a:latin typeface="+mj-lt"/>
              </a:rPr>
              <a:t>())</a:t>
            </a:r>
          </a:p>
          <a:p>
            <a:pPr marL="0" indent="0">
              <a:buNone/>
            </a:pPr>
            <a:endParaRPr lang="en-US" sz="1800" dirty="0">
              <a:latin typeface="+mj-lt"/>
            </a:endParaRPr>
          </a:p>
          <a:p>
            <a:pPr marL="0" indent="0">
              <a:buNone/>
            </a:pPr>
            <a:endParaRPr lang="en-US" sz="1800" dirty="0">
              <a:latin typeface="+mj-lt"/>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006" y="3155324"/>
            <a:ext cx="3760631" cy="3335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0039" y="5649600"/>
            <a:ext cx="2716703" cy="995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57937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244731"/>
          </a:xfrm>
        </p:spPr>
        <p:txBody>
          <a:bodyPr/>
          <a:lstStyle/>
          <a:p>
            <a:r>
              <a:rPr lang="en-US" dirty="0" smtClean="0"/>
              <a:t>Multilevel inheritance</a:t>
            </a:r>
            <a:br>
              <a:rPr lang="en-US" dirty="0" smtClean="0"/>
            </a:br>
            <a:r>
              <a:rPr lang="en-US" dirty="0" smtClean="0"/>
              <a:t>	</a:t>
            </a:r>
            <a:r>
              <a:rPr lang="en-US" sz="1800" dirty="0" smtClean="0"/>
              <a:t>On </a:t>
            </a:r>
            <a:r>
              <a:rPr lang="en-US" sz="1800" dirty="0"/>
              <a:t>the other hand, we can also inherit form a derived class. This is called multilevel inheritance. It can be of any depth in Python.</a:t>
            </a:r>
          </a:p>
        </p:txBody>
      </p:sp>
      <p:sp>
        <p:nvSpPr>
          <p:cNvPr id="3" name="Content Placeholder 2"/>
          <p:cNvSpPr>
            <a:spLocks noGrp="1"/>
          </p:cNvSpPr>
          <p:nvPr>
            <p:ph sz="half" idx="1"/>
          </p:nvPr>
        </p:nvSpPr>
        <p:spPr>
          <a:xfrm>
            <a:off x="838200" y="2331075"/>
            <a:ext cx="5181600" cy="3845887"/>
          </a:xfrm>
        </p:spPr>
        <p:txBody>
          <a:bodyPr/>
          <a:lstStyle/>
          <a:p>
            <a:pPr marL="0" indent="0">
              <a:buNone/>
            </a:pPr>
            <a:r>
              <a:rPr lang="en-US" sz="1800" b="1" i="1" dirty="0" smtClean="0">
                <a:latin typeface="+mj-lt"/>
              </a:rPr>
              <a:t>Syntax:</a:t>
            </a:r>
          </a:p>
          <a:p>
            <a:pPr marL="0" indent="0">
              <a:buNone/>
            </a:pPr>
            <a:endParaRPr lang="en-US" sz="1800" b="1" i="1" dirty="0" smtClean="0">
              <a:latin typeface="+mj-lt"/>
            </a:endParaRPr>
          </a:p>
          <a:p>
            <a:pPr marL="0" indent="0">
              <a:buNone/>
            </a:pPr>
            <a:r>
              <a:rPr lang="en-US" sz="1800" dirty="0" smtClean="0">
                <a:latin typeface="+mj-lt"/>
              </a:rPr>
              <a:t>class </a:t>
            </a:r>
            <a:r>
              <a:rPr lang="en-US" sz="1800" dirty="0">
                <a:latin typeface="+mj-lt"/>
              </a:rPr>
              <a:t>Base:</a:t>
            </a:r>
          </a:p>
          <a:p>
            <a:pPr marL="0" indent="0">
              <a:buNone/>
            </a:pPr>
            <a:r>
              <a:rPr lang="en-US" sz="1800" dirty="0">
                <a:latin typeface="+mj-lt"/>
              </a:rPr>
              <a:t>    pass</a:t>
            </a:r>
          </a:p>
          <a:p>
            <a:pPr marL="0" indent="0">
              <a:buNone/>
            </a:pPr>
            <a:r>
              <a:rPr lang="en-US" sz="1800" dirty="0">
                <a:latin typeface="+mj-lt"/>
              </a:rPr>
              <a:t> </a:t>
            </a:r>
            <a:r>
              <a:rPr lang="en-US" sz="1800" dirty="0" smtClean="0">
                <a:latin typeface="+mj-lt"/>
              </a:rPr>
              <a:t>class </a:t>
            </a:r>
            <a:r>
              <a:rPr lang="en-US" sz="1800" dirty="0">
                <a:latin typeface="+mj-lt"/>
              </a:rPr>
              <a:t>Derived1(Base):</a:t>
            </a:r>
          </a:p>
          <a:p>
            <a:pPr marL="0" indent="0">
              <a:buNone/>
            </a:pPr>
            <a:r>
              <a:rPr lang="en-US" sz="1800" dirty="0">
                <a:latin typeface="+mj-lt"/>
              </a:rPr>
              <a:t>    pass</a:t>
            </a:r>
          </a:p>
          <a:p>
            <a:pPr marL="0" indent="0">
              <a:buNone/>
            </a:pPr>
            <a:r>
              <a:rPr lang="en-US" sz="1800" dirty="0">
                <a:latin typeface="+mj-lt"/>
              </a:rPr>
              <a:t> </a:t>
            </a:r>
            <a:r>
              <a:rPr lang="en-US" sz="1800" dirty="0" smtClean="0">
                <a:latin typeface="+mj-lt"/>
              </a:rPr>
              <a:t>class </a:t>
            </a:r>
            <a:r>
              <a:rPr lang="en-US" sz="1800" dirty="0">
                <a:latin typeface="+mj-lt"/>
              </a:rPr>
              <a:t>Derived2(Derived1):</a:t>
            </a:r>
          </a:p>
          <a:p>
            <a:pPr marL="0" indent="0">
              <a:buNone/>
            </a:pPr>
            <a:r>
              <a:rPr lang="en-US" sz="1800" dirty="0">
                <a:latin typeface="+mj-lt"/>
              </a:rPr>
              <a:t>    pass</a:t>
            </a:r>
          </a:p>
          <a:p>
            <a:endParaRPr lang="en-US" dirty="0"/>
          </a:p>
        </p:txBody>
      </p:sp>
      <p:pic>
        <p:nvPicPr>
          <p:cNvPr id="5122"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542467" y="1764406"/>
            <a:ext cx="3387143" cy="4584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6444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1"/>
            <a:ext cx="10515600" cy="476518"/>
          </a:xfrm>
        </p:spPr>
        <p:txBody>
          <a:bodyPr/>
          <a:lstStyle/>
          <a:p>
            <a:r>
              <a:rPr lang="en-US" sz="2800" b="1" i="1" dirty="0" smtClean="0"/>
              <a:t>Example</a:t>
            </a:r>
            <a:r>
              <a:rPr lang="en-US" sz="2800" b="1" dirty="0" smtClean="0"/>
              <a:t> </a:t>
            </a:r>
            <a:endParaRPr lang="en-US" sz="2800" b="1" dirty="0"/>
          </a:p>
        </p:txBody>
      </p:sp>
      <p:sp>
        <p:nvSpPr>
          <p:cNvPr id="6" name="Content Placeholder 5"/>
          <p:cNvSpPr>
            <a:spLocks noGrp="1"/>
          </p:cNvSpPr>
          <p:nvPr>
            <p:ph sz="half" idx="1"/>
          </p:nvPr>
        </p:nvSpPr>
        <p:spPr>
          <a:xfrm>
            <a:off x="825321" y="579548"/>
            <a:ext cx="5181600" cy="5301200"/>
          </a:xfrm>
        </p:spPr>
        <p:txBody>
          <a:bodyPr/>
          <a:lstStyle/>
          <a:p>
            <a:pPr marL="0" indent="0">
              <a:buNone/>
            </a:pPr>
            <a:r>
              <a:rPr lang="en-US" sz="1800" dirty="0">
                <a:latin typeface="+mj-lt"/>
              </a:rPr>
              <a:t>class student:</a:t>
            </a:r>
          </a:p>
          <a:p>
            <a:pPr marL="0" indent="0">
              <a:buNone/>
            </a:pPr>
            <a:r>
              <a:rPr lang="en-US" sz="1800" dirty="0">
                <a:latin typeface="+mj-lt"/>
              </a:rPr>
              <a:t> </a:t>
            </a:r>
            <a:r>
              <a:rPr lang="en-US" sz="1800" dirty="0" smtClean="0">
                <a:latin typeface="+mj-lt"/>
              </a:rPr>
              <a:t>    def </a:t>
            </a:r>
            <a:r>
              <a:rPr lang="en-US" sz="1800" dirty="0" err="1">
                <a:latin typeface="+mj-lt"/>
              </a:rPr>
              <a:t>getStudent</a:t>
            </a:r>
            <a:r>
              <a:rPr lang="en-US" sz="1800" dirty="0">
                <a:latin typeface="+mj-lt"/>
              </a:rPr>
              <a:t>(self):</a:t>
            </a:r>
          </a:p>
          <a:p>
            <a:pPr marL="0" indent="0">
              <a:buNone/>
            </a:pPr>
            <a:r>
              <a:rPr lang="en-US" sz="1800" dirty="0">
                <a:latin typeface="+mj-lt"/>
              </a:rPr>
              <a:t>        self.name = input("Name: ")</a:t>
            </a:r>
          </a:p>
          <a:p>
            <a:pPr marL="0" indent="0">
              <a:buNone/>
            </a:pPr>
            <a:r>
              <a:rPr lang="en-US" sz="1800" dirty="0">
                <a:latin typeface="+mj-lt"/>
              </a:rPr>
              <a:t>        </a:t>
            </a:r>
            <a:r>
              <a:rPr lang="en-US" sz="1800" dirty="0" err="1">
                <a:latin typeface="+mj-lt"/>
              </a:rPr>
              <a:t>self.age</a:t>
            </a:r>
            <a:r>
              <a:rPr lang="en-US" sz="1800" dirty="0">
                <a:latin typeface="+mj-lt"/>
              </a:rPr>
              <a:t> = input("Age: ")</a:t>
            </a:r>
          </a:p>
          <a:p>
            <a:pPr marL="0" indent="0">
              <a:buNone/>
            </a:pPr>
            <a:r>
              <a:rPr lang="en-US" sz="1800" dirty="0">
                <a:latin typeface="+mj-lt"/>
              </a:rPr>
              <a:t>        </a:t>
            </a:r>
            <a:r>
              <a:rPr lang="en-US" sz="1800" dirty="0" err="1">
                <a:latin typeface="+mj-lt"/>
              </a:rPr>
              <a:t>self.gender</a:t>
            </a:r>
            <a:r>
              <a:rPr lang="en-US" sz="1800" dirty="0">
                <a:latin typeface="+mj-lt"/>
              </a:rPr>
              <a:t> = input("Gender: ")</a:t>
            </a:r>
          </a:p>
          <a:p>
            <a:pPr marL="0" indent="0">
              <a:buNone/>
            </a:pPr>
            <a:r>
              <a:rPr lang="en-US" sz="1800" dirty="0">
                <a:latin typeface="+mj-lt"/>
              </a:rPr>
              <a:t> </a:t>
            </a:r>
            <a:r>
              <a:rPr lang="en-US" sz="1800" dirty="0" smtClean="0">
                <a:latin typeface="+mj-lt"/>
              </a:rPr>
              <a:t>class </a:t>
            </a:r>
            <a:r>
              <a:rPr lang="en-US" sz="1800" dirty="0">
                <a:latin typeface="+mj-lt"/>
              </a:rPr>
              <a:t>test(student):</a:t>
            </a:r>
          </a:p>
          <a:p>
            <a:pPr marL="0" indent="0">
              <a:buNone/>
            </a:pPr>
            <a:r>
              <a:rPr lang="en-US" sz="1800" dirty="0" smtClean="0">
                <a:latin typeface="+mj-lt"/>
              </a:rPr>
              <a:t>    def </a:t>
            </a:r>
            <a:r>
              <a:rPr lang="en-US" sz="1800" dirty="0" err="1" smtClean="0">
                <a:latin typeface="+mj-lt"/>
              </a:rPr>
              <a:t>getMarks</a:t>
            </a:r>
            <a:r>
              <a:rPr lang="en-US" sz="1800" dirty="0" smtClean="0">
                <a:latin typeface="+mj-lt"/>
              </a:rPr>
              <a:t>(self):</a:t>
            </a:r>
          </a:p>
          <a:p>
            <a:pPr marL="0" indent="0">
              <a:buNone/>
            </a:pPr>
            <a:r>
              <a:rPr lang="en-US" sz="1800" dirty="0" smtClean="0">
                <a:latin typeface="+mj-lt"/>
              </a:rPr>
              <a:t>        </a:t>
            </a:r>
            <a:r>
              <a:rPr lang="en-US" sz="1800" dirty="0" err="1">
                <a:latin typeface="+mj-lt"/>
              </a:rPr>
              <a:t>self.stuClass</a:t>
            </a:r>
            <a:r>
              <a:rPr lang="en-US" sz="1800" dirty="0">
                <a:latin typeface="+mj-lt"/>
              </a:rPr>
              <a:t> = input("Class: ")</a:t>
            </a:r>
          </a:p>
          <a:p>
            <a:pPr marL="0" indent="0">
              <a:buNone/>
            </a:pPr>
            <a:r>
              <a:rPr lang="en-US" sz="1800" dirty="0">
                <a:latin typeface="+mj-lt"/>
              </a:rPr>
              <a:t>        print("Enter the marks of the respective subjects")</a:t>
            </a:r>
          </a:p>
          <a:p>
            <a:pPr marL="0" indent="0">
              <a:buNone/>
            </a:pPr>
            <a:r>
              <a:rPr lang="en-US" sz="1800" dirty="0">
                <a:latin typeface="+mj-lt"/>
              </a:rPr>
              <a:t>        </a:t>
            </a:r>
            <a:r>
              <a:rPr lang="en-US" sz="1800" dirty="0" err="1">
                <a:latin typeface="+mj-lt"/>
              </a:rPr>
              <a:t>self.literature</a:t>
            </a:r>
            <a:r>
              <a:rPr lang="en-US" sz="1800" dirty="0">
                <a:latin typeface="+mj-lt"/>
              </a:rPr>
              <a:t> = </a:t>
            </a:r>
            <a:r>
              <a:rPr lang="en-US" sz="1800" dirty="0" err="1">
                <a:latin typeface="+mj-lt"/>
              </a:rPr>
              <a:t>int</a:t>
            </a:r>
            <a:r>
              <a:rPr lang="en-US" sz="1800" dirty="0">
                <a:latin typeface="+mj-lt"/>
              </a:rPr>
              <a:t>(input("Literature: "))</a:t>
            </a:r>
          </a:p>
          <a:p>
            <a:pPr marL="0" indent="0">
              <a:buNone/>
            </a:pPr>
            <a:r>
              <a:rPr lang="en-US" sz="1800" dirty="0">
                <a:latin typeface="+mj-lt"/>
              </a:rPr>
              <a:t>        </a:t>
            </a:r>
            <a:r>
              <a:rPr lang="en-US" sz="1800" dirty="0" err="1">
                <a:latin typeface="+mj-lt"/>
              </a:rPr>
              <a:t>self.math</a:t>
            </a:r>
            <a:r>
              <a:rPr lang="en-US" sz="1800" dirty="0">
                <a:latin typeface="+mj-lt"/>
              </a:rPr>
              <a:t> = </a:t>
            </a:r>
            <a:r>
              <a:rPr lang="en-US" sz="1800" dirty="0" err="1">
                <a:latin typeface="+mj-lt"/>
              </a:rPr>
              <a:t>int</a:t>
            </a:r>
            <a:r>
              <a:rPr lang="en-US" sz="1800" dirty="0">
                <a:latin typeface="+mj-lt"/>
              </a:rPr>
              <a:t>(input("Math: "))</a:t>
            </a:r>
          </a:p>
          <a:p>
            <a:pPr marL="0" indent="0">
              <a:buNone/>
            </a:pPr>
            <a:r>
              <a:rPr lang="en-US" sz="1800" dirty="0">
                <a:latin typeface="+mj-lt"/>
              </a:rPr>
              <a:t>        </a:t>
            </a:r>
            <a:r>
              <a:rPr lang="en-US" sz="1800" dirty="0" err="1">
                <a:latin typeface="+mj-lt"/>
              </a:rPr>
              <a:t>self.biology</a:t>
            </a:r>
            <a:r>
              <a:rPr lang="en-US" sz="1800" dirty="0">
                <a:latin typeface="+mj-lt"/>
              </a:rPr>
              <a:t> = </a:t>
            </a:r>
            <a:r>
              <a:rPr lang="en-US" sz="1800" dirty="0" err="1">
                <a:latin typeface="+mj-lt"/>
              </a:rPr>
              <a:t>int</a:t>
            </a:r>
            <a:r>
              <a:rPr lang="en-US" sz="1800" dirty="0">
                <a:latin typeface="+mj-lt"/>
              </a:rPr>
              <a:t>(input("Biology: "))</a:t>
            </a:r>
          </a:p>
          <a:p>
            <a:pPr marL="0" indent="0">
              <a:buNone/>
            </a:pPr>
            <a:r>
              <a:rPr lang="en-US" sz="1800" dirty="0">
                <a:latin typeface="+mj-lt"/>
              </a:rPr>
              <a:t>        </a:t>
            </a:r>
            <a:r>
              <a:rPr lang="en-US" sz="1800" dirty="0" err="1">
                <a:latin typeface="+mj-lt"/>
              </a:rPr>
              <a:t>self.physics</a:t>
            </a:r>
            <a:r>
              <a:rPr lang="en-US" sz="1800" dirty="0">
                <a:latin typeface="+mj-lt"/>
              </a:rPr>
              <a:t> = </a:t>
            </a:r>
            <a:r>
              <a:rPr lang="en-US" sz="1800" dirty="0" err="1">
                <a:latin typeface="+mj-lt"/>
              </a:rPr>
              <a:t>int</a:t>
            </a:r>
            <a:r>
              <a:rPr lang="en-US" sz="1800" dirty="0">
                <a:latin typeface="+mj-lt"/>
              </a:rPr>
              <a:t>(input("Physics: "))</a:t>
            </a:r>
          </a:p>
          <a:p>
            <a:pPr marL="0" indent="0">
              <a:buNone/>
            </a:pPr>
            <a:r>
              <a:rPr lang="en-US" sz="1800" dirty="0">
                <a:latin typeface="+mj-lt"/>
              </a:rPr>
              <a:t> </a:t>
            </a:r>
          </a:p>
          <a:p>
            <a:pPr marL="0" indent="0">
              <a:buNone/>
            </a:pPr>
            <a:endParaRPr lang="en-US" dirty="0"/>
          </a:p>
        </p:txBody>
      </p:sp>
      <p:sp>
        <p:nvSpPr>
          <p:cNvPr id="7" name="Content Placeholder 6"/>
          <p:cNvSpPr>
            <a:spLocks noGrp="1"/>
          </p:cNvSpPr>
          <p:nvPr>
            <p:ph sz="half" idx="2"/>
          </p:nvPr>
        </p:nvSpPr>
        <p:spPr>
          <a:xfrm>
            <a:off x="5618408" y="412124"/>
            <a:ext cx="5181600" cy="5545898"/>
          </a:xfrm>
        </p:spPr>
        <p:txBody>
          <a:bodyPr/>
          <a:lstStyle/>
          <a:p>
            <a:pPr marL="0" indent="0">
              <a:buNone/>
            </a:pPr>
            <a:r>
              <a:rPr lang="en-US" sz="1800" dirty="0">
                <a:latin typeface="+mj-lt"/>
              </a:rPr>
              <a:t>class marks(test):</a:t>
            </a:r>
          </a:p>
          <a:p>
            <a:pPr marL="0" indent="0">
              <a:buNone/>
            </a:pPr>
            <a:r>
              <a:rPr lang="en-US" sz="1800" dirty="0">
                <a:latin typeface="+mj-lt"/>
              </a:rPr>
              <a:t>    def display(self):</a:t>
            </a:r>
          </a:p>
          <a:p>
            <a:pPr marL="0" indent="0">
              <a:buNone/>
            </a:pPr>
            <a:r>
              <a:rPr lang="en-US" sz="1800" dirty="0">
                <a:latin typeface="+mj-lt"/>
              </a:rPr>
              <a:t>        print("\n\</a:t>
            </a:r>
            <a:r>
              <a:rPr lang="en-US" sz="1800" dirty="0" err="1">
                <a:latin typeface="+mj-lt"/>
              </a:rPr>
              <a:t>nName</a:t>
            </a:r>
            <a:r>
              <a:rPr lang="en-US" sz="1800" dirty="0">
                <a:latin typeface="+mj-lt"/>
              </a:rPr>
              <a:t>: ",self.name)</a:t>
            </a:r>
          </a:p>
          <a:p>
            <a:pPr marL="0" indent="0">
              <a:buNone/>
            </a:pPr>
            <a:r>
              <a:rPr lang="en-US" sz="1800" dirty="0">
                <a:latin typeface="+mj-lt"/>
              </a:rPr>
              <a:t>        print("Age: ",</a:t>
            </a:r>
            <a:r>
              <a:rPr lang="en-US" sz="1800" dirty="0" err="1">
                <a:latin typeface="+mj-lt"/>
              </a:rPr>
              <a:t>self.age</a:t>
            </a:r>
            <a:r>
              <a:rPr lang="en-US" sz="1800" dirty="0">
                <a:latin typeface="+mj-lt"/>
              </a:rPr>
              <a:t>)</a:t>
            </a:r>
          </a:p>
          <a:p>
            <a:pPr marL="0" indent="0">
              <a:buNone/>
            </a:pPr>
            <a:r>
              <a:rPr lang="en-US" sz="1800" dirty="0">
                <a:latin typeface="+mj-lt"/>
              </a:rPr>
              <a:t>        print("Gender: ",</a:t>
            </a:r>
            <a:r>
              <a:rPr lang="en-US" sz="1800" dirty="0" err="1">
                <a:latin typeface="+mj-lt"/>
              </a:rPr>
              <a:t>self.gender</a:t>
            </a:r>
            <a:r>
              <a:rPr lang="en-US" sz="1800" dirty="0">
                <a:latin typeface="+mj-lt"/>
              </a:rPr>
              <a:t>)</a:t>
            </a:r>
          </a:p>
          <a:p>
            <a:pPr marL="0" indent="0">
              <a:buNone/>
            </a:pPr>
            <a:r>
              <a:rPr lang="en-US" sz="1800" dirty="0">
                <a:latin typeface="+mj-lt"/>
              </a:rPr>
              <a:t>        print("Study in: ",</a:t>
            </a:r>
            <a:r>
              <a:rPr lang="en-US" sz="1800" dirty="0" err="1">
                <a:latin typeface="+mj-lt"/>
              </a:rPr>
              <a:t>self.stuClass</a:t>
            </a:r>
            <a:r>
              <a:rPr lang="en-US" sz="1800" dirty="0">
                <a:latin typeface="+mj-lt"/>
              </a:rPr>
              <a:t>)</a:t>
            </a:r>
          </a:p>
          <a:p>
            <a:pPr marL="0" indent="0">
              <a:buNone/>
            </a:pPr>
            <a:r>
              <a:rPr lang="en-US" sz="1800" dirty="0">
                <a:latin typeface="+mj-lt"/>
              </a:rPr>
              <a:t>        print("Total Marks: ", </a:t>
            </a:r>
            <a:r>
              <a:rPr lang="en-US" sz="1800" dirty="0" err="1">
                <a:latin typeface="+mj-lt"/>
              </a:rPr>
              <a:t>self.literature</a:t>
            </a:r>
            <a:r>
              <a:rPr lang="en-US" sz="1800" dirty="0">
                <a:latin typeface="+mj-lt"/>
              </a:rPr>
              <a:t> + </a:t>
            </a:r>
            <a:r>
              <a:rPr lang="en-US" sz="1800" dirty="0" err="1">
                <a:latin typeface="+mj-lt"/>
              </a:rPr>
              <a:t>self.math</a:t>
            </a:r>
            <a:r>
              <a:rPr lang="en-US" sz="1800" dirty="0">
                <a:latin typeface="+mj-lt"/>
              </a:rPr>
              <a:t> + </a:t>
            </a:r>
            <a:r>
              <a:rPr lang="en-US" sz="1800" dirty="0" err="1">
                <a:latin typeface="+mj-lt"/>
              </a:rPr>
              <a:t>self.biology</a:t>
            </a:r>
            <a:r>
              <a:rPr lang="en-US" sz="1800" dirty="0">
                <a:latin typeface="+mj-lt"/>
              </a:rPr>
              <a:t> + </a:t>
            </a:r>
            <a:r>
              <a:rPr lang="en-US" sz="1800" dirty="0" err="1">
                <a:latin typeface="+mj-lt"/>
              </a:rPr>
              <a:t>self.physics</a:t>
            </a:r>
            <a:r>
              <a:rPr lang="en-US" sz="1800" dirty="0">
                <a:latin typeface="+mj-lt"/>
              </a:rPr>
              <a:t>)</a:t>
            </a:r>
          </a:p>
          <a:p>
            <a:pPr marL="0" indent="0">
              <a:buNone/>
            </a:pPr>
            <a:r>
              <a:rPr lang="en-US" sz="1800" dirty="0">
                <a:latin typeface="+mj-lt"/>
              </a:rPr>
              <a:t> m1 = marks()</a:t>
            </a:r>
          </a:p>
          <a:p>
            <a:pPr marL="0" indent="0">
              <a:buNone/>
            </a:pPr>
            <a:r>
              <a:rPr lang="en-US" sz="1800" dirty="0">
                <a:latin typeface="+mj-lt"/>
              </a:rPr>
              <a:t>m1.getStudent()</a:t>
            </a:r>
          </a:p>
          <a:p>
            <a:pPr marL="0" indent="0">
              <a:buNone/>
            </a:pPr>
            <a:r>
              <a:rPr lang="en-US" sz="1800" dirty="0">
                <a:latin typeface="+mj-lt"/>
              </a:rPr>
              <a:t>m1.getMarks()</a:t>
            </a:r>
          </a:p>
          <a:p>
            <a:pPr marL="0" indent="0">
              <a:buNone/>
            </a:pPr>
            <a:r>
              <a:rPr lang="en-US" sz="1800" dirty="0" smtClean="0">
                <a:latin typeface="+mj-lt"/>
              </a:rPr>
              <a:t>m1.display</a:t>
            </a:r>
            <a:r>
              <a:rPr lang="en-US" sz="1800" dirty="0">
                <a:latin typeface="+mj-lt"/>
              </a:rPr>
              <a:t>()</a:t>
            </a:r>
          </a:p>
          <a:p>
            <a:pPr marL="0" indent="0">
              <a:buNone/>
            </a:pPr>
            <a:endParaRPr lang="en-US" sz="1800" dirty="0">
              <a:latin typeface="+mj-lt"/>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1632" y="3193961"/>
            <a:ext cx="3390900" cy="3245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30580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115943"/>
          </a:xfrm>
        </p:spPr>
        <p:txBody>
          <a:bodyPr/>
          <a:lstStyle/>
          <a:p>
            <a:r>
              <a:rPr lang="en-US" dirty="0"/>
              <a:t>Multiple inheritance</a:t>
            </a:r>
            <a:br>
              <a:rPr lang="en-US" dirty="0"/>
            </a:br>
            <a:r>
              <a:rPr lang="en-US" dirty="0" smtClean="0"/>
              <a:t>	</a:t>
            </a:r>
            <a:r>
              <a:rPr lang="en-US" sz="1800" dirty="0" smtClean="0"/>
              <a:t>Multiple </a:t>
            </a:r>
            <a:r>
              <a:rPr lang="en-US" sz="1800" dirty="0"/>
              <a:t>Inheritance means that you're inheriting the property of multiple classes into one.</a:t>
            </a:r>
          </a:p>
        </p:txBody>
      </p:sp>
      <p:sp>
        <p:nvSpPr>
          <p:cNvPr id="3" name="Content Placeholder 2"/>
          <p:cNvSpPr>
            <a:spLocks noGrp="1"/>
          </p:cNvSpPr>
          <p:nvPr>
            <p:ph sz="half" idx="1"/>
          </p:nvPr>
        </p:nvSpPr>
        <p:spPr>
          <a:xfrm>
            <a:off x="1210614" y="2279561"/>
            <a:ext cx="4332667" cy="3923160"/>
          </a:xfrm>
        </p:spPr>
        <p:txBody>
          <a:bodyPr/>
          <a:lstStyle/>
          <a:p>
            <a:pPr marL="0" indent="0">
              <a:buNone/>
            </a:pPr>
            <a:r>
              <a:rPr lang="en-US" sz="1800" b="1" i="1" dirty="0">
                <a:latin typeface="+mj-lt"/>
                <a:ea typeface="+mj-ea"/>
                <a:cs typeface="+mj-cs"/>
              </a:rPr>
              <a:t>Syntax:</a:t>
            </a:r>
          </a:p>
          <a:p>
            <a:pPr marL="0" indent="0">
              <a:buNone/>
            </a:pPr>
            <a:r>
              <a:rPr lang="en-US" sz="1800" dirty="0">
                <a:latin typeface="+mj-lt"/>
                <a:ea typeface="+mj-ea"/>
                <a:cs typeface="+mj-cs"/>
              </a:rPr>
              <a:t> </a:t>
            </a:r>
            <a:r>
              <a:rPr lang="en-US" sz="1800" dirty="0" smtClean="0">
                <a:latin typeface="+mj-lt"/>
                <a:ea typeface="+mj-ea"/>
                <a:cs typeface="+mj-cs"/>
              </a:rPr>
              <a:t>class </a:t>
            </a:r>
            <a:r>
              <a:rPr lang="en-US" sz="1800" dirty="0">
                <a:latin typeface="+mj-lt"/>
                <a:ea typeface="+mj-ea"/>
                <a:cs typeface="+mj-cs"/>
              </a:rPr>
              <a:t>Base1</a:t>
            </a:r>
            <a:r>
              <a:rPr lang="en-US" sz="1800" dirty="0" smtClean="0">
                <a:latin typeface="+mj-lt"/>
                <a:ea typeface="+mj-ea"/>
                <a:cs typeface="+mj-cs"/>
              </a:rPr>
              <a:t>:</a:t>
            </a:r>
          </a:p>
          <a:p>
            <a:pPr marL="0" indent="0">
              <a:buNone/>
            </a:pPr>
            <a:r>
              <a:rPr lang="en-US" sz="1800" dirty="0" smtClean="0">
                <a:latin typeface="+mj-lt"/>
                <a:ea typeface="+mj-ea"/>
                <a:cs typeface="+mj-cs"/>
              </a:rPr>
              <a:t>     pass</a:t>
            </a:r>
            <a:r>
              <a:rPr lang="en-US" sz="1800" dirty="0">
                <a:latin typeface="+mj-lt"/>
                <a:ea typeface="+mj-ea"/>
                <a:cs typeface="+mj-cs"/>
              </a:rPr>
              <a:t> </a:t>
            </a:r>
          </a:p>
          <a:p>
            <a:pPr marL="0" indent="0">
              <a:buNone/>
            </a:pPr>
            <a:r>
              <a:rPr lang="en-US" sz="1800" dirty="0" smtClean="0">
                <a:latin typeface="+mj-lt"/>
                <a:ea typeface="+mj-ea"/>
                <a:cs typeface="+mj-cs"/>
              </a:rPr>
              <a:t> class </a:t>
            </a:r>
            <a:r>
              <a:rPr lang="en-US" sz="1800" dirty="0">
                <a:latin typeface="+mj-lt"/>
                <a:ea typeface="+mj-ea"/>
                <a:cs typeface="+mj-cs"/>
              </a:rPr>
              <a:t>Base2</a:t>
            </a:r>
            <a:r>
              <a:rPr lang="en-US" sz="1800" dirty="0" smtClean="0">
                <a:latin typeface="+mj-lt"/>
                <a:ea typeface="+mj-ea"/>
                <a:cs typeface="+mj-cs"/>
              </a:rPr>
              <a:t>:</a:t>
            </a:r>
          </a:p>
          <a:p>
            <a:pPr marL="0" indent="0">
              <a:buNone/>
            </a:pPr>
            <a:r>
              <a:rPr lang="en-US" sz="1800" dirty="0" smtClean="0">
                <a:latin typeface="+mj-lt"/>
                <a:ea typeface="+mj-ea"/>
                <a:cs typeface="+mj-cs"/>
              </a:rPr>
              <a:t>     pass</a:t>
            </a:r>
            <a:r>
              <a:rPr lang="en-US" sz="1800" dirty="0">
                <a:latin typeface="+mj-lt"/>
                <a:ea typeface="+mj-ea"/>
                <a:cs typeface="+mj-cs"/>
              </a:rPr>
              <a:t> </a:t>
            </a:r>
          </a:p>
          <a:p>
            <a:pPr marL="0" indent="0">
              <a:buNone/>
            </a:pPr>
            <a:r>
              <a:rPr lang="en-US" sz="1800" dirty="0" smtClean="0">
                <a:latin typeface="+mj-lt"/>
                <a:ea typeface="+mj-ea"/>
                <a:cs typeface="+mj-cs"/>
              </a:rPr>
              <a:t> class </a:t>
            </a:r>
            <a:r>
              <a:rPr lang="en-US" sz="1800" dirty="0" err="1">
                <a:latin typeface="+mj-lt"/>
                <a:ea typeface="+mj-ea"/>
                <a:cs typeface="+mj-cs"/>
              </a:rPr>
              <a:t>MultiDerived</a:t>
            </a:r>
            <a:r>
              <a:rPr lang="en-US" sz="1800" dirty="0">
                <a:latin typeface="+mj-lt"/>
                <a:ea typeface="+mj-ea"/>
                <a:cs typeface="+mj-cs"/>
              </a:rPr>
              <a:t>(Base1, Base2):</a:t>
            </a:r>
          </a:p>
          <a:p>
            <a:pPr marL="0" indent="0">
              <a:buNone/>
            </a:pPr>
            <a:r>
              <a:rPr lang="en-US" sz="1800" dirty="0">
                <a:latin typeface="+mj-lt"/>
                <a:ea typeface="+mj-ea"/>
                <a:cs typeface="+mj-cs"/>
              </a:rPr>
              <a:t>    </a:t>
            </a:r>
            <a:r>
              <a:rPr lang="en-US" sz="1800" dirty="0" smtClean="0">
                <a:latin typeface="+mj-lt"/>
                <a:ea typeface="+mj-ea"/>
                <a:cs typeface="+mj-cs"/>
              </a:rPr>
              <a:t> pass</a:t>
            </a:r>
            <a:endParaRPr lang="en-US" sz="1800" dirty="0">
              <a:latin typeface="+mj-lt"/>
              <a:ea typeface="+mj-ea"/>
              <a:cs typeface="+mj-cs"/>
            </a:endParaRPr>
          </a:p>
          <a:p>
            <a:pPr marL="0" indent="0">
              <a:buNone/>
            </a:pPr>
            <a:endParaRPr lang="en-US" sz="1800" dirty="0">
              <a:latin typeface="+mj-lt"/>
              <a:ea typeface="+mj-ea"/>
              <a:cs typeface="+mj-cs"/>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2461" y="2614411"/>
            <a:ext cx="5563673" cy="3181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26101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8"/>
            <a:ext cx="10515600" cy="793972"/>
          </a:xfrm>
        </p:spPr>
        <p:txBody>
          <a:bodyPr/>
          <a:lstStyle/>
          <a:p>
            <a:r>
              <a:rPr lang="en-US" dirty="0"/>
              <a:t>Multiple </a:t>
            </a:r>
            <a:r>
              <a:rPr lang="en-US" dirty="0" smtClean="0"/>
              <a:t>inheritance </a:t>
            </a:r>
            <a:r>
              <a:rPr lang="en-US" dirty="0" err="1" smtClean="0"/>
              <a:t>cont</a:t>
            </a:r>
            <a:r>
              <a:rPr lang="en-US" dirty="0" smtClean="0"/>
              <a:t>….</a:t>
            </a:r>
            <a:endParaRPr lang="en-US" dirty="0"/>
          </a:p>
        </p:txBody>
      </p:sp>
      <p:sp>
        <p:nvSpPr>
          <p:cNvPr id="3" name="Content Placeholder 2"/>
          <p:cNvSpPr>
            <a:spLocks noGrp="1"/>
          </p:cNvSpPr>
          <p:nvPr>
            <p:ph sz="half" idx="1"/>
          </p:nvPr>
        </p:nvSpPr>
        <p:spPr>
          <a:xfrm>
            <a:off x="838200" y="1300766"/>
            <a:ext cx="5181600" cy="4876197"/>
          </a:xfrm>
        </p:spPr>
        <p:txBody>
          <a:bodyPr/>
          <a:lstStyle/>
          <a:p>
            <a:pPr marL="0" indent="0">
              <a:buNone/>
            </a:pPr>
            <a:r>
              <a:rPr lang="en-US" sz="1800" dirty="0" smtClean="0">
                <a:latin typeface="+mj-lt"/>
              </a:rPr>
              <a:t>class </a:t>
            </a:r>
            <a:r>
              <a:rPr lang="en-US" sz="1800" dirty="0">
                <a:latin typeface="+mj-lt"/>
              </a:rPr>
              <a:t>Person: </a:t>
            </a:r>
            <a:endParaRPr lang="en-US" sz="1800" dirty="0" smtClean="0">
              <a:latin typeface="+mj-lt"/>
            </a:endParaRPr>
          </a:p>
          <a:p>
            <a:pPr marL="0" indent="0">
              <a:buNone/>
            </a:pPr>
            <a:r>
              <a:rPr lang="en-US" sz="1800" dirty="0" smtClean="0">
                <a:latin typeface="+mj-lt"/>
              </a:rPr>
              <a:t> 	def </a:t>
            </a:r>
            <a:r>
              <a:rPr lang="en-US" sz="1800" dirty="0">
                <a:latin typeface="+mj-lt"/>
              </a:rPr>
              <a:t>__init__(self, </a:t>
            </a:r>
            <a:r>
              <a:rPr lang="en-US" sz="1800" dirty="0" err="1">
                <a:latin typeface="+mj-lt"/>
              </a:rPr>
              <a:t>personName</a:t>
            </a:r>
            <a:r>
              <a:rPr lang="en-US" sz="1800" dirty="0">
                <a:latin typeface="+mj-lt"/>
              </a:rPr>
              <a:t>, </a:t>
            </a:r>
            <a:r>
              <a:rPr lang="en-US" sz="1800" dirty="0" err="1">
                <a:latin typeface="+mj-lt"/>
              </a:rPr>
              <a:t>personAge</a:t>
            </a:r>
            <a:r>
              <a:rPr lang="en-US" sz="1800" dirty="0">
                <a:latin typeface="+mj-lt"/>
              </a:rPr>
              <a:t>): </a:t>
            </a:r>
            <a:r>
              <a:rPr lang="en-US" sz="1800" dirty="0" smtClean="0">
                <a:latin typeface="+mj-lt"/>
              </a:rPr>
              <a:t>                     		self.name </a:t>
            </a:r>
            <a:r>
              <a:rPr lang="en-US" sz="1800" dirty="0">
                <a:latin typeface="+mj-lt"/>
              </a:rPr>
              <a:t>= </a:t>
            </a:r>
            <a:r>
              <a:rPr lang="en-US" sz="1800" dirty="0" err="1">
                <a:latin typeface="+mj-lt"/>
              </a:rPr>
              <a:t>personName</a:t>
            </a:r>
            <a:r>
              <a:rPr lang="en-US" sz="1800" dirty="0">
                <a:latin typeface="+mj-lt"/>
              </a:rPr>
              <a:t> </a:t>
            </a:r>
            <a:endParaRPr lang="en-US" sz="1800" dirty="0" smtClean="0">
              <a:latin typeface="+mj-lt"/>
            </a:endParaRPr>
          </a:p>
          <a:p>
            <a:pPr marL="0" indent="0">
              <a:buNone/>
            </a:pPr>
            <a:r>
              <a:rPr lang="en-US" sz="1800" dirty="0" smtClean="0">
                <a:latin typeface="+mj-lt"/>
              </a:rPr>
              <a:t>		</a:t>
            </a:r>
            <a:r>
              <a:rPr lang="en-US" sz="1800" dirty="0" err="1" smtClean="0">
                <a:latin typeface="+mj-lt"/>
              </a:rPr>
              <a:t>self.age</a:t>
            </a:r>
            <a:r>
              <a:rPr lang="en-US" sz="1800" dirty="0" smtClean="0">
                <a:latin typeface="+mj-lt"/>
              </a:rPr>
              <a:t> </a:t>
            </a:r>
            <a:r>
              <a:rPr lang="en-US" sz="1800" dirty="0">
                <a:latin typeface="+mj-lt"/>
              </a:rPr>
              <a:t>= </a:t>
            </a:r>
            <a:r>
              <a:rPr lang="en-US" sz="1800" dirty="0" err="1">
                <a:latin typeface="+mj-lt"/>
              </a:rPr>
              <a:t>personAge</a:t>
            </a:r>
            <a:r>
              <a:rPr lang="en-US" sz="1800" dirty="0">
                <a:latin typeface="+mj-lt"/>
              </a:rPr>
              <a:t> </a:t>
            </a:r>
            <a:endParaRPr lang="en-US" sz="1800" dirty="0" smtClean="0">
              <a:latin typeface="+mj-lt"/>
            </a:endParaRPr>
          </a:p>
          <a:p>
            <a:pPr marL="0" indent="0">
              <a:buNone/>
            </a:pPr>
            <a:r>
              <a:rPr lang="en-US" sz="1800" dirty="0">
                <a:latin typeface="+mj-lt"/>
              </a:rPr>
              <a:t>	</a:t>
            </a:r>
            <a:r>
              <a:rPr lang="en-US" sz="1800" dirty="0" smtClean="0">
                <a:latin typeface="+mj-lt"/>
              </a:rPr>
              <a:t> </a:t>
            </a:r>
            <a:r>
              <a:rPr lang="en-US" sz="1800" dirty="0">
                <a:latin typeface="+mj-lt"/>
              </a:rPr>
              <a:t>def </a:t>
            </a:r>
            <a:r>
              <a:rPr lang="en-US" sz="1800" dirty="0" err="1">
                <a:latin typeface="+mj-lt"/>
              </a:rPr>
              <a:t>showName</a:t>
            </a:r>
            <a:r>
              <a:rPr lang="en-US" sz="1800" dirty="0">
                <a:latin typeface="+mj-lt"/>
              </a:rPr>
              <a:t>(self): </a:t>
            </a:r>
            <a:endParaRPr lang="en-US" sz="1800" dirty="0" smtClean="0">
              <a:latin typeface="+mj-lt"/>
            </a:endParaRPr>
          </a:p>
          <a:p>
            <a:pPr marL="0" indent="0">
              <a:buNone/>
            </a:pPr>
            <a:r>
              <a:rPr lang="en-US" sz="1800" dirty="0">
                <a:latin typeface="+mj-lt"/>
              </a:rPr>
              <a:t>	</a:t>
            </a:r>
            <a:r>
              <a:rPr lang="en-US" sz="1800" dirty="0" smtClean="0">
                <a:latin typeface="+mj-lt"/>
              </a:rPr>
              <a:t>	print(self.name</a:t>
            </a:r>
            <a:r>
              <a:rPr lang="en-US" sz="1800" dirty="0">
                <a:latin typeface="+mj-lt"/>
              </a:rPr>
              <a:t>) </a:t>
            </a:r>
            <a:endParaRPr lang="en-US" sz="1800" dirty="0" smtClean="0">
              <a:latin typeface="+mj-lt"/>
            </a:endParaRPr>
          </a:p>
          <a:p>
            <a:pPr marL="0" indent="0">
              <a:buNone/>
            </a:pPr>
            <a:r>
              <a:rPr lang="en-US" sz="1800" dirty="0">
                <a:latin typeface="+mj-lt"/>
              </a:rPr>
              <a:t>	</a:t>
            </a:r>
            <a:r>
              <a:rPr lang="en-US" sz="1800" dirty="0" smtClean="0">
                <a:latin typeface="+mj-lt"/>
              </a:rPr>
              <a:t>def </a:t>
            </a:r>
            <a:r>
              <a:rPr lang="en-US" sz="1800" dirty="0" err="1">
                <a:latin typeface="+mj-lt"/>
              </a:rPr>
              <a:t>showAge</a:t>
            </a:r>
            <a:r>
              <a:rPr lang="en-US" sz="1800" dirty="0">
                <a:latin typeface="+mj-lt"/>
              </a:rPr>
              <a:t>(self): </a:t>
            </a:r>
            <a:endParaRPr lang="en-US" sz="1800" dirty="0" smtClean="0">
              <a:latin typeface="+mj-lt"/>
            </a:endParaRPr>
          </a:p>
          <a:p>
            <a:pPr marL="0" indent="0">
              <a:buNone/>
            </a:pPr>
            <a:r>
              <a:rPr lang="en-US" sz="1800" dirty="0">
                <a:latin typeface="+mj-lt"/>
              </a:rPr>
              <a:t>	</a:t>
            </a:r>
            <a:r>
              <a:rPr lang="en-US" sz="1800" dirty="0" smtClean="0">
                <a:latin typeface="+mj-lt"/>
              </a:rPr>
              <a:t>	print(</a:t>
            </a:r>
            <a:r>
              <a:rPr lang="en-US" sz="1800" dirty="0" err="1" smtClean="0">
                <a:latin typeface="+mj-lt"/>
              </a:rPr>
              <a:t>self.age</a:t>
            </a:r>
            <a:r>
              <a:rPr lang="en-US" sz="1800" dirty="0">
                <a:latin typeface="+mj-lt"/>
              </a:rPr>
              <a:t>) </a:t>
            </a:r>
            <a:endParaRPr lang="en-US" sz="1800" dirty="0" smtClean="0">
              <a:latin typeface="+mj-lt"/>
            </a:endParaRPr>
          </a:p>
          <a:p>
            <a:pPr marL="0" indent="0">
              <a:buNone/>
            </a:pPr>
            <a:r>
              <a:rPr lang="en-US" sz="1800" dirty="0" smtClean="0">
                <a:latin typeface="+mj-lt"/>
              </a:rPr>
              <a:t> </a:t>
            </a:r>
            <a:r>
              <a:rPr lang="en-US" sz="1800" dirty="0">
                <a:latin typeface="+mj-lt"/>
              </a:rPr>
              <a:t>class Student: </a:t>
            </a:r>
            <a:endParaRPr lang="en-US" sz="1800" dirty="0" smtClean="0">
              <a:latin typeface="+mj-lt"/>
            </a:endParaRPr>
          </a:p>
          <a:p>
            <a:pPr marL="0" indent="0">
              <a:buNone/>
            </a:pPr>
            <a:r>
              <a:rPr lang="en-US" sz="1800" dirty="0">
                <a:latin typeface="+mj-lt"/>
              </a:rPr>
              <a:t>	</a:t>
            </a:r>
            <a:r>
              <a:rPr lang="en-US" sz="1800" dirty="0" smtClean="0">
                <a:latin typeface="+mj-lt"/>
              </a:rPr>
              <a:t> </a:t>
            </a:r>
            <a:r>
              <a:rPr lang="en-US" sz="1800" dirty="0">
                <a:latin typeface="+mj-lt"/>
              </a:rPr>
              <a:t>def __init__(self, </a:t>
            </a:r>
            <a:r>
              <a:rPr lang="en-US" sz="1800" dirty="0" err="1">
                <a:latin typeface="+mj-lt"/>
              </a:rPr>
              <a:t>studentId</a:t>
            </a:r>
            <a:r>
              <a:rPr lang="en-US" sz="1800" dirty="0">
                <a:latin typeface="+mj-lt"/>
              </a:rPr>
              <a:t>): </a:t>
            </a:r>
            <a:endParaRPr lang="en-US" sz="1800" dirty="0" smtClean="0">
              <a:latin typeface="+mj-lt"/>
            </a:endParaRPr>
          </a:p>
          <a:p>
            <a:pPr marL="0" indent="0">
              <a:buNone/>
            </a:pPr>
            <a:r>
              <a:rPr lang="en-US" sz="1800" dirty="0">
                <a:latin typeface="+mj-lt"/>
              </a:rPr>
              <a:t>	</a:t>
            </a:r>
            <a:r>
              <a:rPr lang="en-US" sz="1800" dirty="0" smtClean="0">
                <a:latin typeface="+mj-lt"/>
              </a:rPr>
              <a:t>	</a:t>
            </a:r>
            <a:r>
              <a:rPr lang="en-US" sz="1800" dirty="0" err="1" smtClean="0">
                <a:latin typeface="+mj-lt"/>
              </a:rPr>
              <a:t>self.studentId</a:t>
            </a:r>
            <a:r>
              <a:rPr lang="en-US" sz="1800" dirty="0" smtClean="0">
                <a:latin typeface="+mj-lt"/>
              </a:rPr>
              <a:t> </a:t>
            </a:r>
            <a:r>
              <a:rPr lang="en-US" sz="1800" dirty="0">
                <a:latin typeface="+mj-lt"/>
              </a:rPr>
              <a:t>= </a:t>
            </a:r>
            <a:r>
              <a:rPr lang="en-US" sz="1800" dirty="0" err="1" smtClean="0">
                <a:latin typeface="+mj-lt"/>
              </a:rPr>
              <a:t>studentId</a:t>
            </a:r>
            <a:endParaRPr lang="en-US" sz="1800" dirty="0" smtClean="0">
              <a:latin typeface="+mj-lt"/>
            </a:endParaRPr>
          </a:p>
          <a:p>
            <a:pPr marL="0" indent="0">
              <a:buNone/>
            </a:pPr>
            <a:r>
              <a:rPr lang="en-US" sz="1800" dirty="0">
                <a:latin typeface="+mj-lt"/>
              </a:rPr>
              <a:t>	</a:t>
            </a:r>
            <a:r>
              <a:rPr lang="en-US" sz="1800" dirty="0" smtClean="0">
                <a:latin typeface="+mj-lt"/>
              </a:rPr>
              <a:t> </a:t>
            </a:r>
            <a:r>
              <a:rPr lang="en-US" sz="1800" dirty="0">
                <a:latin typeface="+mj-lt"/>
              </a:rPr>
              <a:t>def </a:t>
            </a:r>
            <a:r>
              <a:rPr lang="en-US" sz="1800" dirty="0" err="1">
                <a:latin typeface="+mj-lt"/>
              </a:rPr>
              <a:t>getId</a:t>
            </a:r>
            <a:r>
              <a:rPr lang="en-US" sz="1800" dirty="0">
                <a:latin typeface="+mj-lt"/>
              </a:rPr>
              <a:t>(self): </a:t>
            </a:r>
            <a:endParaRPr lang="en-US" sz="1800" dirty="0" smtClean="0">
              <a:latin typeface="+mj-lt"/>
            </a:endParaRPr>
          </a:p>
          <a:p>
            <a:pPr marL="0" indent="0">
              <a:buNone/>
            </a:pPr>
            <a:r>
              <a:rPr lang="en-US" sz="1800" dirty="0">
                <a:latin typeface="+mj-lt"/>
              </a:rPr>
              <a:t>	</a:t>
            </a:r>
            <a:r>
              <a:rPr lang="en-US" sz="1800" dirty="0" smtClean="0">
                <a:latin typeface="+mj-lt"/>
              </a:rPr>
              <a:t>	return </a:t>
            </a:r>
            <a:r>
              <a:rPr lang="en-US" sz="1800" dirty="0" err="1">
                <a:latin typeface="+mj-lt"/>
              </a:rPr>
              <a:t>self.studentId</a:t>
            </a:r>
            <a:r>
              <a:rPr lang="en-US" sz="1800" dirty="0">
                <a:latin typeface="+mj-lt"/>
              </a:rPr>
              <a:t> </a:t>
            </a:r>
            <a:endParaRPr lang="en-US" sz="1800" dirty="0" smtClean="0">
              <a:latin typeface="+mj-lt"/>
            </a:endParaRPr>
          </a:p>
        </p:txBody>
      </p:sp>
      <p:sp>
        <p:nvSpPr>
          <p:cNvPr id="4" name="Content Placeholder 3"/>
          <p:cNvSpPr>
            <a:spLocks noGrp="1"/>
          </p:cNvSpPr>
          <p:nvPr>
            <p:ph sz="half" idx="2"/>
          </p:nvPr>
        </p:nvSpPr>
        <p:spPr>
          <a:xfrm>
            <a:off x="6133564" y="1300766"/>
            <a:ext cx="5181600" cy="4945488"/>
          </a:xfrm>
        </p:spPr>
        <p:txBody>
          <a:bodyPr/>
          <a:lstStyle/>
          <a:p>
            <a:pPr marL="0" indent="0">
              <a:buNone/>
            </a:pPr>
            <a:r>
              <a:rPr lang="en-US" sz="1800" dirty="0">
                <a:latin typeface="+mj-lt"/>
              </a:rPr>
              <a:t>class Resident(Person, Student): </a:t>
            </a:r>
            <a:endParaRPr lang="en-US" sz="1800" dirty="0" smtClean="0">
              <a:latin typeface="+mj-lt"/>
            </a:endParaRPr>
          </a:p>
          <a:p>
            <a:pPr marL="0" indent="0">
              <a:buNone/>
            </a:pPr>
            <a:r>
              <a:rPr lang="en-US" sz="1800" dirty="0" smtClean="0">
                <a:latin typeface="+mj-lt"/>
              </a:rPr>
              <a:t>	 </a:t>
            </a:r>
            <a:r>
              <a:rPr lang="en-US" sz="1800" dirty="0">
                <a:latin typeface="+mj-lt"/>
              </a:rPr>
              <a:t>def __init__(self, name, age, id): </a:t>
            </a:r>
            <a:r>
              <a:rPr lang="en-US" sz="1800" dirty="0" smtClean="0">
                <a:latin typeface="+mj-lt"/>
              </a:rPr>
              <a:t>			</a:t>
            </a:r>
            <a:r>
              <a:rPr lang="en-US" sz="1800" dirty="0" err="1" smtClean="0">
                <a:latin typeface="+mj-lt"/>
              </a:rPr>
              <a:t>Person</a:t>
            </a:r>
            <a:r>
              <a:rPr lang="en-US" sz="1800" dirty="0" err="1">
                <a:latin typeface="+mj-lt"/>
              </a:rPr>
              <a:t>.__init</a:t>
            </a:r>
            <a:r>
              <a:rPr lang="en-US" sz="1800" dirty="0">
                <a:latin typeface="+mj-lt"/>
              </a:rPr>
              <a:t>__(self, name, age) </a:t>
            </a:r>
            <a:r>
              <a:rPr lang="en-US" sz="1800" dirty="0" smtClean="0">
                <a:latin typeface="+mj-lt"/>
              </a:rPr>
              <a:t>		</a:t>
            </a:r>
            <a:r>
              <a:rPr lang="en-US" sz="1800" dirty="0" err="1" smtClean="0">
                <a:latin typeface="+mj-lt"/>
              </a:rPr>
              <a:t>Student</a:t>
            </a:r>
            <a:r>
              <a:rPr lang="en-US" sz="1800" dirty="0" err="1">
                <a:latin typeface="+mj-lt"/>
              </a:rPr>
              <a:t>.__init</a:t>
            </a:r>
            <a:r>
              <a:rPr lang="en-US" sz="1800" dirty="0">
                <a:latin typeface="+mj-lt"/>
              </a:rPr>
              <a:t>__(self, id) </a:t>
            </a:r>
            <a:r>
              <a:rPr lang="en-US" sz="1800" dirty="0" smtClean="0">
                <a:latin typeface="+mj-lt"/>
              </a:rPr>
              <a:t>resident1 </a:t>
            </a:r>
            <a:r>
              <a:rPr lang="en-US" sz="1800" dirty="0">
                <a:latin typeface="+mj-lt"/>
              </a:rPr>
              <a:t>= Resident('John', 30, '102') resident1.showName() print(resident1.getId())</a:t>
            </a:r>
          </a:p>
          <a:p>
            <a:pPr marL="0" indent="0">
              <a:buNone/>
            </a:pPr>
            <a:endParaRPr lang="en-US" i="1" dirty="0" smtClean="0"/>
          </a:p>
          <a:p>
            <a:pPr marL="0" indent="0">
              <a:buNone/>
            </a:pPr>
            <a:r>
              <a:rPr lang="en-US" sz="1800" b="1" i="1" dirty="0" smtClean="0">
                <a:latin typeface="+mj-lt"/>
              </a:rPr>
              <a:t>output</a:t>
            </a:r>
            <a:endParaRPr lang="en-US" sz="1800" b="1" i="1" dirty="0">
              <a:latin typeface="+mj-lt"/>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6272" y="4126807"/>
            <a:ext cx="2939401" cy="986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03667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a:t>
            </a:r>
            <a:endParaRPr lang="en-US" dirty="0"/>
          </a:p>
        </p:txBody>
      </p:sp>
      <p:sp>
        <p:nvSpPr>
          <p:cNvPr id="5" name="Content Placeholder 4"/>
          <p:cNvSpPr>
            <a:spLocks noGrp="1"/>
          </p:cNvSpPr>
          <p:nvPr>
            <p:ph idx="1"/>
          </p:nvPr>
        </p:nvSpPr>
        <p:spPr>
          <a:xfrm>
            <a:off x="838200" y="1390918"/>
            <a:ext cx="10515600" cy="4786045"/>
          </a:xfrm>
        </p:spPr>
        <p:txBody>
          <a:bodyPr/>
          <a:lstStyle/>
          <a:p>
            <a:pPr lvl="0"/>
            <a:r>
              <a:rPr lang="en-US" sz="1800" dirty="0" smtClean="0">
                <a:latin typeface="+mj-lt"/>
              </a:rPr>
              <a:t>Class is a user-defined </a:t>
            </a:r>
            <a:r>
              <a:rPr lang="en-US" sz="1800" dirty="0">
                <a:latin typeface="+mj-lt"/>
              </a:rPr>
              <a:t>prototype for an object that defines a set of attributes that characterize any object of the class. The attributes are data members (class variables and instance variables) and methods, accessed via dot notation. </a:t>
            </a:r>
            <a:endParaRPr lang="en-US" sz="1800" dirty="0" smtClean="0">
              <a:latin typeface="+mj-lt"/>
            </a:endParaRPr>
          </a:p>
          <a:p>
            <a:pPr lvl="1"/>
            <a:r>
              <a:rPr lang="en-US" sz="1800" b="1" dirty="0">
                <a:latin typeface="+mj-lt"/>
              </a:rPr>
              <a:t>Class variable: </a:t>
            </a:r>
            <a:r>
              <a:rPr lang="en-US" sz="1800" dirty="0">
                <a:latin typeface="+mj-lt"/>
              </a:rPr>
              <a:t>A variable that is shared by all instances of a class. Class variables are defined within a class but outside any of the class's methods. Class variables are not used as frequently as instance variables are. </a:t>
            </a:r>
          </a:p>
          <a:p>
            <a:pPr lvl="1"/>
            <a:r>
              <a:rPr lang="en-US" sz="1800" b="1" dirty="0">
                <a:latin typeface="+mj-lt"/>
              </a:rPr>
              <a:t>Instance variable:</a:t>
            </a:r>
            <a:r>
              <a:rPr lang="en-US" sz="1800" dirty="0">
                <a:latin typeface="+mj-lt"/>
              </a:rPr>
              <a:t> A variable that is defined inside a method and belongs only to the current instance of a class. </a:t>
            </a:r>
          </a:p>
          <a:p>
            <a:pPr marL="231775" lvl="1" indent="-231775"/>
            <a:r>
              <a:rPr lang="en-US" sz="1800" b="1" dirty="0" smtClean="0">
                <a:latin typeface="+mj-lt"/>
              </a:rPr>
              <a:t>Syntax</a:t>
            </a:r>
            <a:r>
              <a:rPr lang="en-US" sz="1800" b="1" dirty="0">
                <a:latin typeface="+mj-lt"/>
              </a:rPr>
              <a:t>:</a:t>
            </a:r>
          </a:p>
          <a:p>
            <a:pPr marL="457189" lvl="1" indent="0">
              <a:buNone/>
            </a:pPr>
            <a:r>
              <a:rPr lang="en-US" sz="1800" dirty="0">
                <a:latin typeface="+mj-lt"/>
              </a:rPr>
              <a:t>class </a:t>
            </a:r>
            <a:r>
              <a:rPr lang="en-US" sz="1800" dirty="0" err="1">
                <a:latin typeface="+mj-lt"/>
              </a:rPr>
              <a:t>ClassName</a:t>
            </a:r>
            <a:r>
              <a:rPr lang="en-US" sz="1800" dirty="0">
                <a:latin typeface="+mj-lt"/>
              </a:rPr>
              <a:t>:  </a:t>
            </a:r>
          </a:p>
          <a:p>
            <a:pPr marL="457189" lvl="1" indent="0">
              <a:buNone/>
            </a:pPr>
            <a:r>
              <a:rPr lang="en-US" sz="1800" dirty="0">
                <a:latin typeface="+mj-lt"/>
              </a:rPr>
              <a:t>    &lt;statement-1&gt;  </a:t>
            </a:r>
          </a:p>
          <a:p>
            <a:pPr marL="457189" lvl="1" indent="0">
              <a:buNone/>
            </a:pPr>
            <a:r>
              <a:rPr lang="en-US" sz="1800" dirty="0">
                <a:latin typeface="+mj-lt"/>
              </a:rPr>
              <a:t>    .  </a:t>
            </a:r>
          </a:p>
          <a:p>
            <a:pPr marL="457189" lvl="1" indent="0">
              <a:buNone/>
            </a:pPr>
            <a:r>
              <a:rPr lang="en-US" sz="1800" dirty="0">
                <a:latin typeface="+mj-lt"/>
              </a:rPr>
              <a:t>    .  </a:t>
            </a:r>
          </a:p>
          <a:p>
            <a:pPr marL="457189" lvl="1" indent="0">
              <a:buNone/>
            </a:pPr>
            <a:r>
              <a:rPr lang="en-US" sz="1800" dirty="0">
                <a:latin typeface="+mj-lt"/>
              </a:rPr>
              <a:t>     &lt;statement-N&gt;</a:t>
            </a:r>
          </a:p>
          <a:p>
            <a:endParaRPr lang="en-US" dirty="0"/>
          </a:p>
          <a:p>
            <a:pPr lvl="1"/>
            <a:endParaRPr lang="en-US" sz="1400" dirty="0">
              <a:latin typeface="+mj-lt"/>
            </a:endParaRPr>
          </a:p>
          <a:p>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224868883"/>
              </p:ext>
            </p:extLst>
          </p:nvPr>
        </p:nvGraphicFramePr>
        <p:xfrm>
          <a:off x="3425780" y="3518507"/>
          <a:ext cx="4235783" cy="1651000"/>
        </p:xfrm>
        <a:graphic>
          <a:graphicData uri="http://schemas.openxmlformats.org/drawingml/2006/table">
            <a:tbl>
              <a:tblPr>
                <a:tableStyleId>{073A0DAA-6AF3-43AB-8588-CEC1D06C72B9}</a:tableStyleId>
              </a:tblPr>
              <a:tblGrid>
                <a:gridCol w="4235783"/>
              </a:tblGrid>
              <a:tr h="370840">
                <a:tc>
                  <a:txBody>
                    <a:bodyPr/>
                    <a:lstStyle/>
                    <a:p>
                      <a:r>
                        <a:rPr lang="en-US" sz="1800" b="1" i="1" kern="1200" dirty="0" smtClean="0">
                          <a:solidFill>
                            <a:schemeClr val="tx1"/>
                          </a:solidFill>
                          <a:latin typeface="+mj-lt"/>
                          <a:ea typeface="+mn-ea"/>
                          <a:cs typeface="+mn-cs"/>
                        </a:rPr>
                        <a:t>Example</a:t>
                      </a:r>
                    </a:p>
                    <a:p>
                      <a:endParaRPr lang="en-US" dirty="0"/>
                    </a:p>
                  </a:txBody>
                  <a:tcPr>
                    <a:noFill/>
                  </a:tcPr>
                </a:tc>
              </a:tr>
              <a:tr h="370840">
                <a:tc>
                  <a:txBody>
                    <a:bodyPr/>
                    <a:lstStyle/>
                    <a:p>
                      <a:r>
                        <a:rPr lang="en-US" sz="1800" kern="1200" dirty="0" smtClean="0">
                          <a:solidFill>
                            <a:schemeClr val="tx1"/>
                          </a:solidFill>
                          <a:latin typeface="+mj-lt"/>
                          <a:ea typeface="+mn-ea"/>
                          <a:cs typeface="+mn-cs"/>
                        </a:rPr>
                        <a:t>class Vehicle:</a:t>
                      </a:r>
                    </a:p>
                    <a:p>
                      <a:r>
                        <a:rPr lang="en-US" sz="1800" kern="1200" dirty="0" smtClean="0">
                          <a:solidFill>
                            <a:schemeClr val="tx1"/>
                          </a:solidFill>
                          <a:latin typeface="+mj-lt"/>
                          <a:ea typeface="+mn-ea"/>
                          <a:cs typeface="+mn-cs"/>
                        </a:rPr>
                        <a:t>        pass</a:t>
                      </a:r>
                      <a:endParaRPr lang="en-US" sz="1800" kern="1200" dirty="0">
                        <a:solidFill>
                          <a:schemeClr val="tx1"/>
                        </a:solidFill>
                        <a:latin typeface="+mj-lt"/>
                        <a:ea typeface="+mn-ea"/>
                        <a:cs typeface="+mn-cs"/>
                      </a:endParaRPr>
                    </a:p>
                  </a:txBody>
                  <a:tcPr>
                    <a:noFill/>
                  </a:tcPr>
                </a:tc>
              </a:tr>
              <a:tr h="370840">
                <a:tc>
                  <a:txBody>
                    <a:bodyPr/>
                    <a:lstStyle/>
                    <a:p>
                      <a:endParaRPr lang="en-US" dirty="0"/>
                    </a:p>
                  </a:txBody>
                  <a:tcPr>
                    <a:noFill/>
                  </a:tcPr>
                </a:tc>
              </a:tr>
            </a:tbl>
          </a:graphicData>
        </a:graphic>
      </p:graphicFrame>
      <p:cxnSp>
        <p:nvCxnSpPr>
          <p:cNvPr id="10" name="Straight Connector 9"/>
          <p:cNvCxnSpPr/>
          <p:nvPr/>
        </p:nvCxnSpPr>
        <p:spPr>
          <a:xfrm>
            <a:off x="3142445" y="3554568"/>
            <a:ext cx="25758" cy="23697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1224" y="3554568"/>
            <a:ext cx="2983528" cy="2632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92461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8"/>
            <a:ext cx="10515600" cy="399148"/>
          </a:xfrm>
        </p:spPr>
        <p:txBody>
          <a:bodyPr/>
          <a:lstStyle/>
          <a:p>
            <a:r>
              <a:rPr lang="en-US" sz="3200" b="1" dirty="0"/>
              <a:t>Why super () keyword</a:t>
            </a:r>
          </a:p>
        </p:txBody>
      </p:sp>
      <p:sp>
        <p:nvSpPr>
          <p:cNvPr id="3" name="Content Placeholder 2"/>
          <p:cNvSpPr>
            <a:spLocks noGrp="1"/>
          </p:cNvSpPr>
          <p:nvPr>
            <p:ph sz="half" idx="1"/>
          </p:nvPr>
        </p:nvSpPr>
        <p:spPr>
          <a:xfrm>
            <a:off x="838199" y="1091821"/>
            <a:ext cx="10735101" cy="5085142"/>
          </a:xfrm>
        </p:spPr>
        <p:txBody>
          <a:bodyPr/>
          <a:lstStyle/>
          <a:p>
            <a:r>
              <a:rPr lang="en-US" sz="1800" dirty="0">
                <a:latin typeface="+mj-lt"/>
              </a:rPr>
              <a:t>The super() method is most commonly used with __init__ function in base class. </a:t>
            </a:r>
            <a:endParaRPr lang="en-US" sz="1800" dirty="0" smtClean="0">
              <a:latin typeface="+mj-lt"/>
            </a:endParaRPr>
          </a:p>
          <a:p>
            <a:r>
              <a:rPr lang="en-US" sz="1800" dirty="0">
                <a:latin typeface="+mj-lt"/>
              </a:rPr>
              <a:t>In Python, super() built-in has two major use cases:</a:t>
            </a:r>
          </a:p>
          <a:p>
            <a:pPr marL="627063" indent="109538">
              <a:buFont typeface="Wingdings" pitchFamily="2" charset="2"/>
              <a:buChar char="ü"/>
            </a:pPr>
            <a:r>
              <a:rPr lang="en-US" sz="1800" dirty="0" smtClean="0">
                <a:latin typeface="+mj-lt"/>
              </a:rPr>
              <a:t>	Allows </a:t>
            </a:r>
            <a:r>
              <a:rPr lang="en-US" sz="1800" dirty="0">
                <a:latin typeface="+mj-lt"/>
              </a:rPr>
              <a:t>us to avoid using base class explicitly</a:t>
            </a:r>
          </a:p>
          <a:p>
            <a:pPr marL="627063" indent="109538">
              <a:buFont typeface="Wingdings" pitchFamily="2" charset="2"/>
              <a:buChar char="ü"/>
            </a:pPr>
            <a:r>
              <a:rPr lang="en-US" sz="1800" dirty="0" smtClean="0">
                <a:latin typeface="+mj-lt"/>
              </a:rPr>
              <a:t>	Working </a:t>
            </a:r>
            <a:r>
              <a:rPr lang="en-US" sz="1800" dirty="0">
                <a:latin typeface="+mj-lt"/>
              </a:rPr>
              <a:t>with Multiple </a:t>
            </a:r>
            <a:r>
              <a:rPr lang="en-US" sz="1800" dirty="0" smtClean="0">
                <a:latin typeface="+mj-lt"/>
              </a:rPr>
              <a:t>Inheritance</a:t>
            </a:r>
          </a:p>
          <a:p>
            <a:r>
              <a:rPr lang="en-US" sz="1800" dirty="0">
                <a:latin typeface="+mj-lt"/>
              </a:rPr>
              <a:t>Python super make our task easier and </a:t>
            </a:r>
            <a:r>
              <a:rPr lang="en-US" sz="1800" dirty="0" smtClean="0">
                <a:latin typeface="+mj-lt"/>
              </a:rPr>
              <a:t>comfortable</a:t>
            </a:r>
          </a:p>
          <a:p>
            <a:pPr marL="0" indent="0">
              <a:buNone/>
            </a:pPr>
            <a:endParaRPr lang="en-US" sz="1800" b="1" i="1" dirty="0" smtClean="0">
              <a:latin typeface="+mj-lt"/>
            </a:endParaRPr>
          </a:p>
          <a:p>
            <a:pPr marL="0" indent="0">
              <a:buNone/>
            </a:pPr>
            <a:r>
              <a:rPr lang="en-US" sz="1800" b="1" i="1" dirty="0" smtClean="0">
                <a:latin typeface="+mj-lt"/>
              </a:rPr>
              <a:t>Syntax</a:t>
            </a:r>
          </a:p>
          <a:p>
            <a:pPr marL="0" indent="0">
              <a:buNone/>
            </a:pPr>
            <a:r>
              <a:rPr lang="en-US" sz="1800" b="1" dirty="0" smtClean="0"/>
              <a:t>	</a:t>
            </a:r>
            <a:r>
              <a:rPr lang="en-US" sz="1800" dirty="0">
                <a:latin typeface="+mj-lt"/>
              </a:rPr>
              <a:t>super (type[, object-or-type])</a:t>
            </a:r>
          </a:p>
          <a:p>
            <a:pPr marL="0" indent="0">
              <a:buNone/>
            </a:pPr>
            <a:endParaRPr lang="en-US" sz="1800" b="1" i="1" dirty="0">
              <a:latin typeface="+mj-lt"/>
            </a:endParaRPr>
          </a:p>
          <a:p>
            <a:endParaRPr lang="en-US" sz="1800" dirty="0" smtClean="0">
              <a:latin typeface="+mj-lt"/>
            </a:endParaRPr>
          </a:p>
        </p:txBody>
      </p:sp>
    </p:spTree>
    <p:extLst>
      <p:ext uri="{BB962C8B-B14F-4D97-AF65-F5344CB8AC3E}">
        <p14:creationId xmlns:p14="http://schemas.microsoft.com/office/powerpoint/2010/main" val="25134869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1"/>
          </p:nvPr>
        </p:nvSpPr>
        <p:spPr>
          <a:xfrm>
            <a:off x="633484" y="583679"/>
            <a:ext cx="5426122" cy="5735234"/>
          </a:xfrm>
        </p:spPr>
        <p:txBody>
          <a:bodyPr/>
          <a:lstStyle/>
          <a:p>
            <a:pPr marL="0" indent="0">
              <a:buNone/>
            </a:pPr>
            <a:r>
              <a:rPr lang="en-US" sz="1800" dirty="0">
                <a:latin typeface="+mj-lt"/>
              </a:rPr>
              <a:t>class Animal: </a:t>
            </a:r>
            <a:endParaRPr lang="en-US" sz="1800" dirty="0" smtClean="0">
              <a:latin typeface="+mj-lt"/>
            </a:endParaRPr>
          </a:p>
          <a:p>
            <a:pPr marL="0" indent="0">
              <a:buNone/>
            </a:pPr>
            <a:r>
              <a:rPr lang="en-US" sz="1800" dirty="0">
                <a:latin typeface="+mj-lt"/>
              </a:rPr>
              <a:t> </a:t>
            </a:r>
            <a:r>
              <a:rPr lang="en-US" sz="1800" dirty="0" smtClean="0">
                <a:latin typeface="+mj-lt"/>
              </a:rPr>
              <a:t>   def </a:t>
            </a:r>
            <a:r>
              <a:rPr lang="en-US" sz="1800" dirty="0">
                <a:latin typeface="+mj-lt"/>
              </a:rPr>
              <a:t>__init__(self, </a:t>
            </a:r>
            <a:r>
              <a:rPr lang="en-US" sz="1800" dirty="0" err="1">
                <a:latin typeface="+mj-lt"/>
              </a:rPr>
              <a:t>animalName</a:t>
            </a:r>
            <a:r>
              <a:rPr lang="en-US" sz="1800" dirty="0">
                <a:latin typeface="+mj-lt"/>
              </a:rPr>
              <a:t>): </a:t>
            </a:r>
            <a:endParaRPr lang="en-US" sz="1800" dirty="0" smtClean="0">
              <a:latin typeface="+mj-lt"/>
            </a:endParaRPr>
          </a:p>
          <a:p>
            <a:pPr marL="0" indent="0">
              <a:buNone/>
            </a:pPr>
            <a:r>
              <a:rPr lang="en-US" sz="1800" dirty="0" smtClean="0">
                <a:latin typeface="+mj-lt"/>
              </a:rPr>
              <a:t>	print(</a:t>
            </a:r>
            <a:r>
              <a:rPr lang="en-US" sz="1800" dirty="0" err="1" smtClean="0">
                <a:latin typeface="+mj-lt"/>
              </a:rPr>
              <a:t>animalName</a:t>
            </a:r>
            <a:r>
              <a:rPr lang="en-US" sz="1800" dirty="0">
                <a:latin typeface="+mj-lt"/>
              </a:rPr>
              <a:t>, 'is an animal.'); </a:t>
            </a:r>
            <a:endParaRPr lang="en-US" sz="1800" dirty="0" smtClean="0">
              <a:latin typeface="+mj-lt"/>
            </a:endParaRPr>
          </a:p>
          <a:p>
            <a:pPr marL="0" indent="0">
              <a:buNone/>
            </a:pPr>
            <a:r>
              <a:rPr lang="en-US" sz="1800" dirty="0" smtClean="0">
                <a:latin typeface="+mj-lt"/>
              </a:rPr>
              <a:t>class </a:t>
            </a:r>
            <a:r>
              <a:rPr lang="en-US" sz="1800" dirty="0">
                <a:latin typeface="+mj-lt"/>
              </a:rPr>
              <a:t>Mammal(Animal): </a:t>
            </a:r>
            <a:endParaRPr lang="en-US" sz="1800" dirty="0" smtClean="0">
              <a:latin typeface="+mj-lt"/>
            </a:endParaRPr>
          </a:p>
          <a:p>
            <a:pPr marL="0" indent="0">
              <a:buNone/>
            </a:pPr>
            <a:r>
              <a:rPr lang="en-US" sz="1800" dirty="0" smtClean="0">
                <a:latin typeface="+mj-lt"/>
              </a:rPr>
              <a:t>    def </a:t>
            </a:r>
            <a:r>
              <a:rPr lang="en-US" sz="1800" dirty="0">
                <a:latin typeface="+mj-lt"/>
              </a:rPr>
              <a:t>__init__(self, </a:t>
            </a:r>
            <a:r>
              <a:rPr lang="en-US" sz="1800" dirty="0" err="1">
                <a:latin typeface="+mj-lt"/>
              </a:rPr>
              <a:t>mammalName</a:t>
            </a:r>
            <a:r>
              <a:rPr lang="en-US" sz="1800" dirty="0">
                <a:latin typeface="+mj-lt"/>
              </a:rPr>
              <a:t>): </a:t>
            </a:r>
            <a:endParaRPr lang="en-US" sz="1800" dirty="0" smtClean="0">
              <a:latin typeface="+mj-lt"/>
            </a:endParaRPr>
          </a:p>
          <a:p>
            <a:pPr marL="0" indent="0">
              <a:buNone/>
            </a:pPr>
            <a:r>
              <a:rPr lang="en-US" sz="1800" dirty="0" smtClean="0">
                <a:latin typeface="+mj-lt"/>
              </a:rPr>
              <a:t>	print(</a:t>
            </a:r>
            <a:r>
              <a:rPr lang="en-US" sz="1800" dirty="0" err="1" smtClean="0">
                <a:latin typeface="+mj-lt"/>
              </a:rPr>
              <a:t>mammalName</a:t>
            </a:r>
            <a:r>
              <a:rPr lang="en-US" sz="1800" dirty="0">
                <a:latin typeface="+mj-lt"/>
              </a:rPr>
              <a:t>, 'is a </a:t>
            </a:r>
            <a:r>
              <a:rPr lang="en-US" sz="1800" dirty="0" smtClean="0">
                <a:latin typeface="+mj-lt"/>
              </a:rPr>
              <a:t>warm-blooded.') </a:t>
            </a:r>
          </a:p>
          <a:p>
            <a:pPr marL="0" indent="0">
              <a:buNone/>
            </a:pPr>
            <a:r>
              <a:rPr lang="en-US" sz="1800" dirty="0" smtClean="0">
                <a:latin typeface="+mj-lt"/>
              </a:rPr>
              <a:t>	super</a:t>
            </a:r>
            <a:r>
              <a:rPr lang="en-US" sz="1800" dirty="0">
                <a:latin typeface="+mj-lt"/>
              </a:rPr>
              <a:t>().__init__(</a:t>
            </a:r>
            <a:r>
              <a:rPr lang="en-US" sz="1800" dirty="0" err="1">
                <a:latin typeface="+mj-lt"/>
              </a:rPr>
              <a:t>mammalName</a:t>
            </a:r>
            <a:r>
              <a:rPr lang="en-US" sz="1800" dirty="0">
                <a:latin typeface="+mj-lt"/>
              </a:rPr>
              <a:t>) </a:t>
            </a:r>
            <a:endParaRPr lang="en-US" sz="1800" dirty="0" smtClean="0">
              <a:latin typeface="+mj-lt"/>
            </a:endParaRPr>
          </a:p>
          <a:p>
            <a:pPr marL="0" indent="0">
              <a:buNone/>
            </a:pPr>
            <a:r>
              <a:rPr lang="en-US" sz="1800" dirty="0" smtClean="0">
                <a:latin typeface="+mj-lt"/>
              </a:rPr>
              <a:t>class </a:t>
            </a:r>
            <a:r>
              <a:rPr lang="en-US" sz="1800" dirty="0" err="1">
                <a:latin typeface="+mj-lt"/>
              </a:rPr>
              <a:t>NonWingedMammal</a:t>
            </a:r>
            <a:r>
              <a:rPr lang="en-US" sz="1800" dirty="0">
                <a:latin typeface="+mj-lt"/>
              </a:rPr>
              <a:t>(Mammal): </a:t>
            </a:r>
            <a:endParaRPr lang="en-US" sz="1800" dirty="0" smtClean="0">
              <a:latin typeface="+mj-lt"/>
            </a:endParaRPr>
          </a:p>
          <a:p>
            <a:pPr marL="0" indent="0">
              <a:buNone/>
            </a:pPr>
            <a:r>
              <a:rPr lang="en-US" sz="1800" dirty="0" smtClean="0">
                <a:latin typeface="+mj-lt"/>
              </a:rPr>
              <a:t>    def </a:t>
            </a:r>
            <a:r>
              <a:rPr lang="en-US" sz="1800" dirty="0">
                <a:latin typeface="+mj-lt"/>
              </a:rPr>
              <a:t>__init__(self, </a:t>
            </a:r>
            <a:r>
              <a:rPr lang="en-US" sz="1800" dirty="0" err="1">
                <a:latin typeface="+mj-lt"/>
              </a:rPr>
              <a:t>NonWingedMammalName</a:t>
            </a:r>
            <a:r>
              <a:rPr lang="en-US" sz="1800" dirty="0">
                <a:latin typeface="+mj-lt"/>
              </a:rPr>
              <a:t>): </a:t>
            </a:r>
            <a:endParaRPr lang="en-US" sz="1800" dirty="0" smtClean="0">
              <a:latin typeface="+mj-lt"/>
            </a:endParaRPr>
          </a:p>
          <a:p>
            <a:pPr marL="0" indent="0">
              <a:buNone/>
            </a:pPr>
            <a:r>
              <a:rPr lang="en-US" sz="1800" dirty="0" smtClean="0">
                <a:latin typeface="+mj-lt"/>
              </a:rPr>
              <a:t>	print(</a:t>
            </a:r>
            <a:r>
              <a:rPr lang="en-US" sz="1800" dirty="0" err="1" smtClean="0">
                <a:latin typeface="+mj-lt"/>
              </a:rPr>
              <a:t>NonWingedMammalName</a:t>
            </a:r>
            <a:r>
              <a:rPr lang="en-US" sz="1800" dirty="0">
                <a:latin typeface="+mj-lt"/>
              </a:rPr>
              <a:t>, "can't fly.") </a:t>
            </a:r>
            <a:endParaRPr lang="en-US" sz="1800" dirty="0" smtClean="0">
              <a:latin typeface="+mj-lt"/>
            </a:endParaRPr>
          </a:p>
          <a:p>
            <a:pPr marL="0" indent="0">
              <a:buNone/>
            </a:pPr>
            <a:r>
              <a:rPr lang="en-US" sz="1800" dirty="0">
                <a:latin typeface="+mj-lt"/>
              </a:rPr>
              <a:t>class </a:t>
            </a:r>
            <a:r>
              <a:rPr lang="en-US" sz="1800" dirty="0" err="1">
                <a:latin typeface="+mj-lt"/>
              </a:rPr>
              <a:t>NonMarineMammal</a:t>
            </a:r>
            <a:r>
              <a:rPr lang="en-US" sz="1800" dirty="0">
                <a:latin typeface="+mj-lt"/>
              </a:rPr>
              <a:t>(Mammal): </a:t>
            </a:r>
          </a:p>
          <a:p>
            <a:pPr marL="0" indent="0">
              <a:buNone/>
            </a:pPr>
            <a:r>
              <a:rPr lang="en-US" sz="1800" dirty="0">
                <a:latin typeface="+mj-lt"/>
              </a:rPr>
              <a:t> </a:t>
            </a:r>
            <a:r>
              <a:rPr lang="en-US" sz="1800" dirty="0" smtClean="0">
                <a:latin typeface="+mj-lt"/>
              </a:rPr>
              <a:t>   def </a:t>
            </a:r>
            <a:r>
              <a:rPr lang="en-US" sz="1800" dirty="0">
                <a:latin typeface="+mj-lt"/>
              </a:rPr>
              <a:t>__init__(self, </a:t>
            </a:r>
            <a:r>
              <a:rPr lang="en-US" sz="1800" dirty="0" err="1">
                <a:latin typeface="+mj-lt"/>
              </a:rPr>
              <a:t>NonMarineMammalName</a:t>
            </a:r>
            <a:r>
              <a:rPr lang="en-US" sz="1800" dirty="0">
                <a:latin typeface="+mj-lt"/>
              </a:rPr>
              <a:t>): </a:t>
            </a:r>
          </a:p>
          <a:p>
            <a:pPr marL="0" indent="0">
              <a:buNone/>
            </a:pPr>
            <a:r>
              <a:rPr lang="en-US" sz="1800" dirty="0" smtClean="0">
                <a:latin typeface="+mj-lt"/>
              </a:rPr>
              <a:t>	print(</a:t>
            </a:r>
            <a:r>
              <a:rPr lang="en-US" sz="1800" dirty="0" err="1" smtClean="0">
                <a:latin typeface="+mj-lt"/>
              </a:rPr>
              <a:t>NonMarineMammalName</a:t>
            </a:r>
            <a:r>
              <a:rPr lang="en-US" sz="1800" dirty="0">
                <a:latin typeface="+mj-lt"/>
              </a:rPr>
              <a:t>, "can't </a:t>
            </a:r>
            <a:r>
              <a:rPr lang="en-US" sz="1800" dirty="0" smtClean="0">
                <a:latin typeface="+mj-lt"/>
              </a:rPr>
              <a:t>swim") </a:t>
            </a:r>
            <a:endParaRPr lang="en-US" sz="1800" dirty="0">
              <a:latin typeface="+mj-lt"/>
            </a:endParaRPr>
          </a:p>
          <a:p>
            <a:pPr marL="0" indent="0">
              <a:buNone/>
            </a:pPr>
            <a:r>
              <a:rPr lang="en-US" sz="1800" dirty="0" smtClean="0">
                <a:latin typeface="+mj-lt"/>
              </a:rPr>
              <a:t>	super().__init__(</a:t>
            </a:r>
            <a:r>
              <a:rPr lang="en-US" sz="1800" dirty="0" err="1" smtClean="0">
                <a:latin typeface="+mj-lt"/>
              </a:rPr>
              <a:t>NonWingedMammalName</a:t>
            </a:r>
            <a:r>
              <a:rPr lang="en-US" sz="1800" dirty="0" smtClean="0">
                <a:latin typeface="+mj-lt"/>
              </a:rPr>
              <a:t>) </a:t>
            </a:r>
          </a:p>
          <a:p>
            <a:pPr marL="0" indent="0">
              <a:buNone/>
            </a:pPr>
            <a:r>
              <a:rPr lang="en-US" sz="1800" dirty="0" smtClean="0">
                <a:latin typeface="+mj-lt"/>
              </a:rPr>
              <a:t>	super</a:t>
            </a:r>
            <a:r>
              <a:rPr lang="en-US" sz="1800" dirty="0">
                <a:latin typeface="+mj-lt"/>
              </a:rPr>
              <a:t>().__init__(</a:t>
            </a:r>
            <a:r>
              <a:rPr lang="en-US" sz="1800" dirty="0" err="1">
                <a:latin typeface="+mj-lt"/>
              </a:rPr>
              <a:t>NonMarineMammalName</a:t>
            </a:r>
            <a:r>
              <a:rPr lang="en-US" sz="1800" dirty="0">
                <a:latin typeface="+mj-lt"/>
              </a:rPr>
              <a:t>) </a:t>
            </a:r>
          </a:p>
          <a:p>
            <a:pPr marL="0" indent="0">
              <a:buNone/>
            </a:pPr>
            <a:endParaRPr lang="en-US" sz="1800" dirty="0" smtClean="0">
              <a:latin typeface="+mj-lt"/>
            </a:endParaRPr>
          </a:p>
        </p:txBody>
      </p:sp>
      <p:sp>
        <p:nvSpPr>
          <p:cNvPr id="12" name="Content Placeholder 11"/>
          <p:cNvSpPr>
            <a:spLocks noGrp="1"/>
          </p:cNvSpPr>
          <p:nvPr>
            <p:ph sz="half" idx="2"/>
          </p:nvPr>
        </p:nvSpPr>
        <p:spPr>
          <a:xfrm>
            <a:off x="5991367" y="368490"/>
            <a:ext cx="5362433" cy="6127844"/>
          </a:xfrm>
        </p:spPr>
        <p:txBody>
          <a:bodyPr/>
          <a:lstStyle/>
          <a:p>
            <a:pPr marL="0" indent="0">
              <a:buNone/>
            </a:pPr>
            <a:r>
              <a:rPr lang="en-US" sz="1800" dirty="0" smtClean="0">
                <a:latin typeface="+mj-lt"/>
              </a:rPr>
              <a:t>class </a:t>
            </a:r>
            <a:r>
              <a:rPr lang="en-US" sz="1800" dirty="0">
                <a:latin typeface="+mj-lt"/>
              </a:rPr>
              <a:t>Dog(</a:t>
            </a:r>
            <a:r>
              <a:rPr lang="en-US" sz="1800" dirty="0" err="1">
                <a:latin typeface="+mj-lt"/>
              </a:rPr>
              <a:t>NonMarineMammal</a:t>
            </a:r>
            <a:r>
              <a:rPr lang="en-US" sz="1800" dirty="0">
                <a:latin typeface="+mj-lt"/>
              </a:rPr>
              <a:t>, </a:t>
            </a:r>
            <a:r>
              <a:rPr lang="en-US" sz="1800" dirty="0" err="1" smtClean="0">
                <a:latin typeface="+mj-lt"/>
              </a:rPr>
              <a:t>NonWingedMammal</a:t>
            </a:r>
            <a:r>
              <a:rPr lang="en-US" sz="1800" dirty="0">
                <a:latin typeface="+mj-lt"/>
              </a:rPr>
              <a:t>): </a:t>
            </a:r>
          </a:p>
          <a:p>
            <a:pPr marL="0" indent="0">
              <a:buNone/>
            </a:pPr>
            <a:r>
              <a:rPr lang="en-US" sz="1800" dirty="0">
                <a:latin typeface="+mj-lt"/>
              </a:rPr>
              <a:t> </a:t>
            </a:r>
            <a:r>
              <a:rPr lang="en-US" sz="1800" dirty="0" smtClean="0">
                <a:latin typeface="+mj-lt"/>
              </a:rPr>
              <a:t>   def </a:t>
            </a:r>
            <a:r>
              <a:rPr lang="en-US" sz="1800" dirty="0">
                <a:latin typeface="+mj-lt"/>
              </a:rPr>
              <a:t>__init__(self): </a:t>
            </a:r>
          </a:p>
          <a:p>
            <a:pPr marL="0" indent="0">
              <a:buNone/>
            </a:pPr>
            <a:r>
              <a:rPr lang="en-US" sz="1800" dirty="0" smtClean="0">
                <a:latin typeface="+mj-lt"/>
              </a:rPr>
              <a:t>	print</a:t>
            </a:r>
            <a:r>
              <a:rPr lang="en-US" sz="1800" dirty="0">
                <a:latin typeface="+mj-lt"/>
              </a:rPr>
              <a:t>('Dog has 4 legs.'); </a:t>
            </a:r>
          </a:p>
          <a:p>
            <a:pPr marL="0" indent="0">
              <a:buNone/>
            </a:pPr>
            <a:r>
              <a:rPr lang="en-US" sz="1800" dirty="0" smtClean="0">
                <a:latin typeface="+mj-lt"/>
              </a:rPr>
              <a:t>	super</a:t>
            </a:r>
            <a:r>
              <a:rPr lang="en-US" sz="1800" dirty="0">
                <a:latin typeface="+mj-lt"/>
              </a:rPr>
              <a:t>().__init__('Dog') </a:t>
            </a:r>
          </a:p>
          <a:p>
            <a:pPr marL="0" indent="0">
              <a:buNone/>
            </a:pPr>
            <a:r>
              <a:rPr lang="en-US" sz="1800" dirty="0">
                <a:latin typeface="+mj-lt"/>
              </a:rPr>
              <a:t>d = Dog() </a:t>
            </a:r>
          </a:p>
          <a:p>
            <a:pPr marL="0" indent="0">
              <a:buNone/>
            </a:pPr>
            <a:r>
              <a:rPr lang="en-US" sz="1800" dirty="0">
                <a:latin typeface="+mj-lt"/>
              </a:rPr>
              <a:t>print('') </a:t>
            </a:r>
          </a:p>
          <a:p>
            <a:pPr marL="0" indent="0">
              <a:buNone/>
            </a:pPr>
            <a:r>
              <a:rPr lang="en-US" sz="1800" dirty="0">
                <a:latin typeface="+mj-lt"/>
              </a:rPr>
              <a:t>bat = </a:t>
            </a:r>
            <a:r>
              <a:rPr lang="en-US" sz="1800" dirty="0" err="1">
                <a:latin typeface="+mj-lt"/>
              </a:rPr>
              <a:t>NonMarineMammal</a:t>
            </a:r>
            <a:r>
              <a:rPr lang="en-US" sz="1800" dirty="0">
                <a:latin typeface="+mj-lt"/>
              </a:rPr>
              <a:t>('Bat') </a:t>
            </a:r>
            <a:endParaRPr lang="en-US" sz="1800" dirty="0" smtClean="0">
              <a:latin typeface="+mj-lt"/>
            </a:endParaRPr>
          </a:p>
          <a:p>
            <a:pPr marL="0" indent="0">
              <a:buNone/>
            </a:pPr>
            <a:r>
              <a:rPr lang="en-US" sz="1800" b="1" i="1" dirty="0" smtClean="0">
                <a:latin typeface="+mj-lt"/>
              </a:rPr>
              <a:t>Output</a:t>
            </a:r>
            <a:endParaRPr lang="en-US" sz="1800" b="1" i="1" dirty="0">
              <a:latin typeface="+mj-lt"/>
            </a:endParaRPr>
          </a:p>
          <a:p>
            <a:pPr marL="0" indent="0">
              <a:buNone/>
            </a:pPr>
            <a:r>
              <a:rPr lang="en-US" sz="1800" dirty="0">
                <a:latin typeface="+mj-lt"/>
              </a:rPr>
              <a:t>Dog has 4 legs. </a:t>
            </a:r>
            <a:endParaRPr lang="en-US" sz="1800" dirty="0" smtClean="0">
              <a:latin typeface="+mj-lt"/>
            </a:endParaRPr>
          </a:p>
          <a:p>
            <a:pPr marL="0" indent="0">
              <a:buNone/>
            </a:pPr>
            <a:r>
              <a:rPr lang="en-US" sz="1800" dirty="0" smtClean="0">
                <a:latin typeface="+mj-lt"/>
              </a:rPr>
              <a:t>Dog </a:t>
            </a:r>
            <a:r>
              <a:rPr lang="en-US" sz="1800" dirty="0">
                <a:latin typeface="+mj-lt"/>
              </a:rPr>
              <a:t>can't swim. </a:t>
            </a:r>
            <a:endParaRPr lang="en-US" sz="1800" dirty="0" smtClean="0">
              <a:latin typeface="+mj-lt"/>
            </a:endParaRPr>
          </a:p>
          <a:p>
            <a:pPr marL="0" indent="0">
              <a:buNone/>
            </a:pPr>
            <a:r>
              <a:rPr lang="en-US" sz="1800" dirty="0" smtClean="0">
                <a:latin typeface="+mj-lt"/>
              </a:rPr>
              <a:t>Dog </a:t>
            </a:r>
            <a:r>
              <a:rPr lang="en-US" sz="1800" dirty="0">
                <a:latin typeface="+mj-lt"/>
              </a:rPr>
              <a:t>can't fly. </a:t>
            </a:r>
            <a:endParaRPr lang="en-US" sz="1800" dirty="0" smtClean="0">
              <a:latin typeface="+mj-lt"/>
            </a:endParaRPr>
          </a:p>
          <a:p>
            <a:pPr marL="0" indent="0">
              <a:buNone/>
            </a:pPr>
            <a:r>
              <a:rPr lang="en-US" sz="1800" dirty="0" smtClean="0">
                <a:latin typeface="+mj-lt"/>
              </a:rPr>
              <a:t>Dog </a:t>
            </a:r>
            <a:r>
              <a:rPr lang="en-US" sz="1800" dirty="0">
                <a:latin typeface="+mj-lt"/>
              </a:rPr>
              <a:t>is a warm-blooded animal. </a:t>
            </a:r>
            <a:endParaRPr lang="en-US" sz="1800" dirty="0" smtClean="0">
              <a:latin typeface="+mj-lt"/>
            </a:endParaRPr>
          </a:p>
          <a:p>
            <a:pPr marL="0" indent="0">
              <a:buNone/>
            </a:pPr>
            <a:r>
              <a:rPr lang="en-US" sz="1800" dirty="0" smtClean="0">
                <a:latin typeface="+mj-lt"/>
              </a:rPr>
              <a:t>Dog </a:t>
            </a:r>
            <a:r>
              <a:rPr lang="en-US" sz="1800" dirty="0">
                <a:latin typeface="+mj-lt"/>
              </a:rPr>
              <a:t>is an animal. </a:t>
            </a:r>
            <a:endParaRPr lang="en-US" sz="1800" dirty="0" smtClean="0">
              <a:latin typeface="+mj-lt"/>
            </a:endParaRPr>
          </a:p>
          <a:p>
            <a:pPr marL="0" indent="0">
              <a:buNone/>
            </a:pPr>
            <a:r>
              <a:rPr lang="en-US" sz="1800" dirty="0" smtClean="0">
                <a:latin typeface="+mj-lt"/>
              </a:rPr>
              <a:t>Bat </a:t>
            </a:r>
            <a:r>
              <a:rPr lang="en-US" sz="1800" dirty="0">
                <a:latin typeface="+mj-lt"/>
              </a:rPr>
              <a:t>can't swim. </a:t>
            </a:r>
            <a:endParaRPr lang="en-US" sz="1800" dirty="0" smtClean="0">
              <a:latin typeface="+mj-lt"/>
            </a:endParaRPr>
          </a:p>
          <a:p>
            <a:pPr marL="0" indent="0">
              <a:buNone/>
            </a:pPr>
            <a:r>
              <a:rPr lang="en-US" sz="1800" dirty="0" smtClean="0">
                <a:latin typeface="+mj-lt"/>
              </a:rPr>
              <a:t>Bat </a:t>
            </a:r>
            <a:r>
              <a:rPr lang="en-US" sz="1800" dirty="0">
                <a:latin typeface="+mj-lt"/>
              </a:rPr>
              <a:t>is a warm-blooded animal. </a:t>
            </a:r>
            <a:endParaRPr lang="en-US" sz="1800" dirty="0" smtClean="0">
              <a:latin typeface="+mj-lt"/>
            </a:endParaRPr>
          </a:p>
          <a:p>
            <a:pPr marL="0" indent="0">
              <a:buNone/>
            </a:pPr>
            <a:r>
              <a:rPr lang="en-US" sz="1800" dirty="0" smtClean="0">
                <a:latin typeface="+mj-lt"/>
              </a:rPr>
              <a:t>Bat </a:t>
            </a:r>
            <a:r>
              <a:rPr lang="en-US" sz="1800" dirty="0">
                <a:latin typeface="+mj-lt"/>
              </a:rPr>
              <a:t>is an animal</a:t>
            </a:r>
            <a:r>
              <a:rPr lang="en-US" dirty="0"/>
              <a:t>.</a:t>
            </a:r>
          </a:p>
        </p:txBody>
      </p:sp>
    </p:spTree>
    <p:extLst>
      <p:ext uri="{BB962C8B-B14F-4D97-AF65-F5344CB8AC3E}">
        <p14:creationId xmlns:p14="http://schemas.microsoft.com/office/powerpoint/2010/main" val="18274528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750628"/>
          </a:xfrm>
        </p:spPr>
        <p:txBody>
          <a:bodyPr/>
          <a:lstStyle/>
          <a:p>
            <a:r>
              <a:rPr lang="en-US" dirty="0" smtClean="0"/>
              <a:t>Polymorphism</a:t>
            </a:r>
            <a:endParaRPr lang="en-US" dirty="0"/>
          </a:p>
        </p:txBody>
      </p:sp>
      <p:sp>
        <p:nvSpPr>
          <p:cNvPr id="3" name="Content Placeholder 2"/>
          <p:cNvSpPr>
            <a:spLocks noGrp="1"/>
          </p:cNvSpPr>
          <p:nvPr>
            <p:ph sz="half" idx="1"/>
          </p:nvPr>
        </p:nvSpPr>
        <p:spPr>
          <a:xfrm>
            <a:off x="838200" y="955343"/>
            <a:ext cx="10025418" cy="5221620"/>
          </a:xfrm>
        </p:spPr>
        <p:txBody>
          <a:bodyPr/>
          <a:lstStyle/>
          <a:p>
            <a:r>
              <a:rPr lang="en-US" sz="1800" dirty="0">
                <a:latin typeface="+mj-lt"/>
              </a:rPr>
              <a:t>Sometimes an object comes in many types or forms. If we have a button, there are many different draw outputs (round button, check button, square button, button with image) but they do share the same logic: </a:t>
            </a:r>
            <a:r>
              <a:rPr lang="en-US" sz="1800" dirty="0" err="1">
                <a:latin typeface="+mj-lt"/>
              </a:rPr>
              <a:t>onClick</a:t>
            </a:r>
            <a:r>
              <a:rPr lang="en-US" sz="1800" dirty="0">
                <a:latin typeface="+mj-lt"/>
              </a:rPr>
              <a:t>().  We </a:t>
            </a:r>
            <a:r>
              <a:rPr lang="en-US" sz="1800" dirty="0" smtClean="0">
                <a:latin typeface="+mj-lt"/>
              </a:rPr>
              <a:t>access </a:t>
            </a:r>
            <a:r>
              <a:rPr lang="en-US" sz="1800" dirty="0">
                <a:latin typeface="+mj-lt"/>
              </a:rPr>
              <a:t>them using the same method . This idea is called Polymorphism</a:t>
            </a:r>
            <a:r>
              <a:rPr lang="en-US" dirty="0" smtClean="0"/>
              <a:t>.</a:t>
            </a:r>
          </a:p>
          <a:p>
            <a:endParaRPr lang="en-US" dirty="0"/>
          </a:p>
          <a:p>
            <a:endParaRPr lang="en-US" dirty="0" smtClean="0"/>
          </a:p>
          <a:p>
            <a:pPr marL="0" indent="0">
              <a:buNone/>
            </a:pPr>
            <a:endParaRPr lang="en-US" dirty="0" smtClean="0"/>
          </a:p>
          <a:p>
            <a:endParaRPr lang="en-US" dirty="0" smtClean="0"/>
          </a:p>
          <a:p>
            <a:endParaRPr lang="en-US" dirty="0"/>
          </a:p>
          <a:p>
            <a:r>
              <a:rPr lang="en-US" sz="1800" dirty="0" smtClean="0">
                <a:latin typeface="+mj-lt"/>
              </a:rPr>
              <a:t>The polymorphism supports for following concepts</a:t>
            </a:r>
          </a:p>
          <a:p>
            <a:pPr marL="342900" indent="-342900">
              <a:buAutoNum type="arabicParenR"/>
            </a:pPr>
            <a:r>
              <a:rPr lang="en-US" sz="1800" dirty="0" smtClean="0">
                <a:latin typeface="+mj-lt"/>
              </a:rPr>
              <a:t>Operator overloading </a:t>
            </a:r>
          </a:p>
          <a:p>
            <a:pPr marL="342900" indent="-342900">
              <a:buAutoNum type="arabicParenR"/>
            </a:pPr>
            <a:r>
              <a:rPr lang="en-US" sz="1800" dirty="0" smtClean="0">
                <a:latin typeface="+mj-lt"/>
              </a:rPr>
              <a:t>Method overloading</a:t>
            </a:r>
          </a:p>
          <a:p>
            <a:pPr marL="342900" indent="-342900">
              <a:buAutoNum type="arabicParenR"/>
            </a:pPr>
            <a:r>
              <a:rPr lang="en-US" sz="1800" dirty="0" smtClean="0">
                <a:latin typeface="+mj-lt"/>
              </a:rPr>
              <a:t>Method </a:t>
            </a:r>
            <a:r>
              <a:rPr lang="en-US" sz="1800" dirty="0" err="1" smtClean="0">
                <a:latin typeface="+mj-lt"/>
              </a:rPr>
              <a:t>overridding</a:t>
            </a:r>
            <a:endParaRPr lang="en-US" sz="1800" dirty="0" smtClean="0">
              <a:latin typeface="+mj-lt"/>
            </a:endParaRPr>
          </a:p>
          <a:p>
            <a:endParaRPr lang="en-US" dirty="0" smtClean="0"/>
          </a:p>
          <a:p>
            <a:endParaRPr 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1631" y="2047164"/>
            <a:ext cx="7315199" cy="2169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49207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8"/>
            <a:ext cx="10515600" cy="276317"/>
          </a:xfrm>
        </p:spPr>
        <p:txBody>
          <a:bodyPr/>
          <a:lstStyle/>
          <a:p>
            <a:r>
              <a:rPr lang="en-US" sz="3600" b="1" dirty="0" smtClean="0"/>
              <a:t>Method</a:t>
            </a:r>
            <a:r>
              <a:rPr lang="en-US" b="1" dirty="0" smtClean="0"/>
              <a:t> Overriding</a:t>
            </a:r>
            <a:endParaRPr lang="en-US" b="1" dirty="0"/>
          </a:p>
        </p:txBody>
      </p:sp>
      <p:sp>
        <p:nvSpPr>
          <p:cNvPr id="5" name="Content Placeholder 4"/>
          <p:cNvSpPr>
            <a:spLocks noGrp="1"/>
          </p:cNvSpPr>
          <p:nvPr>
            <p:ph idx="1"/>
          </p:nvPr>
        </p:nvSpPr>
        <p:spPr>
          <a:xfrm>
            <a:off x="838200" y="791570"/>
            <a:ext cx="10515600" cy="6066430"/>
          </a:xfrm>
        </p:spPr>
        <p:txBody>
          <a:bodyPr/>
          <a:lstStyle/>
          <a:p>
            <a:r>
              <a:rPr lang="en-US" sz="1800" dirty="0">
                <a:latin typeface="+mj-lt"/>
              </a:rPr>
              <a:t>Override means having two methods with the same name but doing different tasks. It means that one of the methods </a:t>
            </a:r>
            <a:r>
              <a:rPr lang="en-US" sz="1800" dirty="0" smtClean="0">
                <a:latin typeface="+mj-lt"/>
              </a:rPr>
              <a:t>overrides </a:t>
            </a:r>
            <a:r>
              <a:rPr lang="en-US" sz="1800" dirty="0">
                <a:latin typeface="+mj-lt"/>
              </a:rPr>
              <a:t>the </a:t>
            </a:r>
            <a:r>
              <a:rPr lang="en-US" sz="1800" dirty="0" err="1" smtClean="0">
                <a:latin typeface="+mj-lt"/>
              </a:rPr>
              <a:t>other.If</a:t>
            </a:r>
            <a:r>
              <a:rPr lang="en-US" sz="1800" dirty="0" smtClean="0">
                <a:latin typeface="+mj-lt"/>
              </a:rPr>
              <a:t> </a:t>
            </a:r>
            <a:r>
              <a:rPr lang="en-US" sz="1800" dirty="0">
                <a:latin typeface="+mj-lt"/>
              </a:rPr>
              <a:t>there is any method in the superclass and a method with the same name in a subclass, then by executing the </a:t>
            </a:r>
            <a:r>
              <a:rPr lang="en-US" sz="1800" dirty="0" smtClean="0">
                <a:latin typeface="+mj-lt"/>
              </a:rPr>
              <a:t>method</a:t>
            </a:r>
            <a:r>
              <a:rPr lang="en-US" sz="1800" dirty="0">
                <a:latin typeface="+mj-lt"/>
              </a:rPr>
              <a:t>, the method of the corresponding class will be executed</a:t>
            </a:r>
            <a:r>
              <a:rPr lang="en-US" sz="1800" dirty="0" smtClean="0">
                <a:latin typeface="+mj-lt"/>
              </a:rPr>
              <a:t>.</a:t>
            </a:r>
          </a:p>
          <a:p>
            <a:pPr marL="0" indent="0">
              <a:lnSpc>
                <a:spcPct val="100000"/>
              </a:lnSpc>
              <a:buNone/>
            </a:pPr>
            <a:r>
              <a:rPr lang="en-US" sz="1600" dirty="0">
                <a:latin typeface="+mj-lt"/>
              </a:rPr>
              <a:t>class Rectangle():</a:t>
            </a:r>
          </a:p>
          <a:p>
            <a:pPr marL="0" indent="0">
              <a:lnSpc>
                <a:spcPct val="100000"/>
              </a:lnSpc>
              <a:buNone/>
            </a:pPr>
            <a:r>
              <a:rPr lang="en-US" sz="1600" dirty="0">
                <a:latin typeface="+mj-lt"/>
              </a:rPr>
              <a:t>	def __init__(</a:t>
            </a:r>
            <a:r>
              <a:rPr lang="en-US" sz="1600" dirty="0" err="1">
                <a:latin typeface="+mj-lt"/>
              </a:rPr>
              <a:t>self,length,breadth</a:t>
            </a:r>
            <a:r>
              <a:rPr lang="en-US" sz="1600" dirty="0">
                <a:latin typeface="+mj-lt"/>
              </a:rPr>
              <a:t>):</a:t>
            </a:r>
          </a:p>
          <a:p>
            <a:pPr marL="0" indent="0">
              <a:lnSpc>
                <a:spcPct val="100000"/>
              </a:lnSpc>
              <a:buNone/>
            </a:pPr>
            <a:r>
              <a:rPr lang="en-US" sz="1600" dirty="0">
                <a:latin typeface="+mj-lt"/>
              </a:rPr>
              <a:t>		</a:t>
            </a:r>
            <a:r>
              <a:rPr lang="en-US" sz="1600" dirty="0" err="1">
                <a:latin typeface="+mj-lt"/>
              </a:rPr>
              <a:t>self.length</a:t>
            </a:r>
            <a:r>
              <a:rPr lang="en-US" sz="1600" dirty="0">
                <a:latin typeface="+mj-lt"/>
              </a:rPr>
              <a:t> = length</a:t>
            </a:r>
          </a:p>
          <a:p>
            <a:pPr marL="0" indent="0">
              <a:lnSpc>
                <a:spcPct val="100000"/>
              </a:lnSpc>
              <a:buNone/>
            </a:pPr>
            <a:r>
              <a:rPr lang="en-US" sz="1600" dirty="0">
                <a:latin typeface="+mj-lt"/>
              </a:rPr>
              <a:t>		</a:t>
            </a:r>
            <a:r>
              <a:rPr lang="en-US" sz="1600" dirty="0" err="1">
                <a:latin typeface="+mj-lt"/>
              </a:rPr>
              <a:t>self.breadth</a:t>
            </a:r>
            <a:r>
              <a:rPr lang="en-US" sz="1600" dirty="0">
                <a:latin typeface="+mj-lt"/>
              </a:rPr>
              <a:t> = breadth</a:t>
            </a:r>
          </a:p>
          <a:p>
            <a:pPr marL="0" indent="0">
              <a:lnSpc>
                <a:spcPct val="100000"/>
              </a:lnSpc>
              <a:buNone/>
            </a:pPr>
            <a:r>
              <a:rPr lang="en-US" sz="1600" dirty="0">
                <a:latin typeface="+mj-lt"/>
              </a:rPr>
              <a:t>	def </a:t>
            </a:r>
            <a:r>
              <a:rPr lang="en-US" sz="1600" dirty="0" err="1">
                <a:latin typeface="+mj-lt"/>
              </a:rPr>
              <a:t>getArea</a:t>
            </a:r>
            <a:r>
              <a:rPr lang="en-US" sz="1600" dirty="0">
                <a:latin typeface="+mj-lt"/>
              </a:rPr>
              <a:t>(self):</a:t>
            </a:r>
          </a:p>
          <a:p>
            <a:pPr marL="0" indent="0">
              <a:lnSpc>
                <a:spcPct val="100000"/>
              </a:lnSpc>
              <a:buNone/>
            </a:pPr>
            <a:r>
              <a:rPr lang="en-US" sz="1600" dirty="0">
                <a:latin typeface="+mj-lt"/>
              </a:rPr>
              <a:t>		print(</a:t>
            </a:r>
            <a:r>
              <a:rPr lang="en-US" sz="1600" dirty="0" err="1">
                <a:latin typeface="+mj-lt"/>
              </a:rPr>
              <a:t>self.length</a:t>
            </a:r>
            <a:r>
              <a:rPr lang="en-US" sz="1600" dirty="0">
                <a:latin typeface="+mj-lt"/>
              </a:rPr>
              <a:t>*</a:t>
            </a:r>
            <a:r>
              <a:rPr lang="en-US" sz="1600" dirty="0" err="1">
                <a:latin typeface="+mj-lt"/>
              </a:rPr>
              <a:t>self.breadth</a:t>
            </a:r>
            <a:r>
              <a:rPr lang="en-US" sz="1600" dirty="0">
                <a:latin typeface="+mj-lt"/>
              </a:rPr>
              <a:t>," is area of rectangle")</a:t>
            </a:r>
          </a:p>
          <a:p>
            <a:pPr marL="0" indent="0">
              <a:lnSpc>
                <a:spcPct val="100000"/>
              </a:lnSpc>
              <a:buNone/>
            </a:pPr>
            <a:r>
              <a:rPr lang="en-US" sz="1600" dirty="0">
                <a:latin typeface="+mj-lt"/>
              </a:rPr>
              <a:t>class Square(Rectangle):</a:t>
            </a:r>
          </a:p>
          <a:p>
            <a:pPr marL="0" indent="0">
              <a:lnSpc>
                <a:spcPct val="100000"/>
              </a:lnSpc>
              <a:buNone/>
            </a:pPr>
            <a:r>
              <a:rPr lang="en-US" sz="1600" dirty="0">
                <a:latin typeface="+mj-lt"/>
              </a:rPr>
              <a:t>	def __init__(</a:t>
            </a:r>
            <a:r>
              <a:rPr lang="en-US" sz="1600" dirty="0" err="1">
                <a:latin typeface="+mj-lt"/>
              </a:rPr>
              <a:t>self,side</a:t>
            </a:r>
            <a:r>
              <a:rPr lang="en-US" sz="1600" dirty="0">
                <a:latin typeface="+mj-lt"/>
              </a:rPr>
              <a:t>):</a:t>
            </a:r>
          </a:p>
          <a:p>
            <a:pPr marL="0" indent="0">
              <a:lnSpc>
                <a:spcPct val="100000"/>
              </a:lnSpc>
              <a:buNone/>
            </a:pPr>
            <a:r>
              <a:rPr lang="en-US" sz="1600" dirty="0">
                <a:latin typeface="+mj-lt"/>
              </a:rPr>
              <a:t>		</a:t>
            </a:r>
            <a:r>
              <a:rPr lang="en-US" sz="1600" dirty="0" err="1">
                <a:latin typeface="+mj-lt"/>
              </a:rPr>
              <a:t>self.side</a:t>
            </a:r>
            <a:r>
              <a:rPr lang="en-US" sz="1600" dirty="0">
                <a:latin typeface="+mj-lt"/>
              </a:rPr>
              <a:t> = side</a:t>
            </a:r>
          </a:p>
          <a:p>
            <a:pPr marL="0" indent="0">
              <a:lnSpc>
                <a:spcPct val="100000"/>
              </a:lnSpc>
              <a:buNone/>
            </a:pPr>
            <a:r>
              <a:rPr lang="en-US" sz="1600" dirty="0">
                <a:latin typeface="+mj-lt"/>
              </a:rPr>
              <a:t>		</a:t>
            </a:r>
            <a:r>
              <a:rPr lang="en-US" sz="1600" dirty="0" err="1">
                <a:latin typeface="+mj-lt"/>
              </a:rPr>
              <a:t>Rectangle.__init</a:t>
            </a:r>
            <a:r>
              <a:rPr lang="en-US" sz="1600" dirty="0">
                <a:latin typeface="+mj-lt"/>
              </a:rPr>
              <a:t>__(</a:t>
            </a:r>
            <a:r>
              <a:rPr lang="en-US" sz="1600" dirty="0" err="1">
                <a:latin typeface="+mj-lt"/>
              </a:rPr>
              <a:t>self,side,side</a:t>
            </a:r>
            <a:r>
              <a:rPr lang="en-US" sz="1600" dirty="0">
                <a:latin typeface="+mj-lt"/>
              </a:rPr>
              <a:t>)</a:t>
            </a:r>
          </a:p>
          <a:p>
            <a:pPr marL="0" indent="0">
              <a:lnSpc>
                <a:spcPct val="100000"/>
              </a:lnSpc>
              <a:buNone/>
            </a:pPr>
            <a:r>
              <a:rPr lang="en-US" sz="1600" dirty="0">
                <a:latin typeface="+mj-lt"/>
              </a:rPr>
              <a:t>	def </a:t>
            </a:r>
            <a:r>
              <a:rPr lang="en-US" sz="1600" dirty="0" err="1">
                <a:latin typeface="+mj-lt"/>
              </a:rPr>
              <a:t>getArea</a:t>
            </a:r>
            <a:r>
              <a:rPr lang="en-US" sz="1600" dirty="0">
                <a:latin typeface="+mj-lt"/>
              </a:rPr>
              <a:t>(self):</a:t>
            </a:r>
          </a:p>
          <a:p>
            <a:pPr marL="0" indent="0">
              <a:lnSpc>
                <a:spcPct val="100000"/>
              </a:lnSpc>
              <a:buNone/>
            </a:pPr>
            <a:r>
              <a:rPr lang="en-US" sz="1600" dirty="0">
                <a:latin typeface="+mj-lt"/>
              </a:rPr>
              <a:t>		print(</a:t>
            </a:r>
            <a:r>
              <a:rPr lang="en-US" sz="1600" dirty="0" err="1">
                <a:latin typeface="+mj-lt"/>
              </a:rPr>
              <a:t>self.side</a:t>
            </a:r>
            <a:r>
              <a:rPr lang="en-US" sz="1600" dirty="0">
                <a:latin typeface="+mj-lt"/>
              </a:rPr>
              <a:t>*</a:t>
            </a:r>
            <a:r>
              <a:rPr lang="en-US" sz="1600" dirty="0" err="1">
                <a:latin typeface="+mj-lt"/>
              </a:rPr>
              <a:t>self.side</a:t>
            </a:r>
            <a:r>
              <a:rPr lang="en-US" sz="1600" dirty="0">
                <a:latin typeface="+mj-lt"/>
              </a:rPr>
              <a:t>*</a:t>
            </a:r>
            <a:r>
              <a:rPr lang="en-US" sz="1600" dirty="0" err="1">
                <a:latin typeface="+mj-lt"/>
              </a:rPr>
              <a:t>self.side</a:t>
            </a:r>
            <a:r>
              <a:rPr lang="en-US" sz="1600" dirty="0">
                <a:latin typeface="+mj-lt"/>
              </a:rPr>
              <a:t>," is area of square")</a:t>
            </a:r>
          </a:p>
          <a:p>
            <a:pPr marL="0" indent="0">
              <a:lnSpc>
                <a:spcPct val="100000"/>
              </a:lnSpc>
              <a:buNone/>
            </a:pPr>
            <a:r>
              <a:rPr lang="en-US" sz="1600" dirty="0">
                <a:latin typeface="+mj-lt"/>
              </a:rPr>
              <a:t>s=Square(4)</a:t>
            </a:r>
          </a:p>
          <a:p>
            <a:pPr marL="0" indent="0">
              <a:lnSpc>
                <a:spcPct val="100000"/>
              </a:lnSpc>
              <a:buNone/>
            </a:pPr>
            <a:r>
              <a:rPr lang="en-US" sz="1600" dirty="0" err="1">
                <a:latin typeface="+mj-lt"/>
              </a:rPr>
              <a:t>s.getArea</a:t>
            </a:r>
            <a:r>
              <a:rPr lang="en-US" sz="1600" dirty="0">
                <a:latin typeface="+mj-lt"/>
              </a:rPr>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3165" y="5664248"/>
            <a:ext cx="2781300"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47013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71191"/>
            <a:ext cx="10515600" cy="227300"/>
          </a:xfrm>
        </p:spPr>
        <p:txBody>
          <a:bodyPr/>
          <a:lstStyle/>
          <a:p>
            <a:r>
              <a:rPr lang="en-US" sz="3200" b="1" dirty="0"/>
              <a:t>Method overloading</a:t>
            </a:r>
            <a:r>
              <a:rPr lang="en-US" b="1" dirty="0"/>
              <a:t/>
            </a:r>
            <a:br>
              <a:rPr lang="en-US" b="1" dirty="0"/>
            </a:br>
            <a:endParaRPr lang="en-US" dirty="0"/>
          </a:p>
        </p:txBody>
      </p:sp>
      <p:sp>
        <p:nvSpPr>
          <p:cNvPr id="5" name="Content Placeholder 4"/>
          <p:cNvSpPr>
            <a:spLocks noGrp="1"/>
          </p:cNvSpPr>
          <p:nvPr>
            <p:ph idx="1"/>
          </p:nvPr>
        </p:nvSpPr>
        <p:spPr>
          <a:xfrm>
            <a:off x="838200" y="785611"/>
            <a:ext cx="10515600" cy="5718220"/>
          </a:xfrm>
        </p:spPr>
        <p:txBody>
          <a:bodyPr/>
          <a:lstStyle/>
          <a:p>
            <a:r>
              <a:rPr lang="en-US" sz="1800" dirty="0">
                <a:latin typeface="+mj-lt"/>
              </a:rPr>
              <a:t>In Python you can define a method in such a way that there are multiple ways to call it. </a:t>
            </a:r>
            <a:endParaRPr lang="en-US" sz="1800" dirty="0" smtClean="0">
              <a:latin typeface="+mj-lt"/>
            </a:endParaRPr>
          </a:p>
          <a:p>
            <a:r>
              <a:rPr lang="en-US" sz="1800" dirty="0">
                <a:latin typeface="+mj-lt"/>
              </a:rPr>
              <a:t>Depending on the function definition, it can be called with zero, one, two or more parameters</a:t>
            </a:r>
            <a:r>
              <a:rPr lang="en-US" sz="1800" dirty="0" smtClean="0">
                <a:latin typeface="+mj-lt"/>
              </a:rPr>
              <a:t>.</a:t>
            </a:r>
          </a:p>
          <a:p>
            <a:pPr marL="0" indent="0">
              <a:buNone/>
            </a:pPr>
            <a:r>
              <a:rPr lang="en-US" sz="1800" b="1" i="1" dirty="0" smtClean="0">
                <a:latin typeface="+mj-lt"/>
              </a:rPr>
              <a:t>Example: </a:t>
            </a:r>
            <a:endParaRPr lang="en-US" sz="1800" b="1" i="1" dirty="0">
              <a:latin typeface="+mj-lt"/>
            </a:endParaRPr>
          </a:p>
          <a:p>
            <a:pPr marL="0" indent="0">
              <a:buNone/>
            </a:pPr>
            <a:r>
              <a:rPr lang="en-US" sz="1800" dirty="0" smtClean="0">
                <a:latin typeface="+mj-lt"/>
              </a:rPr>
              <a:t>class </a:t>
            </a:r>
            <a:r>
              <a:rPr lang="en-US" sz="1800" dirty="0">
                <a:latin typeface="+mj-lt"/>
              </a:rPr>
              <a:t>Human:</a:t>
            </a:r>
          </a:p>
          <a:p>
            <a:pPr marL="0" indent="0">
              <a:buNone/>
            </a:pPr>
            <a:r>
              <a:rPr lang="en-US" sz="1800" dirty="0">
                <a:latin typeface="+mj-lt"/>
              </a:rPr>
              <a:t> </a:t>
            </a:r>
            <a:r>
              <a:rPr lang="en-US" sz="1800" dirty="0" smtClean="0">
                <a:latin typeface="+mj-lt"/>
              </a:rPr>
              <a:t>    </a:t>
            </a:r>
            <a:r>
              <a:rPr lang="en-US" sz="1800" dirty="0">
                <a:latin typeface="+mj-lt"/>
              </a:rPr>
              <a:t>def </a:t>
            </a:r>
            <a:r>
              <a:rPr lang="en-US" sz="1800" dirty="0" err="1">
                <a:latin typeface="+mj-lt"/>
              </a:rPr>
              <a:t>sayHello</a:t>
            </a:r>
            <a:r>
              <a:rPr lang="en-US" sz="1800" dirty="0">
                <a:latin typeface="+mj-lt"/>
              </a:rPr>
              <a:t>(self, name=None):</a:t>
            </a:r>
          </a:p>
          <a:p>
            <a:pPr marL="0" indent="0">
              <a:buNone/>
            </a:pPr>
            <a:r>
              <a:rPr lang="en-US" sz="1800" dirty="0">
                <a:latin typeface="+mj-lt"/>
              </a:rPr>
              <a:t> </a:t>
            </a:r>
            <a:r>
              <a:rPr lang="en-US" sz="1800" dirty="0" smtClean="0">
                <a:latin typeface="+mj-lt"/>
              </a:rPr>
              <a:t>        </a:t>
            </a:r>
            <a:r>
              <a:rPr lang="en-US" sz="1800" dirty="0">
                <a:latin typeface="+mj-lt"/>
              </a:rPr>
              <a:t>if name is not None:</a:t>
            </a:r>
          </a:p>
          <a:p>
            <a:pPr marL="0" indent="0">
              <a:buNone/>
            </a:pPr>
            <a:r>
              <a:rPr lang="en-US" sz="1800" dirty="0">
                <a:latin typeface="+mj-lt"/>
              </a:rPr>
              <a:t>            print </a:t>
            </a:r>
            <a:r>
              <a:rPr lang="en-US" sz="1800" dirty="0" smtClean="0">
                <a:latin typeface="+mj-lt"/>
              </a:rPr>
              <a:t>('Hello </a:t>
            </a:r>
            <a:r>
              <a:rPr lang="en-US" sz="1800" dirty="0">
                <a:latin typeface="+mj-lt"/>
              </a:rPr>
              <a:t>' + </a:t>
            </a:r>
            <a:r>
              <a:rPr lang="en-US" sz="1800" dirty="0" smtClean="0">
                <a:latin typeface="+mj-lt"/>
              </a:rPr>
              <a:t>name)</a:t>
            </a:r>
            <a:endParaRPr lang="en-US" sz="1800" dirty="0">
              <a:latin typeface="+mj-lt"/>
            </a:endParaRPr>
          </a:p>
          <a:p>
            <a:pPr marL="0" indent="0">
              <a:buNone/>
            </a:pPr>
            <a:r>
              <a:rPr lang="en-US" sz="1800" dirty="0">
                <a:latin typeface="+mj-lt"/>
              </a:rPr>
              <a:t>        else:</a:t>
            </a:r>
          </a:p>
          <a:p>
            <a:pPr marL="0" indent="0">
              <a:buNone/>
            </a:pPr>
            <a:r>
              <a:rPr lang="en-US" sz="1800" dirty="0">
                <a:latin typeface="+mj-lt"/>
              </a:rPr>
              <a:t>            </a:t>
            </a:r>
            <a:r>
              <a:rPr lang="en-US" sz="1800" dirty="0" smtClean="0">
                <a:latin typeface="+mj-lt"/>
              </a:rPr>
              <a:t>print(</a:t>
            </a:r>
            <a:r>
              <a:rPr lang="en-US" sz="1800" dirty="0">
                <a:latin typeface="+mj-lt"/>
              </a:rPr>
              <a:t>'Hello ' </a:t>
            </a:r>
            <a:r>
              <a:rPr lang="en-US" sz="1800" dirty="0" smtClean="0">
                <a:latin typeface="+mj-lt"/>
              </a:rPr>
              <a:t>)</a:t>
            </a:r>
            <a:endParaRPr lang="en-US" sz="1800" dirty="0">
              <a:latin typeface="+mj-lt"/>
            </a:endParaRPr>
          </a:p>
          <a:p>
            <a:pPr marL="0" indent="0">
              <a:buNone/>
            </a:pPr>
            <a:r>
              <a:rPr lang="en-US" sz="1800" dirty="0" err="1" smtClean="0">
                <a:latin typeface="+mj-lt"/>
              </a:rPr>
              <a:t>obj</a:t>
            </a:r>
            <a:r>
              <a:rPr lang="en-US" sz="1800" dirty="0" smtClean="0">
                <a:latin typeface="+mj-lt"/>
              </a:rPr>
              <a:t> </a:t>
            </a:r>
            <a:r>
              <a:rPr lang="en-US" sz="1800" dirty="0">
                <a:latin typeface="+mj-lt"/>
              </a:rPr>
              <a:t>= Human()</a:t>
            </a:r>
          </a:p>
          <a:p>
            <a:pPr marL="0" indent="0">
              <a:buNone/>
            </a:pPr>
            <a:r>
              <a:rPr lang="en-US" sz="1800" dirty="0" err="1" smtClean="0">
                <a:latin typeface="+mj-lt"/>
              </a:rPr>
              <a:t>obj.sayHello</a:t>
            </a:r>
            <a:r>
              <a:rPr lang="en-US" sz="1800" dirty="0">
                <a:latin typeface="+mj-lt"/>
              </a:rPr>
              <a:t>()</a:t>
            </a:r>
          </a:p>
          <a:p>
            <a:pPr marL="0" indent="0">
              <a:buNone/>
            </a:pPr>
            <a:r>
              <a:rPr lang="en-US" sz="1800" dirty="0">
                <a:latin typeface="+mj-lt"/>
              </a:rPr>
              <a:t> </a:t>
            </a:r>
            <a:r>
              <a:rPr lang="en-US" sz="1800" dirty="0" err="1" smtClean="0">
                <a:latin typeface="+mj-lt"/>
              </a:rPr>
              <a:t>obj.sayHello</a:t>
            </a:r>
            <a:r>
              <a:rPr lang="en-US" sz="1800" dirty="0">
                <a:latin typeface="+mj-lt"/>
              </a:rPr>
              <a:t>('Guido')</a:t>
            </a:r>
          </a:p>
          <a:p>
            <a:pPr marL="0" indent="0">
              <a:buNone/>
            </a:pPr>
            <a:r>
              <a:rPr lang="en-US" sz="1800" b="1" i="1" dirty="0" smtClean="0">
                <a:latin typeface="+mj-lt"/>
              </a:rPr>
              <a:t>Output</a:t>
            </a:r>
            <a:r>
              <a:rPr lang="en-US" sz="1800" b="1" i="1" dirty="0">
                <a:latin typeface="+mj-lt"/>
              </a:rPr>
              <a:t>:</a:t>
            </a:r>
          </a:p>
          <a:p>
            <a:pPr marL="0" indent="0">
              <a:buNone/>
            </a:pPr>
            <a:r>
              <a:rPr lang="en-US" sz="1800" dirty="0" smtClean="0">
                <a:latin typeface="+mj-lt"/>
              </a:rPr>
              <a:t>Hello </a:t>
            </a:r>
            <a:endParaRPr lang="en-US" sz="1800" dirty="0">
              <a:latin typeface="+mj-lt"/>
            </a:endParaRPr>
          </a:p>
          <a:p>
            <a:pPr marL="0" indent="0">
              <a:buNone/>
            </a:pPr>
            <a:r>
              <a:rPr lang="en-US" sz="1800" dirty="0">
                <a:latin typeface="+mj-lt"/>
              </a:rPr>
              <a:t>Hello Guido</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6120" y="2796928"/>
            <a:ext cx="4027734" cy="2779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81931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079" y="180304"/>
            <a:ext cx="10515600" cy="566671"/>
          </a:xfrm>
        </p:spPr>
        <p:txBody>
          <a:bodyPr/>
          <a:lstStyle/>
          <a:p>
            <a:r>
              <a:rPr lang="en-US" dirty="0"/>
              <a:t>Operator Overloading</a:t>
            </a:r>
          </a:p>
        </p:txBody>
      </p:sp>
      <p:sp>
        <p:nvSpPr>
          <p:cNvPr id="3" name="Content Placeholder 2"/>
          <p:cNvSpPr>
            <a:spLocks noGrp="1"/>
          </p:cNvSpPr>
          <p:nvPr>
            <p:ph idx="1"/>
          </p:nvPr>
        </p:nvSpPr>
        <p:spPr>
          <a:xfrm>
            <a:off x="838200" y="811370"/>
            <a:ext cx="10515600" cy="5365594"/>
          </a:xfrm>
        </p:spPr>
        <p:txBody>
          <a:bodyPr/>
          <a:lstStyle/>
          <a:p>
            <a:r>
              <a:rPr lang="en-US" sz="1800" dirty="0">
                <a:latin typeface="+mj-lt"/>
              </a:rPr>
              <a:t>Python </a:t>
            </a:r>
            <a:r>
              <a:rPr lang="en-US" sz="1800" dirty="0" smtClean="0">
                <a:latin typeface="+mj-lt"/>
              </a:rPr>
              <a:t>operator work </a:t>
            </a:r>
            <a:r>
              <a:rPr lang="en-US" sz="1800" dirty="0">
                <a:latin typeface="+mj-lt"/>
              </a:rPr>
              <a:t>for built-in classes. But same operator behaves differently with different types. For example, the </a:t>
            </a:r>
            <a:r>
              <a:rPr lang="en-US" sz="2400" b="1" dirty="0">
                <a:latin typeface="+mj-lt"/>
              </a:rPr>
              <a:t>+</a:t>
            </a:r>
            <a:r>
              <a:rPr lang="en-US" sz="1800" b="1" dirty="0">
                <a:latin typeface="+mj-lt"/>
              </a:rPr>
              <a:t> </a:t>
            </a:r>
            <a:r>
              <a:rPr lang="en-US" sz="1800" dirty="0">
                <a:latin typeface="+mj-lt"/>
              </a:rPr>
              <a:t>operator will, perform arithmetic addition on two numbers, merge two lists and concatenate two strings.</a:t>
            </a:r>
          </a:p>
          <a:p>
            <a:r>
              <a:rPr lang="en-US" sz="1800" dirty="0">
                <a:latin typeface="+mj-lt"/>
              </a:rPr>
              <a:t>This feature in Python, that allows same operator to have different meaning according to the context is called operator overloading</a:t>
            </a:r>
            <a:r>
              <a:rPr lang="en-US" sz="1800" dirty="0" smtClean="0">
                <a:latin typeface="+mj-lt"/>
              </a:rPr>
              <a:t>.</a:t>
            </a:r>
          </a:p>
          <a:p>
            <a:r>
              <a:rPr lang="en-US" sz="1800" dirty="0">
                <a:latin typeface="+mj-lt"/>
              </a:rPr>
              <a:t>Operator Overloading Special Functions in Python</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4855" y="2678805"/>
            <a:ext cx="9427335" cy="374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423934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790"/>
            <a:ext cx="10515600" cy="708338"/>
          </a:xfrm>
        </p:spPr>
        <p:txBody>
          <a:bodyPr/>
          <a:lstStyle/>
          <a:p>
            <a:r>
              <a:rPr lang="en-US" dirty="0"/>
              <a:t>Operator </a:t>
            </a:r>
            <a:r>
              <a:rPr lang="en-US" dirty="0" smtClean="0"/>
              <a:t>Overloading </a:t>
            </a:r>
            <a:r>
              <a:rPr lang="en-US" dirty="0" err="1" smtClean="0"/>
              <a:t>cont</a:t>
            </a:r>
            <a:r>
              <a:rPr lang="en-US" dirty="0" smtClean="0"/>
              <a:t>…</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54558" y="1027112"/>
            <a:ext cx="8203842" cy="542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23536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958706"/>
          </a:xfrm>
        </p:spPr>
        <p:txBody>
          <a:bodyPr/>
          <a:lstStyle/>
          <a:p>
            <a:r>
              <a:rPr lang="en-US" sz="3200" b="1" dirty="0" smtClean="0"/>
              <a:t>Overloading the + Operator in Python</a:t>
            </a:r>
            <a:br>
              <a:rPr lang="en-US" sz="3200" b="1" dirty="0" smtClean="0"/>
            </a:br>
            <a:r>
              <a:rPr lang="en-US" sz="3200" b="1" dirty="0" smtClean="0"/>
              <a:t/>
            </a:r>
            <a:br>
              <a:rPr lang="en-US" sz="3200" b="1" dirty="0" smtClean="0"/>
            </a:br>
            <a:r>
              <a:rPr lang="en-US" sz="1800" dirty="0"/>
              <a:t>To overload the + sign, we will need to implement __add__() function in the class.</a:t>
            </a:r>
            <a:br>
              <a:rPr lang="en-US" sz="1800" dirty="0"/>
            </a:br>
            <a:endParaRPr lang="en-US" sz="3200" b="1" dirty="0"/>
          </a:p>
        </p:txBody>
      </p:sp>
      <p:sp>
        <p:nvSpPr>
          <p:cNvPr id="3" name="Content Placeholder 2"/>
          <p:cNvSpPr>
            <a:spLocks noGrp="1"/>
          </p:cNvSpPr>
          <p:nvPr>
            <p:ph sz="half" idx="1"/>
          </p:nvPr>
        </p:nvSpPr>
        <p:spPr>
          <a:xfrm>
            <a:off x="838200" y="1514901"/>
            <a:ext cx="5181600" cy="4954138"/>
          </a:xfrm>
        </p:spPr>
        <p:txBody>
          <a:bodyPr/>
          <a:lstStyle/>
          <a:p>
            <a:pPr marL="0" indent="0">
              <a:buNone/>
            </a:pPr>
            <a:r>
              <a:rPr lang="en-US" sz="1800" dirty="0" smtClean="0">
                <a:latin typeface="+mj-lt"/>
              </a:rPr>
              <a:t>class </a:t>
            </a:r>
            <a:r>
              <a:rPr lang="en-US" sz="1800" dirty="0">
                <a:latin typeface="+mj-lt"/>
              </a:rPr>
              <a:t>Point:    </a:t>
            </a:r>
          </a:p>
          <a:p>
            <a:pPr marL="0" indent="0">
              <a:buNone/>
            </a:pPr>
            <a:r>
              <a:rPr lang="en-US" sz="1800" dirty="0" smtClean="0">
                <a:latin typeface="+mj-lt"/>
              </a:rPr>
              <a:t>    def </a:t>
            </a:r>
            <a:r>
              <a:rPr lang="en-US" sz="1800" dirty="0">
                <a:latin typeface="+mj-lt"/>
              </a:rPr>
              <a:t>__init__(self, x = 0, y = 0):       </a:t>
            </a:r>
            <a:endParaRPr lang="en-US" sz="1800" dirty="0" smtClean="0">
              <a:latin typeface="+mj-lt"/>
            </a:endParaRPr>
          </a:p>
          <a:p>
            <a:pPr marL="0" indent="0">
              <a:buNone/>
            </a:pPr>
            <a:r>
              <a:rPr lang="en-US" sz="1800" dirty="0">
                <a:latin typeface="+mj-lt"/>
              </a:rPr>
              <a:t> </a:t>
            </a:r>
            <a:r>
              <a:rPr lang="en-US" sz="1800" dirty="0" smtClean="0">
                <a:latin typeface="+mj-lt"/>
              </a:rPr>
              <a:t>         </a:t>
            </a:r>
            <a:r>
              <a:rPr lang="en-US" sz="1800" dirty="0" err="1" smtClean="0">
                <a:latin typeface="+mj-lt"/>
              </a:rPr>
              <a:t>self.x</a:t>
            </a:r>
            <a:r>
              <a:rPr lang="en-US" sz="1800" dirty="0" smtClean="0">
                <a:latin typeface="+mj-lt"/>
              </a:rPr>
              <a:t> </a:t>
            </a:r>
            <a:r>
              <a:rPr lang="en-US" sz="1800" dirty="0">
                <a:latin typeface="+mj-lt"/>
              </a:rPr>
              <a:t>= x       </a:t>
            </a:r>
          </a:p>
          <a:p>
            <a:pPr marL="0" indent="0">
              <a:buNone/>
            </a:pPr>
            <a:r>
              <a:rPr lang="en-US" sz="1800" dirty="0" smtClean="0">
                <a:latin typeface="+mj-lt"/>
              </a:rPr>
              <a:t>           </a:t>
            </a:r>
            <a:r>
              <a:rPr lang="en-US" sz="1800" dirty="0" err="1" smtClean="0">
                <a:latin typeface="+mj-lt"/>
              </a:rPr>
              <a:t>self.y</a:t>
            </a:r>
            <a:r>
              <a:rPr lang="en-US" sz="1800" dirty="0" smtClean="0">
                <a:latin typeface="+mj-lt"/>
              </a:rPr>
              <a:t> </a:t>
            </a:r>
            <a:r>
              <a:rPr lang="en-US" sz="1800" dirty="0">
                <a:latin typeface="+mj-lt"/>
              </a:rPr>
              <a:t>= y        </a:t>
            </a:r>
            <a:endParaRPr lang="en-US" sz="1800" dirty="0" smtClean="0">
              <a:latin typeface="+mj-lt"/>
            </a:endParaRPr>
          </a:p>
          <a:p>
            <a:pPr marL="0" indent="0">
              <a:buNone/>
            </a:pPr>
            <a:r>
              <a:rPr lang="en-US" sz="1800" dirty="0">
                <a:latin typeface="+mj-lt"/>
              </a:rPr>
              <a:t>  </a:t>
            </a:r>
            <a:r>
              <a:rPr lang="en-US" sz="1800" dirty="0" smtClean="0">
                <a:latin typeface="+mj-lt"/>
              </a:rPr>
              <a:t>  def </a:t>
            </a:r>
            <a:r>
              <a:rPr lang="en-US" sz="1800" dirty="0">
                <a:latin typeface="+mj-lt"/>
              </a:rPr>
              <a:t>__</a:t>
            </a:r>
            <a:r>
              <a:rPr lang="en-US" sz="1800" dirty="0" err="1">
                <a:latin typeface="+mj-lt"/>
              </a:rPr>
              <a:t>str</a:t>
            </a:r>
            <a:r>
              <a:rPr lang="en-US" sz="1800" dirty="0">
                <a:latin typeface="+mj-lt"/>
              </a:rPr>
              <a:t>__(self):        </a:t>
            </a:r>
            <a:endParaRPr lang="en-US" sz="1800" dirty="0" smtClean="0">
              <a:latin typeface="+mj-lt"/>
            </a:endParaRPr>
          </a:p>
          <a:p>
            <a:pPr marL="0" indent="0">
              <a:buNone/>
            </a:pPr>
            <a:r>
              <a:rPr lang="en-US" sz="1800" dirty="0">
                <a:latin typeface="+mj-lt"/>
              </a:rPr>
              <a:t> </a:t>
            </a:r>
            <a:r>
              <a:rPr lang="en-US" sz="1800" dirty="0" smtClean="0">
                <a:latin typeface="+mj-lt"/>
              </a:rPr>
              <a:t>         return </a:t>
            </a:r>
            <a:r>
              <a:rPr lang="en-US" sz="1800" dirty="0">
                <a:latin typeface="+mj-lt"/>
              </a:rPr>
              <a:t>"({0},{1})".format(</a:t>
            </a:r>
            <a:r>
              <a:rPr lang="en-US" sz="1800" dirty="0" err="1">
                <a:latin typeface="+mj-lt"/>
              </a:rPr>
              <a:t>self.x,self.y</a:t>
            </a:r>
            <a:r>
              <a:rPr lang="en-US" sz="1800" dirty="0">
                <a:latin typeface="+mj-lt"/>
              </a:rPr>
              <a:t>)        </a:t>
            </a:r>
            <a:endParaRPr lang="en-US" sz="1800" dirty="0" smtClean="0">
              <a:latin typeface="+mj-lt"/>
            </a:endParaRPr>
          </a:p>
          <a:p>
            <a:pPr marL="0" indent="0">
              <a:buNone/>
            </a:pPr>
            <a:r>
              <a:rPr lang="en-US" sz="1800" dirty="0">
                <a:latin typeface="+mj-lt"/>
              </a:rPr>
              <a:t> </a:t>
            </a:r>
            <a:r>
              <a:rPr lang="en-US" sz="1800" dirty="0" smtClean="0">
                <a:latin typeface="+mj-lt"/>
              </a:rPr>
              <a:t>   def </a:t>
            </a:r>
            <a:r>
              <a:rPr lang="en-US" sz="1800" dirty="0">
                <a:latin typeface="+mj-lt"/>
              </a:rPr>
              <a:t>__add__(</a:t>
            </a:r>
            <a:r>
              <a:rPr lang="en-US" sz="1800" dirty="0" err="1">
                <a:latin typeface="+mj-lt"/>
              </a:rPr>
              <a:t>self,other</a:t>
            </a:r>
            <a:r>
              <a:rPr lang="en-US" sz="1800" dirty="0">
                <a:latin typeface="+mj-lt"/>
              </a:rPr>
              <a:t>):        </a:t>
            </a:r>
            <a:endParaRPr lang="en-US" sz="1800" dirty="0" smtClean="0">
              <a:latin typeface="+mj-lt"/>
            </a:endParaRPr>
          </a:p>
          <a:p>
            <a:pPr marL="0" indent="0">
              <a:buNone/>
            </a:pPr>
            <a:r>
              <a:rPr lang="en-US" sz="1800" dirty="0" smtClean="0">
                <a:latin typeface="+mj-lt"/>
              </a:rPr>
              <a:t>           x </a:t>
            </a:r>
            <a:r>
              <a:rPr lang="en-US" sz="1800" dirty="0">
                <a:latin typeface="+mj-lt"/>
              </a:rPr>
              <a:t>= </a:t>
            </a:r>
            <a:r>
              <a:rPr lang="en-US" sz="1800" dirty="0" err="1">
                <a:latin typeface="+mj-lt"/>
              </a:rPr>
              <a:t>self.x</a:t>
            </a:r>
            <a:r>
              <a:rPr lang="en-US" sz="1800" dirty="0">
                <a:latin typeface="+mj-lt"/>
              </a:rPr>
              <a:t> + </a:t>
            </a:r>
            <a:r>
              <a:rPr lang="en-US" sz="1800" dirty="0" err="1">
                <a:latin typeface="+mj-lt"/>
              </a:rPr>
              <a:t>other.x</a:t>
            </a:r>
            <a:r>
              <a:rPr lang="en-US" sz="1800" dirty="0">
                <a:latin typeface="+mj-lt"/>
              </a:rPr>
              <a:t>        </a:t>
            </a:r>
            <a:endParaRPr lang="en-US" sz="1800" dirty="0" smtClean="0">
              <a:latin typeface="+mj-lt"/>
            </a:endParaRPr>
          </a:p>
          <a:p>
            <a:pPr marL="0" indent="0">
              <a:buNone/>
            </a:pPr>
            <a:r>
              <a:rPr lang="en-US" sz="1800" dirty="0" smtClean="0">
                <a:latin typeface="+mj-lt"/>
              </a:rPr>
              <a:t>           y </a:t>
            </a:r>
            <a:r>
              <a:rPr lang="en-US" sz="1800" dirty="0">
                <a:latin typeface="+mj-lt"/>
              </a:rPr>
              <a:t>= </a:t>
            </a:r>
            <a:r>
              <a:rPr lang="en-US" sz="1800" dirty="0" err="1">
                <a:latin typeface="+mj-lt"/>
              </a:rPr>
              <a:t>self.y</a:t>
            </a:r>
            <a:r>
              <a:rPr lang="en-US" sz="1800" dirty="0">
                <a:latin typeface="+mj-lt"/>
              </a:rPr>
              <a:t> + </a:t>
            </a:r>
            <a:r>
              <a:rPr lang="en-US" sz="1800" dirty="0" err="1">
                <a:latin typeface="+mj-lt"/>
              </a:rPr>
              <a:t>other.y</a:t>
            </a:r>
            <a:r>
              <a:rPr lang="en-US" sz="1800" dirty="0">
                <a:latin typeface="+mj-lt"/>
              </a:rPr>
              <a:t>        </a:t>
            </a:r>
            <a:endParaRPr lang="en-US" sz="1800" dirty="0" smtClean="0">
              <a:latin typeface="+mj-lt"/>
            </a:endParaRPr>
          </a:p>
          <a:p>
            <a:pPr marL="0" indent="0">
              <a:buNone/>
            </a:pPr>
            <a:r>
              <a:rPr lang="en-US" sz="1800" dirty="0">
                <a:latin typeface="+mj-lt"/>
              </a:rPr>
              <a:t>  </a:t>
            </a:r>
            <a:r>
              <a:rPr lang="en-US" sz="1800" dirty="0" smtClean="0">
                <a:latin typeface="+mj-lt"/>
              </a:rPr>
              <a:t>         return </a:t>
            </a:r>
            <a:r>
              <a:rPr lang="en-US" sz="1800" dirty="0">
                <a:latin typeface="+mj-lt"/>
              </a:rPr>
              <a:t>Point(</a:t>
            </a:r>
            <a:r>
              <a:rPr lang="en-US" sz="1800" dirty="0" err="1">
                <a:latin typeface="+mj-lt"/>
              </a:rPr>
              <a:t>x,y</a:t>
            </a:r>
            <a:r>
              <a:rPr lang="en-US" sz="1800" dirty="0" smtClean="0">
                <a:latin typeface="+mj-lt"/>
              </a:rPr>
              <a:t>)</a:t>
            </a:r>
          </a:p>
          <a:p>
            <a:pPr marL="0" indent="0">
              <a:buNone/>
            </a:pPr>
            <a:r>
              <a:rPr lang="en-US" sz="1800" dirty="0">
                <a:latin typeface="+mj-lt"/>
              </a:rPr>
              <a:t>p1 = </a:t>
            </a:r>
            <a:r>
              <a:rPr lang="en-US" sz="1800" dirty="0" smtClean="0">
                <a:latin typeface="+mj-lt"/>
              </a:rPr>
              <a:t>Point(2,3)</a:t>
            </a:r>
          </a:p>
          <a:p>
            <a:pPr marL="0" indent="0">
              <a:buNone/>
            </a:pPr>
            <a:r>
              <a:rPr lang="en-US" sz="1800" dirty="0">
                <a:latin typeface="+mj-lt"/>
              </a:rPr>
              <a:t>p2 = Point(-1,2</a:t>
            </a:r>
            <a:r>
              <a:rPr lang="en-US" sz="1800" dirty="0" smtClean="0">
                <a:latin typeface="+mj-lt"/>
              </a:rPr>
              <a:t>)</a:t>
            </a:r>
          </a:p>
          <a:p>
            <a:pPr marL="0" indent="0">
              <a:buNone/>
            </a:pPr>
            <a:r>
              <a:rPr lang="en-US" sz="1800" dirty="0">
                <a:latin typeface="+mj-lt"/>
              </a:rPr>
              <a:t>print(p1 + p2)</a:t>
            </a:r>
          </a:p>
        </p:txBody>
      </p:sp>
      <p:sp>
        <p:nvSpPr>
          <p:cNvPr id="4" name="Content Placeholder 3"/>
          <p:cNvSpPr>
            <a:spLocks noGrp="1"/>
          </p:cNvSpPr>
          <p:nvPr>
            <p:ph sz="half" idx="2"/>
          </p:nvPr>
        </p:nvSpPr>
        <p:spPr>
          <a:xfrm>
            <a:off x="5268036" y="2169993"/>
            <a:ext cx="6085764" cy="4006969"/>
          </a:xfrm>
        </p:spPr>
        <p:txBody>
          <a:bodyPr/>
          <a:lstStyle/>
          <a:p>
            <a:pPr marL="0" indent="0">
              <a:buNone/>
            </a:pPr>
            <a:r>
              <a:rPr lang="en-US" sz="1800" b="1" i="1" dirty="0" smtClean="0">
                <a:latin typeface="+mj-lt"/>
              </a:rPr>
              <a:t>Output</a:t>
            </a:r>
          </a:p>
          <a:p>
            <a:pPr marL="457189" lvl="1" indent="0">
              <a:buNone/>
            </a:pPr>
            <a:r>
              <a:rPr lang="en-US" sz="1800" dirty="0">
                <a:latin typeface="+mj-lt"/>
              </a:rPr>
              <a:t>(1,5)</a:t>
            </a:r>
          </a:p>
          <a:p>
            <a:pPr marL="457189" lvl="1" indent="0">
              <a:buNone/>
            </a:pPr>
            <a:endParaRPr lang="en-US" sz="1400" dirty="0">
              <a:latin typeface="+mj-lt"/>
            </a:endParaRPr>
          </a:p>
          <a:p>
            <a:pPr marL="457189" lvl="1" indent="0">
              <a:buNone/>
            </a:pPr>
            <a:endParaRPr lang="en-US" sz="1400" dirty="0" smtClean="0">
              <a:latin typeface="+mj-lt"/>
            </a:endParaRPr>
          </a:p>
          <a:p>
            <a:pPr marL="457189" lvl="1" indent="0">
              <a:buNone/>
            </a:pPr>
            <a:endParaRPr lang="en-US" sz="1400" dirty="0" smtClean="0">
              <a:latin typeface="+mj-lt"/>
            </a:endParaRPr>
          </a:p>
          <a:p>
            <a:pPr marL="285750" lvl="1" indent="-285750" algn="just"/>
            <a:r>
              <a:rPr lang="en-US" sz="1800" dirty="0" smtClean="0">
                <a:latin typeface="+mj-lt"/>
              </a:rPr>
              <a:t>when user </a:t>
            </a:r>
            <a:r>
              <a:rPr lang="en-US" sz="1800" dirty="0">
                <a:latin typeface="+mj-lt"/>
              </a:rPr>
              <a:t>do p1 + p2, Python will call p1.__add__(p2) which in turn is </a:t>
            </a:r>
            <a:r>
              <a:rPr lang="en-US" sz="1800" dirty="0" err="1">
                <a:latin typeface="+mj-lt"/>
              </a:rPr>
              <a:t>Point.__add</a:t>
            </a:r>
            <a:r>
              <a:rPr lang="en-US" sz="1800" dirty="0">
                <a:latin typeface="+mj-lt"/>
              </a:rPr>
              <a:t>__(p1,p2). </a:t>
            </a:r>
            <a:endParaRPr lang="en-US" sz="1800" dirty="0" smtClean="0">
              <a:latin typeface="+mj-lt"/>
            </a:endParaRPr>
          </a:p>
          <a:p>
            <a:pPr marL="285750" lvl="1" indent="-285750" algn="just"/>
            <a:r>
              <a:rPr lang="en-US" sz="1800" dirty="0" smtClean="0">
                <a:latin typeface="+mj-lt"/>
              </a:rPr>
              <a:t>Similarly</a:t>
            </a:r>
            <a:r>
              <a:rPr lang="en-US" sz="1800" dirty="0">
                <a:latin typeface="+mj-lt"/>
              </a:rPr>
              <a:t>, </a:t>
            </a:r>
            <a:r>
              <a:rPr lang="en-US" sz="1800" dirty="0" smtClean="0">
                <a:latin typeface="+mj-lt"/>
              </a:rPr>
              <a:t>user </a:t>
            </a:r>
            <a:r>
              <a:rPr lang="en-US" sz="1800" dirty="0">
                <a:latin typeface="+mj-lt"/>
              </a:rPr>
              <a:t>can overload other operators as </a:t>
            </a:r>
            <a:r>
              <a:rPr lang="en-US" sz="1800" dirty="0" smtClean="0">
                <a:latin typeface="+mj-lt"/>
              </a:rPr>
              <a:t>well</a:t>
            </a:r>
            <a:r>
              <a:rPr lang="en-US" sz="1800" dirty="0">
                <a:latin typeface="+mj-lt"/>
              </a:rPr>
              <a:t> </a:t>
            </a:r>
            <a:r>
              <a:rPr lang="en-US" sz="1800" dirty="0" smtClean="0">
                <a:latin typeface="+mj-lt"/>
              </a:rPr>
              <a:t>using the special functions.</a:t>
            </a:r>
          </a:p>
        </p:txBody>
      </p:sp>
    </p:spTree>
    <p:extLst>
      <p:ext uri="{BB962C8B-B14F-4D97-AF65-F5344CB8AC3E}">
        <p14:creationId xmlns:p14="http://schemas.microsoft.com/office/powerpoint/2010/main" val="4990905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8"/>
            <a:ext cx="10515600" cy="631160"/>
          </a:xfrm>
        </p:spPr>
        <p:txBody>
          <a:bodyPr/>
          <a:lstStyle/>
          <a:p>
            <a:r>
              <a:rPr lang="en-US" sz="2800" b="1" dirty="0"/>
              <a:t>Object Serialization with Pickle</a:t>
            </a:r>
            <a:r>
              <a:rPr lang="en-US" b="1" dirty="0"/>
              <a:t/>
            </a:r>
            <a:br>
              <a:rPr lang="en-US" b="1" dirty="0"/>
            </a:br>
            <a:endParaRPr lang="en-US" dirty="0"/>
          </a:p>
        </p:txBody>
      </p:sp>
      <p:sp>
        <p:nvSpPr>
          <p:cNvPr id="5" name="Content Placeholder 4"/>
          <p:cNvSpPr>
            <a:spLocks noGrp="1"/>
          </p:cNvSpPr>
          <p:nvPr>
            <p:ph idx="1"/>
          </p:nvPr>
        </p:nvSpPr>
        <p:spPr>
          <a:xfrm>
            <a:off x="838200" y="805218"/>
            <a:ext cx="10515600" cy="5371745"/>
          </a:xfrm>
        </p:spPr>
        <p:txBody>
          <a:bodyPr/>
          <a:lstStyle/>
          <a:p>
            <a:r>
              <a:rPr lang="en-US" sz="1800" dirty="0">
                <a:latin typeface="+mj-lt"/>
              </a:rPr>
              <a:t>Objects can be serialized: stored in a format for later use. Once an object is serialized, it can be stored in a file and loaded from a file. </a:t>
            </a:r>
            <a:r>
              <a:rPr lang="en-US" sz="1800" dirty="0" smtClean="0">
                <a:latin typeface="+mj-lt"/>
              </a:rPr>
              <a:t>The </a:t>
            </a:r>
            <a:r>
              <a:rPr lang="en-US" sz="1800" i="1" dirty="0" smtClean="0">
                <a:latin typeface="+mj-lt"/>
              </a:rPr>
              <a:t>pickle</a:t>
            </a:r>
            <a:r>
              <a:rPr lang="en-US" sz="1800" dirty="0" smtClean="0">
                <a:latin typeface="+mj-lt"/>
              </a:rPr>
              <a:t> module can be used for object serialization.</a:t>
            </a:r>
          </a:p>
          <a:p>
            <a:endParaRPr lang="en-US" sz="1800" dirty="0">
              <a:latin typeface="+mj-lt"/>
            </a:endParaRPr>
          </a:p>
          <a:p>
            <a:pPr marL="0" indent="0">
              <a:buNone/>
            </a:pPr>
            <a:endParaRPr lang="en-US" sz="1800" dirty="0" smtClean="0">
              <a:latin typeface="+mj-lt"/>
            </a:endParaRPr>
          </a:p>
          <a:p>
            <a:pPr marL="0" indent="0">
              <a:buNone/>
            </a:pPr>
            <a:r>
              <a:rPr lang="en-US" sz="1800" b="1" dirty="0">
                <a:latin typeface="+mj-lt"/>
              </a:rPr>
              <a:t>Create and dump an </a:t>
            </a:r>
            <a:r>
              <a:rPr lang="en-US" sz="1800" b="1" dirty="0" smtClean="0">
                <a:latin typeface="+mj-lt"/>
              </a:rPr>
              <a:t>object</a:t>
            </a:r>
          </a:p>
          <a:p>
            <a:r>
              <a:rPr lang="en-US" sz="1800" dirty="0">
                <a:latin typeface="+mj-lt"/>
              </a:rPr>
              <a:t>We start by creating a class and object. Then we use the module dumps() with as parameter the object. </a:t>
            </a:r>
            <a:endParaRPr lang="en-US" sz="1800" dirty="0" smtClean="0">
              <a:latin typeface="+mj-lt"/>
            </a:endParaRPr>
          </a:p>
          <a:p>
            <a:pPr marL="0" indent="0">
              <a:buNone/>
            </a:pPr>
            <a:r>
              <a:rPr lang="en-US" sz="1800" dirty="0">
                <a:latin typeface="+mj-lt"/>
              </a:rPr>
              <a:t>import </a:t>
            </a:r>
            <a:r>
              <a:rPr lang="en-US" sz="1800" dirty="0" smtClean="0">
                <a:latin typeface="+mj-lt"/>
              </a:rPr>
              <a:t>pickle</a:t>
            </a:r>
            <a:r>
              <a:rPr lang="en-US" sz="1800" dirty="0">
                <a:latin typeface="+mj-lt"/>
              </a:rPr>
              <a:t/>
            </a:r>
            <a:br>
              <a:rPr lang="en-US" sz="1800" dirty="0">
                <a:latin typeface="+mj-lt"/>
              </a:rPr>
            </a:br>
            <a:r>
              <a:rPr lang="en-US" sz="1800" dirty="0">
                <a:latin typeface="+mj-lt"/>
              </a:rPr>
              <a:t>class A:</a:t>
            </a:r>
            <a:br>
              <a:rPr lang="en-US" sz="1800" dirty="0">
                <a:latin typeface="+mj-lt"/>
              </a:rPr>
            </a:br>
            <a:r>
              <a:rPr lang="en-US" sz="1800" dirty="0" smtClean="0">
                <a:latin typeface="+mj-lt"/>
              </a:rPr>
              <a:t>	def </a:t>
            </a:r>
            <a:r>
              <a:rPr lang="en-US" sz="1800" dirty="0">
                <a:latin typeface="+mj-lt"/>
              </a:rPr>
              <a:t>__init__(self):</a:t>
            </a:r>
            <a:br>
              <a:rPr lang="en-US" sz="1800" dirty="0">
                <a:latin typeface="+mj-lt"/>
              </a:rPr>
            </a:br>
            <a:r>
              <a:rPr lang="en-US" sz="1800" dirty="0" smtClean="0">
                <a:latin typeface="+mj-lt"/>
              </a:rPr>
              <a:t>		self.name </a:t>
            </a:r>
            <a:r>
              <a:rPr lang="en-US" sz="1800" dirty="0">
                <a:latin typeface="+mj-lt"/>
              </a:rPr>
              <a:t>= 'A'</a:t>
            </a:r>
            <a:br>
              <a:rPr lang="en-US" sz="1800" dirty="0">
                <a:latin typeface="+mj-lt"/>
              </a:rPr>
            </a:br>
            <a:r>
              <a:rPr lang="en-US" sz="1800" dirty="0" smtClean="0">
                <a:latin typeface="+mj-lt"/>
              </a:rPr>
              <a:t>		</a:t>
            </a:r>
            <a:r>
              <a:rPr lang="en-US" sz="1800" dirty="0" err="1" smtClean="0">
                <a:latin typeface="+mj-lt"/>
              </a:rPr>
              <a:t>self.type</a:t>
            </a:r>
            <a:r>
              <a:rPr lang="en-US" sz="1800" dirty="0" smtClean="0">
                <a:latin typeface="+mj-lt"/>
              </a:rPr>
              <a:t> </a:t>
            </a:r>
            <a:r>
              <a:rPr lang="en-US" sz="1800" dirty="0">
                <a:latin typeface="+mj-lt"/>
              </a:rPr>
              <a:t>= 'class'</a:t>
            </a:r>
            <a:br>
              <a:rPr lang="en-US" sz="1800" dirty="0">
                <a:latin typeface="+mj-lt"/>
              </a:rPr>
            </a:br>
            <a:r>
              <a:rPr lang="en-US" sz="1800" dirty="0">
                <a:latin typeface="+mj-lt"/>
              </a:rPr>
              <a:t/>
            </a:r>
            <a:br>
              <a:rPr lang="en-US" sz="1800" dirty="0">
                <a:latin typeface="+mj-lt"/>
              </a:rPr>
            </a:br>
            <a:r>
              <a:rPr lang="en-US" sz="1800" dirty="0" err="1">
                <a:latin typeface="+mj-lt"/>
              </a:rPr>
              <a:t>obj</a:t>
            </a:r>
            <a:r>
              <a:rPr lang="en-US" sz="1800" dirty="0">
                <a:latin typeface="+mj-lt"/>
              </a:rPr>
              <a:t> = A()</a:t>
            </a:r>
            <a:br>
              <a:rPr lang="en-US" sz="1800" dirty="0">
                <a:latin typeface="+mj-lt"/>
              </a:rPr>
            </a:br>
            <a:r>
              <a:rPr lang="en-US" sz="1800" dirty="0">
                <a:latin typeface="+mj-lt"/>
              </a:rPr>
              <a:t>dump = </a:t>
            </a:r>
            <a:r>
              <a:rPr lang="en-US" sz="1800" dirty="0" err="1">
                <a:latin typeface="+mj-lt"/>
              </a:rPr>
              <a:t>pickle.dumps</a:t>
            </a:r>
            <a:r>
              <a:rPr lang="en-US" sz="1800" dirty="0">
                <a:latin typeface="+mj-lt"/>
              </a:rPr>
              <a:t>(</a:t>
            </a:r>
            <a:r>
              <a:rPr lang="en-US" sz="1800" dirty="0" err="1">
                <a:latin typeface="+mj-lt"/>
              </a:rPr>
              <a:t>obj</a:t>
            </a:r>
            <a:r>
              <a:rPr lang="en-US" sz="1800" dirty="0">
                <a:latin typeface="+mj-lt"/>
              </a:rPr>
              <a:t>)</a:t>
            </a:r>
            <a:br>
              <a:rPr lang="en-US" sz="1800" dirty="0">
                <a:latin typeface="+mj-lt"/>
              </a:rPr>
            </a:br>
            <a:r>
              <a:rPr lang="en-US" sz="1800" dirty="0">
                <a:latin typeface="+mj-lt"/>
              </a:rPr>
              <a:t>print(dump)</a:t>
            </a:r>
            <a:endParaRPr lang="en-US" sz="1800" b="1" dirty="0">
              <a:latin typeface="+mj-lt"/>
            </a:endParaRPr>
          </a:p>
          <a:p>
            <a:endParaRPr lang="en-US" sz="1800" dirty="0"/>
          </a:p>
        </p:txBody>
      </p:sp>
    </p:spTree>
    <p:extLst>
      <p:ext uri="{BB962C8B-B14F-4D97-AF65-F5344CB8AC3E}">
        <p14:creationId xmlns:p14="http://schemas.microsoft.com/office/powerpoint/2010/main" val="194832597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986001"/>
          </a:xfrm>
        </p:spPr>
        <p:txBody>
          <a:bodyPr/>
          <a:lstStyle/>
          <a:p>
            <a:r>
              <a:rPr lang="en-US" b="1" dirty="0" smtClean="0"/>
              <a:t/>
            </a:r>
            <a:br>
              <a:rPr lang="en-US" b="1" dirty="0" smtClean="0"/>
            </a:br>
            <a:r>
              <a:rPr lang="en-US" sz="2800" b="1" dirty="0" smtClean="0"/>
              <a:t>Store </a:t>
            </a:r>
            <a:r>
              <a:rPr lang="en-US" sz="2800" b="1" dirty="0"/>
              <a:t>and load object from </a:t>
            </a:r>
            <a:r>
              <a:rPr lang="en-US" sz="2800" b="1" dirty="0" smtClean="0"/>
              <a:t>file</a:t>
            </a:r>
            <a:r>
              <a:rPr lang="en-US" sz="2800" dirty="0" smtClean="0"/>
              <a:t/>
            </a:r>
            <a:br>
              <a:rPr lang="en-US" sz="2800" dirty="0" smtClean="0"/>
            </a:br>
            <a:r>
              <a:rPr lang="en-US" sz="2800" dirty="0" smtClean="0"/>
              <a:t>	</a:t>
            </a:r>
            <a:r>
              <a:rPr lang="en-US" sz="1800" dirty="0" smtClean="0"/>
              <a:t>More </a:t>
            </a:r>
            <a:r>
              <a:rPr lang="en-US" sz="1800" dirty="0"/>
              <a:t>practical is to store the serialized object in file. Then we can reload it from that file at any time. To store a serialized object into a file:</a:t>
            </a:r>
            <a:br>
              <a:rPr lang="en-US" sz="1800" dirty="0"/>
            </a:br>
            <a:r>
              <a:rPr lang="en-US" b="1" dirty="0"/>
              <a:t/>
            </a:r>
            <a:br>
              <a:rPr lang="en-US" b="1" dirty="0"/>
            </a:br>
            <a:endParaRPr lang="en-US" dirty="0"/>
          </a:p>
        </p:txBody>
      </p:sp>
      <p:sp>
        <p:nvSpPr>
          <p:cNvPr id="3" name="Content Placeholder 2"/>
          <p:cNvSpPr>
            <a:spLocks noGrp="1"/>
          </p:cNvSpPr>
          <p:nvPr>
            <p:ph sz="half" idx="1"/>
          </p:nvPr>
        </p:nvSpPr>
        <p:spPr>
          <a:xfrm>
            <a:off x="838200" y="1364776"/>
            <a:ext cx="5181600" cy="4812187"/>
          </a:xfrm>
        </p:spPr>
        <p:txBody>
          <a:bodyPr/>
          <a:lstStyle/>
          <a:p>
            <a:pPr marL="0" indent="0">
              <a:buNone/>
            </a:pPr>
            <a:r>
              <a:rPr lang="en-US" sz="1800" dirty="0">
                <a:latin typeface="+mj-lt"/>
              </a:rPr>
              <a:t>import pickle</a:t>
            </a:r>
          </a:p>
          <a:p>
            <a:pPr marL="0" indent="0">
              <a:buNone/>
            </a:pPr>
            <a:r>
              <a:rPr lang="en-US" sz="1800" dirty="0">
                <a:latin typeface="+mj-lt"/>
              </a:rPr>
              <a:t>class A:</a:t>
            </a:r>
          </a:p>
          <a:p>
            <a:pPr marL="0" indent="0">
              <a:buNone/>
            </a:pPr>
            <a:r>
              <a:rPr lang="en-US" sz="1800" dirty="0">
                <a:latin typeface="+mj-lt"/>
              </a:rPr>
              <a:t>   </a:t>
            </a:r>
            <a:r>
              <a:rPr lang="en-US" sz="1800" dirty="0" smtClean="0">
                <a:latin typeface="+mj-lt"/>
              </a:rPr>
              <a:t>def </a:t>
            </a:r>
            <a:r>
              <a:rPr lang="en-US" sz="1800" dirty="0">
                <a:latin typeface="+mj-lt"/>
              </a:rPr>
              <a:t>__init__(self):</a:t>
            </a:r>
          </a:p>
          <a:p>
            <a:pPr marL="0" indent="0">
              <a:buNone/>
            </a:pPr>
            <a:r>
              <a:rPr lang="en-US" sz="1800" dirty="0">
                <a:latin typeface="+mj-lt"/>
              </a:rPr>
              <a:t>        self.name = 'A'</a:t>
            </a:r>
          </a:p>
          <a:p>
            <a:pPr marL="0" indent="0">
              <a:buNone/>
            </a:pPr>
            <a:r>
              <a:rPr lang="en-US" sz="1800" dirty="0">
                <a:latin typeface="+mj-lt"/>
              </a:rPr>
              <a:t>        </a:t>
            </a:r>
            <a:r>
              <a:rPr lang="en-US" sz="1800" dirty="0" err="1">
                <a:latin typeface="+mj-lt"/>
              </a:rPr>
              <a:t>self.type</a:t>
            </a:r>
            <a:r>
              <a:rPr lang="en-US" sz="1800" dirty="0">
                <a:latin typeface="+mj-lt"/>
              </a:rPr>
              <a:t> = 'class'</a:t>
            </a:r>
          </a:p>
          <a:p>
            <a:pPr marL="0" indent="0">
              <a:buNone/>
            </a:pPr>
            <a:r>
              <a:rPr lang="en-US" sz="1800" dirty="0" err="1">
                <a:latin typeface="+mj-lt"/>
              </a:rPr>
              <a:t>obj</a:t>
            </a:r>
            <a:r>
              <a:rPr lang="en-US" sz="1800" dirty="0">
                <a:latin typeface="+mj-lt"/>
              </a:rPr>
              <a:t> = A()</a:t>
            </a:r>
          </a:p>
          <a:p>
            <a:pPr marL="0" indent="0">
              <a:buNone/>
            </a:pPr>
            <a:r>
              <a:rPr lang="en-US" sz="1800" dirty="0">
                <a:latin typeface="+mj-lt"/>
              </a:rPr>
              <a:t>print(obj.name)</a:t>
            </a:r>
          </a:p>
          <a:p>
            <a:pPr marL="0" indent="0">
              <a:buNone/>
            </a:pPr>
            <a:r>
              <a:rPr lang="en-US" sz="1800" dirty="0">
                <a:latin typeface="+mj-lt"/>
              </a:rPr>
              <a:t>print(</a:t>
            </a:r>
            <a:r>
              <a:rPr lang="en-US" sz="1800" dirty="0" err="1">
                <a:latin typeface="+mj-lt"/>
              </a:rPr>
              <a:t>obj.type</a:t>
            </a:r>
            <a:r>
              <a:rPr lang="en-US" sz="1800" dirty="0">
                <a:latin typeface="+mj-lt"/>
              </a:rPr>
              <a:t>)</a:t>
            </a:r>
          </a:p>
          <a:p>
            <a:pPr marL="0" indent="0">
              <a:buNone/>
            </a:pPr>
            <a:r>
              <a:rPr lang="en-US" sz="1800" dirty="0" err="1">
                <a:latin typeface="+mj-lt"/>
              </a:rPr>
              <a:t>bin_file</a:t>
            </a:r>
            <a:r>
              <a:rPr lang="en-US" sz="1800" dirty="0">
                <a:latin typeface="+mj-lt"/>
              </a:rPr>
              <a:t> = open('</a:t>
            </a:r>
            <a:r>
              <a:rPr lang="en-US" sz="1800" dirty="0" err="1">
                <a:latin typeface="+mj-lt"/>
              </a:rPr>
              <a:t>dump.bin',mode</a:t>
            </a:r>
            <a:r>
              <a:rPr lang="en-US" sz="1800" dirty="0">
                <a:latin typeface="+mj-lt"/>
              </a:rPr>
              <a:t>='</a:t>
            </a:r>
            <a:r>
              <a:rPr lang="en-US" sz="1800" dirty="0" err="1">
                <a:latin typeface="+mj-lt"/>
              </a:rPr>
              <a:t>wb</a:t>
            </a:r>
            <a:r>
              <a:rPr lang="en-US" sz="1800" dirty="0">
                <a:latin typeface="+mj-lt"/>
              </a:rPr>
              <a:t>')</a:t>
            </a:r>
          </a:p>
          <a:p>
            <a:pPr marL="0" indent="0">
              <a:buNone/>
            </a:pPr>
            <a:r>
              <a:rPr lang="en-US" sz="1800" dirty="0">
                <a:latin typeface="+mj-lt"/>
              </a:rPr>
              <a:t>dump = </a:t>
            </a:r>
            <a:r>
              <a:rPr lang="en-US" sz="1800" dirty="0" err="1">
                <a:latin typeface="+mj-lt"/>
              </a:rPr>
              <a:t>pickle.dump</a:t>
            </a:r>
            <a:r>
              <a:rPr lang="en-US" sz="1800" dirty="0">
                <a:latin typeface="+mj-lt"/>
              </a:rPr>
              <a:t>(</a:t>
            </a:r>
            <a:r>
              <a:rPr lang="en-US" sz="1800" dirty="0" err="1">
                <a:latin typeface="+mj-lt"/>
              </a:rPr>
              <a:t>obj</a:t>
            </a:r>
            <a:r>
              <a:rPr lang="en-US" sz="1800" dirty="0">
                <a:latin typeface="+mj-lt"/>
              </a:rPr>
              <a:t>, </a:t>
            </a:r>
            <a:r>
              <a:rPr lang="en-US" sz="1800" dirty="0" err="1">
                <a:latin typeface="+mj-lt"/>
              </a:rPr>
              <a:t>bin_file</a:t>
            </a:r>
            <a:r>
              <a:rPr lang="en-US" sz="1800" dirty="0">
                <a:latin typeface="+mj-lt"/>
              </a:rPr>
              <a:t>)</a:t>
            </a:r>
          </a:p>
          <a:p>
            <a:pPr marL="0" indent="0">
              <a:buNone/>
            </a:pPr>
            <a:r>
              <a:rPr lang="en-US" sz="1800" dirty="0" err="1">
                <a:latin typeface="+mj-lt"/>
              </a:rPr>
              <a:t>bin_file.close</a:t>
            </a:r>
            <a:r>
              <a:rPr lang="en-US" sz="1800" dirty="0">
                <a:latin typeface="+mj-lt"/>
              </a:rPr>
              <a:t>()</a:t>
            </a:r>
          </a:p>
          <a:p>
            <a:pPr marL="0" indent="0">
              <a:buNone/>
            </a:pPr>
            <a:endParaRPr lang="en-US" sz="1800" dirty="0">
              <a:latin typeface="+mj-lt"/>
            </a:endParaRPr>
          </a:p>
        </p:txBody>
      </p:sp>
      <p:sp>
        <p:nvSpPr>
          <p:cNvPr id="4" name="Content Placeholder 3"/>
          <p:cNvSpPr>
            <a:spLocks noGrp="1"/>
          </p:cNvSpPr>
          <p:nvPr>
            <p:ph sz="half" idx="2"/>
          </p:nvPr>
        </p:nvSpPr>
        <p:spPr>
          <a:xfrm>
            <a:off x="6172200" y="1310185"/>
            <a:ext cx="5181600" cy="4866778"/>
          </a:xfrm>
        </p:spPr>
        <p:txBody>
          <a:bodyPr/>
          <a:lstStyle/>
          <a:p>
            <a:r>
              <a:rPr lang="en-US" sz="1800" dirty="0">
                <a:latin typeface="+mj-lt"/>
              </a:rPr>
              <a:t>Then the object can be loaded from the file. This can be done at any time or even from another program.</a:t>
            </a:r>
          </a:p>
          <a:p>
            <a:pPr marL="0" indent="0">
              <a:buNone/>
            </a:pPr>
            <a:r>
              <a:rPr lang="en-US" sz="1800" dirty="0">
                <a:latin typeface="+mj-lt"/>
              </a:rPr>
              <a:t>import pickle</a:t>
            </a:r>
          </a:p>
          <a:p>
            <a:pPr marL="0" indent="0">
              <a:buNone/>
            </a:pPr>
            <a:r>
              <a:rPr lang="en-US" sz="1800" dirty="0">
                <a:latin typeface="+mj-lt"/>
              </a:rPr>
              <a:t>class A:</a:t>
            </a:r>
          </a:p>
          <a:p>
            <a:pPr marL="0" indent="0">
              <a:buNone/>
            </a:pPr>
            <a:r>
              <a:rPr lang="en-US" sz="1800" dirty="0">
                <a:latin typeface="+mj-lt"/>
              </a:rPr>
              <a:t>    def __init__(self):</a:t>
            </a:r>
          </a:p>
          <a:p>
            <a:pPr marL="0" indent="0">
              <a:buNone/>
            </a:pPr>
            <a:r>
              <a:rPr lang="en-US" sz="1800" dirty="0">
                <a:latin typeface="+mj-lt"/>
              </a:rPr>
              <a:t>        self.name = 'A'</a:t>
            </a:r>
          </a:p>
          <a:p>
            <a:pPr marL="0" indent="0">
              <a:buNone/>
            </a:pPr>
            <a:r>
              <a:rPr lang="en-US" sz="1800" dirty="0">
                <a:latin typeface="+mj-lt"/>
              </a:rPr>
              <a:t>        </a:t>
            </a:r>
            <a:r>
              <a:rPr lang="en-US" sz="1800" dirty="0" err="1">
                <a:latin typeface="+mj-lt"/>
              </a:rPr>
              <a:t>self.type</a:t>
            </a:r>
            <a:r>
              <a:rPr lang="en-US" sz="1800" dirty="0">
                <a:latin typeface="+mj-lt"/>
              </a:rPr>
              <a:t> = 'class'</a:t>
            </a:r>
          </a:p>
          <a:p>
            <a:pPr marL="0" indent="0">
              <a:buNone/>
            </a:pPr>
            <a:r>
              <a:rPr lang="en-US" sz="1800" dirty="0" smtClean="0">
                <a:latin typeface="+mj-lt"/>
              </a:rPr>
              <a:t>with </a:t>
            </a:r>
            <a:r>
              <a:rPr lang="en-US" sz="1800" dirty="0">
                <a:latin typeface="+mj-lt"/>
              </a:rPr>
              <a:t>open('</a:t>
            </a:r>
            <a:r>
              <a:rPr lang="en-US" sz="1800" dirty="0" err="1">
                <a:latin typeface="+mj-lt"/>
              </a:rPr>
              <a:t>dump.bin</a:t>
            </a:r>
            <a:r>
              <a:rPr lang="en-US" sz="1800" dirty="0">
                <a:latin typeface="+mj-lt"/>
              </a:rPr>
              <a:t>') as f:</a:t>
            </a:r>
          </a:p>
          <a:p>
            <a:pPr marL="0" indent="0">
              <a:buNone/>
            </a:pPr>
            <a:r>
              <a:rPr lang="en-US" sz="1800" dirty="0">
                <a:latin typeface="+mj-lt"/>
              </a:rPr>
              <a:t>    </a:t>
            </a:r>
            <a:r>
              <a:rPr lang="en-US" sz="1800" dirty="0" smtClean="0">
                <a:latin typeface="+mj-lt"/>
              </a:rPr>
              <a:t>  </a:t>
            </a:r>
            <a:r>
              <a:rPr lang="en-US" sz="1800" dirty="0" err="1" smtClean="0">
                <a:latin typeface="+mj-lt"/>
              </a:rPr>
              <a:t>obj</a:t>
            </a:r>
            <a:r>
              <a:rPr lang="en-US" sz="1800" dirty="0" smtClean="0">
                <a:latin typeface="+mj-lt"/>
              </a:rPr>
              <a:t> </a:t>
            </a:r>
            <a:r>
              <a:rPr lang="en-US" sz="1800" dirty="0">
                <a:latin typeface="+mj-lt"/>
              </a:rPr>
              <a:t>= </a:t>
            </a:r>
            <a:r>
              <a:rPr lang="en-US" sz="1800" dirty="0" err="1">
                <a:latin typeface="+mj-lt"/>
              </a:rPr>
              <a:t>pickle.load</a:t>
            </a:r>
            <a:r>
              <a:rPr lang="en-US" sz="1800" dirty="0">
                <a:latin typeface="+mj-lt"/>
              </a:rPr>
              <a:t>(f)</a:t>
            </a:r>
          </a:p>
          <a:p>
            <a:pPr marL="0" indent="0">
              <a:buNone/>
            </a:pPr>
            <a:r>
              <a:rPr lang="en-US" sz="1800" dirty="0">
                <a:latin typeface="+mj-lt"/>
              </a:rPr>
              <a:t>    </a:t>
            </a:r>
            <a:r>
              <a:rPr lang="en-US" sz="1800" dirty="0" smtClean="0">
                <a:latin typeface="+mj-lt"/>
              </a:rPr>
              <a:t>   print(obj.name</a:t>
            </a:r>
            <a:r>
              <a:rPr lang="en-US" sz="1800" dirty="0">
                <a:latin typeface="+mj-lt"/>
              </a:rPr>
              <a:t>)</a:t>
            </a:r>
          </a:p>
          <a:p>
            <a:pPr marL="0" indent="0">
              <a:buNone/>
            </a:pPr>
            <a:r>
              <a:rPr lang="en-US" sz="1800" dirty="0">
                <a:latin typeface="+mj-lt"/>
              </a:rPr>
              <a:t>    </a:t>
            </a:r>
            <a:r>
              <a:rPr lang="en-US" sz="1800" dirty="0" smtClean="0">
                <a:latin typeface="+mj-lt"/>
              </a:rPr>
              <a:t>   print(</a:t>
            </a:r>
            <a:r>
              <a:rPr lang="en-US" sz="1800" dirty="0" err="1" smtClean="0">
                <a:latin typeface="+mj-lt"/>
              </a:rPr>
              <a:t>obj.type</a:t>
            </a:r>
            <a:r>
              <a:rPr lang="en-US" sz="1800" dirty="0" smtClean="0">
                <a:latin typeface="+mj-lt"/>
              </a:rPr>
              <a:t>)</a:t>
            </a:r>
            <a:endParaRPr lang="en-US" sz="1800" dirty="0">
              <a:latin typeface="+mj-lt"/>
            </a:endParaRPr>
          </a:p>
        </p:txBody>
      </p:sp>
    </p:spTree>
    <p:extLst>
      <p:ext uri="{BB962C8B-B14F-4D97-AF65-F5344CB8AC3E}">
        <p14:creationId xmlns:p14="http://schemas.microsoft.com/office/powerpoint/2010/main" val="27626787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490" y="232013"/>
            <a:ext cx="10985310" cy="682387"/>
          </a:xfrm>
        </p:spPr>
        <p:txBody>
          <a:bodyPr/>
          <a:lstStyle/>
          <a:p>
            <a:r>
              <a:rPr lang="en-US" dirty="0" smtClean="0"/>
              <a:t>UML Diagram </a:t>
            </a:r>
            <a:endParaRPr lang="en-US" dirty="0"/>
          </a:p>
        </p:txBody>
      </p:sp>
      <p:sp>
        <p:nvSpPr>
          <p:cNvPr id="3" name="Content Placeholder 2"/>
          <p:cNvSpPr>
            <a:spLocks noGrp="1"/>
          </p:cNvSpPr>
          <p:nvPr>
            <p:ph idx="1"/>
          </p:nvPr>
        </p:nvSpPr>
        <p:spPr>
          <a:xfrm>
            <a:off x="838200" y="1269242"/>
            <a:ext cx="10515600" cy="4907721"/>
          </a:xfrm>
        </p:spPr>
        <p:txBody>
          <a:bodyPr/>
          <a:lstStyle/>
          <a:p>
            <a:pPr marL="0" indent="0">
              <a:buNone/>
            </a:pPr>
            <a:r>
              <a:rPr lang="en-US" b="1" i="1" dirty="0" smtClean="0">
                <a:latin typeface="+mj-lt"/>
              </a:rPr>
              <a:t>Class  Diagram</a:t>
            </a:r>
          </a:p>
          <a:p>
            <a:pPr marL="0" indent="0">
              <a:buNone/>
            </a:pPr>
            <a:endParaRPr lang="en-US" dirty="0" smtClean="0">
              <a:latin typeface="+mj-lt"/>
            </a:endParaRPr>
          </a:p>
          <a:p>
            <a:pPr marL="0" indent="0">
              <a:buNone/>
            </a:pPr>
            <a:endParaRPr lang="en-US" dirty="0">
              <a:latin typeface="+mj-lt"/>
            </a:endParaRPr>
          </a:p>
        </p:txBody>
      </p:sp>
      <p:pic>
        <p:nvPicPr>
          <p:cNvPr id="112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1840" y="2361062"/>
            <a:ext cx="7664924" cy="4035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73175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4000" b="1" dirty="0"/>
              <a:t>Abstract Base Classes</a:t>
            </a:r>
            <a:r>
              <a:rPr lang="en-US" b="1" dirty="0"/>
              <a:t/>
            </a:r>
            <a:br>
              <a:rPr lang="en-US" b="1" dirty="0"/>
            </a:br>
            <a:endParaRPr lang="en-US" dirty="0"/>
          </a:p>
        </p:txBody>
      </p:sp>
      <p:sp>
        <p:nvSpPr>
          <p:cNvPr id="6" name="Content Placeholder 5"/>
          <p:cNvSpPr>
            <a:spLocks noGrp="1"/>
          </p:cNvSpPr>
          <p:nvPr>
            <p:ph sz="half" idx="1"/>
          </p:nvPr>
        </p:nvSpPr>
        <p:spPr>
          <a:xfrm>
            <a:off x="838200" y="1050878"/>
            <a:ext cx="10257430" cy="5126085"/>
          </a:xfrm>
        </p:spPr>
        <p:txBody>
          <a:bodyPr/>
          <a:lstStyle/>
          <a:p>
            <a:r>
              <a:rPr lang="en-US" sz="2000" dirty="0" smtClean="0">
                <a:latin typeface="+mj-lt"/>
              </a:rPr>
              <a:t>Abstract </a:t>
            </a:r>
            <a:r>
              <a:rPr lang="en-US" sz="2000" dirty="0">
                <a:latin typeface="+mj-lt"/>
              </a:rPr>
              <a:t>classes are classes that contain one or more abstract methods. An abstract method is a </a:t>
            </a:r>
            <a:r>
              <a:rPr lang="en-US" sz="2000" dirty="0" smtClean="0">
                <a:latin typeface="+mj-lt"/>
              </a:rPr>
              <a:t>method </a:t>
            </a:r>
            <a:r>
              <a:rPr lang="en-US" sz="2000" dirty="0">
                <a:latin typeface="+mj-lt"/>
              </a:rPr>
              <a:t>that is declared, but contains no implementation</a:t>
            </a:r>
            <a:r>
              <a:rPr lang="en-US" sz="2000" dirty="0" smtClean="0">
                <a:latin typeface="+mj-lt"/>
              </a:rPr>
              <a:t>.</a:t>
            </a:r>
          </a:p>
          <a:p>
            <a:r>
              <a:rPr lang="en-US" sz="2000" dirty="0">
                <a:latin typeface="+mj-lt"/>
              </a:rPr>
              <a:t>Abstract classes may not be instantiated, and require subclasses to provide implementations for the </a:t>
            </a:r>
            <a:r>
              <a:rPr lang="en-US" sz="2000" dirty="0" smtClean="0">
                <a:latin typeface="+mj-lt"/>
              </a:rPr>
              <a:t>abstract </a:t>
            </a:r>
            <a:r>
              <a:rPr lang="en-US" sz="2000" dirty="0">
                <a:latin typeface="+mj-lt"/>
              </a:rPr>
              <a:t>methods. </a:t>
            </a:r>
            <a:endParaRPr lang="en-US" sz="2000" dirty="0" smtClean="0">
              <a:latin typeface="+mj-lt"/>
            </a:endParaRPr>
          </a:p>
          <a:p>
            <a:r>
              <a:rPr lang="en-US" sz="2000" dirty="0">
                <a:latin typeface="+mj-lt"/>
              </a:rPr>
              <a:t>Subclasses of an abstract class in Python are not required to implement abstract methods of the parent class</a:t>
            </a:r>
            <a:r>
              <a:rPr lang="en-US" sz="2000" dirty="0" smtClean="0">
                <a:latin typeface="+mj-lt"/>
              </a:rPr>
              <a:t>.</a:t>
            </a:r>
          </a:p>
          <a:p>
            <a:pPr marL="0" indent="0">
              <a:buNone/>
            </a:pPr>
            <a:r>
              <a:rPr lang="en-US" sz="2000" i="1" dirty="0">
                <a:latin typeface="+mj-lt"/>
              </a:rPr>
              <a:t>Let's look at the following example:</a:t>
            </a:r>
          </a:p>
          <a:p>
            <a:pPr marL="0" indent="0">
              <a:buNone/>
            </a:pPr>
            <a:r>
              <a:rPr lang="en-US" sz="2000" dirty="0">
                <a:latin typeface="+mj-lt"/>
              </a:rPr>
              <a:t>class </a:t>
            </a:r>
            <a:r>
              <a:rPr lang="en-US" sz="2000" dirty="0" err="1">
                <a:latin typeface="+mj-lt"/>
              </a:rPr>
              <a:t>AbstractClass</a:t>
            </a:r>
            <a:r>
              <a:rPr lang="en-US" sz="2000" dirty="0">
                <a:latin typeface="+mj-lt"/>
              </a:rPr>
              <a:t>: </a:t>
            </a:r>
            <a:endParaRPr lang="en-US" sz="2000" dirty="0" smtClean="0">
              <a:latin typeface="+mj-lt"/>
            </a:endParaRPr>
          </a:p>
          <a:p>
            <a:pPr marL="0" indent="0">
              <a:buNone/>
            </a:pPr>
            <a:r>
              <a:rPr lang="en-US" sz="2000" dirty="0" smtClean="0">
                <a:latin typeface="+mj-lt"/>
              </a:rPr>
              <a:t>	def </a:t>
            </a:r>
            <a:r>
              <a:rPr lang="en-US" sz="2000" dirty="0" err="1">
                <a:latin typeface="+mj-lt"/>
              </a:rPr>
              <a:t>do_something</a:t>
            </a:r>
            <a:r>
              <a:rPr lang="en-US" sz="2000" dirty="0">
                <a:latin typeface="+mj-lt"/>
              </a:rPr>
              <a:t>(self): </a:t>
            </a:r>
            <a:endParaRPr lang="en-US" sz="2000" dirty="0" smtClean="0">
              <a:latin typeface="+mj-lt"/>
            </a:endParaRPr>
          </a:p>
          <a:p>
            <a:pPr marL="0" indent="0">
              <a:buNone/>
            </a:pPr>
            <a:r>
              <a:rPr lang="en-US" sz="2000" dirty="0" smtClean="0">
                <a:latin typeface="+mj-lt"/>
              </a:rPr>
              <a:t>		pass </a:t>
            </a:r>
          </a:p>
          <a:p>
            <a:pPr marL="0" indent="0">
              <a:buNone/>
            </a:pPr>
            <a:r>
              <a:rPr lang="en-US" sz="2000" dirty="0" smtClean="0">
                <a:latin typeface="+mj-lt"/>
              </a:rPr>
              <a:t>class </a:t>
            </a:r>
            <a:r>
              <a:rPr lang="en-US" sz="2000" dirty="0">
                <a:latin typeface="+mj-lt"/>
              </a:rPr>
              <a:t>B(</a:t>
            </a:r>
            <a:r>
              <a:rPr lang="en-US" sz="2000" dirty="0" err="1">
                <a:latin typeface="+mj-lt"/>
              </a:rPr>
              <a:t>AbstractClass</a:t>
            </a:r>
            <a:r>
              <a:rPr lang="en-US" sz="2000" dirty="0">
                <a:latin typeface="+mj-lt"/>
              </a:rPr>
              <a:t>): </a:t>
            </a:r>
            <a:endParaRPr lang="en-US" sz="2000" dirty="0" smtClean="0">
              <a:latin typeface="+mj-lt"/>
            </a:endParaRPr>
          </a:p>
          <a:p>
            <a:pPr marL="0" indent="0">
              <a:buNone/>
            </a:pPr>
            <a:r>
              <a:rPr lang="en-US" sz="2000" dirty="0" smtClean="0">
                <a:latin typeface="+mj-lt"/>
              </a:rPr>
              <a:t>	pass </a:t>
            </a:r>
          </a:p>
          <a:p>
            <a:pPr marL="0" indent="0">
              <a:buNone/>
            </a:pPr>
            <a:r>
              <a:rPr lang="en-US" sz="2000" dirty="0" smtClean="0">
                <a:latin typeface="+mj-lt"/>
              </a:rPr>
              <a:t>a </a:t>
            </a:r>
            <a:r>
              <a:rPr lang="en-US" sz="2000" dirty="0">
                <a:latin typeface="+mj-lt"/>
              </a:rPr>
              <a:t>= </a:t>
            </a:r>
            <a:r>
              <a:rPr lang="en-US" sz="2000" dirty="0" err="1">
                <a:latin typeface="+mj-lt"/>
              </a:rPr>
              <a:t>AbstractClass</a:t>
            </a:r>
            <a:r>
              <a:rPr lang="en-US" sz="2000" dirty="0">
                <a:latin typeface="+mj-lt"/>
              </a:rPr>
              <a:t>() </a:t>
            </a:r>
            <a:endParaRPr lang="en-US" sz="2000" dirty="0" smtClean="0">
              <a:latin typeface="+mj-lt"/>
            </a:endParaRPr>
          </a:p>
          <a:p>
            <a:pPr marL="0" indent="0">
              <a:buNone/>
            </a:pPr>
            <a:r>
              <a:rPr lang="en-US" sz="2000" dirty="0" smtClean="0">
                <a:latin typeface="+mj-lt"/>
              </a:rPr>
              <a:t>b </a:t>
            </a:r>
            <a:r>
              <a:rPr lang="en-US" sz="2000" dirty="0">
                <a:latin typeface="+mj-lt"/>
              </a:rPr>
              <a:t>= B() </a:t>
            </a:r>
          </a:p>
        </p:txBody>
      </p:sp>
      <p:sp>
        <p:nvSpPr>
          <p:cNvPr id="2" name="Content Placeholder 1"/>
          <p:cNvSpPr>
            <a:spLocks noGrp="1"/>
          </p:cNvSpPr>
          <p:nvPr>
            <p:ph sz="half" idx="2"/>
          </p:nvPr>
        </p:nvSpPr>
        <p:spPr>
          <a:xfrm>
            <a:off x="4790364" y="2961564"/>
            <a:ext cx="6705599" cy="2997034"/>
          </a:xfrm>
          <a:solidFill>
            <a:schemeClr val="bg1">
              <a:lumMod val="85000"/>
            </a:schemeClr>
          </a:solidFill>
        </p:spPr>
        <p:txBody>
          <a:bodyPr/>
          <a:lstStyle/>
          <a:p>
            <a:pPr marL="0" indent="0">
              <a:buNone/>
            </a:pPr>
            <a:r>
              <a:rPr lang="en-US" sz="2000" dirty="0">
                <a:latin typeface="+mj-lt"/>
              </a:rPr>
              <a:t>If we start this program, we see that this is not an abstract class, </a:t>
            </a:r>
            <a:r>
              <a:rPr lang="en-US" sz="2000" dirty="0" smtClean="0">
                <a:latin typeface="+mj-lt"/>
              </a:rPr>
              <a:t>because:</a:t>
            </a:r>
          </a:p>
          <a:p>
            <a:r>
              <a:rPr lang="en-US" sz="2000" dirty="0" smtClean="0">
                <a:latin typeface="+mj-lt"/>
              </a:rPr>
              <a:t>we </a:t>
            </a:r>
            <a:r>
              <a:rPr lang="en-US" sz="2000" dirty="0">
                <a:latin typeface="+mj-lt"/>
              </a:rPr>
              <a:t>can instantiate an instance from</a:t>
            </a:r>
          </a:p>
          <a:p>
            <a:r>
              <a:rPr lang="en-US" sz="2000" dirty="0" smtClean="0">
                <a:latin typeface="+mj-lt"/>
              </a:rPr>
              <a:t>we </a:t>
            </a:r>
            <a:r>
              <a:rPr lang="en-US" sz="2000" dirty="0">
                <a:latin typeface="+mj-lt"/>
              </a:rPr>
              <a:t>are not required to implement </a:t>
            </a:r>
            <a:r>
              <a:rPr lang="en-US" sz="2000" dirty="0" err="1">
                <a:latin typeface="+mj-lt"/>
              </a:rPr>
              <a:t>do_something</a:t>
            </a:r>
            <a:r>
              <a:rPr lang="en-US" sz="2000" dirty="0">
                <a:latin typeface="+mj-lt"/>
              </a:rPr>
              <a:t> in the class </a:t>
            </a:r>
            <a:r>
              <a:rPr lang="en-US" sz="2000" dirty="0" err="1">
                <a:latin typeface="+mj-lt"/>
              </a:rPr>
              <a:t>defintition</a:t>
            </a:r>
            <a:r>
              <a:rPr lang="en-US" sz="2000" dirty="0">
                <a:latin typeface="+mj-lt"/>
              </a:rPr>
              <a:t> of B</a:t>
            </a:r>
          </a:p>
          <a:p>
            <a:endParaRPr lang="en-US" sz="2000" dirty="0">
              <a:latin typeface="+mj-lt"/>
            </a:endParaRPr>
          </a:p>
        </p:txBody>
      </p:sp>
    </p:spTree>
    <p:extLst>
      <p:ext uri="{BB962C8B-B14F-4D97-AF65-F5344CB8AC3E}">
        <p14:creationId xmlns:p14="http://schemas.microsoft.com/office/powerpoint/2010/main" val="129039821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69961" y="313899"/>
            <a:ext cx="10515600" cy="518614"/>
          </a:xfrm>
        </p:spPr>
        <p:txBody>
          <a:bodyPr/>
          <a:lstStyle/>
          <a:p>
            <a:r>
              <a:rPr lang="en-US" dirty="0" smtClean="0"/>
              <a:t>Abstract Base Classes </a:t>
            </a:r>
            <a:r>
              <a:rPr lang="en-US" dirty="0" err="1" smtClean="0"/>
              <a:t>cont</a:t>
            </a:r>
            <a:r>
              <a:rPr lang="en-US" dirty="0" smtClean="0"/>
              <a:t>….</a:t>
            </a:r>
            <a:endParaRPr lang="en-US" dirty="0"/>
          </a:p>
        </p:txBody>
      </p:sp>
      <p:sp>
        <p:nvSpPr>
          <p:cNvPr id="6" name="Content Placeholder 5"/>
          <p:cNvSpPr>
            <a:spLocks noGrp="1"/>
          </p:cNvSpPr>
          <p:nvPr>
            <p:ph idx="1"/>
          </p:nvPr>
        </p:nvSpPr>
        <p:spPr>
          <a:xfrm>
            <a:off x="838200" y="941696"/>
            <a:ext cx="10515600" cy="5235267"/>
          </a:xfrm>
        </p:spPr>
        <p:txBody>
          <a:bodyPr/>
          <a:lstStyle/>
          <a:p>
            <a:r>
              <a:rPr lang="en-US" sz="1800" dirty="0">
                <a:latin typeface="+mj-lt"/>
              </a:rPr>
              <a:t>Python comes with a module which provides the infrastructure for defining Abstract Base Classes (ABCs). This module is called - for obvious reasons </a:t>
            </a:r>
            <a:r>
              <a:rPr lang="en-US" sz="1800" dirty="0" smtClean="0">
                <a:latin typeface="+mj-lt"/>
              </a:rPr>
              <a:t>- </a:t>
            </a:r>
            <a:r>
              <a:rPr lang="en-US" sz="1800" dirty="0" err="1">
                <a:latin typeface="+mj-lt"/>
              </a:rPr>
              <a:t>abc</a:t>
            </a:r>
            <a:r>
              <a:rPr lang="en-US" sz="1800" dirty="0" smtClean="0">
                <a:latin typeface="+mj-lt"/>
              </a:rPr>
              <a:t>.</a:t>
            </a:r>
          </a:p>
          <a:p>
            <a:r>
              <a:rPr lang="en-US" sz="1800" dirty="0">
                <a:latin typeface="+mj-lt"/>
              </a:rPr>
              <a:t>The following Python code uses the </a:t>
            </a:r>
            <a:r>
              <a:rPr lang="en-US" sz="1800" dirty="0" err="1">
                <a:latin typeface="+mj-lt"/>
              </a:rPr>
              <a:t>abc</a:t>
            </a:r>
            <a:r>
              <a:rPr lang="en-US" sz="1800" dirty="0">
                <a:latin typeface="+mj-lt"/>
              </a:rPr>
              <a:t> module and defines an abstract base class</a:t>
            </a:r>
            <a:r>
              <a:rPr lang="en-US" sz="1800" dirty="0" smtClean="0">
                <a:latin typeface="+mj-lt"/>
              </a:rPr>
              <a:t>:</a:t>
            </a:r>
          </a:p>
          <a:p>
            <a:pPr marL="0" indent="0">
              <a:buNone/>
            </a:pPr>
            <a:r>
              <a:rPr lang="en-US" sz="1800" dirty="0" smtClean="0">
                <a:latin typeface="+mj-lt"/>
              </a:rPr>
              <a:t>from </a:t>
            </a:r>
            <a:r>
              <a:rPr lang="en-US" sz="1800" dirty="0" err="1">
                <a:latin typeface="+mj-lt"/>
              </a:rPr>
              <a:t>abc</a:t>
            </a:r>
            <a:r>
              <a:rPr lang="en-US" sz="1800" dirty="0">
                <a:latin typeface="+mj-lt"/>
              </a:rPr>
              <a:t> import ABC, </a:t>
            </a:r>
            <a:r>
              <a:rPr lang="en-US" sz="1800" dirty="0" err="1">
                <a:latin typeface="+mj-lt"/>
              </a:rPr>
              <a:t>abstractmethod</a:t>
            </a:r>
            <a:r>
              <a:rPr lang="en-US" sz="1800" dirty="0">
                <a:latin typeface="+mj-lt"/>
              </a:rPr>
              <a:t> class </a:t>
            </a:r>
            <a:endParaRPr lang="en-US" sz="1800" dirty="0" smtClean="0">
              <a:latin typeface="+mj-lt"/>
            </a:endParaRPr>
          </a:p>
          <a:p>
            <a:pPr marL="0" indent="0">
              <a:buNone/>
            </a:pPr>
            <a:r>
              <a:rPr lang="en-US" sz="1800" dirty="0" err="1" smtClean="0">
                <a:latin typeface="+mj-lt"/>
              </a:rPr>
              <a:t>AbstractClassExample</a:t>
            </a:r>
            <a:r>
              <a:rPr lang="en-US" sz="1800" dirty="0" smtClean="0">
                <a:latin typeface="+mj-lt"/>
              </a:rPr>
              <a:t>(ABC</a:t>
            </a:r>
            <a:r>
              <a:rPr lang="en-US" sz="1800" dirty="0">
                <a:latin typeface="+mj-lt"/>
              </a:rPr>
              <a:t>): </a:t>
            </a:r>
            <a:endParaRPr lang="en-US" sz="1800" dirty="0" smtClean="0">
              <a:latin typeface="+mj-lt"/>
            </a:endParaRPr>
          </a:p>
          <a:p>
            <a:pPr marL="0" indent="0">
              <a:buNone/>
            </a:pPr>
            <a:r>
              <a:rPr lang="en-US" sz="1800" dirty="0">
                <a:latin typeface="+mj-lt"/>
              </a:rPr>
              <a:t> </a:t>
            </a:r>
            <a:r>
              <a:rPr lang="en-US" sz="1800" dirty="0" smtClean="0">
                <a:latin typeface="+mj-lt"/>
              </a:rPr>
              <a:t>    def </a:t>
            </a:r>
            <a:r>
              <a:rPr lang="en-US" sz="1800" dirty="0">
                <a:latin typeface="+mj-lt"/>
              </a:rPr>
              <a:t>__init__(self, value): </a:t>
            </a:r>
            <a:endParaRPr lang="en-US" sz="1800" dirty="0" smtClean="0">
              <a:latin typeface="+mj-lt"/>
            </a:endParaRPr>
          </a:p>
          <a:p>
            <a:pPr marL="0" indent="0">
              <a:buNone/>
            </a:pPr>
            <a:r>
              <a:rPr lang="en-US" sz="1800" dirty="0" smtClean="0">
                <a:latin typeface="+mj-lt"/>
              </a:rPr>
              <a:t>	</a:t>
            </a:r>
            <a:r>
              <a:rPr lang="en-US" sz="1800" dirty="0" err="1" smtClean="0">
                <a:latin typeface="+mj-lt"/>
              </a:rPr>
              <a:t>self.value</a:t>
            </a:r>
            <a:r>
              <a:rPr lang="en-US" sz="1800" dirty="0" smtClean="0">
                <a:latin typeface="+mj-lt"/>
              </a:rPr>
              <a:t> </a:t>
            </a:r>
            <a:r>
              <a:rPr lang="en-US" sz="1800" dirty="0">
                <a:latin typeface="+mj-lt"/>
              </a:rPr>
              <a:t>= value </a:t>
            </a:r>
            <a:endParaRPr lang="en-US" sz="1800" dirty="0" smtClean="0">
              <a:latin typeface="+mj-lt"/>
            </a:endParaRPr>
          </a:p>
          <a:p>
            <a:pPr marL="0" indent="0">
              <a:buNone/>
            </a:pPr>
            <a:r>
              <a:rPr lang="en-US" sz="1800" dirty="0" smtClean="0">
                <a:latin typeface="+mj-lt"/>
              </a:rPr>
              <a:t>    	super</a:t>
            </a:r>
            <a:r>
              <a:rPr lang="en-US" sz="1800" dirty="0">
                <a:latin typeface="+mj-lt"/>
              </a:rPr>
              <a:t>().__init__() </a:t>
            </a:r>
            <a:endParaRPr lang="en-US" sz="1800" dirty="0" smtClean="0">
              <a:latin typeface="+mj-lt"/>
            </a:endParaRPr>
          </a:p>
          <a:p>
            <a:pPr marL="0" indent="0">
              <a:buNone/>
            </a:pPr>
            <a:r>
              <a:rPr lang="en-US" sz="1800" dirty="0" smtClean="0">
                <a:latin typeface="+mj-lt"/>
              </a:rPr>
              <a:t>    @</a:t>
            </a:r>
            <a:r>
              <a:rPr lang="en-US" sz="1800" dirty="0" err="1">
                <a:latin typeface="+mj-lt"/>
              </a:rPr>
              <a:t>abstractmethod</a:t>
            </a:r>
            <a:r>
              <a:rPr lang="en-US" sz="1800" dirty="0">
                <a:latin typeface="+mj-lt"/>
              </a:rPr>
              <a:t> </a:t>
            </a:r>
            <a:endParaRPr lang="en-US" sz="1800" dirty="0" smtClean="0">
              <a:latin typeface="+mj-lt"/>
            </a:endParaRPr>
          </a:p>
          <a:p>
            <a:pPr marL="0" indent="0">
              <a:buNone/>
            </a:pPr>
            <a:r>
              <a:rPr lang="en-US" sz="1800" dirty="0" smtClean="0">
                <a:latin typeface="+mj-lt"/>
              </a:rPr>
              <a:t>    def </a:t>
            </a:r>
            <a:r>
              <a:rPr lang="en-US" sz="1800" dirty="0" err="1">
                <a:latin typeface="+mj-lt"/>
              </a:rPr>
              <a:t>do_something</a:t>
            </a:r>
            <a:r>
              <a:rPr lang="en-US" sz="1800" dirty="0">
                <a:latin typeface="+mj-lt"/>
              </a:rPr>
              <a:t>(self): </a:t>
            </a:r>
            <a:endParaRPr lang="en-US" sz="1800" dirty="0" smtClean="0">
              <a:latin typeface="+mj-lt"/>
            </a:endParaRPr>
          </a:p>
          <a:p>
            <a:pPr marL="0" indent="0">
              <a:buNone/>
            </a:pPr>
            <a:r>
              <a:rPr lang="en-US" sz="1800" dirty="0" smtClean="0">
                <a:latin typeface="+mj-lt"/>
              </a:rPr>
              <a:t>	pass</a:t>
            </a:r>
          </a:p>
          <a:p>
            <a:pPr marL="0" indent="0">
              <a:buNone/>
            </a:pPr>
            <a:r>
              <a:rPr lang="en-US" sz="1800" dirty="0">
                <a:latin typeface="+mj-lt"/>
              </a:rPr>
              <a:t>class DoAdd42(</a:t>
            </a:r>
            <a:r>
              <a:rPr lang="en-US" sz="1800" dirty="0" err="1">
                <a:latin typeface="+mj-lt"/>
              </a:rPr>
              <a:t>AbstractClassExample</a:t>
            </a:r>
            <a:r>
              <a:rPr lang="en-US" sz="1800" dirty="0">
                <a:latin typeface="+mj-lt"/>
              </a:rPr>
              <a:t>): </a:t>
            </a:r>
          </a:p>
          <a:p>
            <a:pPr marL="0" indent="0">
              <a:buNone/>
            </a:pPr>
            <a:r>
              <a:rPr lang="en-US" sz="1800" dirty="0" smtClean="0">
                <a:latin typeface="+mj-lt"/>
              </a:rPr>
              <a:t>Pass</a:t>
            </a:r>
          </a:p>
          <a:p>
            <a:pPr marL="0" indent="0">
              <a:buNone/>
            </a:pPr>
            <a:r>
              <a:rPr lang="en-US" sz="1800" dirty="0">
                <a:latin typeface="+mj-lt"/>
              </a:rPr>
              <a:t>x = DoAdd42(4)</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8077" y="2949836"/>
            <a:ext cx="5553075" cy="17449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929277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8"/>
            <a:ext cx="10515600" cy="467385"/>
          </a:xfrm>
        </p:spPr>
        <p:txBody>
          <a:bodyPr/>
          <a:lstStyle/>
          <a:p>
            <a:r>
              <a:rPr lang="en-US" dirty="0"/>
              <a:t>Abstract Base Classes </a:t>
            </a:r>
            <a:r>
              <a:rPr lang="en-US" dirty="0" err="1"/>
              <a:t>cont</a:t>
            </a:r>
            <a:r>
              <a:rPr lang="en-US" dirty="0"/>
              <a:t>….</a:t>
            </a:r>
          </a:p>
        </p:txBody>
      </p:sp>
      <p:sp>
        <p:nvSpPr>
          <p:cNvPr id="3" name="Content Placeholder 2"/>
          <p:cNvSpPr>
            <a:spLocks noGrp="1"/>
          </p:cNvSpPr>
          <p:nvPr>
            <p:ph idx="1"/>
          </p:nvPr>
        </p:nvSpPr>
        <p:spPr>
          <a:xfrm>
            <a:off x="838200" y="1269242"/>
            <a:ext cx="10515600" cy="4907721"/>
          </a:xfrm>
        </p:spPr>
        <p:txBody>
          <a:bodyPr/>
          <a:lstStyle/>
          <a:p>
            <a:pPr marL="0" indent="0">
              <a:buNone/>
            </a:pPr>
            <a:r>
              <a:rPr lang="en-US" sz="1800" dirty="0">
                <a:latin typeface="+mj-lt"/>
              </a:rPr>
              <a:t>class DoAdd42(</a:t>
            </a:r>
            <a:r>
              <a:rPr lang="en-US" sz="1800" dirty="0" err="1">
                <a:latin typeface="+mj-lt"/>
              </a:rPr>
              <a:t>AbstractClassExample</a:t>
            </a:r>
            <a:r>
              <a:rPr lang="en-US" sz="1800" dirty="0">
                <a:latin typeface="+mj-lt"/>
              </a:rPr>
              <a:t>): </a:t>
            </a:r>
          </a:p>
          <a:p>
            <a:pPr marL="0" indent="0">
              <a:buNone/>
            </a:pPr>
            <a:r>
              <a:rPr lang="en-US" sz="1800" dirty="0" smtClean="0">
                <a:latin typeface="+mj-lt"/>
              </a:rPr>
              <a:t>    def </a:t>
            </a:r>
            <a:r>
              <a:rPr lang="en-US" sz="1800" dirty="0" err="1">
                <a:latin typeface="+mj-lt"/>
              </a:rPr>
              <a:t>do_something</a:t>
            </a:r>
            <a:r>
              <a:rPr lang="en-US" sz="1800" dirty="0">
                <a:latin typeface="+mj-lt"/>
              </a:rPr>
              <a:t>(self): </a:t>
            </a:r>
          </a:p>
          <a:p>
            <a:pPr marL="0" indent="0">
              <a:buNone/>
            </a:pPr>
            <a:r>
              <a:rPr lang="en-US" sz="1800" dirty="0" smtClean="0">
                <a:latin typeface="+mj-lt"/>
              </a:rPr>
              <a:t>	return </a:t>
            </a:r>
            <a:r>
              <a:rPr lang="en-US" sz="1800" dirty="0" err="1">
                <a:latin typeface="+mj-lt"/>
              </a:rPr>
              <a:t>self.value</a:t>
            </a:r>
            <a:r>
              <a:rPr lang="en-US" sz="1800" dirty="0">
                <a:latin typeface="+mj-lt"/>
              </a:rPr>
              <a:t> + 42 </a:t>
            </a:r>
            <a:endParaRPr lang="en-US" sz="1800" dirty="0" smtClean="0">
              <a:latin typeface="+mj-lt"/>
            </a:endParaRPr>
          </a:p>
          <a:p>
            <a:pPr marL="0" indent="0">
              <a:buNone/>
            </a:pPr>
            <a:r>
              <a:rPr lang="en-US" sz="1800" dirty="0" smtClean="0">
                <a:latin typeface="+mj-lt"/>
              </a:rPr>
              <a:t>class DoMul42(</a:t>
            </a:r>
            <a:r>
              <a:rPr lang="en-US" sz="1800" dirty="0" err="1" smtClean="0">
                <a:latin typeface="+mj-lt"/>
              </a:rPr>
              <a:t>AbstractClassExample</a:t>
            </a:r>
            <a:r>
              <a:rPr lang="en-US" sz="1800" dirty="0">
                <a:latin typeface="+mj-lt"/>
              </a:rPr>
              <a:t>): </a:t>
            </a:r>
          </a:p>
          <a:p>
            <a:pPr marL="0" indent="0">
              <a:buNone/>
            </a:pPr>
            <a:r>
              <a:rPr lang="en-US" sz="1800" dirty="0">
                <a:latin typeface="+mj-lt"/>
              </a:rPr>
              <a:t> </a:t>
            </a:r>
            <a:r>
              <a:rPr lang="en-US" sz="1800" dirty="0" smtClean="0">
                <a:latin typeface="+mj-lt"/>
              </a:rPr>
              <a:t>   def </a:t>
            </a:r>
            <a:r>
              <a:rPr lang="en-US" sz="1800" dirty="0" err="1">
                <a:latin typeface="+mj-lt"/>
              </a:rPr>
              <a:t>do_something</a:t>
            </a:r>
            <a:r>
              <a:rPr lang="en-US" sz="1800" dirty="0">
                <a:latin typeface="+mj-lt"/>
              </a:rPr>
              <a:t>(self): </a:t>
            </a:r>
          </a:p>
          <a:p>
            <a:pPr marL="0" indent="0">
              <a:buNone/>
            </a:pPr>
            <a:r>
              <a:rPr lang="en-US" sz="1800" dirty="0" smtClean="0">
                <a:latin typeface="+mj-lt"/>
              </a:rPr>
              <a:t>	return </a:t>
            </a:r>
            <a:r>
              <a:rPr lang="en-US" sz="1800" dirty="0" err="1">
                <a:latin typeface="+mj-lt"/>
              </a:rPr>
              <a:t>self.value</a:t>
            </a:r>
            <a:r>
              <a:rPr lang="en-US" sz="1800" dirty="0">
                <a:latin typeface="+mj-lt"/>
              </a:rPr>
              <a:t> * 42 </a:t>
            </a:r>
          </a:p>
          <a:p>
            <a:pPr marL="0" indent="0">
              <a:buNone/>
            </a:pPr>
            <a:r>
              <a:rPr lang="en-US" sz="1800" dirty="0">
                <a:latin typeface="+mj-lt"/>
              </a:rPr>
              <a:t>x = DoAdd42(10) </a:t>
            </a:r>
          </a:p>
          <a:p>
            <a:pPr marL="0" indent="0">
              <a:buNone/>
            </a:pPr>
            <a:r>
              <a:rPr lang="en-US" sz="1800" dirty="0">
                <a:latin typeface="+mj-lt"/>
              </a:rPr>
              <a:t>y = DoMul42(10) </a:t>
            </a:r>
          </a:p>
          <a:p>
            <a:pPr marL="0" indent="0">
              <a:buNone/>
            </a:pPr>
            <a:r>
              <a:rPr lang="en-US" sz="1800" dirty="0">
                <a:latin typeface="+mj-lt"/>
              </a:rPr>
              <a:t>print(</a:t>
            </a:r>
            <a:r>
              <a:rPr lang="en-US" sz="1800" dirty="0" err="1">
                <a:latin typeface="+mj-lt"/>
              </a:rPr>
              <a:t>x.do_something</a:t>
            </a:r>
            <a:r>
              <a:rPr lang="en-US" sz="1800" dirty="0">
                <a:latin typeface="+mj-lt"/>
              </a:rPr>
              <a:t>()) </a:t>
            </a:r>
          </a:p>
          <a:p>
            <a:pPr marL="0" indent="0">
              <a:buNone/>
            </a:pPr>
            <a:r>
              <a:rPr lang="en-US" sz="1800" dirty="0">
                <a:latin typeface="+mj-lt"/>
              </a:rPr>
              <a:t>print(</a:t>
            </a:r>
            <a:r>
              <a:rPr lang="en-US" sz="1800" dirty="0" err="1">
                <a:latin typeface="+mj-lt"/>
              </a:rPr>
              <a:t>y.do_something</a:t>
            </a:r>
            <a:r>
              <a:rPr lang="en-US" sz="1800" dirty="0" smtClean="0">
                <a:latin typeface="+mj-lt"/>
              </a:rPr>
              <a:t>())</a:t>
            </a:r>
          </a:p>
          <a:p>
            <a:pPr marL="0" indent="0">
              <a:buNone/>
            </a:pPr>
            <a:endParaRPr lang="en-US" sz="1800" dirty="0">
              <a:latin typeface="+mj-lt"/>
            </a:endParaRPr>
          </a:p>
          <a:p>
            <a:pPr marL="0" indent="0">
              <a:buNone/>
            </a:pPr>
            <a:r>
              <a:rPr lang="en-US" sz="1800" dirty="0">
                <a:latin typeface="+mj-lt"/>
              </a:rPr>
              <a:t>A class that is derived from an abstract class cannot be instantiated unless all of its abstract methods are overridden.</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2544" y="3797276"/>
            <a:ext cx="1590675" cy="122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74972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8"/>
            <a:ext cx="10515600" cy="508330"/>
          </a:xfrm>
        </p:spPr>
        <p:txBody>
          <a:bodyPr/>
          <a:lstStyle/>
          <a:p>
            <a:r>
              <a:rPr lang="en-US" dirty="0"/>
              <a:t>Abstract Base Classes </a:t>
            </a:r>
            <a:r>
              <a:rPr lang="en-US" dirty="0" err="1"/>
              <a:t>cont</a:t>
            </a:r>
            <a:r>
              <a:rPr lang="en-US" dirty="0"/>
              <a:t>….</a:t>
            </a:r>
          </a:p>
        </p:txBody>
      </p:sp>
      <p:sp>
        <p:nvSpPr>
          <p:cNvPr id="3" name="Content Placeholder 2"/>
          <p:cNvSpPr>
            <a:spLocks noGrp="1"/>
          </p:cNvSpPr>
          <p:nvPr>
            <p:ph idx="1"/>
          </p:nvPr>
        </p:nvSpPr>
        <p:spPr>
          <a:xfrm>
            <a:off x="838200" y="941696"/>
            <a:ext cx="10515600" cy="5235267"/>
          </a:xfrm>
        </p:spPr>
        <p:txBody>
          <a:bodyPr/>
          <a:lstStyle/>
          <a:p>
            <a:pPr marL="0" indent="0" algn="just">
              <a:buNone/>
            </a:pPr>
            <a:r>
              <a:rPr lang="en-US" sz="1800" dirty="0">
                <a:latin typeface="+mj-lt"/>
              </a:rPr>
              <a:t>An abstract method can have an implementation in the abstract class! Even if they are implemented, designers of subclasses will be forced to override the implementation. Like in other cases of "normal" inheritance, the abstract method can be invoked with super() call mechanism. This makes it possible to provide some basic functionality in the abstract method, which can be enriched by the </a:t>
            </a:r>
            <a:r>
              <a:rPr lang="en-US" sz="1800" dirty="0" smtClean="0">
                <a:latin typeface="+mj-lt"/>
              </a:rPr>
              <a:t>subclass </a:t>
            </a:r>
            <a:r>
              <a:rPr lang="en-US" sz="1800" dirty="0">
                <a:latin typeface="+mj-lt"/>
              </a:rPr>
              <a:t>implementation</a:t>
            </a:r>
            <a:r>
              <a:rPr lang="en-US" sz="1800" dirty="0" smtClean="0">
                <a:latin typeface="+mj-lt"/>
              </a:rPr>
              <a:t>.</a:t>
            </a:r>
          </a:p>
          <a:p>
            <a:pPr marL="0" indent="0" algn="just">
              <a:buNone/>
            </a:pPr>
            <a:r>
              <a:rPr lang="en-US" sz="1800" dirty="0">
                <a:latin typeface="+mj-lt"/>
              </a:rPr>
              <a:t>from </a:t>
            </a:r>
            <a:r>
              <a:rPr lang="en-US" sz="1800" dirty="0" err="1">
                <a:latin typeface="+mj-lt"/>
              </a:rPr>
              <a:t>abc</a:t>
            </a:r>
            <a:r>
              <a:rPr lang="en-US" sz="1800" dirty="0">
                <a:latin typeface="+mj-lt"/>
              </a:rPr>
              <a:t> import ABC, </a:t>
            </a:r>
            <a:r>
              <a:rPr lang="en-US" sz="1800" dirty="0" err="1">
                <a:latin typeface="+mj-lt"/>
              </a:rPr>
              <a:t>abstractmethod</a:t>
            </a:r>
            <a:r>
              <a:rPr lang="en-US" sz="1800" dirty="0">
                <a:latin typeface="+mj-lt"/>
              </a:rPr>
              <a:t> </a:t>
            </a:r>
          </a:p>
          <a:p>
            <a:pPr marL="0" indent="0" algn="just">
              <a:buNone/>
            </a:pPr>
            <a:r>
              <a:rPr lang="en-US" sz="1800" dirty="0">
                <a:latin typeface="+mj-lt"/>
              </a:rPr>
              <a:t>class </a:t>
            </a:r>
            <a:r>
              <a:rPr lang="en-US" sz="1800" dirty="0" err="1">
                <a:latin typeface="+mj-lt"/>
              </a:rPr>
              <a:t>AbstractClassExample</a:t>
            </a:r>
            <a:r>
              <a:rPr lang="en-US" sz="1800" dirty="0">
                <a:latin typeface="+mj-lt"/>
              </a:rPr>
              <a:t>(ABC): </a:t>
            </a:r>
          </a:p>
          <a:p>
            <a:pPr marL="0" indent="0" algn="just">
              <a:buNone/>
            </a:pPr>
            <a:r>
              <a:rPr lang="en-US" sz="1800" dirty="0" smtClean="0">
                <a:latin typeface="+mj-lt"/>
              </a:rPr>
              <a:t>	@</a:t>
            </a:r>
            <a:r>
              <a:rPr lang="en-US" sz="1800" dirty="0" err="1">
                <a:latin typeface="+mj-lt"/>
              </a:rPr>
              <a:t>abstractmethod</a:t>
            </a:r>
            <a:r>
              <a:rPr lang="en-US" sz="1800" dirty="0">
                <a:latin typeface="+mj-lt"/>
              </a:rPr>
              <a:t> </a:t>
            </a:r>
            <a:r>
              <a:rPr lang="en-US" sz="1800" dirty="0" smtClean="0">
                <a:latin typeface="+mj-lt"/>
              </a:rPr>
              <a:t> </a:t>
            </a:r>
            <a:endParaRPr lang="en-US" sz="1800" dirty="0">
              <a:latin typeface="+mj-lt"/>
            </a:endParaRPr>
          </a:p>
          <a:p>
            <a:pPr marL="0" indent="0" algn="just">
              <a:buNone/>
            </a:pPr>
            <a:r>
              <a:rPr lang="en-US" sz="1800" dirty="0" smtClean="0">
                <a:latin typeface="+mj-lt"/>
              </a:rPr>
              <a:t>	def </a:t>
            </a:r>
            <a:r>
              <a:rPr lang="en-US" sz="1800" dirty="0" err="1">
                <a:latin typeface="+mj-lt"/>
              </a:rPr>
              <a:t>do_something</a:t>
            </a:r>
            <a:r>
              <a:rPr lang="en-US" sz="1800" dirty="0">
                <a:latin typeface="+mj-lt"/>
              </a:rPr>
              <a:t>(self): </a:t>
            </a:r>
          </a:p>
          <a:p>
            <a:pPr marL="0" indent="0" algn="just">
              <a:buNone/>
            </a:pPr>
            <a:r>
              <a:rPr lang="en-US" sz="1800" dirty="0" smtClean="0">
                <a:latin typeface="+mj-lt"/>
              </a:rPr>
              <a:t>	       print</a:t>
            </a:r>
            <a:r>
              <a:rPr lang="en-US" sz="1800" dirty="0">
                <a:latin typeface="+mj-lt"/>
              </a:rPr>
              <a:t>("Some implementation!") </a:t>
            </a:r>
          </a:p>
          <a:p>
            <a:pPr marL="0" indent="0" algn="just">
              <a:buNone/>
            </a:pPr>
            <a:r>
              <a:rPr lang="en-US" sz="1800" dirty="0">
                <a:latin typeface="+mj-lt"/>
              </a:rPr>
              <a:t>class </a:t>
            </a:r>
            <a:r>
              <a:rPr lang="en-US" sz="1800" dirty="0" err="1">
                <a:latin typeface="+mj-lt"/>
              </a:rPr>
              <a:t>AnotherSubclass</a:t>
            </a:r>
            <a:r>
              <a:rPr lang="en-US" sz="1800" dirty="0">
                <a:latin typeface="+mj-lt"/>
              </a:rPr>
              <a:t>(</a:t>
            </a:r>
            <a:r>
              <a:rPr lang="en-US" sz="1800" dirty="0" err="1">
                <a:latin typeface="+mj-lt"/>
              </a:rPr>
              <a:t>AbstractClassExample</a:t>
            </a:r>
            <a:r>
              <a:rPr lang="en-US" sz="1800" dirty="0">
                <a:latin typeface="+mj-lt"/>
              </a:rPr>
              <a:t>): </a:t>
            </a:r>
          </a:p>
          <a:p>
            <a:pPr marL="0" indent="0" algn="just">
              <a:buNone/>
            </a:pPr>
            <a:r>
              <a:rPr lang="en-US" sz="1800" dirty="0" smtClean="0">
                <a:latin typeface="+mj-lt"/>
              </a:rPr>
              <a:t>	def </a:t>
            </a:r>
            <a:r>
              <a:rPr lang="en-US" sz="1800" dirty="0" err="1">
                <a:latin typeface="+mj-lt"/>
              </a:rPr>
              <a:t>do_something</a:t>
            </a:r>
            <a:r>
              <a:rPr lang="en-US" sz="1800" dirty="0">
                <a:latin typeface="+mj-lt"/>
              </a:rPr>
              <a:t>(self): </a:t>
            </a:r>
          </a:p>
          <a:p>
            <a:pPr marL="0" indent="0" algn="just">
              <a:buNone/>
            </a:pPr>
            <a:r>
              <a:rPr lang="en-US" sz="1800" dirty="0" smtClean="0">
                <a:latin typeface="+mj-lt"/>
              </a:rPr>
              <a:t>	      super</a:t>
            </a:r>
            <a:r>
              <a:rPr lang="en-US" sz="1800" dirty="0">
                <a:latin typeface="+mj-lt"/>
              </a:rPr>
              <a:t>().</a:t>
            </a:r>
            <a:r>
              <a:rPr lang="en-US" sz="1800" dirty="0" err="1">
                <a:latin typeface="+mj-lt"/>
              </a:rPr>
              <a:t>do_something</a:t>
            </a:r>
            <a:r>
              <a:rPr lang="en-US" sz="1800" dirty="0">
                <a:latin typeface="+mj-lt"/>
              </a:rPr>
              <a:t>() </a:t>
            </a:r>
          </a:p>
          <a:p>
            <a:pPr marL="0" indent="0" algn="just">
              <a:buNone/>
            </a:pPr>
            <a:r>
              <a:rPr lang="en-US" sz="1800" dirty="0" smtClean="0">
                <a:latin typeface="+mj-lt"/>
              </a:rPr>
              <a:t>	       print</a:t>
            </a:r>
            <a:r>
              <a:rPr lang="en-US" sz="1800" dirty="0">
                <a:latin typeface="+mj-lt"/>
              </a:rPr>
              <a:t>("The enrichment from </a:t>
            </a:r>
            <a:r>
              <a:rPr lang="en-US" sz="1800" dirty="0" err="1">
                <a:latin typeface="+mj-lt"/>
              </a:rPr>
              <a:t>AnotherSubclass</a:t>
            </a:r>
            <a:r>
              <a:rPr lang="en-US" sz="1800" dirty="0">
                <a:latin typeface="+mj-lt"/>
              </a:rPr>
              <a:t>") </a:t>
            </a:r>
          </a:p>
          <a:p>
            <a:pPr marL="0" indent="0" algn="just">
              <a:buNone/>
            </a:pPr>
            <a:r>
              <a:rPr lang="en-US" sz="1800" dirty="0">
                <a:latin typeface="+mj-lt"/>
              </a:rPr>
              <a:t>x = </a:t>
            </a:r>
            <a:r>
              <a:rPr lang="en-US" sz="1800" dirty="0" err="1">
                <a:latin typeface="+mj-lt"/>
              </a:rPr>
              <a:t>AnotherSubclass</a:t>
            </a:r>
            <a:r>
              <a:rPr lang="en-US" sz="1800" dirty="0">
                <a:latin typeface="+mj-lt"/>
              </a:rPr>
              <a:t>()</a:t>
            </a:r>
          </a:p>
          <a:p>
            <a:pPr marL="0" indent="0" algn="just">
              <a:buNone/>
            </a:pPr>
            <a:r>
              <a:rPr lang="en-US" sz="1800" dirty="0">
                <a:latin typeface="+mj-lt"/>
              </a:rPr>
              <a:t> </a:t>
            </a:r>
            <a:r>
              <a:rPr lang="en-US" sz="1800" dirty="0" err="1">
                <a:latin typeface="+mj-lt"/>
              </a:rPr>
              <a:t>x.do_something</a:t>
            </a:r>
            <a:r>
              <a:rPr lang="en-US" sz="1800" dirty="0">
                <a:latin typeface="+mj-lt"/>
              </a:rPr>
              <a:t>()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8899" y="3609833"/>
            <a:ext cx="4452013" cy="1235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361341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576569"/>
          </a:xfrm>
        </p:spPr>
        <p:txBody>
          <a:bodyPr/>
          <a:lstStyle/>
          <a:p>
            <a:r>
              <a:rPr lang="en-US" dirty="0" smtClean="0"/>
              <a:t>Association</a:t>
            </a:r>
            <a:endParaRPr lang="en-US" dirty="0"/>
          </a:p>
        </p:txBody>
      </p:sp>
      <p:sp>
        <p:nvSpPr>
          <p:cNvPr id="3" name="Content Placeholder 2"/>
          <p:cNvSpPr>
            <a:spLocks noGrp="1"/>
          </p:cNvSpPr>
          <p:nvPr>
            <p:ph idx="1"/>
          </p:nvPr>
        </p:nvSpPr>
        <p:spPr>
          <a:xfrm>
            <a:off x="838200" y="1146412"/>
            <a:ext cx="10515600" cy="5030551"/>
          </a:xfrm>
        </p:spPr>
        <p:txBody>
          <a:bodyPr/>
          <a:lstStyle/>
          <a:p>
            <a:r>
              <a:rPr lang="en-US" sz="1800" dirty="0">
                <a:latin typeface="+mj-lt"/>
              </a:rPr>
              <a:t>Association is relation between two separate classes which establishes through their Objects. </a:t>
            </a:r>
            <a:endParaRPr lang="en-US" sz="1800" dirty="0">
              <a:latin typeface="+mj-lt"/>
            </a:endParaRPr>
          </a:p>
          <a:p>
            <a:r>
              <a:rPr lang="en-US" sz="1800" dirty="0">
                <a:latin typeface="+mj-lt"/>
              </a:rPr>
              <a:t>It represents a relationship between two or more objects where the objects have their own lifecycle</a:t>
            </a:r>
          </a:p>
          <a:p>
            <a:pPr marL="0" indent="0">
              <a:buNone/>
            </a:pPr>
            <a:endParaRPr lang="en-US" sz="1800" b="1" i="1" dirty="0">
              <a:latin typeface="+mj-lt"/>
            </a:endParaRPr>
          </a:p>
          <a:p>
            <a:pPr marL="0" indent="0">
              <a:buNone/>
            </a:pPr>
            <a:r>
              <a:rPr lang="en-US" sz="1800" b="1" i="1" dirty="0" smtClean="0">
                <a:latin typeface="+mj-lt"/>
              </a:rPr>
              <a:t>Types:</a:t>
            </a:r>
          </a:p>
          <a:p>
            <a:pPr marL="0" indent="0">
              <a:buNone/>
            </a:pPr>
            <a:r>
              <a:rPr lang="en-US" sz="1800" dirty="0" smtClean="0">
                <a:latin typeface="+mj-lt"/>
              </a:rPr>
              <a:t>1.Aggregation -</a:t>
            </a:r>
            <a:r>
              <a:rPr lang="en-US" sz="1800" dirty="0">
                <a:latin typeface="+mj-lt"/>
              </a:rPr>
              <a:t>If the link between two objects is weaker, and neither object has exclusive ownership of the other, it can also be called aggregation.</a:t>
            </a:r>
            <a:endParaRPr lang="en-US" sz="1800" dirty="0">
              <a:latin typeface="+mj-lt"/>
            </a:endParaRPr>
          </a:p>
          <a:p>
            <a:pPr marL="0" indent="0">
              <a:buNone/>
            </a:pPr>
            <a:r>
              <a:rPr lang="en-US" sz="1800" dirty="0">
                <a:latin typeface="+mj-lt"/>
              </a:rPr>
              <a:t> </a:t>
            </a:r>
            <a:r>
              <a:rPr lang="en-US" sz="1800" dirty="0" smtClean="0">
                <a:latin typeface="+mj-lt"/>
              </a:rPr>
              <a:t>2.Composition -Composition </a:t>
            </a:r>
            <a:r>
              <a:rPr lang="en-US" sz="1800" dirty="0">
                <a:latin typeface="+mj-lt"/>
              </a:rPr>
              <a:t>is a way of aggregating objects together by making some objects attributes of other objects.</a:t>
            </a:r>
          </a:p>
        </p:txBody>
      </p:sp>
    </p:spTree>
    <p:extLst>
      <p:ext uri="{BB962C8B-B14F-4D97-AF65-F5344CB8AC3E}">
        <p14:creationId xmlns:p14="http://schemas.microsoft.com/office/powerpoint/2010/main" val="392076487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8"/>
            <a:ext cx="10515600" cy="726694"/>
          </a:xfrm>
        </p:spPr>
        <p:txBody>
          <a:bodyPr/>
          <a:lstStyle/>
          <a:p>
            <a:r>
              <a:rPr lang="en-US" dirty="0" smtClean="0"/>
              <a:t>Example</a:t>
            </a:r>
            <a:endParaRPr lang="en-US" dirty="0"/>
          </a:p>
        </p:txBody>
      </p:sp>
      <p:sp>
        <p:nvSpPr>
          <p:cNvPr id="3" name="Content Placeholder 2"/>
          <p:cNvSpPr>
            <a:spLocks noGrp="1"/>
          </p:cNvSpPr>
          <p:nvPr>
            <p:ph sz="half" idx="1"/>
          </p:nvPr>
        </p:nvSpPr>
        <p:spPr>
          <a:xfrm>
            <a:off x="838200" y="1323833"/>
            <a:ext cx="5181600" cy="4853130"/>
          </a:xfrm>
        </p:spPr>
        <p:txBody>
          <a:bodyPr/>
          <a:lstStyle/>
          <a:p>
            <a:pPr marL="0" indent="0">
              <a:buNone/>
            </a:pPr>
            <a:r>
              <a:rPr lang="en-US" sz="1800" dirty="0">
                <a:latin typeface="+mj-lt"/>
              </a:rPr>
              <a:t>class Learner:</a:t>
            </a:r>
          </a:p>
          <a:p>
            <a:pPr marL="0" indent="0">
              <a:buNone/>
            </a:pPr>
            <a:r>
              <a:rPr lang="en-US" sz="1800" dirty="0">
                <a:latin typeface="+mj-lt"/>
              </a:rPr>
              <a:t>    def __init__(self):</a:t>
            </a:r>
          </a:p>
          <a:p>
            <a:pPr marL="0" indent="0">
              <a:buNone/>
            </a:pPr>
            <a:r>
              <a:rPr lang="en-US" sz="1800" dirty="0">
                <a:latin typeface="+mj-lt"/>
              </a:rPr>
              <a:t>        </a:t>
            </a:r>
            <a:r>
              <a:rPr lang="en-US" sz="1800" dirty="0" err="1">
                <a:latin typeface="+mj-lt"/>
              </a:rPr>
              <a:t>self.classes</a:t>
            </a:r>
            <a:r>
              <a:rPr lang="en-US" sz="1800" dirty="0">
                <a:latin typeface="+mj-lt"/>
              </a:rPr>
              <a:t> = [] #list</a:t>
            </a:r>
          </a:p>
          <a:p>
            <a:pPr marL="0" indent="0">
              <a:buNone/>
            </a:pPr>
            <a:r>
              <a:rPr lang="en-US" sz="1800" dirty="0">
                <a:latin typeface="+mj-lt"/>
              </a:rPr>
              <a:t>    def </a:t>
            </a:r>
            <a:r>
              <a:rPr lang="en-US" sz="1800" dirty="0" err="1">
                <a:latin typeface="+mj-lt"/>
              </a:rPr>
              <a:t>enrol</a:t>
            </a:r>
            <a:r>
              <a:rPr lang="en-US" sz="1800" dirty="0">
                <a:latin typeface="+mj-lt"/>
              </a:rPr>
              <a:t>(self, course):</a:t>
            </a:r>
          </a:p>
          <a:p>
            <a:pPr marL="0" indent="0">
              <a:buNone/>
            </a:pPr>
            <a:r>
              <a:rPr lang="en-US" sz="1800" dirty="0">
                <a:latin typeface="+mj-lt"/>
              </a:rPr>
              <a:t>        </a:t>
            </a:r>
            <a:r>
              <a:rPr lang="en-US" sz="1800" dirty="0" err="1">
                <a:latin typeface="+mj-lt"/>
              </a:rPr>
              <a:t>self.classes.append</a:t>
            </a:r>
            <a:r>
              <a:rPr lang="en-US" sz="1800" dirty="0">
                <a:latin typeface="+mj-lt"/>
              </a:rPr>
              <a:t>(course) #appending course to list       </a:t>
            </a:r>
          </a:p>
          <a:p>
            <a:pPr marL="0" indent="0">
              <a:buNone/>
            </a:pPr>
            <a:r>
              <a:rPr lang="en-US" sz="1800" dirty="0">
                <a:latin typeface="+mj-lt"/>
              </a:rPr>
              <a:t>class Teacher: #another class </a:t>
            </a:r>
          </a:p>
          <a:p>
            <a:pPr marL="0" indent="0">
              <a:buNone/>
            </a:pPr>
            <a:r>
              <a:rPr lang="en-US" sz="1800" dirty="0">
                <a:latin typeface="+mj-lt"/>
              </a:rPr>
              <a:t>    def __init__(self, name):</a:t>
            </a:r>
          </a:p>
          <a:p>
            <a:pPr marL="0" indent="0">
              <a:buNone/>
            </a:pPr>
            <a:r>
              <a:rPr lang="en-US" sz="1800" dirty="0">
                <a:latin typeface="+mj-lt"/>
              </a:rPr>
              <a:t>        self.name = name</a:t>
            </a:r>
          </a:p>
          <a:p>
            <a:pPr marL="0" indent="0">
              <a:buNone/>
            </a:pPr>
            <a:r>
              <a:rPr lang="en-US" sz="1800" dirty="0">
                <a:latin typeface="+mj-lt"/>
              </a:rPr>
              <a:t>        </a:t>
            </a:r>
            <a:r>
              <a:rPr lang="en-US" sz="1800" dirty="0" err="1">
                <a:latin typeface="+mj-lt"/>
              </a:rPr>
              <a:t>self.courses_taught</a:t>
            </a:r>
            <a:r>
              <a:rPr lang="en-US" sz="1800" dirty="0">
                <a:latin typeface="+mj-lt"/>
              </a:rPr>
              <a:t> = ["C", "C++", "Java</a:t>
            </a:r>
            <a:r>
              <a:rPr lang="en-US" sz="1800" dirty="0" smtClean="0">
                <a:latin typeface="+mj-lt"/>
              </a:rPr>
              <a:t>"]      </a:t>
            </a:r>
            <a:endParaRPr lang="en-US" sz="1800" dirty="0">
              <a:latin typeface="+mj-lt"/>
            </a:endParaRPr>
          </a:p>
          <a:p>
            <a:pPr marL="0" indent="0">
              <a:buNone/>
            </a:pPr>
            <a:r>
              <a:rPr lang="en-US" sz="1800" dirty="0">
                <a:latin typeface="+mj-lt"/>
              </a:rPr>
              <a:t>    def </a:t>
            </a:r>
            <a:r>
              <a:rPr lang="en-US" sz="1800" dirty="0" err="1">
                <a:latin typeface="+mj-lt"/>
              </a:rPr>
              <a:t>assign_teaching</a:t>
            </a:r>
            <a:r>
              <a:rPr lang="en-US" sz="1800" dirty="0">
                <a:latin typeface="+mj-lt"/>
              </a:rPr>
              <a:t>(self, course): # two parameter /can add new course in list </a:t>
            </a:r>
          </a:p>
          <a:p>
            <a:pPr marL="0" indent="0">
              <a:buNone/>
            </a:pPr>
            <a:r>
              <a:rPr lang="en-US" sz="1800" dirty="0">
                <a:latin typeface="+mj-lt"/>
              </a:rPr>
              <a:t>        </a:t>
            </a:r>
            <a:r>
              <a:rPr lang="en-US" sz="1800" dirty="0" err="1">
                <a:latin typeface="+mj-lt"/>
              </a:rPr>
              <a:t>self.courses_taught.append</a:t>
            </a:r>
            <a:r>
              <a:rPr lang="en-US" sz="1800" dirty="0">
                <a:latin typeface="+mj-lt"/>
              </a:rPr>
              <a:t>(course)</a:t>
            </a:r>
          </a:p>
          <a:p>
            <a:pPr marL="0" indent="0">
              <a:buNone/>
            </a:pPr>
            <a:r>
              <a:rPr lang="en-US" sz="1800" dirty="0">
                <a:latin typeface="+mj-lt"/>
              </a:rPr>
              <a:t>        print( </a:t>
            </a:r>
            <a:r>
              <a:rPr lang="en-US" sz="1800" dirty="0" err="1">
                <a:latin typeface="+mj-lt"/>
              </a:rPr>
              <a:t>self.courses_taught</a:t>
            </a:r>
            <a:r>
              <a:rPr lang="en-US" sz="1800" dirty="0">
                <a:latin typeface="+mj-lt"/>
              </a:rPr>
              <a:t> </a:t>
            </a:r>
            <a:r>
              <a:rPr lang="en-US" sz="1800" dirty="0" smtClean="0">
                <a:latin typeface="+mj-lt"/>
              </a:rPr>
              <a:t>)</a:t>
            </a:r>
          </a:p>
        </p:txBody>
      </p:sp>
      <p:sp>
        <p:nvSpPr>
          <p:cNvPr id="5" name="Content Placeholder 4"/>
          <p:cNvSpPr>
            <a:spLocks noGrp="1"/>
          </p:cNvSpPr>
          <p:nvPr>
            <p:ph sz="half" idx="2"/>
          </p:nvPr>
        </p:nvSpPr>
        <p:spPr>
          <a:xfrm>
            <a:off x="6172200" y="1255594"/>
            <a:ext cx="5181600" cy="4921369"/>
          </a:xfrm>
        </p:spPr>
        <p:txBody>
          <a:bodyPr/>
          <a:lstStyle/>
          <a:p>
            <a:pPr marL="0" indent="0">
              <a:buNone/>
            </a:pPr>
            <a:r>
              <a:rPr lang="en-US" sz="1800" dirty="0">
                <a:latin typeface="+mj-lt"/>
              </a:rPr>
              <a:t>class Person: </a:t>
            </a:r>
          </a:p>
          <a:p>
            <a:pPr marL="0" indent="0">
              <a:buNone/>
            </a:pPr>
            <a:r>
              <a:rPr lang="en-US" sz="1800" dirty="0">
                <a:latin typeface="+mj-lt"/>
              </a:rPr>
              <a:t>    def __init__(self, name, surname, number, learner=None, teacher=None):#learner and teacher is </a:t>
            </a:r>
            <a:r>
              <a:rPr lang="en-US" sz="1800" dirty="0" smtClean="0">
                <a:latin typeface="+mj-lt"/>
              </a:rPr>
              <a:t>object</a:t>
            </a:r>
          </a:p>
          <a:p>
            <a:pPr marL="0" indent="0">
              <a:buNone/>
            </a:pPr>
            <a:r>
              <a:rPr lang="en-US" sz="1800" dirty="0" smtClean="0">
                <a:latin typeface="+mj-lt"/>
              </a:rPr>
              <a:t>        self.name </a:t>
            </a:r>
            <a:r>
              <a:rPr lang="en-US" sz="1800" dirty="0">
                <a:latin typeface="+mj-lt"/>
              </a:rPr>
              <a:t>= name</a:t>
            </a:r>
          </a:p>
          <a:p>
            <a:pPr marL="0" indent="0">
              <a:buNone/>
            </a:pPr>
            <a:r>
              <a:rPr lang="en-US" sz="1800" dirty="0">
                <a:latin typeface="+mj-lt"/>
              </a:rPr>
              <a:t>        </a:t>
            </a:r>
            <a:r>
              <a:rPr lang="en-US" sz="1800" dirty="0" err="1">
                <a:latin typeface="+mj-lt"/>
              </a:rPr>
              <a:t>self.surname</a:t>
            </a:r>
            <a:r>
              <a:rPr lang="en-US" sz="1800" dirty="0">
                <a:latin typeface="+mj-lt"/>
              </a:rPr>
              <a:t> = surname</a:t>
            </a:r>
          </a:p>
          <a:p>
            <a:pPr marL="0" indent="0">
              <a:buNone/>
            </a:pPr>
            <a:r>
              <a:rPr lang="en-US" sz="1800" dirty="0">
                <a:latin typeface="+mj-lt"/>
              </a:rPr>
              <a:t>        </a:t>
            </a:r>
            <a:r>
              <a:rPr lang="en-US" sz="1800" dirty="0" err="1">
                <a:latin typeface="+mj-lt"/>
              </a:rPr>
              <a:t>self.number</a:t>
            </a:r>
            <a:r>
              <a:rPr lang="en-US" sz="1800" dirty="0">
                <a:latin typeface="+mj-lt"/>
              </a:rPr>
              <a:t> = number</a:t>
            </a:r>
          </a:p>
          <a:p>
            <a:pPr marL="0" indent="0">
              <a:buNone/>
            </a:pPr>
            <a:r>
              <a:rPr lang="en-US" sz="1800" dirty="0">
                <a:latin typeface="+mj-lt"/>
              </a:rPr>
              <a:t>        # Here the Person class Has-A learner and teacher as attributes</a:t>
            </a:r>
          </a:p>
          <a:p>
            <a:pPr marL="0" indent="0">
              <a:buNone/>
            </a:pPr>
            <a:r>
              <a:rPr lang="en-US" sz="1800" dirty="0">
                <a:latin typeface="+mj-lt"/>
              </a:rPr>
              <a:t>        </a:t>
            </a:r>
            <a:r>
              <a:rPr lang="en-US" sz="1800" dirty="0" err="1">
                <a:latin typeface="+mj-lt"/>
              </a:rPr>
              <a:t>self.learner</a:t>
            </a:r>
            <a:r>
              <a:rPr lang="en-US" sz="1800" dirty="0">
                <a:latin typeface="+mj-lt"/>
              </a:rPr>
              <a:t> = learner # if i declare a object as attribute in another </a:t>
            </a:r>
            <a:r>
              <a:rPr lang="en-US" sz="1800" dirty="0" err="1">
                <a:latin typeface="+mj-lt"/>
              </a:rPr>
              <a:t>calss</a:t>
            </a:r>
            <a:r>
              <a:rPr lang="en-US" sz="1800" dirty="0">
                <a:latin typeface="+mj-lt"/>
              </a:rPr>
              <a:t>  its  strong association</a:t>
            </a:r>
          </a:p>
          <a:p>
            <a:pPr marL="0" indent="0">
              <a:buNone/>
            </a:pPr>
            <a:r>
              <a:rPr lang="en-US" sz="1800" dirty="0">
                <a:latin typeface="+mj-lt"/>
              </a:rPr>
              <a:t>        </a:t>
            </a:r>
            <a:r>
              <a:rPr lang="en-US" sz="1800" dirty="0" err="1">
                <a:latin typeface="+mj-lt"/>
              </a:rPr>
              <a:t>self.teacher</a:t>
            </a:r>
            <a:r>
              <a:rPr lang="en-US" sz="1800" dirty="0">
                <a:latin typeface="+mj-lt"/>
              </a:rPr>
              <a:t> = teacher</a:t>
            </a:r>
          </a:p>
          <a:p>
            <a:pPr marL="0" indent="0">
              <a:buNone/>
            </a:pPr>
            <a:r>
              <a:rPr lang="en-US" sz="1800" dirty="0">
                <a:latin typeface="+mj-lt"/>
              </a:rPr>
              <a:t>    def __</a:t>
            </a:r>
            <a:r>
              <a:rPr lang="en-US" sz="1800" dirty="0" err="1">
                <a:latin typeface="+mj-lt"/>
              </a:rPr>
              <a:t>str</a:t>
            </a:r>
            <a:r>
              <a:rPr lang="en-US" sz="1800" dirty="0">
                <a:latin typeface="+mj-lt"/>
              </a:rPr>
              <a:t>__(self):</a:t>
            </a:r>
          </a:p>
          <a:p>
            <a:pPr marL="0" indent="0">
              <a:buNone/>
            </a:pPr>
            <a:r>
              <a:rPr lang="en-US" sz="1800" dirty="0">
                <a:latin typeface="+mj-lt"/>
              </a:rPr>
              <a:t>        return "name:{},\</a:t>
            </a:r>
            <a:r>
              <a:rPr lang="en-US" sz="1800" dirty="0" err="1">
                <a:latin typeface="+mj-lt"/>
              </a:rPr>
              <a:t>nno</a:t>
            </a:r>
            <a:r>
              <a:rPr lang="en-US" sz="1800" dirty="0">
                <a:latin typeface="+mj-lt"/>
              </a:rPr>
              <a:t>:{},\</a:t>
            </a:r>
            <a:r>
              <a:rPr lang="en-US" sz="1800" dirty="0" err="1">
                <a:latin typeface="+mj-lt"/>
              </a:rPr>
              <a:t>nlearner</a:t>
            </a:r>
            <a:r>
              <a:rPr lang="en-US" sz="1800" dirty="0">
                <a:latin typeface="+mj-lt"/>
              </a:rPr>
              <a:t> class{},\</a:t>
            </a:r>
            <a:r>
              <a:rPr lang="en-US" sz="1800" dirty="0" err="1">
                <a:latin typeface="+mj-lt"/>
              </a:rPr>
              <a:t>nteacher</a:t>
            </a:r>
            <a:r>
              <a:rPr lang="en-US" sz="1800" dirty="0">
                <a:latin typeface="+mj-lt"/>
              </a:rPr>
              <a:t> name{}".format(</a:t>
            </a:r>
            <a:r>
              <a:rPr lang="en-US" sz="1800" dirty="0" err="1">
                <a:latin typeface="+mj-lt"/>
              </a:rPr>
              <a:t>self.name,self.number,self.learner.classes,self.teacher.name</a:t>
            </a:r>
            <a:r>
              <a:rPr lang="en-US" sz="1800" dirty="0" smtClean="0">
                <a:latin typeface="+mj-lt"/>
              </a:rPr>
              <a:t>)         </a:t>
            </a:r>
            <a:endParaRPr lang="en-US" sz="1800" dirty="0">
              <a:latin typeface="+mj-lt"/>
            </a:endParaRPr>
          </a:p>
          <a:p>
            <a:endParaRPr lang="en-US" sz="1800" dirty="0">
              <a:latin typeface="+mj-lt"/>
            </a:endParaRPr>
          </a:p>
        </p:txBody>
      </p:sp>
    </p:spTree>
    <p:extLst>
      <p:ext uri="{BB962C8B-B14F-4D97-AF65-F5344CB8AC3E}">
        <p14:creationId xmlns:p14="http://schemas.microsoft.com/office/powerpoint/2010/main" val="272592836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627797"/>
            <a:ext cx="5181600" cy="5549166"/>
          </a:xfrm>
        </p:spPr>
        <p:txBody>
          <a:bodyPr/>
          <a:lstStyle/>
          <a:p>
            <a:pPr marL="0" indent="0">
              <a:buNone/>
            </a:pPr>
            <a:r>
              <a:rPr lang="en-US" sz="2000" dirty="0" err="1">
                <a:latin typeface="+mj-lt"/>
              </a:rPr>
              <a:t>myobj</a:t>
            </a:r>
            <a:r>
              <a:rPr lang="en-US" sz="2000" dirty="0">
                <a:latin typeface="+mj-lt"/>
              </a:rPr>
              <a:t> = Person("Raj", "Kumar", "SMTJNX045", Learner(), Teacher("John")) #person class strongly depends on learner and teacher class</a:t>
            </a:r>
          </a:p>
          <a:p>
            <a:pPr marL="0" indent="0">
              <a:buNone/>
            </a:pPr>
            <a:r>
              <a:rPr lang="en-US" sz="2000" dirty="0">
                <a:latin typeface="+mj-lt"/>
              </a:rPr>
              <a:t>print(</a:t>
            </a:r>
            <a:r>
              <a:rPr lang="en-US" sz="2000" dirty="0" err="1">
                <a:latin typeface="+mj-lt"/>
              </a:rPr>
              <a:t>myobj.learner.classes</a:t>
            </a:r>
            <a:r>
              <a:rPr lang="en-US" sz="2000" dirty="0">
                <a:latin typeface="+mj-lt"/>
              </a:rPr>
              <a:t>)</a:t>
            </a:r>
          </a:p>
          <a:p>
            <a:pPr marL="0" indent="0">
              <a:buNone/>
            </a:pPr>
            <a:r>
              <a:rPr lang="en-US" sz="2000" dirty="0" err="1">
                <a:latin typeface="+mj-lt"/>
              </a:rPr>
              <a:t>myobj.teacher.assign_teaching</a:t>
            </a:r>
            <a:r>
              <a:rPr lang="en-US" sz="2000" dirty="0">
                <a:latin typeface="+mj-lt"/>
              </a:rPr>
              <a:t>("Python")</a:t>
            </a:r>
          </a:p>
          <a:p>
            <a:pPr marL="0" indent="0">
              <a:buNone/>
            </a:pPr>
            <a:r>
              <a:rPr lang="en-US" sz="2000" dirty="0">
                <a:latin typeface="+mj-lt"/>
              </a:rPr>
              <a:t>#print(</a:t>
            </a:r>
            <a:r>
              <a:rPr lang="en-US" sz="2000" dirty="0" err="1">
                <a:latin typeface="+mj-lt"/>
              </a:rPr>
              <a:t>myobj</a:t>
            </a:r>
            <a:r>
              <a:rPr lang="en-US" sz="2000" dirty="0">
                <a:latin typeface="+mj-lt"/>
              </a:rPr>
              <a:t>)</a:t>
            </a:r>
          </a:p>
          <a:p>
            <a:pPr marL="0" indent="0">
              <a:buNone/>
            </a:pPr>
            <a:r>
              <a:rPr lang="en-US" sz="2000" dirty="0" err="1">
                <a:latin typeface="+mj-lt"/>
              </a:rPr>
              <a:t>myobj.learner.enrol</a:t>
            </a:r>
            <a:r>
              <a:rPr lang="en-US" sz="2000" dirty="0">
                <a:latin typeface="+mj-lt"/>
              </a:rPr>
              <a:t>("advanced python")</a:t>
            </a:r>
          </a:p>
          <a:p>
            <a:pPr marL="0" indent="0">
              <a:buNone/>
            </a:pPr>
            <a:r>
              <a:rPr lang="en-US" sz="2000" dirty="0">
                <a:latin typeface="+mj-lt"/>
              </a:rPr>
              <a:t>print(</a:t>
            </a:r>
            <a:r>
              <a:rPr lang="en-US" sz="2000" dirty="0" err="1">
                <a:latin typeface="+mj-lt"/>
              </a:rPr>
              <a:t>myobj.learner.classes</a:t>
            </a:r>
            <a:r>
              <a:rPr lang="en-US" sz="2000" dirty="0">
                <a:latin typeface="+mj-lt"/>
              </a:rPr>
              <a:t>)</a:t>
            </a:r>
          </a:p>
          <a:p>
            <a:pPr marL="0" indent="0">
              <a:buNone/>
            </a:pPr>
            <a:r>
              <a:rPr lang="en-US" sz="2000" dirty="0">
                <a:latin typeface="+mj-lt"/>
              </a:rPr>
              <a:t>print(</a:t>
            </a:r>
            <a:r>
              <a:rPr lang="en-US" sz="2000" dirty="0" err="1">
                <a:latin typeface="+mj-lt"/>
              </a:rPr>
              <a:t>myobj.teacher.courses_taught</a:t>
            </a:r>
            <a:r>
              <a:rPr lang="en-US" sz="2000" dirty="0">
                <a:latin typeface="+mj-lt"/>
              </a:rPr>
              <a:t>)</a:t>
            </a:r>
          </a:p>
          <a:p>
            <a:endParaRPr lang="en-US" sz="2400" dirty="0"/>
          </a:p>
        </p:txBody>
      </p:sp>
      <p:sp>
        <p:nvSpPr>
          <p:cNvPr id="4" name="Content Placeholder 3"/>
          <p:cNvSpPr>
            <a:spLocks noGrp="1"/>
          </p:cNvSpPr>
          <p:nvPr>
            <p:ph sz="half" idx="2"/>
          </p:nvPr>
        </p:nvSpPr>
        <p:spPr>
          <a:xfrm>
            <a:off x="6172200" y="3384645"/>
            <a:ext cx="5181600" cy="2792318"/>
          </a:xfrm>
        </p:spPr>
        <p:txBody>
          <a:bodyPr/>
          <a:lstStyle/>
          <a:p>
            <a:pPr marL="0" indent="0">
              <a:buNone/>
            </a:pPr>
            <a:r>
              <a:rPr lang="en-US" sz="2000" dirty="0">
                <a:latin typeface="+mj-lt"/>
              </a:rPr>
              <a:t>Output :</a:t>
            </a:r>
            <a:endParaRPr lang="en-US" sz="2000" dirty="0">
              <a:latin typeface="+mj-lt"/>
            </a:endParaRP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5690" y="3811138"/>
            <a:ext cx="3695700" cy="163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97000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658455"/>
          </a:xfrm>
        </p:spPr>
        <p:txBody>
          <a:bodyPr/>
          <a:lstStyle/>
          <a:p>
            <a:r>
              <a:rPr lang="en-US" dirty="0" smtClean="0"/>
              <a:t>Attributes</a:t>
            </a:r>
            <a:endParaRPr lang="en-US" dirty="0"/>
          </a:p>
        </p:txBody>
      </p:sp>
      <p:sp>
        <p:nvSpPr>
          <p:cNvPr id="3" name="Content Placeholder 2"/>
          <p:cNvSpPr>
            <a:spLocks noGrp="1"/>
          </p:cNvSpPr>
          <p:nvPr>
            <p:ph idx="1"/>
          </p:nvPr>
        </p:nvSpPr>
        <p:spPr>
          <a:xfrm>
            <a:off x="838200" y="1146412"/>
            <a:ext cx="10515600" cy="5030551"/>
          </a:xfrm>
        </p:spPr>
        <p:txBody>
          <a:bodyPr/>
          <a:lstStyle/>
          <a:p>
            <a:pPr marL="0" indent="0">
              <a:buNone/>
            </a:pPr>
            <a:r>
              <a:rPr lang="en-US" sz="2000" i="1" dirty="0">
                <a:latin typeface="+mj-lt"/>
              </a:rPr>
              <a:t>"In computing, an attribute is a specification that defines a property of an object, element, or file. It may also refer to or set the specific value for a given instance of such." </a:t>
            </a:r>
          </a:p>
          <a:p>
            <a:r>
              <a:rPr lang="en-US" sz="1800" dirty="0" smtClean="0">
                <a:latin typeface="+mj-lt"/>
              </a:rPr>
              <a:t>Remember </a:t>
            </a:r>
            <a:r>
              <a:rPr lang="en-US" sz="1800" dirty="0">
                <a:latin typeface="+mj-lt"/>
              </a:rPr>
              <a:t>that our vehicle class has four attributes: </a:t>
            </a:r>
            <a:endParaRPr lang="en-US" sz="1800" dirty="0" smtClean="0">
              <a:latin typeface="+mj-lt"/>
            </a:endParaRPr>
          </a:p>
          <a:p>
            <a:r>
              <a:rPr lang="en-US" sz="1800" dirty="0" smtClean="0">
                <a:latin typeface="+mj-lt"/>
              </a:rPr>
              <a:t>number </a:t>
            </a:r>
            <a:r>
              <a:rPr lang="en-US" sz="1800" dirty="0">
                <a:latin typeface="+mj-lt"/>
              </a:rPr>
              <a:t>of wheels, type of tank, seating capacity, and maximum velocity</a:t>
            </a:r>
            <a:r>
              <a:rPr lang="en-US" sz="1800" dirty="0" smtClean="0">
                <a:latin typeface="+mj-lt"/>
              </a:rPr>
              <a:t>.</a:t>
            </a:r>
          </a:p>
          <a:p>
            <a:r>
              <a:rPr lang="en-US" sz="1800" dirty="0" smtClean="0">
                <a:latin typeface="+mj-lt"/>
              </a:rPr>
              <a:t>We </a:t>
            </a:r>
            <a:r>
              <a:rPr lang="en-US" sz="1800" dirty="0">
                <a:latin typeface="+mj-lt"/>
              </a:rPr>
              <a:t>set all these attributes when creating a vehicle object. So here, we define our class to receive data when it initiates it</a:t>
            </a:r>
            <a:r>
              <a:rPr lang="en-US" sz="1800" dirty="0" smtClean="0">
                <a:latin typeface="+mj-lt"/>
              </a:rPr>
              <a:t>:</a:t>
            </a:r>
          </a:p>
          <a:p>
            <a:pPr marL="0" indent="0">
              <a:buNone/>
            </a:pPr>
            <a:r>
              <a:rPr lang="en-US" sz="1800" b="1" i="1" dirty="0" smtClean="0">
                <a:latin typeface="+mj-lt"/>
              </a:rPr>
              <a:t>Example</a:t>
            </a:r>
          </a:p>
          <a:p>
            <a:pPr marL="0" indent="0">
              <a:buNone/>
            </a:pPr>
            <a:r>
              <a:rPr lang="en-US" sz="1800" dirty="0" smtClean="0">
                <a:latin typeface="+mj-lt"/>
              </a:rPr>
              <a:t>class Vehicle:</a:t>
            </a:r>
            <a:endParaRPr lang="en-US" sz="1800" dirty="0">
              <a:latin typeface="+mj-lt"/>
            </a:endParaRPr>
          </a:p>
          <a:p>
            <a:pPr marL="0" indent="0">
              <a:buNone/>
            </a:pPr>
            <a:r>
              <a:rPr lang="en-US" sz="1800" dirty="0" smtClean="0">
                <a:latin typeface="+mj-lt"/>
              </a:rPr>
              <a:t>    </a:t>
            </a:r>
            <a:r>
              <a:rPr lang="en-US" sz="1800" dirty="0" err="1" smtClean="0">
                <a:latin typeface="+mj-lt"/>
              </a:rPr>
              <a:t>self.number_of_wheels</a:t>
            </a:r>
            <a:r>
              <a:rPr lang="en-US" sz="1800" dirty="0" smtClean="0">
                <a:latin typeface="+mj-lt"/>
              </a:rPr>
              <a:t> = </a:t>
            </a:r>
            <a:r>
              <a:rPr lang="en-US" sz="1800" dirty="0" err="1" smtClean="0">
                <a:latin typeface="+mj-lt"/>
              </a:rPr>
              <a:t>number_of_wheels</a:t>
            </a:r>
            <a:endParaRPr lang="en-US" sz="1800" dirty="0" smtClean="0">
              <a:latin typeface="+mj-lt"/>
            </a:endParaRPr>
          </a:p>
          <a:p>
            <a:pPr marL="0" indent="0">
              <a:buNone/>
            </a:pPr>
            <a:r>
              <a:rPr lang="en-US" sz="1800" dirty="0" smtClean="0">
                <a:latin typeface="+mj-lt"/>
              </a:rPr>
              <a:t>    </a:t>
            </a:r>
            <a:r>
              <a:rPr lang="en-US" sz="1800" dirty="0" err="1" smtClean="0">
                <a:latin typeface="+mj-lt"/>
              </a:rPr>
              <a:t>self.type_of_tank</a:t>
            </a:r>
            <a:r>
              <a:rPr lang="en-US" sz="1800" dirty="0" smtClean="0">
                <a:latin typeface="+mj-lt"/>
              </a:rPr>
              <a:t> </a:t>
            </a:r>
            <a:r>
              <a:rPr lang="en-US" sz="1800" dirty="0">
                <a:latin typeface="+mj-lt"/>
              </a:rPr>
              <a:t>= </a:t>
            </a:r>
            <a:r>
              <a:rPr lang="en-US" sz="1800" dirty="0" err="1">
                <a:latin typeface="+mj-lt"/>
              </a:rPr>
              <a:t>type_of_tank</a:t>
            </a:r>
            <a:endParaRPr lang="en-US" sz="1800" dirty="0">
              <a:latin typeface="+mj-lt"/>
            </a:endParaRPr>
          </a:p>
          <a:p>
            <a:pPr marL="0" indent="0">
              <a:buNone/>
            </a:pPr>
            <a:r>
              <a:rPr lang="en-US" sz="1800" dirty="0">
                <a:latin typeface="+mj-lt"/>
              </a:rPr>
              <a:t>     </a:t>
            </a:r>
            <a:r>
              <a:rPr lang="en-US" sz="1800" dirty="0" err="1" smtClean="0">
                <a:latin typeface="+mj-lt"/>
              </a:rPr>
              <a:t>self.seating_capacity</a:t>
            </a:r>
            <a:r>
              <a:rPr lang="en-US" sz="1800" dirty="0" smtClean="0">
                <a:latin typeface="+mj-lt"/>
              </a:rPr>
              <a:t> </a:t>
            </a:r>
            <a:r>
              <a:rPr lang="en-US" sz="1800" dirty="0">
                <a:latin typeface="+mj-lt"/>
              </a:rPr>
              <a:t>= </a:t>
            </a:r>
            <a:r>
              <a:rPr lang="en-US" sz="1800" dirty="0" err="1">
                <a:latin typeface="+mj-lt"/>
              </a:rPr>
              <a:t>seating_capacity</a:t>
            </a:r>
            <a:endParaRPr lang="en-US" sz="1800" dirty="0">
              <a:latin typeface="+mj-lt"/>
            </a:endParaRPr>
          </a:p>
          <a:p>
            <a:pPr marL="0" indent="0">
              <a:buNone/>
            </a:pPr>
            <a:r>
              <a:rPr lang="en-US" sz="1800" dirty="0">
                <a:latin typeface="+mj-lt"/>
              </a:rPr>
              <a:t> </a:t>
            </a:r>
            <a:r>
              <a:rPr lang="en-US" sz="1800" dirty="0" smtClean="0">
                <a:latin typeface="+mj-lt"/>
              </a:rPr>
              <a:t>    </a:t>
            </a:r>
            <a:r>
              <a:rPr lang="en-US" sz="1800" dirty="0" err="1" smtClean="0">
                <a:latin typeface="+mj-lt"/>
              </a:rPr>
              <a:t>self.maximum_velocity</a:t>
            </a:r>
            <a:r>
              <a:rPr lang="en-US" sz="1800" dirty="0" smtClean="0">
                <a:latin typeface="+mj-lt"/>
              </a:rPr>
              <a:t> </a:t>
            </a:r>
            <a:r>
              <a:rPr lang="en-US" sz="1800" dirty="0">
                <a:latin typeface="+mj-lt"/>
              </a:rPr>
              <a:t>= </a:t>
            </a:r>
            <a:r>
              <a:rPr lang="en-US" sz="1800" dirty="0" err="1">
                <a:latin typeface="+mj-lt"/>
              </a:rPr>
              <a:t>maximum_velocity</a:t>
            </a:r>
            <a:endParaRPr lang="en-US" sz="1800" dirty="0">
              <a:latin typeface="+mj-lt"/>
            </a:endParaRPr>
          </a:p>
        </p:txBody>
      </p:sp>
    </p:spTree>
    <p:extLst>
      <p:ext uri="{BB962C8B-B14F-4D97-AF65-F5344CB8AC3E}">
        <p14:creationId xmlns:p14="http://schemas.microsoft.com/office/powerpoint/2010/main" val="16967757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644807"/>
          </a:xfrm>
        </p:spPr>
        <p:txBody>
          <a:bodyPr/>
          <a:lstStyle/>
          <a:p>
            <a:r>
              <a:rPr lang="en-US" smtClean="0"/>
              <a:t>Method</a:t>
            </a:r>
            <a:endParaRPr lang="en-US" dirty="0"/>
          </a:p>
        </p:txBody>
      </p:sp>
      <p:sp>
        <p:nvSpPr>
          <p:cNvPr id="3" name="Content Placeholder 2"/>
          <p:cNvSpPr>
            <a:spLocks noGrp="1"/>
          </p:cNvSpPr>
          <p:nvPr>
            <p:ph idx="1"/>
          </p:nvPr>
        </p:nvSpPr>
        <p:spPr>
          <a:xfrm>
            <a:off x="838200" y="1419367"/>
            <a:ext cx="10515600" cy="4757596"/>
          </a:xfrm>
        </p:spPr>
        <p:txBody>
          <a:bodyPr/>
          <a:lstStyle/>
          <a:p>
            <a:pPr marL="0" indent="0">
              <a:buNone/>
            </a:pPr>
            <a:r>
              <a:rPr lang="en-US" sz="2000" i="1" dirty="0">
                <a:latin typeface="+mj-lt"/>
              </a:rPr>
              <a:t>Methods in Python are essentially functions in accordance with Guido's saying "first-class everything". </a:t>
            </a:r>
            <a:endParaRPr lang="en-US" sz="2000" i="1" dirty="0" smtClean="0">
              <a:latin typeface="+mj-lt"/>
            </a:endParaRPr>
          </a:p>
          <a:p>
            <a:r>
              <a:rPr lang="en-US" sz="1800" dirty="0" smtClean="0">
                <a:latin typeface="+mj-lt"/>
              </a:rPr>
              <a:t>All </a:t>
            </a:r>
            <a:r>
              <a:rPr lang="en-US" sz="1800" dirty="0">
                <a:latin typeface="+mj-lt"/>
              </a:rPr>
              <a:t>attributes are set. </a:t>
            </a:r>
            <a:endParaRPr lang="en-US" sz="1800" dirty="0" smtClean="0">
              <a:latin typeface="+mj-lt"/>
            </a:endParaRPr>
          </a:p>
          <a:p>
            <a:r>
              <a:rPr lang="en-US" sz="1800" dirty="0" smtClean="0">
                <a:latin typeface="+mj-lt"/>
              </a:rPr>
              <a:t>But </a:t>
            </a:r>
            <a:r>
              <a:rPr lang="en-US" sz="1800" dirty="0">
                <a:latin typeface="+mj-lt"/>
              </a:rPr>
              <a:t>how can we access these attributes’ values? </a:t>
            </a:r>
            <a:endParaRPr lang="en-US" sz="1800" dirty="0" smtClean="0">
              <a:latin typeface="+mj-lt"/>
            </a:endParaRPr>
          </a:p>
          <a:p>
            <a:r>
              <a:rPr lang="en-US" sz="1800" dirty="0" smtClean="0">
                <a:latin typeface="+mj-lt"/>
              </a:rPr>
              <a:t>We </a:t>
            </a:r>
            <a:r>
              <a:rPr lang="en-US" sz="1800" dirty="0">
                <a:latin typeface="+mj-lt"/>
              </a:rPr>
              <a:t>send a message to the object asking about them. We call it a method. It’s the object’s behavior. </a:t>
            </a:r>
            <a:endParaRPr lang="en-US" sz="1800" dirty="0" smtClean="0">
              <a:latin typeface="+mj-lt"/>
            </a:endParaRPr>
          </a:p>
          <a:p>
            <a:r>
              <a:rPr lang="en-US" sz="1800" dirty="0" smtClean="0">
                <a:latin typeface="+mj-lt"/>
              </a:rPr>
              <a:t>Let’s </a:t>
            </a:r>
            <a:r>
              <a:rPr lang="en-US" sz="1800" dirty="0">
                <a:latin typeface="+mj-lt"/>
              </a:rPr>
              <a:t>implement </a:t>
            </a:r>
            <a:r>
              <a:rPr lang="en-US" sz="1800" dirty="0" smtClean="0">
                <a:latin typeface="+mj-lt"/>
              </a:rPr>
              <a:t>it: </a:t>
            </a:r>
          </a:p>
          <a:p>
            <a:pPr marL="0" indent="0">
              <a:buNone/>
            </a:pPr>
            <a:r>
              <a:rPr lang="en-US" sz="2000" b="1" i="1" dirty="0" smtClean="0">
                <a:latin typeface="+mj-lt"/>
              </a:rPr>
              <a:t>Example </a:t>
            </a:r>
          </a:p>
          <a:p>
            <a:pPr marL="457189" lvl="1" indent="0">
              <a:buNone/>
            </a:pPr>
            <a:r>
              <a:rPr lang="en-US" sz="2000" dirty="0" smtClean="0">
                <a:latin typeface="+mj-lt"/>
              </a:rPr>
              <a:t>    </a:t>
            </a:r>
            <a:r>
              <a:rPr lang="en-US" sz="2000" dirty="0">
                <a:latin typeface="+mj-lt"/>
              </a:rPr>
              <a:t>def </a:t>
            </a:r>
            <a:r>
              <a:rPr lang="en-US" sz="2000" dirty="0" err="1">
                <a:latin typeface="+mj-lt"/>
              </a:rPr>
              <a:t>set_number_of_wheels</a:t>
            </a:r>
            <a:r>
              <a:rPr lang="en-US" sz="2000" dirty="0">
                <a:latin typeface="+mj-lt"/>
              </a:rPr>
              <a:t>(self, number):</a:t>
            </a:r>
          </a:p>
          <a:p>
            <a:pPr marL="457189" lvl="1" indent="0">
              <a:buNone/>
            </a:pPr>
            <a:r>
              <a:rPr lang="en-US" sz="2000" dirty="0" smtClean="0">
                <a:latin typeface="+mj-lt"/>
              </a:rPr>
              <a:t>	</a:t>
            </a:r>
            <a:r>
              <a:rPr lang="en-US" sz="2000" dirty="0" err="1" smtClean="0">
                <a:latin typeface="+mj-lt"/>
              </a:rPr>
              <a:t>self.number_of_wheels</a:t>
            </a:r>
            <a:r>
              <a:rPr lang="en-US" sz="2000" dirty="0" smtClean="0">
                <a:latin typeface="+mj-lt"/>
              </a:rPr>
              <a:t> </a:t>
            </a:r>
            <a:r>
              <a:rPr lang="en-US" sz="2000" dirty="0">
                <a:latin typeface="+mj-lt"/>
              </a:rPr>
              <a:t>= </a:t>
            </a:r>
            <a:r>
              <a:rPr lang="en-US" sz="2000" dirty="0" smtClean="0">
                <a:latin typeface="+mj-lt"/>
              </a:rPr>
              <a:t>number</a:t>
            </a:r>
          </a:p>
          <a:p>
            <a:pPr marL="457189" lvl="1" indent="0">
              <a:buNone/>
            </a:pPr>
            <a:endParaRPr lang="en-US" sz="2000" dirty="0" smtClean="0">
              <a:latin typeface="+mj-lt"/>
            </a:endParaRPr>
          </a:p>
          <a:p>
            <a:pPr marL="457189" lvl="1" indent="0">
              <a:buNone/>
            </a:pPr>
            <a:r>
              <a:rPr lang="en-US" sz="2000" dirty="0" smtClean="0"/>
              <a:t>    </a:t>
            </a:r>
            <a:r>
              <a:rPr lang="en-US" sz="2000" dirty="0">
                <a:latin typeface="+mj-lt"/>
              </a:rPr>
              <a:t>def </a:t>
            </a:r>
            <a:r>
              <a:rPr lang="en-US" sz="2000" dirty="0" err="1">
                <a:latin typeface="+mj-lt"/>
              </a:rPr>
              <a:t>number_of_wheels</a:t>
            </a:r>
            <a:r>
              <a:rPr lang="en-US" sz="2000" dirty="0">
                <a:latin typeface="+mj-lt"/>
              </a:rPr>
              <a:t>(self):</a:t>
            </a:r>
          </a:p>
          <a:p>
            <a:pPr marL="457189" lvl="1" indent="0">
              <a:buNone/>
            </a:pPr>
            <a:r>
              <a:rPr lang="en-US" sz="2000" dirty="0">
                <a:latin typeface="+mj-lt"/>
              </a:rPr>
              <a:t>        return </a:t>
            </a:r>
            <a:r>
              <a:rPr lang="en-US" sz="2000" dirty="0" err="1">
                <a:latin typeface="+mj-lt"/>
              </a:rPr>
              <a:t>self.number_of_wheels</a:t>
            </a:r>
            <a:endParaRPr lang="en-US" sz="2000" dirty="0">
              <a:latin typeface="+mj-lt"/>
            </a:endParaRPr>
          </a:p>
          <a:p>
            <a:pPr marL="457189" lvl="1" indent="0">
              <a:buNone/>
            </a:pPr>
            <a:endParaRPr lang="en-US" sz="1800" dirty="0" smtClean="0">
              <a:latin typeface="+mj-lt"/>
            </a:endParaRPr>
          </a:p>
        </p:txBody>
      </p:sp>
    </p:spTree>
    <p:extLst>
      <p:ext uri="{BB962C8B-B14F-4D97-AF65-F5344CB8AC3E}">
        <p14:creationId xmlns:p14="http://schemas.microsoft.com/office/powerpoint/2010/main" val="16114576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729577"/>
          </a:xfrm>
        </p:spPr>
        <p:txBody>
          <a:bodyPr/>
          <a:lstStyle/>
          <a:p>
            <a:r>
              <a:rPr lang="en-US" dirty="0" smtClean="0"/>
              <a:t>Object</a:t>
            </a:r>
            <a:r>
              <a:rPr lang="en-US" dirty="0"/>
              <a:t>:</a:t>
            </a:r>
          </a:p>
        </p:txBody>
      </p:sp>
      <p:sp>
        <p:nvSpPr>
          <p:cNvPr id="3" name="Content Placeholder 2"/>
          <p:cNvSpPr>
            <a:spLocks noGrp="1"/>
          </p:cNvSpPr>
          <p:nvPr>
            <p:ph idx="1"/>
          </p:nvPr>
        </p:nvSpPr>
        <p:spPr>
          <a:xfrm>
            <a:off x="838200" y="1275008"/>
            <a:ext cx="10515600" cy="5318975"/>
          </a:xfrm>
        </p:spPr>
        <p:txBody>
          <a:bodyPr/>
          <a:lstStyle/>
          <a:p>
            <a:r>
              <a:rPr lang="en-US" sz="1800" dirty="0">
                <a:latin typeface="+mj-lt"/>
              </a:rPr>
              <a:t>A unique instance of a data structure that's defined by its class. An object comprises both data members (class variables </a:t>
            </a:r>
            <a:r>
              <a:rPr lang="en-US" sz="1800" dirty="0" smtClean="0">
                <a:latin typeface="+mj-lt"/>
              </a:rPr>
              <a:t>and </a:t>
            </a:r>
            <a:r>
              <a:rPr lang="en-US" sz="1800" dirty="0">
                <a:latin typeface="+mj-lt"/>
              </a:rPr>
              <a:t>instance variables) and methods</a:t>
            </a:r>
            <a:r>
              <a:rPr lang="en-US" sz="1800" dirty="0" smtClean="0">
                <a:latin typeface="+mj-lt"/>
              </a:rPr>
              <a:t>.</a:t>
            </a:r>
          </a:p>
          <a:p>
            <a:pPr marL="0" indent="0">
              <a:buNone/>
            </a:pPr>
            <a:r>
              <a:rPr lang="en-US" sz="1800" b="1" i="1" dirty="0" smtClean="0">
                <a:latin typeface="+mj-lt"/>
              </a:rPr>
              <a:t>Syntax:</a:t>
            </a:r>
          </a:p>
          <a:p>
            <a:pPr marL="0" indent="0">
              <a:buNone/>
            </a:pPr>
            <a:r>
              <a:rPr lang="en-US" sz="1800" dirty="0">
                <a:latin typeface="+mj-lt"/>
              </a:rPr>
              <a:t>	</a:t>
            </a:r>
            <a:r>
              <a:rPr lang="en-US" sz="1800" dirty="0" err="1">
                <a:latin typeface="+mj-lt"/>
              </a:rPr>
              <a:t>ObjectName</a:t>
            </a:r>
            <a:r>
              <a:rPr lang="en-US" sz="1800" dirty="0">
                <a:latin typeface="+mj-lt"/>
              </a:rPr>
              <a:t>=</a:t>
            </a:r>
            <a:r>
              <a:rPr lang="en-US" sz="1800" dirty="0" err="1">
                <a:latin typeface="+mj-lt"/>
              </a:rPr>
              <a:t>className</a:t>
            </a:r>
            <a:r>
              <a:rPr lang="en-US" sz="1800" dirty="0">
                <a:latin typeface="+mj-lt"/>
              </a:rPr>
              <a:t>() </a:t>
            </a:r>
            <a:endParaRPr lang="en-US" sz="1800" dirty="0" smtClean="0">
              <a:latin typeface="+mj-lt"/>
            </a:endParaRPr>
          </a:p>
          <a:p>
            <a:pPr marL="0" indent="0">
              <a:buNone/>
            </a:pPr>
            <a:r>
              <a:rPr lang="en-US" sz="1800" dirty="0" smtClean="0">
                <a:latin typeface="+mj-lt"/>
              </a:rPr>
              <a:t>	</a:t>
            </a:r>
            <a:r>
              <a:rPr lang="en-US" sz="1800" dirty="0" err="1" smtClean="0">
                <a:latin typeface="+mj-lt"/>
              </a:rPr>
              <a:t>Obj</a:t>
            </a:r>
            <a:r>
              <a:rPr lang="en-US" sz="1800" dirty="0" smtClean="0">
                <a:latin typeface="+mj-lt"/>
              </a:rPr>
              <a:t>=</a:t>
            </a:r>
            <a:r>
              <a:rPr lang="en-US" sz="1800" dirty="0" err="1" smtClean="0">
                <a:latin typeface="+mj-lt"/>
              </a:rPr>
              <a:t>Myclass</a:t>
            </a:r>
            <a:r>
              <a:rPr lang="en-US" sz="1800" dirty="0">
                <a:latin typeface="+mj-lt"/>
              </a:rPr>
              <a:t>() </a:t>
            </a:r>
            <a:endParaRPr lang="en-US" sz="1800" dirty="0">
              <a:latin typeface="+mj-lt"/>
            </a:endParaRPr>
          </a:p>
          <a:p>
            <a:pPr marL="0" indent="0">
              <a:buNone/>
            </a:pPr>
            <a:r>
              <a:rPr lang="en-US" sz="1800" b="1" i="1" dirty="0">
                <a:latin typeface="+mj-lt"/>
              </a:rPr>
              <a:t>Example 1:</a:t>
            </a:r>
          </a:p>
          <a:p>
            <a:pPr marL="0" indent="0">
              <a:buNone/>
            </a:pPr>
            <a:r>
              <a:rPr lang="fr-FR" sz="1800" dirty="0" smtClean="0">
                <a:latin typeface="+mj-lt"/>
              </a:rPr>
              <a:t>car </a:t>
            </a:r>
            <a:r>
              <a:rPr lang="fr-FR" sz="1800" dirty="0">
                <a:latin typeface="+mj-lt"/>
              </a:rPr>
              <a:t>= </a:t>
            </a:r>
            <a:r>
              <a:rPr lang="fr-FR" sz="1800" dirty="0" err="1">
                <a:latin typeface="+mj-lt"/>
              </a:rPr>
              <a:t>Vehicle</a:t>
            </a:r>
            <a:r>
              <a:rPr lang="fr-FR" sz="1800" dirty="0">
                <a:latin typeface="+mj-lt"/>
              </a:rPr>
              <a:t>()</a:t>
            </a:r>
          </a:p>
          <a:p>
            <a:pPr marL="0" indent="0">
              <a:buNone/>
            </a:pPr>
            <a:r>
              <a:rPr lang="fr-FR" sz="1800" dirty="0" err="1">
                <a:latin typeface="+mj-lt"/>
              </a:rPr>
              <a:t>print</a:t>
            </a:r>
            <a:r>
              <a:rPr lang="fr-FR" sz="1800" dirty="0">
                <a:latin typeface="+mj-lt"/>
              </a:rPr>
              <a:t>(car) # &lt;__main__.</a:t>
            </a:r>
            <a:r>
              <a:rPr lang="fr-FR" sz="1800" dirty="0" err="1">
                <a:latin typeface="+mj-lt"/>
              </a:rPr>
              <a:t>Vehicle</a:t>
            </a:r>
            <a:r>
              <a:rPr lang="fr-FR" sz="1800" dirty="0">
                <a:latin typeface="+mj-lt"/>
              </a:rPr>
              <a:t> instance </a:t>
            </a:r>
            <a:r>
              <a:rPr lang="fr-FR" sz="1800" dirty="0" err="1">
                <a:latin typeface="+mj-lt"/>
              </a:rPr>
              <a:t>at</a:t>
            </a:r>
            <a:r>
              <a:rPr lang="fr-FR" sz="1800" dirty="0">
                <a:latin typeface="+mj-lt"/>
              </a:rPr>
              <a:t> 0x7fb1de6c2638</a:t>
            </a:r>
            <a:r>
              <a:rPr lang="fr-FR" sz="1800" dirty="0" smtClean="0">
                <a:latin typeface="+mj-lt"/>
              </a:rPr>
              <a:t>&gt;</a:t>
            </a:r>
          </a:p>
          <a:p>
            <a:pPr marL="0" indent="0">
              <a:buNone/>
            </a:pPr>
            <a:endParaRPr lang="fr-FR" sz="1800" dirty="0">
              <a:latin typeface="+mj-lt"/>
            </a:endParaRPr>
          </a:p>
          <a:p>
            <a:pPr marL="0" indent="0">
              <a:buNone/>
            </a:pPr>
            <a:r>
              <a:rPr lang="en-US" sz="1800" dirty="0">
                <a:latin typeface="+mj-lt"/>
              </a:rPr>
              <a:t>Here car is an object (or instance) of the class Vehicle.</a:t>
            </a:r>
          </a:p>
          <a:p>
            <a:pPr marL="0" indent="0">
              <a:buNone/>
            </a:pPr>
            <a:endParaRPr lang="en-US" sz="1800" dirty="0" smtClean="0">
              <a:latin typeface="+mj-lt"/>
            </a:endParaRPr>
          </a:p>
          <a:p>
            <a:pPr marL="0" indent="0">
              <a:buNone/>
            </a:pPr>
            <a:endParaRPr lang="en-US" sz="1800" dirty="0">
              <a:latin typeface="+mj-lt"/>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4256" y="2237522"/>
            <a:ext cx="3411941" cy="2702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24712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8"/>
            <a:ext cx="10515600" cy="289966"/>
          </a:xfrm>
        </p:spPr>
        <p:txBody>
          <a:bodyPr/>
          <a:lstStyle/>
          <a:p>
            <a:r>
              <a:rPr lang="en-US" sz="3200" b="1" i="1" dirty="0" smtClean="0"/>
              <a:t>Example</a:t>
            </a:r>
            <a:endParaRPr lang="en-US" sz="3200" b="1" i="1" dirty="0"/>
          </a:p>
        </p:txBody>
      </p:sp>
      <p:sp>
        <p:nvSpPr>
          <p:cNvPr id="3" name="Content Placeholder 2"/>
          <p:cNvSpPr>
            <a:spLocks noGrp="1"/>
          </p:cNvSpPr>
          <p:nvPr>
            <p:ph idx="1"/>
          </p:nvPr>
        </p:nvSpPr>
        <p:spPr>
          <a:xfrm>
            <a:off x="838200" y="750627"/>
            <a:ext cx="10515600" cy="5426336"/>
          </a:xfrm>
        </p:spPr>
        <p:txBody>
          <a:bodyPr/>
          <a:lstStyle/>
          <a:p>
            <a:pPr marL="0" indent="0">
              <a:buNone/>
            </a:pPr>
            <a:r>
              <a:rPr lang="en-US" sz="1800" dirty="0">
                <a:latin typeface="+mj-lt"/>
              </a:rPr>
              <a:t>class Vehicle:</a:t>
            </a:r>
          </a:p>
          <a:p>
            <a:pPr marL="0" indent="0">
              <a:buNone/>
            </a:pPr>
            <a:r>
              <a:rPr lang="en-US" sz="1800" dirty="0">
                <a:latin typeface="+mj-lt"/>
              </a:rPr>
              <a:t>    </a:t>
            </a:r>
            <a:r>
              <a:rPr lang="en-US" sz="1800" dirty="0" err="1">
                <a:latin typeface="+mj-lt"/>
              </a:rPr>
              <a:t>number_of_wheels</a:t>
            </a:r>
            <a:r>
              <a:rPr lang="en-US" sz="1800" dirty="0">
                <a:latin typeface="+mj-lt"/>
              </a:rPr>
              <a:t> = 4</a:t>
            </a:r>
          </a:p>
          <a:p>
            <a:pPr marL="0" indent="0">
              <a:buNone/>
            </a:pPr>
            <a:r>
              <a:rPr lang="en-US" sz="1800" dirty="0">
                <a:latin typeface="+mj-lt"/>
              </a:rPr>
              <a:t>    </a:t>
            </a:r>
            <a:r>
              <a:rPr lang="en-US" sz="1800" dirty="0" err="1">
                <a:latin typeface="+mj-lt"/>
              </a:rPr>
              <a:t>type_of_tank</a:t>
            </a:r>
            <a:r>
              <a:rPr lang="en-US" sz="1800" dirty="0">
                <a:latin typeface="+mj-lt"/>
              </a:rPr>
              <a:t> = 'electric'</a:t>
            </a:r>
          </a:p>
          <a:p>
            <a:pPr marL="0" indent="0">
              <a:buNone/>
            </a:pPr>
            <a:r>
              <a:rPr lang="en-US" sz="1800" dirty="0">
                <a:latin typeface="+mj-lt"/>
              </a:rPr>
              <a:t>    </a:t>
            </a:r>
            <a:r>
              <a:rPr lang="en-US" sz="1800" dirty="0" err="1">
                <a:latin typeface="+mj-lt"/>
              </a:rPr>
              <a:t>seating_capacity</a:t>
            </a:r>
            <a:r>
              <a:rPr lang="en-US" sz="1800" dirty="0">
                <a:latin typeface="+mj-lt"/>
              </a:rPr>
              <a:t> = 5</a:t>
            </a:r>
          </a:p>
          <a:p>
            <a:pPr marL="0" indent="0">
              <a:buNone/>
            </a:pPr>
            <a:r>
              <a:rPr lang="en-US" sz="1800" dirty="0">
                <a:latin typeface="+mj-lt"/>
              </a:rPr>
              <a:t>    </a:t>
            </a:r>
            <a:r>
              <a:rPr lang="en-US" sz="1800" dirty="0" err="1">
                <a:latin typeface="+mj-lt"/>
              </a:rPr>
              <a:t>maximum_velocity</a:t>
            </a:r>
            <a:r>
              <a:rPr lang="en-US" sz="1800" dirty="0">
                <a:latin typeface="+mj-lt"/>
              </a:rPr>
              <a:t> = 250</a:t>
            </a:r>
          </a:p>
          <a:p>
            <a:pPr marL="0" indent="0">
              <a:buNone/>
            </a:pPr>
            <a:r>
              <a:rPr lang="en-US" sz="1800" dirty="0">
                <a:latin typeface="+mj-lt"/>
              </a:rPr>
              <a:t>    </a:t>
            </a:r>
          </a:p>
          <a:p>
            <a:pPr marL="0" indent="0">
              <a:buNone/>
            </a:pPr>
            <a:r>
              <a:rPr lang="en-US" sz="1800" dirty="0">
                <a:latin typeface="+mj-lt"/>
              </a:rPr>
              <a:t>    def </a:t>
            </a:r>
            <a:r>
              <a:rPr lang="en-US" sz="1800" dirty="0" smtClean="0">
                <a:latin typeface="+mj-lt"/>
              </a:rPr>
              <a:t> </a:t>
            </a:r>
            <a:r>
              <a:rPr lang="en-US" sz="1800" dirty="0" err="1" smtClean="0">
                <a:latin typeface="+mj-lt"/>
              </a:rPr>
              <a:t>set_number_of_wheels</a:t>
            </a:r>
            <a:r>
              <a:rPr lang="en-US" sz="1800" dirty="0" smtClean="0">
                <a:latin typeface="+mj-lt"/>
              </a:rPr>
              <a:t>(self</a:t>
            </a:r>
            <a:r>
              <a:rPr lang="en-US" sz="1800" dirty="0">
                <a:latin typeface="+mj-lt"/>
              </a:rPr>
              <a:t>, number):</a:t>
            </a:r>
          </a:p>
          <a:p>
            <a:pPr marL="0" indent="0">
              <a:buNone/>
            </a:pPr>
            <a:r>
              <a:rPr lang="en-US" sz="1800" dirty="0">
                <a:latin typeface="+mj-lt"/>
              </a:rPr>
              <a:t>        </a:t>
            </a:r>
            <a:r>
              <a:rPr lang="en-US" sz="1800" dirty="0" err="1">
                <a:latin typeface="+mj-lt"/>
              </a:rPr>
              <a:t>self.number_of_wheels</a:t>
            </a:r>
            <a:r>
              <a:rPr lang="en-US" sz="1800" dirty="0">
                <a:latin typeface="+mj-lt"/>
              </a:rPr>
              <a:t> = number</a:t>
            </a:r>
          </a:p>
          <a:p>
            <a:pPr marL="0" indent="0">
              <a:buNone/>
            </a:pPr>
            <a:r>
              <a:rPr lang="en-US" sz="1800" dirty="0">
                <a:latin typeface="+mj-lt"/>
              </a:rPr>
              <a:t>    </a:t>
            </a:r>
            <a:r>
              <a:rPr lang="en-US" sz="1800" dirty="0" smtClean="0">
                <a:latin typeface="+mj-lt"/>
              </a:rPr>
              <a:t>def  </a:t>
            </a:r>
            <a:r>
              <a:rPr lang="en-US" sz="1800" dirty="0" err="1">
                <a:latin typeface="+mj-lt"/>
              </a:rPr>
              <a:t>number_of_wheel</a:t>
            </a:r>
            <a:r>
              <a:rPr lang="en-US" sz="1800" dirty="0">
                <a:latin typeface="+mj-lt"/>
              </a:rPr>
              <a:t>(self):</a:t>
            </a:r>
          </a:p>
          <a:p>
            <a:pPr marL="0" indent="0">
              <a:buNone/>
            </a:pPr>
            <a:r>
              <a:rPr lang="en-US" sz="1800" dirty="0">
                <a:latin typeface="+mj-lt"/>
              </a:rPr>
              <a:t>        return </a:t>
            </a:r>
            <a:r>
              <a:rPr lang="en-US" sz="1800" dirty="0" err="1">
                <a:latin typeface="+mj-lt"/>
              </a:rPr>
              <a:t>self.number_of_wheels</a:t>
            </a:r>
            <a:endParaRPr lang="en-US" sz="1800" dirty="0">
              <a:latin typeface="+mj-lt"/>
            </a:endParaRPr>
          </a:p>
          <a:p>
            <a:pPr marL="0" indent="0">
              <a:buNone/>
            </a:pPr>
            <a:r>
              <a:rPr lang="en-US" sz="1800" dirty="0">
                <a:latin typeface="+mj-lt"/>
              </a:rPr>
              <a:t>v=Vehicle()</a:t>
            </a:r>
          </a:p>
          <a:p>
            <a:pPr marL="0" indent="0">
              <a:buNone/>
            </a:pPr>
            <a:r>
              <a:rPr lang="en-US" sz="1800" dirty="0">
                <a:latin typeface="+mj-lt"/>
              </a:rPr>
              <a:t>print(</a:t>
            </a:r>
            <a:r>
              <a:rPr lang="en-US" sz="1800" dirty="0" err="1">
                <a:latin typeface="+mj-lt"/>
              </a:rPr>
              <a:t>v.number_of_wheels</a:t>
            </a:r>
            <a:r>
              <a:rPr lang="en-US" sz="1800" dirty="0">
                <a:latin typeface="+mj-lt"/>
              </a:rPr>
              <a:t>)</a:t>
            </a:r>
          </a:p>
          <a:p>
            <a:pPr marL="0" indent="0">
              <a:buNone/>
            </a:pPr>
            <a:r>
              <a:rPr lang="en-US" sz="1800" dirty="0" err="1">
                <a:latin typeface="+mj-lt"/>
              </a:rPr>
              <a:t>v.set_number_of_wheels</a:t>
            </a:r>
            <a:r>
              <a:rPr lang="en-US" sz="1800" dirty="0">
                <a:latin typeface="+mj-lt"/>
              </a:rPr>
              <a:t>(5)</a:t>
            </a:r>
          </a:p>
          <a:p>
            <a:pPr marL="0" indent="0">
              <a:buNone/>
            </a:pPr>
            <a:r>
              <a:rPr lang="en-US" sz="1800" dirty="0">
                <a:latin typeface="+mj-lt"/>
              </a:rPr>
              <a:t>print(</a:t>
            </a:r>
            <a:r>
              <a:rPr lang="en-US" sz="1800" dirty="0" err="1">
                <a:latin typeface="+mj-lt"/>
              </a:rPr>
              <a:t>v.number_of_wheels</a:t>
            </a:r>
            <a:r>
              <a:rPr lang="en-US" sz="1800" dirty="0">
                <a:latin typeface="+mj-lt"/>
              </a:rPr>
              <a:t>)</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4950" y="4348233"/>
            <a:ext cx="2541753"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64210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812509"/>
          </a:xfrm>
        </p:spPr>
        <p:txBody>
          <a:bodyPr/>
          <a:lstStyle/>
          <a:p>
            <a:r>
              <a:rPr lang="en-US" dirty="0"/>
              <a:t>Constructors in Python</a:t>
            </a:r>
            <a:br>
              <a:rPr lang="en-US" dirty="0"/>
            </a:br>
            <a:endParaRPr lang="en-US" dirty="0"/>
          </a:p>
        </p:txBody>
      </p:sp>
      <p:sp>
        <p:nvSpPr>
          <p:cNvPr id="3" name="Content Placeholder 2"/>
          <p:cNvSpPr>
            <a:spLocks noGrp="1"/>
          </p:cNvSpPr>
          <p:nvPr>
            <p:ph idx="1"/>
          </p:nvPr>
        </p:nvSpPr>
        <p:spPr>
          <a:xfrm>
            <a:off x="838200" y="997527"/>
            <a:ext cx="10515600" cy="5179436"/>
          </a:xfrm>
        </p:spPr>
        <p:txBody>
          <a:bodyPr/>
          <a:lstStyle/>
          <a:p>
            <a:pPr lvl="0"/>
            <a:r>
              <a:rPr lang="en-US" sz="1800" dirty="0">
                <a:latin typeface="+mj-lt"/>
              </a:rPr>
              <a:t>Class functions that begins with double underscore (__) are called special functions as they have special meaning</a:t>
            </a:r>
            <a:r>
              <a:rPr lang="en-US" sz="1800" dirty="0" smtClean="0">
                <a:latin typeface="+mj-lt"/>
              </a:rPr>
              <a:t>.</a:t>
            </a:r>
          </a:p>
          <a:p>
            <a:r>
              <a:rPr lang="en-US" sz="1800" dirty="0"/>
              <a:t>__</a:t>
            </a:r>
            <a:r>
              <a:rPr lang="en-US" sz="1800" dirty="0">
                <a:latin typeface="+mj-lt"/>
              </a:rPr>
              <a:t>init__ is a method which is immediately and automatically called after an instance has been created</a:t>
            </a:r>
          </a:p>
          <a:p>
            <a:r>
              <a:rPr lang="en-US" sz="1800" dirty="0">
                <a:latin typeface="+mj-lt"/>
              </a:rPr>
              <a:t>The __init__ method is used to initialize an instance. </a:t>
            </a:r>
            <a:endParaRPr lang="en-US" sz="1800" dirty="0" smtClean="0">
              <a:latin typeface="+mj-lt"/>
            </a:endParaRPr>
          </a:p>
          <a:p>
            <a:r>
              <a:rPr lang="en-US" sz="1800" dirty="0">
                <a:latin typeface="+mj-lt"/>
              </a:rPr>
              <a:t>The __init__ method can be anywhere in a class definition, but it is usually the first method of a class, i.e. it </a:t>
            </a:r>
            <a:r>
              <a:rPr lang="en-US" sz="1800" dirty="0" smtClean="0">
                <a:latin typeface="+mj-lt"/>
              </a:rPr>
              <a:t>follows </a:t>
            </a:r>
            <a:r>
              <a:rPr lang="en-US" sz="1800" dirty="0">
                <a:latin typeface="+mj-lt"/>
              </a:rPr>
              <a:t>right after the class header</a:t>
            </a:r>
            <a:r>
              <a:rPr lang="en-US" sz="1800" dirty="0" smtClean="0">
                <a:latin typeface="+mj-lt"/>
              </a:rPr>
              <a:t>.</a:t>
            </a:r>
          </a:p>
          <a:p>
            <a:pPr marL="0" indent="0">
              <a:buNone/>
            </a:pPr>
            <a:r>
              <a:rPr lang="en-US" sz="1800" b="1" i="1" dirty="0" smtClean="0">
                <a:latin typeface="+mj-lt"/>
              </a:rPr>
              <a:t>Example</a:t>
            </a:r>
          </a:p>
          <a:p>
            <a:pPr marL="0" indent="0">
              <a:buNone/>
            </a:pPr>
            <a:r>
              <a:rPr lang="en-US" sz="1800" dirty="0">
                <a:latin typeface="+mj-lt"/>
              </a:rPr>
              <a:t>class A</a:t>
            </a:r>
          </a:p>
          <a:p>
            <a:pPr marL="0" indent="0">
              <a:buNone/>
            </a:pPr>
            <a:r>
              <a:rPr lang="en-US" sz="1800" dirty="0">
                <a:latin typeface="+mj-lt"/>
              </a:rPr>
              <a:t>     def </a:t>
            </a:r>
            <a:r>
              <a:rPr lang="en-US" sz="1800" dirty="0">
                <a:latin typeface="+mj-lt"/>
              </a:rPr>
              <a:t>__init__(self): </a:t>
            </a:r>
            <a:endParaRPr lang="en-US" sz="1800" dirty="0">
              <a:latin typeface="+mj-lt"/>
            </a:endParaRPr>
          </a:p>
          <a:p>
            <a:pPr marL="0" indent="0">
              <a:buNone/>
            </a:pPr>
            <a:r>
              <a:rPr lang="en-US" sz="1800" dirty="0">
                <a:latin typeface="+mj-lt"/>
              </a:rPr>
              <a:t>	print</a:t>
            </a:r>
            <a:r>
              <a:rPr lang="en-US" sz="1800" dirty="0">
                <a:latin typeface="+mj-lt"/>
              </a:rPr>
              <a:t>("__init__ has been executed!") ... </a:t>
            </a:r>
          </a:p>
          <a:p>
            <a:pPr marL="0" indent="0">
              <a:buNone/>
            </a:pPr>
            <a:r>
              <a:rPr lang="en-US" sz="1800" dirty="0">
                <a:latin typeface="+mj-lt"/>
              </a:rPr>
              <a:t> </a:t>
            </a:r>
            <a:r>
              <a:rPr lang="en-US" sz="1800" dirty="0">
                <a:latin typeface="+mj-lt"/>
              </a:rPr>
              <a:t>x = A() </a:t>
            </a:r>
            <a:endParaRPr lang="en-US" sz="1800" dirty="0">
              <a:latin typeface="+mj-lt"/>
            </a:endParaRPr>
          </a:p>
          <a:p>
            <a:pPr marL="0" indent="0">
              <a:buNone/>
            </a:pPr>
            <a:r>
              <a:rPr lang="en-US" sz="1800" dirty="0">
                <a:latin typeface="+mj-lt"/>
              </a:rPr>
              <a:t>#__</a:t>
            </a:r>
            <a:r>
              <a:rPr lang="en-US" sz="1800" dirty="0">
                <a:latin typeface="+mj-lt"/>
              </a:rPr>
              <a:t>init__ has been executed!</a:t>
            </a:r>
            <a:endParaRPr lang="en-US" sz="1800" dirty="0">
              <a:latin typeface="+mj-lt"/>
            </a:endParaRPr>
          </a:p>
          <a:p>
            <a:pPr marL="0" indent="0">
              <a:buNone/>
            </a:pPr>
            <a:r>
              <a:rPr lang="en-US" sz="1800" dirty="0" smtClean="0">
                <a:latin typeface="+mj-lt"/>
              </a:rPr>
              <a:t> </a:t>
            </a:r>
            <a:endParaRPr lang="en-US" sz="1800" dirty="0">
              <a:latin typeface="+mj-lt"/>
            </a:endParaRPr>
          </a:p>
        </p:txBody>
      </p:sp>
    </p:spTree>
    <p:extLst>
      <p:ext uri="{BB962C8B-B14F-4D97-AF65-F5344CB8AC3E}">
        <p14:creationId xmlns:p14="http://schemas.microsoft.com/office/powerpoint/2010/main" val="56393022"/>
      </p:ext>
    </p:extLst>
  </p:cSld>
  <p:clrMapOvr>
    <a:masterClrMapping/>
  </p:clrMapOvr>
  <p:timing>
    <p:tnLst>
      <p:par>
        <p:cTn id="1" dur="indefinite" restart="never" nodeType="tmRoot"/>
      </p:par>
    </p:tnLst>
  </p:timing>
</p:sld>
</file>

<file path=ppt/theme/theme1.xml><?xml version="1.0" encoding="utf-8"?>
<a:theme xmlns:a="http://schemas.openxmlformats.org/drawingml/2006/main" name="python_template">
  <a:themeElements>
    <a:clrScheme name="Custom 3">
      <a:dk1>
        <a:srgbClr val="000000"/>
      </a:dk1>
      <a:lt1>
        <a:sysClr val="window" lastClr="FFFFFF"/>
      </a:lt1>
      <a:dk2>
        <a:srgbClr val="637052"/>
      </a:dk2>
      <a:lt2>
        <a:srgbClr val="CCDDEA"/>
      </a:lt2>
      <a:accent1>
        <a:srgbClr val="FFFF00"/>
      </a:accent1>
      <a:accent2>
        <a:srgbClr val="1773B1"/>
      </a:accent2>
      <a:accent3>
        <a:srgbClr val="865640"/>
      </a:accent3>
      <a:accent4>
        <a:srgbClr val="9B8357"/>
      </a:accent4>
      <a:accent5>
        <a:srgbClr val="C2BC80"/>
      </a:accent5>
      <a:accent6>
        <a:srgbClr val="94A088"/>
      </a:accent6>
      <a:hlink>
        <a:srgbClr val="2998E3"/>
      </a:hlink>
      <a:folHlink>
        <a:srgbClr val="8C8C8C"/>
      </a:folHlink>
    </a:clrScheme>
    <a:fontScheme name="Times New Roman-Arial">
      <a:maj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Presentation1" id="{D615B11A-F34B-4060-BB2C-3252AEA53D9E}" vid="{F167B945-3775-47EF-AE1F-38AF989C1869}"/>
    </a:ext>
  </a:extLst>
</a:theme>
</file>

<file path=docProps/app.xml><?xml version="1.0" encoding="utf-8"?>
<Properties xmlns="http://schemas.openxmlformats.org/officeDocument/2006/extended-properties" xmlns:vt="http://schemas.openxmlformats.org/officeDocument/2006/docPropsVTypes">
  <Template>python_template</Template>
  <TotalTime>1523</TotalTime>
  <Words>2686</Words>
  <Application>Microsoft Office PowerPoint</Application>
  <PresentationFormat>Custom</PresentationFormat>
  <Paragraphs>577</Paragraphs>
  <Slides>46</Slides>
  <Notes>0</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python_template</vt:lpstr>
      <vt:lpstr>Class and Objects</vt:lpstr>
      <vt:lpstr>OOPS CONCEPTS</vt:lpstr>
      <vt:lpstr>CLASS </vt:lpstr>
      <vt:lpstr>UML Diagram </vt:lpstr>
      <vt:lpstr>Attributes</vt:lpstr>
      <vt:lpstr>Method</vt:lpstr>
      <vt:lpstr>Object:</vt:lpstr>
      <vt:lpstr>Example</vt:lpstr>
      <vt:lpstr>Constructors in Python </vt:lpstr>
      <vt:lpstr>PowerPoint Presentation</vt:lpstr>
      <vt:lpstr>Destructor</vt:lpstr>
      <vt:lpstr>Class variable Vs Object variable.</vt:lpstr>
      <vt:lpstr>PowerPoint Presentation</vt:lpstr>
      <vt:lpstr>Deleting Attributes and Objects </vt:lpstr>
      <vt:lpstr>Methods ….</vt:lpstr>
      <vt:lpstr>Methods ….</vt:lpstr>
      <vt:lpstr>Methods ….</vt:lpstr>
      <vt:lpstr>Example </vt:lpstr>
      <vt:lpstr>Encapsulation</vt:lpstr>
      <vt:lpstr>Encapsulation cont….</vt:lpstr>
      <vt:lpstr>Encapsulation cont….</vt:lpstr>
      <vt:lpstr>Encapsulation cont….</vt:lpstr>
      <vt:lpstr>Inheritance </vt:lpstr>
      <vt:lpstr>      Types of inheritance    Single inheritance Multiple inheritance Multilevel inheritance </vt:lpstr>
      <vt:lpstr>Single Inheritance</vt:lpstr>
      <vt:lpstr>Multilevel inheritance  On the other hand, we can also inherit form a derived class. This is called multilevel inheritance. It can be of any depth in Python.</vt:lpstr>
      <vt:lpstr>Example </vt:lpstr>
      <vt:lpstr>Multiple inheritance  Multiple Inheritance means that you're inheriting the property of multiple classes into one.</vt:lpstr>
      <vt:lpstr>Multiple inheritance cont….</vt:lpstr>
      <vt:lpstr>Why super () keyword</vt:lpstr>
      <vt:lpstr>PowerPoint Presentation</vt:lpstr>
      <vt:lpstr>Polymorphism</vt:lpstr>
      <vt:lpstr>Method Overriding</vt:lpstr>
      <vt:lpstr>Method overloading </vt:lpstr>
      <vt:lpstr>Operator Overloading</vt:lpstr>
      <vt:lpstr>Operator Overloading cont…</vt:lpstr>
      <vt:lpstr>Overloading the + Operator in Python  To overload the + sign, we will need to implement __add__() function in the class. </vt:lpstr>
      <vt:lpstr>Object Serialization with Pickle </vt:lpstr>
      <vt:lpstr> Store and load object from file  More practical is to store the serialized object in file. Then we can reload it from that file at any time. To store a serialized object into a file:  </vt:lpstr>
      <vt:lpstr>Abstract Base Classes </vt:lpstr>
      <vt:lpstr>Abstract Base Classes cont….</vt:lpstr>
      <vt:lpstr>Abstract Base Classes cont….</vt:lpstr>
      <vt:lpstr>Abstract Base Classes cont….</vt:lpstr>
      <vt:lpstr>Association</vt:lpstr>
      <vt:lpstr>Example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dc:creator>
  <cp:lastModifiedBy>priya</cp:lastModifiedBy>
  <cp:revision>99</cp:revision>
  <dcterms:created xsi:type="dcterms:W3CDTF">2018-06-11T04:21:49Z</dcterms:created>
  <dcterms:modified xsi:type="dcterms:W3CDTF">2018-06-22T10:04:15Z</dcterms:modified>
</cp:coreProperties>
</file>