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2" r:id="rId2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/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078A2-D1AF-4235-B9F9-CA06748B514E}" type="datetimeFigureOut">
              <a:rPr lang="en-IN"/>
              <a:pPr>
                <a:defRPr/>
              </a:pPr>
              <a:t>14-06-2018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4447C3-E8F6-4D95-88F5-93B2205FE20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2955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D1F70-CEFD-48B0-BD1F-FF3BAD210BD4}" type="datetimeFigureOut">
              <a:rPr lang="en-IN"/>
              <a:pPr>
                <a:defRPr/>
              </a:pPr>
              <a:t>14-06-2018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7F144-A3E5-4DB1-8F49-CCC9E31FB188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03974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/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DE13C-17AA-4258-97EC-BA91FB6C989B}" type="datetimeFigureOut">
              <a:rPr lang="en-IN"/>
              <a:pPr>
                <a:defRPr/>
              </a:pPr>
              <a:t>14-06-2018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7D70E8-4BC7-49A2-AD2C-79521E3B322F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170529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CDB68-A7D7-4940-B35A-E69E4AF6058B}" type="datetimeFigureOut">
              <a:rPr lang="en-IN"/>
              <a:pPr>
                <a:defRPr/>
              </a:pPr>
              <a:t>14-06-2018</a:t>
            </a:fld>
            <a:endParaRPr lang="en-IN" dirty="0"/>
          </a:p>
        </p:txBody>
      </p:sp>
      <p:sp>
        <p:nvSpPr>
          <p:cNvPr id="4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0D632F-6554-4ADE-85FB-8105D1334C9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08177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FCA67-A5E2-492A-A0E2-E770C478B63A}" type="datetimeFigureOut">
              <a:rPr lang="en-IN"/>
              <a:pPr>
                <a:defRPr/>
              </a:pPr>
              <a:t>14-06-2018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6A5BED-F8B5-41B5-9D36-3150361129B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68542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63091-44E1-486E-BCFA-7CB35556984A}" type="datetimeFigureOut">
              <a:rPr lang="en-IN"/>
              <a:pPr>
                <a:defRPr/>
              </a:pPr>
              <a:t>14-06-2018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D3CDE4-B217-4AF2-9EFC-D23A27AE1CD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63576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9E368-7C36-48C6-B9BE-6E013393EE7B}" type="datetimeFigureOut">
              <a:rPr lang="en-IN"/>
              <a:pPr>
                <a:defRPr/>
              </a:pPr>
              <a:t>14-06-2018</a:t>
            </a:fld>
            <a:endParaRPr lang="en-IN" dirty="0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22D7DD-AF6C-4081-88AA-4B0A35110FD0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6965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/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48430-8612-4BA3-9E42-8497D8DEAFAD}" type="datetimeFigureOut">
              <a:rPr lang="en-IN"/>
              <a:pPr>
                <a:defRPr/>
              </a:pPr>
              <a:t>14-06-2018</a:t>
            </a:fld>
            <a:endParaRPr lang="en-IN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CD3E39-151F-48A7-A9ED-554383B7551C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16493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4CA2D-5A76-472D-BBDE-81705FA07BAF}" type="datetimeFigureOut">
              <a:rPr lang="en-IN"/>
              <a:pPr>
                <a:defRPr/>
              </a:pPr>
              <a:t>14-06-2018</a:t>
            </a:fld>
            <a:endParaRPr lang="en-IN" dirty="0"/>
          </a:p>
        </p:txBody>
      </p:sp>
      <p:sp>
        <p:nvSpPr>
          <p:cNvPr id="4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0FCC35-7933-4EB1-903B-1ADF27FC5B4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75776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DEF7B-C352-4390-91F2-A6A73662B214}" type="datetimeFigureOut">
              <a:rPr lang="en-IN"/>
              <a:pPr>
                <a:defRPr/>
              </a:pPr>
              <a:t>14-06-2018</a:t>
            </a:fld>
            <a:endParaRPr lang="en-IN" dirty="0"/>
          </a:p>
        </p:txBody>
      </p:sp>
      <p:sp>
        <p:nvSpPr>
          <p:cNvPr id="3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0830FA-47CA-461C-B387-3B50737680F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90647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A771A-2DDD-4BD5-8C62-EE476C66DBFF}" type="datetimeFigureOut">
              <a:rPr lang="en-IN"/>
              <a:pPr>
                <a:defRPr/>
              </a:pPr>
              <a:t>14-06-2018</a:t>
            </a:fld>
            <a:endParaRPr lang="en-IN" dirty="0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9ED7BE-0A9A-4953-83A0-3AFE159F7810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34811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/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/>
          </a:p>
        </p:txBody>
      </p:sp>
      <p:sp>
        <p:nvSpPr>
          <p:cNvPr id="4" name="Text Placeholder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2F883-E67F-41D6-ACCF-340A610252EB}" type="datetimeFigureOut">
              <a:rPr lang="en-IN"/>
              <a:pPr>
                <a:defRPr/>
              </a:pPr>
              <a:t>14-06-2018</a:t>
            </a:fld>
            <a:endParaRPr lang="en-IN" dirty="0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ED593B-CBE5-49AF-A76B-C618BA93443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745505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8077D96-7FCE-4B6B-89BA-AA02AA8141DD}" type="datetimeFigureOut">
              <a:rPr lang="en-IN"/>
              <a:pPr>
                <a:defRPr/>
              </a:pPr>
              <a:t>14-06-2018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56D6705-777D-429D-9BFD-CFB9099A041F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563"/>
          </a:xfrm>
        </p:spPr>
        <p:txBody>
          <a:bodyPr/>
          <a:lstStyle/>
          <a:p>
            <a:pPr algn="ctr" eaLnBrk="1" hangingPunct="1"/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File Handling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95413"/>
            <a:ext cx="10515600" cy="478155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800" b="1" dirty="0" smtClean="0">
                <a:latin typeface="+mj-lt"/>
              </a:rPr>
              <a:t>File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A file or a computer file is a chunk of logically related data or information which can be used by computer programs</a:t>
            </a:r>
            <a:r>
              <a:rPr lang="en-US" sz="1800" dirty="0" smtClean="0">
                <a:latin typeface="+mj-lt"/>
              </a:rPr>
              <a:t>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File is categorized as either text or binary.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b="1" dirty="0">
                <a:latin typeface="+mj-lt"/>
              </a:rPr>
              <a:t>Text File</a:t>
            </a:r>
            <a:r>
              <a:rPr lang="en-US" sz="1800" dirty="0">
                <a:latin typeface="+mj-lt"/>
              </a:rPr>
              <a:t>- Text files are structured as a sequence of lines, where each line includes a sequence of characters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b="1" dirty="0">
                <a:latin typeface="+mj-lt"/>
              </a:rPr>
              <a:t>Binary File</a:t>
            </a:r>
            <a:r>
              <a:rPr lang="en-US" sz="1800" dirty="0">
                <a:latin typeface="+mj-lt"/>
              </a:rPr>
              <a:t>- A binary file is any type of file that is not a text file.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1800" b="1" dirty="0"/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Hence, in Python, a file operation takes place in the following order.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Open a file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Read or write (perform operation)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Close the file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18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/>
          <a:lstStyle/>
          <a:p>
            <a:r>
              <a:rPr lang="en-US" altLang="en-US" smtClean="0"/>
              <a:t>File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3138"/>
            <a:ext cx="10515600" cy="5203825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1800" dirty="0" smtClean="0">
                <a:latin typeface="+mj-lt"/>
              </a:rPr>
              <a:t>A </a:t>
            </a:r>
            <a:r>
              <a:rPr lang="en-US" sz="1800" b="1" dirty="0" smtClean="0">
                <a:latin typeface="+mj-lt"/>
              </a:rPr>
              <a:t>file</a:t>
            </a:r>
            <a:r>
              <a:rPr lang="en-US" sz="1800" dirty="0" smtClean="0">
                <a:latin typeface="+mj-lt"/>
              </a:rPr>
              <a:t> object is created using </a:t>
            </a:r>
            <a:r>
              <a:rPr lang="en-US" sz="1800" i="1" dirty="0" smtClean="0">
                <a:latin typeface="+mj-lt"/>
              </a:rPr>
              <a:t>open</a:t>
            </a:r>
            <a:r>
              <a:rPr lang="en-US" sz="1800" dirty="0" smtClean="0">
                <a:latin typeface="+mj-lt"/>
              </a:rPr>
              <a:t> function and here is a list of functions which can be called on this object </a:t>
            </a:r>
          </a:p>
          <a:p>
            <a:pPr>
              <a:buFont typeface="Arial" charset="0"/>
              <a:buChar char="•"/>
              <a:defRPr/>
            </a:pPr>
            <a:endParaRPr lang="en-US" sz="1800" dirty="0">
              <a:latin typeface="+mj-lt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8" y="1797050"/>
            <a:ext cx="8815387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744538" y="-92075"/>
            <a:ext cx="10515600" cy="1325563"/>
          </a:xfrm>
        </p:spPr>
        <p:txBody>
          <a:bodyPr/>
          <a:lstStyle/>
          <a:p>
            <a:r>
              <a:rPr lang="en-US" altLang="en-US" smtClean="0"/>
              <a:t>File methods cont…</a:t>
            </a:r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30338" y="1274763"/>
            <a:ext cx="8181975" cy="4857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4825"/>
            <a:ext cx="10515600" cy="5672138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1800" i="1" dirty="0" smtClean="0">
                <a:latin typeface="+mj-lt"/>
              </a:rPr>
              <a:t>Example 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b="1" dirty="0" err="1" smtClean="0">
                <a:latin typeface="+mj-lt"/>
              </a:rPr>
              <a:t>Fileno</a:t>
            </a:r>
            <a:r>
              <a:rPr lang="en-US" sz="1800" b="1" dirty="0" smtClean="0">
                <a:latin typeface="+mj-lt"/>
              </a:rPr>
              <a:t> ( ):-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err="1" smtClean="0">
                <a:latin typeface="+mj-lt"/>
              </a:rPr>
              <a:t>fo</a:t>
            </a:r>
            <a:r>
              <a:rPr lang="en-US" sz="1800" dirty="0" smtClean="0">
                <a:latin typeface="+mj-lt"/>
              </a:rPr>
              <a:t> = open("foo.txt", "</a:t>
            </a:r>
            <a:r>
              <a:rPr lang="en-US" sz="1800" dirty="0" err="1" smtClean="0">
                <a:latin typeface="+mj-lt"/>
              </a:rPr>
              <a:t>wb</a:t>
            </a:r>
            <a:r>
              <a:rPr lang="en-US" sz="1800" dirty="0" smtClean="0">
                <a:latin typeface="+mj-lt"/>
              </a:rPr>
              <a:t>")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print ("Name of the file: ", fo.name)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 fid = </a:t>
            </a:r>
            <a:r>
              <a:rPr lang="en-US" sz="1800" dirty="0" err="1" smtClean="0">
                <a:latin typeface="+mj-lt"/>
              </a:rPr>
              <a:t>fo.fileno</a:t>
            </a:r>
            <a:r>
              <a:rPr lang="en-US" sz="1800" dirty="0" smtClean="0">
                <a:latin typeface="+mj-lt"/>
              </a:rPr>
              <a:t>()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print ("File Descriptor: ", fid)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err="1" smtClean="0">
                <a:latin typeface="+mj-lt"/>
              </a:rPr>
              <a:t>fo.close</a:t>
            </a:r>
            <a:r>
              <a:rPr lang="en-US" sz="1800" dirty="0" smtClean="0">
                <a:latin typeface="+mj-lt"/>
              </a:rPr>
              <a:t>()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b="1" dirty="0" smtClean="0">
                <a:latin typeface="+mj-lt"/>
              </a:rPr>
              <a:t>Next() , </a:t>
            </a:r>
            <a:r>
              <a:rPr lang="en-US" sz="1800" b="1" dirty="0" err="1" smtClean="0">
                <a:latin typeface="+mj-lt"/>
              </a:rPr>
              <a:t>isatty</a:t>
            </a:r>
            <a:r>
              <a:rPr lang="en-US" sz="1800" b="1" dirty="0" smtClean="0">
                <a:latin typeface="+mj-lt"/>
              </a:rPr>
              <a:t>()</a:t>
            </a:r>
            <a:endParaRPr lang="en-US" sz="1800" b="1" dirty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dirty="0" err="1" smtClean="0">
                <a:latin typeface="+mj-lt"/>
              </a:rPr>
              <a:t>fd</a:t>
            </a:r>
            <a:r>
              <a:rPr lang="en-US" sz="1800" dirty="0" smtClean="0">
                <a:latin typeface="+mj-lt"/>
              </a:rPr>
              <a:t>=open("</a:t>
            </a:r>
            <a:r>
              <a:rPr lang="en-US" sz="1800" dirty="0" err="1" smtClean="0">
                <a:latin typeface="+mj-lt"/>
              </a:rPr>
              <a:t>foo.txt","r</a:t>
            </a:r>
            <a:r>
              <a:rPr lang="en-US" sz="1800" dirty="0" smtClean="0">
                <a:latin typeface="+mj-lt"/>
              </a:rPr>
              <a:t>")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for index in range(2):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    line=next(fd,-1)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    print(</a:t>
            </a:r>
            <a:r>
              <a:rPr lang="en-US" sz="1800" dirty="0" err="1" smtClean="0">
                <a:latin typeface="+mj-lt"/>
              </a:rPr>
              <a:t>index,line</a:t>
            </a:r>
            <a:r>
              <a:rPr lang="en-US" sz="1800" dirty="0" smtClean="0">
                <a:latin typeface="+mj-lt"/>
              </a:rPr>
              <a:t>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print(</a:t>
            </a:r>
            <a:r>
              <a:rPr lang="en-US" sz="1800" dirty="0" err="1" smtClean="0">
                <a:latin typeface="+mj-lt"/>
              </a:rPr>
              <a:t>fd.isatty</a:t>
            </a:r>
            <a:r>
              <a:rPr lang="en-US" sz="1800" dirty="0" smtClean="0">
                <a:latin typeface="+mj-lt"/>
              </a:rPr>
              <a:t>())#checks for the link with any terminal linked files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err="1" smtClean="0">
                <a:latin typeface="+mj-lt"/>
              </a:rPr>
              <a:t>fd.close</a:t>
            </a:r>
            <a:r>
              <a:rPr lang="en-US" sz="1800" dirty="0" smtClean="0">
                <a:latin typeface="+mj-lt"/>
              </a:rPr>
              <a:t>()</a:t>
            </a: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38" y="1541463"/>
            <a:ext cx="322897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338" y="3608388"/>
            <a:ext cx="4360862" cy="133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Pickle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IN" sz="1800" dirty="0">
                <a:latin typeface="+mj-lt"/>
              </a:rPr>
              <a:t>It is used for serializing and de-serializing a Python object structure</a:t>
            </a:r>
            <a:r>
              <a:rPr lang="en-IN" sz="1800" dirty="0" smtClean="0">
                <a:latin typeface="+mj-lt"/>
              </a:rPr>
              <a:t>.</a:t>
            </a:r>
          </a:p>
          <a:p>
            <a:pPr>
              <a:buFont typeface="Arial" charset="0"/>
              <a:buChar char="•"/>
              <a:defRPr/>
            </a:pPr>
            <a:r>
              <a:rPr lang="en-IN" sz="1800" dirty="0" smtClean="0">
                <a:latin typeface="+mj-lt"/>
              </a:rPr>
              <a:t>Pickling </a:t>
            </a:r>
            <a:r>
              <a:rPr lang="en-IN" sz="1800" dirty="0">
                <a:latin typeface="+mj-lt"/>
              </a:rPr>
              <a:t>is a way to convert a python object (list, </a:t>
            </a:r>
            <a:r>
              <a:rPr lang="en-IN" sz="1800" dirty="0" err="1">
                <a:latin typeface="+mj-lt"/>
              </a:rPr>
              <a:t>dict</a:t>
            </a:r>
            <a:r>
              <a:rPr lang="en-IN" sz="1800" dirty="0">
                <a:latin typeface="+mj-lt"/>
              </a:rPr>
              <a:t>, etc.) into a character stream import the module  through this command:              </a:t>
            </a:r>
            <a:endParaRPr lang="en-IN" sz="1800" dirty="0" smtClean="0">
              <a:latin typeface="+mj-lt"/>
            </a:endParaRPr>
          </a:p>
          <a:p>
            <a:pPr>
              <a:buFont typeface="Arial" charset="0"/>
              <a:buChar char="•"/>
              <a:defRPr/>
            </a:pPr>
            <a:r>
              <a:rPr lang="en-IN" sz="1800" dirty="0" smtClean="0">
                <a:latin typeface="+mj-lt"/>
              </a:rPr>
              <a:t>import pickle has </a:t>
            </a:r>
            <a:r>
              <a:rPr lang="en-IN" sz="1800" dirty="0">
                <a:latin typeface="+mj-lt"/>
              </a:rPr>
              <a:t>two main methods</a:t>
            </a:r>
            <a:r>
              <a:rPr lang="en-IN" sz="1800" dirty="0" smtClean="0">
                <a:latin typeface="+mj-lt"/>
              </a:rPr>
              <a:t>: dump</a:t>
            </a:r>
            <a:r>
              <a:rPr lang="en-IN" sz="1800" dirty="0">
                <a:latin typeface="+mj-lt"/>
              </a:rPr>
              <a:t>() and load</a:t>
            </a:r>
            <a:r>
              <a:rPr lang="en-IN" sz="1800" dirty="0" smtClean="0">
                <a:latin typeface="+mj-lt"/>
              </a:rPr>
              <a:t>().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1800" dirty="0" smtClean="0">
                <a:latin typeface="+mj-lt"/>
              </a:rPr>
              <a:t>	Dump</a:t>
            </a:r>
            <a:r>
              <a:rPr lang="en-IN" sz="1800" dirty="0">
                <a:latin typeface="+mj-lt"/>
              </a:rPr>
              <a:t>()-Used to dumps an object to a file </a:t>
            </a:r>
            <a:r>
              <a:rPr lang="en-IN" sz="1800" dirty="0" smtClean="0">
                <a:latin typeface="+mj-lt"/>
              </a:rPr>
              <a:t>object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1800" dirty="0">
                <a:latin typeface="+mj-lt"/>
              </a:rPr>
              <a:t>	</a:t>
            </a:r>
            <a:r>
              <a:rPr lang="en-IN" sz="1800" dirty="0" smtClean="0">
                <a:latin typeface="+mj-lt"/>
              </a:rPr>
              <a:t>Load</a:t>
            </a:r>
            <a:r>
              <a:rPr lang="en-IN" sz="1800" dirty="0">
                <a:latin typeface="+mj-lt"/>
              </a:rPr>
              <a:t>()-Used to loads an object from a file object. </a:t>
            </a:r>
            <a:endParaRPr lang="en-IN" sz="1800" dirty="0" smtClean="0">
              <a:latin typeface="+mj-lt"/>
            </a:endParaRPr>
          </a:p>
          <a:p>
            <a:pPr>
              <a:buFont typeface="Arial" charset="0"/>
              <a:buChar char="•"/>
              <a:defRPr/>
            </a:pPr>
            <a:endParaRPr lang="en-IN" sz="1800" dirty="0" smtClean="0">
              <a:latin typeface="+mj-lt"/>
            </a:endParaRPr>
          </a:p>
          <a:p>
            <a:pPr marL="457200" lvl="1" indent="0">
              <a:buFont typeface="Arial" charset="0"/>
              <a:buNone/>
              <a:defRPr/>
            </a:pPr>
            <a:r>
              <a:rPr lang="en-IN" sz="1800" b="1" i="1" dirty="0" err="1" smtClean="0">
                <a:latin typeface="+mj-lt"/>
              </a:rPr>
              <a:t>Syntax:pickle.dump</a:t>
            </a:r>
            <a:r>
              <a:rPr lang="en-IN" sz="1800" b="1" i="1" dirty="0" smtClean="0">
                <a:latin typeface="+mj-lt"/>
              </a:rPr>
              <a:t>(</a:t>
            </a:r>
            <a:r>
              <a:rPr lang="en-IN" sz="1800" b="1" i="1" dirty="0" err="1" smtClean="0">
                <a:latin typeface="+mj-lt"/>
              </a:rPr>
              <a:t>value,fileobject</a:t>
            </a:r>
            <a:r>
              <a:rPr lang="en-IN" sz="1800" b="1" i="1" dirty="0" smtClean="0">
                <a:latin typeface="+mj-lt"/>
              </a:rPr>
              <a:t>)Variable=</a:t>
            </a:r>
            <a:r>
              <a:rPr lang="en-IN" sz="1800" b="1" i="1" dirty="0" err="1" smtClean="0">
                <a:latin typeface="+mj-lt"/>
              </a:rPr>
              <a:t>pickle.load</a:t>
            </a:r>
            <a:r>
              <a:rPr lang="en-IN" sz="1800" b="1" i="1" dirty="0" smtClean="0">
                <a:latin typeface="+mj-lt"/>
              </a:rPr>
              <a:t>(</a:t>
            </a:r>
            <a:r>
              <a:rPr lang="en-IN" sz="1800" b="1" i="1" dirty="0" err="1" smtClean="0">
                <a:latin typeface="+mj-lt"/>
              </a:rPr>
              <a:t>fileobject</a:t>
            </a:r>
            <a:r>
              <a:rPr lang="en-IN" sz="1800" b="1" i="1" dirty="0">
                <a:latin typeface="+mj-lt"/>
              </a:rPr>
              <a:t>)</a:t>
            </a:r>
            <a:endParaRPr lang="en-US" sz="1800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b="1" i="1" smtClean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538" y="1392238"/>
            <a:ext cx="10515600" cy="4845050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1600" dirty="0">
                <a:latin typeface="+mj-lt"/>
              </a:rPr>
              <a:t>import pickle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600" dirty="0">
                <a:latin typeface="+mj-lt"/>
              </a:rPr>
              <a:t>f1=open("f1.txt","wb")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600" dirty="0">
                <a:latin typeface="+mj-lt"/>
              </a:rPr>
              <a:t>l1=[10,20,30]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600" dirty="0">
                <a:latin typeface="+mj-lt"/>
              </a:rPr>
              <a:t>l2=[40,50]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600" dirty="0" err="1">
                <a:latin typeface="+mj-lt"/>
              </a:rPr>
              <a:t>l_obj</a:t>
            </a:r>
            <a:r>
              <a:rPr lang="en-US" sz="1600" dirty="0">
                <a:latin typeface="+mj-lt"/>
              </a:rPr>
              <a:t>=(l1,l2)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600" dirty="0" err="1">
                <a:latin typeface="+mj-lt"/>
              </a:rPr>
              <a:t>pickle.dump</a:t>
            </a:r>
            <a:r>
              <a:rPr lang="en-US" sz="1600" dirty="0">
                <a:latin typeface="+mj-lt"/>
              </a:rPr>
              <a:t>(l_obj,f1)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600" dirty="0">
                <a:latin typeface="+mj-lt"/>
              </a:rPr>
              <a:t>f1.close()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600" dirty="0">
                <a:latin typeface="+mj-lt"/>
              </a:rPr>
              <a:t>f2=open("f1.txt","rb")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600" dirty="0">
                <a:latin typeface="+mj-lt"/>
              </a:rPr>
              <a:t>#(list1,list2)=</a:t>
            </a:r>
            <a:r>
              <a:rPr lang="en-US" sz="1600" dirty="0" err="1">
                <a:latin typeface="+mj-lt"/>
              </a:rPr>
              <a:t>pickle.load</a:t>
            </a:r>
            <a:r>
              <a:rPr lang="en-US" sz="1600" dirty="0">
                <a:latin typeface="+mj-lt"/>
              </a:rPr>
              <a:t>(f2)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600" dirty="0">
                <a:latin typeface="+mj-lt"/>
              </a:rPr>
              <a:t>#print("in list",list1,list2)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600" dirty="0" err="1">
                <a:latin typeface="+mj-lt"/>
              </a:rPr>
              <a:t>liste</a:t>
            </a:r>
            <a:r>
              <a:rPr lang="en-US" sz="1600" dirty="0">
                <a:latin typeface="+mj-lt"/>
              </a:rPr>
              <a:t>=</a:t>
            </a:r>
            <a:r>
              <a:rPr lang="en-US" sz="1600" dirty="0" err="1">
                <a:latin typeface="+mj-lt"/>
              </a:rPr>
              <a:t>pickle.load</a:t>
            </a:r>
            <a:r>
              <a:rPr lang="en-US" sz="1600" dirty="0">
                <a:latin typeface="+mj-lt"/>
              </a:rPr>
              <a:t>(f2)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600" dirty="0">
                <a:latin typeface="+mj-lt"/>
              </a:rPr>
              <a:t>print("in tuple",</a:t>
            </a:r>
            <a:r>
              <a:rPr lang="en-US" sz="1600" dirty="0" err="1" smtClean="0">
                <a:latin typeface="+mj-lt"/>
              </a:rPr>
              <a:t>liste</a:t>
            </a:r>
            <a:r>
              <a:rPr lang="en-US" sz="1600" dirty="0" smtClean="0">
                <a:latin typeface="+mj-lt"/>
              </a:rPr>
              <a:t>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600" dirty="0" smtClean="0">
                <a:latin typeface="+mj-lt"/>
              </a:rPr>
              <a:t>f2.close()</a:t>
            </a:r>
            <a:endParaRPr lang="en-US" sz="1600" dirty="0">
              <a:latin typeface="+mj-lt"/>
            </a:endParaRP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113" y="3095625"/>
            <a:ext cx="4456112" cy="890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Shelve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IN" sz="1800" dirty="0">
                <a:latin typeface="+mj-lt"/>
              </a:rPr>
              <a:t>It is used for serializing and de-serializing a Python object structure.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In </a:t>
            </a:r>
            <a:r>
              <a:rPr lang="en-US" sz="1800" dirty="0" smtClean="0">
                <a:latin typeface="+mj-lt"/>
              </a:rPr>
              <a:t>pickle </a:t>
            </a:r>
            <a:r>
              <a:rPr lang="en-US" sz="1800" dirty="0">
                <a:latin typeface="+mj-lt"/>
              </a:rPr>
              <a:t>random access of an object is not possible where as it is possible using shelve</a:t>
            </a:r>
            <a:r>
              <a:rPr lang="en-US" sz="1800" dirty="0" smtClean="0">
                <a:latin typeface="+mj-lt"/>
              </a:rPr>
              <a:t>.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1800" i="1" dirty="0">
                <a:latin typeface="+mj-lt"/>
              </a:rPr>
              <a:t>Example  </a:t>
            </a:r>
            <a:r>
              <a:rPr lang="en-IN" sz="1800" i="1" dirty="0" smtClean="0">
                <a:latin typeface="+mj-lt"/>
              </a:rPr>
              <a:t>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import </a:t>
            </a:r>
            <a:r>
              <a:rPr lang="en-US" sz="1800" dirty="0">
                <a:latin typeface="+mj-lt"/>
              </a:rPr>
              <a:t>shelve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s=</a:t>
            </a:r>
            <a:r>
              <a:rPr lang="en-US" sz="1800" dirty="0" err="1">
                <a:latin typeface="+mj-lt"/>
              </a:rPr>
              <a:t>shelve.open</a:t>
            </a:r>
            <a:r>
              <a:rPr lang="en-US" sz="1800" dirty="0">
                <a:latin typeface="+mj-lt"/>
              </a:rPr>
              <a:t>("file1.txt","c")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l1=[10,20]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l2=[30,40]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s["lis1"]=</a:t>
            </a:r>
            <a:r>
              <a:rPr lang="en-US" sz="1800" dirty="0" smtClean="0">
                <a:latin typeface="+mj-lt"/>
              </a:rPr>
              <a:t>l1</a:t>
            </a:r>
            <a:endParaRPr lang="en-US" sz="1800" dirty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s["lis2"]=l2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for </a:t>
            </a:r>
            <a:r>
              <a:rPr lang="en-US" sz="1800" dirty="0" err="1">
                <a:latin typeface="+mj-lt"/>
              </a:rPr>
              <a:t>i,j</a:t>
            </a:r>
            <a:r>
              <a:rPr lang="en-US" sz="1800" dirty="0">
                <a:latin typeface="+mj-lt"/>
              </a:rPr>
              <a:t> in </a:t>
            </a:r>
            <a:r>
              <a:rPr lang="en-US" sz="1800" dirty="0" err="1">
                <a:latin typeface="+mj-lt"/>
              </a:rPr>
              <a:t>s.items</a:t>
            </a:r>
            <a:r>
              <a:rPr lang="en-US" sz="1800" dirty="0">
                <a:latin typeface="+mj-lt"/>
              </a:rPr>
              <a:t>():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    print (</a:t>
            </a:r>
            <a:r>
              <a:rPr lang="en-US" sz="1800" dirty="0" err="1" smtClean="0">
                <a:latin typeface="+mj-lt"/>
              </a:rPr>
              <a:t>i,j</a:t>
            </a:r>
            <a:r>
              <a:rPr lang="en-US" sz="1800" dirty="0" smtClean="0">
                <a:latin typeface="+mj-lt"/>
              </a:rPr>
              <a:t>)</a:t>
            </a:r>
            <a:endParaRPr lang="en-US" sz="1800" dirty="0">
              <a:latin typeface="+mj-lt"/>
            </a:endParaRPr>
          </a:p>
          <a:p>
            <a:pPr>
              <a:buFont typeface="Arial" charset="0"/>
              <a:buChar char="•"/>
              <a:defRPr/>
            </a:pPr>
            <a:endParaRPr lang="en-US" sz="1800" dirty="0">
              <a:latin typeface="+mj-lt"/>
            </a:endParaRP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4956175"/>
            <a:ext cx="30575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>
                <a:latin typeface="+mj-lt"/>
              </a:rPr>
              <a:t>Write a </a:t>
            </a:r>
            <a:r>
              <a:rPr lang="en-US" dirty="0" smtClean="0">
                <a:latin typeface="+mj-lt"/>
              </a:rPr>
              <a:t>python </a:t>
            </a:r>
            <a:r>
              <a:rPr lang="en-US" dirty="0">
                <a:latin typeface="+mj-lt"/>
              </a:rPr>
              <a:t>code to write multiple lines to a </a:t>
            </a:r>
            <a:r>
              <a:rPr lang="en-US" dirty="0" smtClean="0">
                <a:latin typeface="+mj-lt"/>
              </a:rPr>
              <a:t>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1.Which </a:t>
            </a:r>
            <a:r>
              <a:rPr lang="en-US" sz="1800" dirty="0">
                <a:latin typeface="+mj-lt"/>
              </a:rPr>
              <a:t>of the following command is used to open a file “c:\temp.txt” in read-mode </a:t>
            </a:r>
            <a:r>
              <a:rPr lang="en-US" sz="1800" dirty="0" smtClean="0">
                <a:latin typeface="+mj-lt"/>
              </a:rPr>
              <a:t>only?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A. </a:t>
            </a:r>
            <a:r>
              <a:rPr lang="en-US" sz="1800" dirty="0" err="1" smtClean="0">
                <a:latin typeface="+mj-lt"/>
              </a:rPr>
              <a:t>infile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= open(“c:\temp.txt”, “r”)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B. </a:t>
            </a:r>
            <a:r>
              <a:rPr lang="en-US" sz="1800" dirty="0" err="1">
                <a:latin typeface="+mj-lt"/>
              </a:rPr>
              <a:t>infile</a:t>
            </a:r>
            <a:r>
              <a:rPr lang="en-US" sz="1800" dirty="0">
                <a:latin typeface="+mj-lt"/>
              </a:rPr>
              <a:t> = open(“c:\\temp.txt”, “r”)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C. </a:t>
            </a:r>
            <a:r>
              <a:rPr lang="en-US" sz="1800" dirty="0" err="1">
                <a:latin typeface="+mj-lt"/>
              </a:rPr>
              <a:t>infile</a:t>
            </a:r>
            <a:r>
              <a:rPr lang="en-US" sz="1800" dirty="0">
                <a:latin typeface="+mj-lt"/>
              </a:rPr>
              <a:t> = open(file = “c:\temp.txt”, “r+”)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D. </a:t>
            </a:r>
            <a:r>
              <a:rPr lang="en-US" sz="1800" dirty="0" err="1">
                <a:latin typeface="+mj-lt"/>
              </a:rPr>
              <a:t>infile</a:t>
            </a:r>
            <a:r>
              <a:rPr lang="en-US" sz="1800" dirty="0">
                <a:latin typeface="+mj-lt"/>
              </a:rPr>
              <a:t> = open(file = “c:\\temp.txt”, “r</a:t>
            </a:r>
            <a:r>
              <a:rPr lang="en-US" sz="1800" dirty="0" smtClean="0">
                <a:latin typeface="+mj-lt"/>
              </a:rPr>
              <a:t>+”)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138"/>
            <a:ext cx="10515600" cy="6272212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2.What will be the output of the following code snippet?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err="1" smtClean="0">
                <a:latin typeface="+mj-lt"/>
              </a:rPr>
              <a:t>fo</a:t>
            </a:r>
            <a:r>
              <a:rPr lang="en-US" sz="1800" dirty="0" smtClean="0">
                <a:latin typeface="+mj-lt"/>
              </a:rPr>
              <a:t> = open("myfile.txt", "w+")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print ("Name of the file: ", fo.name)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# Assuming that the file contains these lines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 # </a:t>
            </a:r>
            <a:r>
              <a:rPr lang="en-US" sz="1800" dirty="0" err="1" smtClean="0">
                <a:latin typeface="+mj-lt"/>
              </a:rPr>
              <a:t>TechBeamers</a:t>
            </a:r>
            <a:r>
              <a:rPr lang="en-US" sz="1800" dirty="0" smtClean="0">
                <a:latin typeface="+mj-lt"/>
              </a:rPr>
              <a:t>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# Hello Viewers!!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err="1" smtClean="0">
                <a:latin typeface="+mj-lt"/>
              </a:rPr>
              <a:t>seq</a:t>
            </a:r>
            <a:r>
              <a:rPr lang="en-US" sz="1800" dirty="0" smtClean="0">
                <a:latin typeface="+mj-lt"/>
              </a:rPr>
              <a:t>="</a:t>
            </a:r>
            <a:r>
              <a:rPr lang="en-US" sz="1800" dirty="0" err="1" smtClean="0">
                <a:latin typeface="+mj-lt"/>
              </a:rPr>
              <a:t>TechBeamers</a:t>
            </a:r>
            <a:r>
              <a:rPr lang="en-US" sz="1800" dirty="0" smtClean="0">
                <a:latin typeface="+mj-lt"/>
              </a:rPr>
              <a:t>\</a:t>
            </a:r>
            <a:r>
              <a:rPr lang="en-US" sz="1800" dirty="0" err="1" smtClean="0">
                <a:latin typeface="+mj-lt"/>
              </a:rPr>
              <a:t>nHello</a:t>
            </a:r>
            <a:r>
              <a:rPr lang="en-US" sz="1800" dirty="0" smtClean="0">
                <a:latin typeface="+mj-lt"/>
              </a:rPr>
              <a:t> Viewers!!"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err="1" smtClean="0">
                <a:latin typeface="+mj-lt"/>
              </a:rPr>
              <a:t>fo.writelines</a:t>
            </a:r>
            <a:r>
              <a:rPr lang="en-US" sz="1800" dirty="0" smtClean="0">
                <a:latin typeface="+mj-lt"/>
              </a:rPr>
              <a:t>(</a:t>
            </a:r>
            <a:r>
              <a:rPr lang="en-US" sz="1800" dirty="0" err="1" smtClean="0">
                <a:latin typeface="+mj-lt"/>
              </a:rPr>
              <a:t>seq</a:t>
            </a:r>
            <a:r>
              <a:rPr lang="en-US" sz="1800" dirty="0" smtClean="0">
                <a:latin typeface="+mj-lt"/>
              </a:rPr>
              <a:t> )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err="1" smtClean="0">
                <a:latin typeface="+mj-lt"/>
              </a:rPr>
              <a:t>fo.seek</a:t>
            </a:r>
            <a:r>
              <a:rPr lang="en-US" sz="1800" dirty="0" smtClean="0">
                <a:latin typeface="+mj-lt"/>
              </a:rPr>
              <a:t>(0,0)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for line in </a:t>
            </a:r>
            <a:r>
              <a:rPr lang="en-US" sz="1800" dirty="0" err="1" smtClean="0">
                <a:latin typeface="+mj-lt"/>
              </a:rPr>
              <a:t>fo</a:t>
            </a:r>
            <a:r>
              <a:rPr lang="en-US" sz="1800" dirty="0" smtClean="0">
                <a:latin typeface="+mj-lt"/>
              </a:rPr>
              <a:t>:    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print (line)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err="1" smtClean="0">
                <a:latin typeface="+mj-lt"/>
              </a:rPr>
              <a:t>fo.close</a:t>
            </a:r>
            <a:r>
              <a:rPr lang="en-US" sz="1800" dirty="0" smtClean="0">
                <a:latin typeface="+mj-lt"/>
              </a:rPr>
              <a:t>()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A.  </a:t>
            </a:r>
            <a:r>
              <a:rPr lang="en-US" sz="1800" dirty="0" err="1" smtClean="0">
                <a:latin typeface="+mj-lt"/>
              </a:rPr>
              <a:t>TechBeamers</a:t>
            </a:r>
            <a:r>
              <a:rPr lang="en-US" sz="1800" dirty="0" smtClean="0">
                <a:latin typeface="+mj-lt"/>
              </a:rPr>
              <a:t/>
            </a:r>
            <a:br>
              <a:rPr lang="en-US" sz="1800" dirty="0" smtClean="0">
                <a:latin typeface="+mj-lt"/>
              </a:rPr>
            </a:br>
            <a:r>
              <a:rPr lang="en-US" sz="1800" dirty="0" smtClean="0">
                <a:latin typeface="+mj-lt"/>
              </a:rPr>
              <a:t>     Hello viewers!!</a:t>
            </a:r>
            <a:br>
              <a:rPr lang="en-US" sz="1800" dirty="0" smtClean="0">
                <a:latin typeface="+mj-lt"/>
              </a:rPr>
            </a:br>
            <a:r>
              <a:rPr lang="en-US" sz="1800" dirty="0" smtClean="0">
                <a:latin typeface="+mj-lt"/>
              </a:rPr>
              <a:t>B. Name of the file: myfile.txt</a:t>
            </a:r>
            <a:br>
              <a:rPr lang="en-US" sz="1800" dirty="0" smtClean="0">
                <a:latin typeface="+mj-lt"/>
              </a:rPr>
            </a:br>
            <a:r>
              <a:rPr lang="en-US" sz="1800" dirty="0" smtClean="0">
                <a:latin typeface="+mj-lt"/>
              </a:rPr>
              <a:t>     </a:t>
            </a:r>
            <a:r>
              <a:rPr lang="en-US" sz="1800" dirty="0" err="1" smtClean="0">
                <a:latin typeface="+mj-lt"/>
              </a:rPr>
              <a:t>TechBeamers</a:t>
            </a:r>
            <a:r>
              <a:rPr lang="en-US" sz="1800" dirty="0" smtClean="0">
                <a:latin typeface="+mj-lt"/>
              </a:rPr>
              <a:t/>
            </a:r>
            <a:br>
              <a:rPr lang="en-US" sz="1800" dirty="0" smtClean="0">
                <a:latin typeface="+mj-lt"/>
              </a:rPr>
            </a:br>
            <a:r>
              <a:rPr lang="en-US" sz="1800" dirty="0" smtClean="0">
                <a:latin typeface="+mj-lt"/>
              </a:rPr>
              <a:t>     Hello Viewers!!</a:t>
            </a:r>
            <a:br>
              <a:rPr lang="en-US" sz="1800" dirty="0" smtClean="0">
                <a:latin typeface="+mj-lt"/>
              </a:rPr>
            </a:br>
            <a:r>
              <a:rPr lang="en-US" sz="1800" dirty="0" smtClean="0">
                <a:latin typeface="+mj-lt"/>
              </a:rPr>
              <a:t>C. </a:t>
            </a:r>
            <a:r>
              <a:rPr lang="en-US" sz="1800" dirty="0" err="1" smtClean="0">
                <a:latin typeface="+mj-lt"/>
              </a:rPr>
              <a:t>TechBeamers</a:t>
            </a:r>
            <a:r>
              <a:rPr lang="en-US" sz="1800" dirty="0" smtClean="0">
                <a:latin typeface="+mj-lt"/>
              </a:rPr>
              <a:t>  Hello viewers!!</a:t>
            </a:r>
            <a:br>
              <a:rPr lang="en-US" sz="1800" dirty="0" smtClean="0">
                <a:latin typeface="+mj-lt"/>
              </a:rPr>
            </a:br>
            <a:r>
              <a:rPr lang="en-US" sz="1800" dirty="0" smtClean="0">
                <a:latin typeface="+mj-lt"/>
              </a:rPr>
              <a:t>D. Syntax Error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IN" sz="1800" dirty="0" err="1" smtClean="0">
                <a:latin typeface="+mj-lt"/>
              </a:rPr>
              <a:t>fh</a:t>
            </a:r>
            <a:r>
              <a:rPr lang="en-IN" sz="1800" dirty="0" smtClean="0">
                <a:latin typeface="+mj-lt"/>
              </a:rPr>
              <a:t> </a:t>
            </a:r>
            <a:r>
              <a:rPr lang="en-IN" sz="1800" dirty="0">
                <a:latin typeface="+mj-lt"/>
              </a:rPr>
              <a:t>= open(“</a:t>
            </a:r>
            <a:r>
              <a:rPr lang="en-IN" sz="1800" dirty="0" err="1">
                <a:latin typeface="+mj-lt"/>
              </a:rPr>
              <a:t>hello.txt”,”w</a:t>
            </a:r>
            <a:r>
              <a:rPr lang="en-IN" sz="1800" dirty="0">
                <a:latin typeface="+mj-lt"/>
              </a:rPr>
              <a:t>”)</a:t>
            </a:r>
            <a:endParaRPr lang="en-US" sz="1800" dirty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IN" sz="1800" dirty="0" err="1">
                <a:latin typeface="+mj-lt"/>
              </a:rPr>
              <a:t>lines_of_text</a:t>
            </a:r>
            <a:r>
              <a:rPr lang="en-IN" sz="1800" dirty="0">
                <a:latin typeface="+mj-lt"/>
              </a:rPr>
              <a:t> = [“One line of text here”, “and another line here”, “and yet another here”, “and so on and so forth”]</a:t>
            </a:r>
            <a:endParaRPr lang="en-US" sz="1800" dirty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IN" sz="1800" dirty="0" err="1">
                <a:latin typeface="+mj-lt"/>
              </a:rPr>
              <a:t>fh.writelines</a:t>
            </a:r>
            <a:r>
              <a:rPr lang="en-IN" sz="1800" dirty="0">
                <a:latin typeface="+mj-lt"/>
              </a:rPr>
              <a:t>(</a:t>
            </a:r>
            <a:r>
              <a:rPr lang="en-IN" sz="1800" dirty="0" err="1">
                <a:latin typeface="+mj-lt"/>
              </a:rPr>
              <a:t>lines_of_text</a:t>
            </a:r>
            <a:r>
              <a:rPr lang="en-IN" sz="1800" dirty="0">
                <a:latin typeface="+mj-lt"/>
              </a:rPr>
              <a:t>)</a:t>
            </a:r>
            <a:endParaRPr lang="en-US" sz="1800" dirty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IN" sz="1800" dirty="0" err="1">
                <a:latin typeface="+mj-lt"/>
              </a:rPr>
              <a:t>fh.close</a:t>
            </a:r>
            <a:r>
              <a:rPr lang="en-IN" sz="1800" dirty="0" smtClean="0">
                <a:latin typeface="+mj-lt"/>
              </a:rPr>
              <a:t>()</a:t>
            </a:r>
          </a:p>
          <a:p>
            <a:pPr marL="0" indent="0">
              <a:buFont typeface="Arial" charset="0"/>
              <a:buNone/>
              <a:defRPr/>
            </a:pPr>
            <a:endParaRPr lang="en-IN" sz="1800" dirty="0" smtClean="0">
              <a:latin typeface="+mj-lt"/>
            </a:endParaRPr>
          </a:p>
          <a:p>
            <a:pPr marL="342900" indent="-342900">
              <a:buFont typeface="Arial" charset="0"/>
              <a:buAutoNum type="arabicPeriod"/>
              <a:defRPr/>
            </a:pPr>
            <a:r>
              <a:rPr lang="en-US" sz="1800" dirty="0" smtClean="0">
                <a:latin typeface="+mj-lt"/>
              </a:rPr>
              <a:t>Answer</a:t>
            </a:r>
            <a:r>
              <a:rPr lang="en-US" sz="1800" dirty="0">
                <a:latin typeface="+mj-lt"/>
              </a:rPr>
              <a:t>. </a:t>
            </a:r>
            <a:r>
              <a:rPr lang="en-US" sz="1800" dirty="0" smtClean="0">
                <a:latin typeface="+mj-lt"/>
              </a:rPr>
              <a:t>B</a:t>
            </a:r>
          </a:p>
          <a:p>
            <a:pPr marL="342900" indent="-342900">
              <a:buFont typeface="Arial" charset="0"/>
              <a:buAutoNum type="arabicPeriod"/>
              <a:defRPr/>
            </a:pPr>
            <a:r>
              <a:rPr lang="en-US" sz="1800" dirty="0" smtClean="0">
                <a:latin typeface="+mj-lt"/>
              </a:rPr>
              <a:t>Answer. B</a:t>
            </a:r>
          </a:p>
          <a:p>
            <a:pPr marL="342900" indent="-342900">
              <a:buFont typeface="Arial" charset="0"/>
              <a:buAutoNum type="arabicPeriod"/>
              <a:defRPr/>
            </a:pPr>
            <a:endParaRPr lang="en-US" sz="1800" dirty="0" smtClean="0">
              <a:latin typeface="+mj-lt"/>
            </a:endParaRPr>
          </a:p>
          <a:p>
            <a:pPr marL="342900" indent="-342900">
              <a:buFont typeface="Arial" charset="0"/>
              <a:buAutoNum type="arabicPeriod"/>
              <a:defRPr/>
            </a:pPr>
            <a:endParaRPr lang="en-IN" sz="1800" dirty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endParaRPr lang="en-US" sz="1800" dirty="0">
              <a:latin typeface="+mj-lt"/>
            </a:endParaRPr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4225"/>
          </a:xfrm>
        </p:spPr>
        <p:txBody>
          <a:bodyPr/>
          <a:lstStyle/>
          <a:p>
            <a:r>
              <a:rPr lang="en-US" altLang="en-US" sz="3600" smtClean="0"/>
              <a:t>The open Function</a:t>
            </a:r>
            <a:r>
              <a:rPr lang="en-US" altLang="en-US" b="1" smtClean="0"/>
              <a:t/>
            </a:r>
            <a:br>
              <a:rPr lang="en-US" altLang="en-US" b="1" smtClean="0"/>
            </a:b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0588"/>
            <a:ext cx="10515600" cy="5592762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Python's built-in open() function is used to open the file.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i="1" dirty="0" smtClean="0">
                <a:latin typeface="+mj-lt"/>
              </a:rPr>
              <a:t> 	Syntax</a:t>
            </a:r>
            <a:r>
              <a:rPr lang="en-US" sz="1800" i="1" dirty="0">
                <a:latin typeface="+mj-lt"/>
              </a:rPr>
              <a:t>: </a:t>
            </a:r>
            <a:r>
              <a:rPr lang="en-US" sz="1800" i="1" dirty="0" err="1">
                <a:latin typeface="+mj-lt"/>
              </a:rPr>
              <a:t>fileobject</a:t>
            </a:r>
            <a:r>
              <a:rPr lang="en-US" sz="1800" i="1" dirty="0">
                <a:latin typeface="+mj-lt"/>
              </a:rPr>
              <a:t>=open(“</a:t>
            </a:r>
            <a:r>
              <a:rPr lang="en-US" sz="1800" i="1" dirty="0" err="1">
                <a:latin typeface="+mj-lt"/>
              </a:rPr>
              <a:t>filename”,”mode”,”buffering</a:t>
            </a:r>
            <a:r>
              <a:rPr lang="en-US" sz="1800" i="1" dirty="0">
                <a:latin typeface="+mj-lt"/>
              </a:rPr>
              <a:t>”)</a:t>
            </a:r>
          </a:p>
          <a:p>
            <a:pPr>
              <a:buFont typeface="Arial" charset="0"/>
              <a:buChar char="•"/>
              <a:defRPr/>
            </a:pPr>
            <a:r>
              <a:rPr lang="en-IN" sz="1800" b="1" dirty="0">
                <a:latin typeface="+mj-lt"/>
              </a:rPr>
              <a:t>File name</a:t>
            </a:r>
            <a:r>
              <a:rPr lang="en-IN" sz="1800" dirty="0">
                <a:latin typeface="+mj-lt"/>
              </a:rPr>
              <a:t>: The file name argument is a string value </a:t>
            </a:r>
            <a:endParaRPr lang="en-US" sz="1800" dirty="0">
              <a:latin typeface="+mj-lt"/>
            </a:endParaRPr>
          </a:p>
          <a:p>
            <a:pPr>
              <a:buFont typeface="Arial" charset="0"/>
              <a:buChar char="•"/>
              <a:defRPr/>
            </a:pPr>
            <a:r>
              <a:rPr lang="en-IN" sz="1800" b="1" dirty="0" smtClean="0">
                <a:latin typeface="+mj-lt"/>
              </a:rPr>
              <a:t>Access mode</a:t>
            </a:r>
            <a:r>
              <a:rPr lang="en-IN" sz="1800" dirty="0" smtClean="0">
                <a:latin typeface="+mj-lt"/>
              </a:rPr>
              <a:t>: The access mode determines the mode in which the file has to be opened. The modes are</a:t>
            </a:r>
          </a:p>
          <a:p>
            <a:pPr marL="0" indent="0">
              <a:buFont typeface="Arial" charset="0"/>
              <a:buNone/>
              <a:defRPr/>
            </a:pPr>
            <a:endParaRPr lang="en-IN" sz="1800" dirty="0" smtClean="0">
              <a:latin typeface="+mj-lt"/>
            </a:endParaRPr>
          </a:p>
          <a:p>
            <a:pPr>
              <a:buFont typeface="Arial" charset="0"/>
              <a:buChar char="•"/>
              <a:defRPr/>
            </a:pPr>
            <a:endParaRPr lang="en-IN" sz="1800" b="1" dirty="0" smtClean="0">
              <a:latin typeface="+mj-lt"/>
            </a:endParaRPr>
          </a:p>
          <a:p>
            <a:pPr>
              <a:buFont typeface="Arial" charset="0"/>
              <a:buChar char="•"/>
              <a:defRPr/>
            </a:pPr>
            <a:endParaRPr lang="en-IN" sz="1800" b="1" dirty="0">
              <a:latin typeface="+mj-lt"/>
            </a:endParaRPr>
          </a:p>
          <a:p>
            <a:pPr>
              <a:buFont typeface="Arial" charset="0"/>
              <a:buChar char="•"/>
              <a:defRPr/>
            </a:pPr>
            <a:endParaRPr lang="en-IN" sz="1800" b="1" dirty="0" smtClean="0">
              <a:latin typeface="+mj-lt"/>
            </a:endParaRPr>
          </a:p>
          <a:p>
            <a:pPr>
              <a:buFont typeface="Arial" charset="0"/>
              <a:buChar char="•"/>
              <a:defRPr/>
            </a:pPr>
            <a:endParaRPr lang="en-IN" sz="1800" b="1" dirty="0">
              <a:latin typeface="+mj-lt"/>
            </a:endParaRPr>
          </a:p>
          <a:p>
            <a:pPr>
              <a:buFont typeface="Arial" charset="0"/>
              <a:buChar char="•"/>
              <a:defRPr/>
            </a:pPr>
            <a:endParaRPr lang="en-IN" sz="1800" b="1" dirty="0" smtClean="0">
              <a:latin typeface="+mj-lt"/>
            </a:endParaRPr>
          </a:p>
          <a:p>
            <a:pPr>
              <a:buFont typeface="Arial" charset="0"/>
              <a:buChar char="•"/>
              <a:defRPr/>
            </a:pPr>
            <a:endParaRPr lang="en-IN" sz="1800" b="1" dirty="0">
              <a:latin typeface="+mj-lt"/>
            </a:endParaRPr>
          </a:p>
          <a:p>
            <a:pPr>
              <a:buFont typeface="Arial" charset="0"/>
              <a:buChar char="•"/>
              <a:defRPr/>
            </a:pPr>
            <a:endParaRPr lang="en-IN" sz="1800" b="1" dirty="0" smtClean="0">
              <a:latin typeface="+mj-lt"/>
            </a:endParaRPr>
          </a:p>
          <a:p>
            <a:pPr>
              <a:buFont typeface="Arial" charset="0"/>
              <a:buChar char="•"/>
              <a:defRPr/>
            </a:pPr>
            <a:endParaRPr lang="en-IN" sz="1800" b="1" dirty="0" smtClean="0">
              <a:latin typeface="+mj-lt"/>
            </a:endParaRPr>
          </a:p>
          <a:p>
            <a:pPr>
              <a:buFont typeface="Arial" charset="0"/>
              <a:buChar char="•"/>
              <a:defRPr/>
            </a:pPr>
            <a:r>
              <a:rPr lang="en-IN" sz="1800" b="1" dirty="0" smtClean="0">
                <a:latin typeface="+mj-lt"/>
              </a:rPr>
              <a:t>Buffering</a:t>
            </a:r>
            <a:r>
              <a:rPr lang="en-IN" sz="1800" dirty="0">
                <a:latin typeface="+mj-lt"/>
              </a:rPr>
              <a:t>: If the buffering value is set to 0, no buffering takes place. If the buffering value is 1, line buffering is performed while accessing a file. </a:t>
            </a:r>
            <a:endParaRPr lang="en-US" sz="1800" dirty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i="1" dirty="0" smtClean="0">
                <a:latin typeface="+mj-lt"/>
              </a:rPr>
              <a:t> </a:t>
            </a:r>
            <a:endParaRPr lang="en-US" sz="1800" i="1" dirty="0">
              <a:latin typeface="+mj-lt"/>
            </a:endParaRPr>
          </a:p>
        </p:txBody>
      </p:sp>
      <p:pic>
        <p:nvPicPr>
          <p:cNvPr id="30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3" y="2390775"/>
            <a:ext cx="7038975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4950"/>
            <a:ext cx="10515600" cy="5942013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endParaRPr lang="en-US" sz="1800" i="1" dirty="0" smtClean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3200" b="1" dirty="0" smtClean="0">
                <a:latin typeface="+mj-lt"/>
              </a:rPr>
              <a:t>Write to file</a:t>
            </a:r>
            <a:endParaRPr lang="en-US" sz="3200" b="1" dirty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i="1" dirty="0" smtClean="0">
                <a:latin typeface="+mj-lt"/>
              </a:rPr>
              <a:t>Example: main.py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b="1" dirty="0">
                <a:latin typeface="+mj-lt"/>
              </a:rPr>
              <a:t>Write () Method</a:t>
            </a:r>
            <a:r>
              <a:rPr lang="en-US" sz="1800" dirty="0" smtClean="0">
                <a:latin typeface="+mj-lt"/>
              </a:rPr>
              <a:t>:- </a:t>
            </a:r>
            <a:r>
              <a:rPr lang="en-US" sz="1800" dirty="0">
                <a:latin typeface="+mj-lt"/>
              </a:rPr>
              <a:t>The write() method writes any string to an open file.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err="1">
                <a:latin typeface="+mj-lt"/>
              </a:rPr>
              <a:t>fo</a:t>
            </a:r>
            <a:r>
              <a:rPr lang="en-US" sz="1800" dirty="0">
                <a:latin typeface="+mj-lt"/>
              </a:rPr>
              <a:t> = open("foo.txt", "w")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err="1" smtClean="0">
                <a:latin typeface="+mj-lt"/>
              </a:rPr>
              <a:t>fo.</a:t>
            </a:r>
            <a:r>
              <a:rPr lang="en-US" sz="1800" dirty="0" err="1" smtClean="0">
                <a:solidFill>
                  <a:schemeClr val="accent3"/>
                </a:solidFill>
                <a:latin typeface="+mj-lt"/>
              </a:rPr>
              <a:t>write</a:t>
            </a:r>
            <a:r>
              <a:rPr lang="en-US" sz="1800" dirty="0" smtClean="0">
                <a:latin typeface="+mj-lt"/>
              </a:rPr>
              <a:t>("Welcome!!")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err="1" smtClean="0">
                <a:latin typeface="+mj-lt"/>
              </a:rPr>
              <a:t>fo.close</a:t>
            </a:r>
            <a:r>
              <a:rPr lang="en-US" sz="1800" dirty="0" smtClean="0">
                <a:latin typeface="+mj-lt"/>
              </a:rPr>
              <a:t>()</a:t>
            </a:r>
          </a:p>
          <a:p>
            <a:pPr marL="0" indent="0">
              <a:buFont typeface="Arial" charset="0"/>
              <a:buNone/>
              <a:defRPr/>
            </a:pPr>
            <a:endParaRPr lang="en-US" sz="1800" b="1" dirty="0" smtClean="0"/>
          </a:p>
          <a:p>
            <a:pPr marL="0" indent="0">
              <a:buFont typeface="Arial" charset="0"/>
              <a:buNone/>
              <a:defRPr/>
            </a:pPr>
            <a:r>
              <a:rPr lang="en-US" sz="1800" b="1" dirty="0" err="1">
                <a:latin typeface="+mj-lt"/>
              </a:rPr>
              <a:t>Writelines</a:t>
            </a:r>
            <a:r>
              <a:rPr lang="en-US" sz="1800" b="1" dirty="0">
                <a:latin typeface="+mj-lt"/>
              </a:rPr>
              <a:t>() Method:- </a:t>
            </a:r>
            <a:r>
              <a:rPr lang="en-US" sz="1800" dirty="0">
                <a:latin typeface="+mj-lt"/>
              </a:rPr>
              <a:t>Writes a sequence of strings to the file.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err="1" smtClean="0">
                <a:latin typeface="+mj-lt"/>
              </a:rPr>
              <a:t>fo</a:t>
            </a:r>
            <a:r>
              <a:rPr lang="en-US" sz="1800" dirty="0" smtClean="0">
                <a:latin typeface="+mj-lt"/>
              </a:rPr>
              <a:t> = open("foo.txt", "w")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lines=["hi all ","good morning"," bye"]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err="1" smtClean="0">
                <a:latin typeface="+mj-lt"/>
              </a:rPr>
              <a:t>fo.writelines</a:t>
            </a:r>
            <a:r>
              <a:rPr lang="en-US" sz="1800" dirty="0" smtClean="0">
                <a:latin typeface="+mj-lt"/>
              </a:rPr>
              <a:t>(lines)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err="1" smtClean="0">
                <a:latin typeface="+mj-lt"/>
              </a:rPr>
              <a:t>fo.write</a:t>
            </a:r>
            <a:r>
              <a:rPr lang="en-US" sz="1800" dirty="0" smtClean="0">
                <a:latin typeface="+mj-lt"/>
              </a:rPr>
              <a:t>("\n KCE")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err="1" smtClean="0">
                <a:latin typeface="+mj-lt"/>
              </a:rPr>
              <a:t>fo.close</a:t>
            </a:r>
            <a:r>
              <a:rPr lang="en-US" sz="1800" dirty="0" smtClean="0">
                <a:latin typeface="+mj-lt"/>
              </a:rPr>
              <a:t>()</a:t>
            </a:r>
            <a:endParaRPr lang="en-US" sz="1800" dirty="0">
              <a:latin typeface="+mj-lt"/>
            </a:endParaRP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1841500"/>
            <a:ext cx="4227513" cy="125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521075" y="2274888"/>
            <a:ext cx="2109788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978275" y="4819650"/>
            <a:ext cx="2109788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4022725"/>
            <a:ext cx="4643438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293688"/>
            <a:ext cx="10515600" cy="773112"/>
          </a:xfrm>
        </p:spPr>
        <p:txBody>
          <a:bodyPr/>
          <a:lstStyle/>
          <a:p>
            <a:r>
              <a:rPr lang="en-US" altLang="en-US" sz="3200" b="1" smtClean="0"/>
              <a:t>Read From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313" y="1090613"/>
            <a:ext cx="10515600" cy="5321300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1800" i="1" dirty="0" smtClean="0">
                <a:latin typeface="+mj-lt"/>
              </a:rPr>
              <a:t>Example: main.py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b="1" dirty="0" smtClean="0"/>
              <a:t> </a:t>
            </a:r>
            <a:r>
              <a:rPr lang="en-US" sz="1800" b="1" dirty="0">
                <a:latin typeface="+mj-lt"/>
              </a:rPr>
              <a:t>Read () Method</a:t>
            </a:r>
            <a:r>
              <a:rPr lang="en-US" sz="1800" dirty="0">
                <a:latin typeface="+mj-lt"/>
              </a:rPr>
              <a:t>:-It is used to read the data from the file.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err="1" smtClean="0">
                <a:latin typeface="+mj-lt"/>
              </a:rPr>
              <a:t>fo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= open("foo.txt", "r")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print(</a:t>
            </a:r>
            <a:r>
              <a:rPr lang="en-US" sz="1800" dirty="0" err="1">
                <a:latin typeface="+mj-lt"/>
              </a:rPr>
              <a:t>fo.read</a:t>
            </a:r>
            <a:r>
              <a:rPr lang="en-US" sz="1800" dirty="0">
                <a:latin typeface="+mj-lt"/>
              </a:rPr>
              <a:t>())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err="1">
                <a:latin typeface="+mj-lt"/>
              </a:rPr>
              <a:t>fo.close</a:t>
            </a:r>
            <a:r>
              <a:rPr lang="en-US" sz="1800" dirty="0" smtClean="0">
                <a:latin typeface="+mj-lt"/>
              </a:rPr>
              <a:t>()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1800" b="1" dirty="0" err="1" smtClean="0"/>
              <a:t>Readline</a:t>
            </a:r>
            <a:r>
              <a:rPr lang="en-IN" sz="1800" b="1" dirty="0" smtClean="0"/>
              <a:t>() </a:t>
            </a:r>
            <a:r>
              <a:rPr lang="en-IN" sz="1800" b="1" dirty="0"/>
              <a:t>Method</a:t>
            </a:r>
            <a:r>
              <a:rPr lang="en-IN" sz="1800" dirty="0" smtClean="0"/>
              <a:t>:-</a:t>
            </a:r>
            <a:r>
              <a:rPr lang="en-IN" sz="1800" dirty="0">
                <a:latin typeface="+mj-lt"/>
              </a:rPr>
              <a:t>It is used to read a single line from the file. </a:t>
            </a:r>
            <a:endParaRPr lang="en-US" sz="1800" dirty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dirty="0" err="1" smtClean="0">
                <a:latin typeface="+mj-lt"/>
              </a:rPr>
              <a:t>fo</a:t>
            </a:r>
            <a:r>
              <a:rPr lang="en-US" sz="1800" dirty="0" smtClean="0">
                <a:latin typeface="+mj-lt"/>
              </a:rPr>
              <a:t> = open("foo.txt", "r")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print(</a:t>
            </a:r>
            <a:r>
              <a:rPr lang="en-US" sz="1800" dirty="0" err="1" smtClean="0">
                <a:latin typeface="+mj-lt"/>
              </a:rPr>
              <a:t>fo.readline</a:t>
            </a:r>
            <a:r>
              <a:rPr lang="en-US" sz="1800" dirty="0" smtClean="0">
                <a:latin typeface="+mj-lt"/>
              </a:rPr>
              <a:t>())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err="1" smtClean="0">
                <a:latin typeface="+mj-lt"/>
              </a:rPr>
              <a:t>fo.close</a:t>
            </a:r>
            <a:r>
              <a:rPr lang="en-US" sz="1800" dirty="0" smtClean="0">
                <a:latin typeface="+mj-lt"/>
              </a:rPr>
              <a:t>()</a:t>
            </a:r>
          </a:p>
          <a:p>
            <a:pPr marL="0" indent="0">
              <a:buFont typeface="Arial" charset="0"/>
              <a:buNone/>
              <a:defRPr/>
            </a:pPr>
            <a:endParaRPr lang="en-US" sz="1800" dirty="0" smtClean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IN" sz="1800" b="1" dirty="0" err="1">
                <a:latin typeface="+mj-lt"/>
              </a:rPr>
              <a:t>Readlines</a:t>
            </a:r>
            <a:r>
              <a:rPr lang="en-IN" sz="1800" b="1" dirty="0">
                <a:latin typeface="+mj-lt"/>
              </a:rPr>
              <a:t>() Method</a:t>
            </a:r>
            <a:r>
              <a:rPr lang="en-IN" sz="1800" dirty="0">
                <a:latin typeface="+mj-lt"/>
              </a:rPr>
              <a:t>:-It is used to read many number of lines from the file.</a:t>
            </a:r>
            <a:r>
              <a:rPr lang="en-IN" sz="1800" dirty="0" smtClean="0">
                <a:latin typeface="+mj-lt"/>
              </a:rPr>
              <a:t> </a:t>
            </a:r>
            <a:endParaRPr lang="en-US" sz="1800" dirty="0" smtClean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dirty="0" err="1" smtClean="0">
                <a:latin typeface="+mj-lt"/>
              </a:rPr>
              <a:t>fo</a:t>
            </a:r>
            <a:r>
              <a:rPr lang="en-US" sz="1800" dirty="0" smtClean="0">
                <a:latin typeface="+mj-lt"/>
              </a:rPr>
              <a:t> = open("foo.txt", "r")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print(</a:t>
            </a:r>
            <a:r>
              <a:rPr lang="en-US" sz="1800" dirty="0" err="1" smtClean="0">
                <a:latin typeface="+mj-lt"/>
              </a:rPr>
              <a:t>fo.readlines</a:t>
            </a:r>
            <a:r>
              <a:rPr lang="en-US" sz="1800" dirty="0" smtClean="0">
                <a:latin typeface="+mj-lt"/>
              </a:rPr>
              <a:t>())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err="1" smtClean="0">
                <a:latin typeface="+mj-lt"/>
              </a:rPr>
              <a:t>fo.close</a:t>
            </a:r>
            <a:r>
              <a:rPr lang="en-US" sz="1800" dirty="0" smtClean="0">
                <a:latin typeface="+mj-lt"/>
              </a:rPr>
              <a:t>()</a:t>
            </a:r>
          </a:p>
          <a:p>
            <a:pPr marL="0" indent="0">
              <a:buFont typeface="Arial" charset="0"/>
              <a:buNone/>
              <a:defRPr/>
            </a:pPr>
            <a:endParaRPr lang="en-US" sz="1800" dirty="0">
              <a:latin typeface="+mj-lt"/>
            </a:endParaRPr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63" y="1290638"/>
            <a:ext cx="3470275" cy="113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470275" y="2109788"/>
            <a:ext cx="2636838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75" y="3429000"/>
            <a:ext cx="45339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3363913" y="3429000"/>
            <a:ext cx="2638425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43225" y="5767388"/>
            <a:ext cx="2636838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338" y="5299075"/>
            <a:ext cx="4994275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pPr marL="342900" indent="-342900"/>
            <a:r>
              <a:rPr lang="en-US" altLang="en-US" sz="2800" b="1" smtClean="0"/>
              <a:t>The </a:t>
            </a:r>
            <a:r>
              <a:rPr lang="en-US" altLang="en-US" sz="2800" b="1" i="1" smtClean="0"/>
              <a:t>file</a:t>
            </a:r>
            <a:r>
              <a:rPr lang="en-US" altLang="en-US" sz="2800" b="1" smtClean="0"/>
              <a:t> Object Attributes</a:t>
            </a:r>
            <a:r>
              <a:rPr lang="en-US" altLang="en-US" sz="6000" b="1" smtClean="0"/>
              <a:t/>
            </a:r>
            <a:br>
              <a:rPr lang="en-US" altLang="en-US" sz="6000" b="1" smtClean="0"/>
            </a:b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4550"/>
            <a:ext cx="10515600" cy="53324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Once a file is opened and you have one </a:t>
            </a:r>
            <a:r>
              <a:rPr lang="en-US" sz="1800" i="1" dirty="0">
                <a:latin typeface="+mj-lt"/>
              </a:rPr>
              <a:t>file</a:t>
            </a:r>
            <a:r>
              <a:rPr lang="en-US" sz="1800" dirty="0">
                <a:latin typeface="+mj-lt"/>
              </a:rPr>
              <a:t> object, We can get various information related to that file</a:t>
            </a:r>
            <a:r>
              <a:rPr lang="en-US" sz="1800" dirty="0" smtClean="0">
                <a:latin typeface="+mj-lt"/>
              </a:rPr>
              <a:t>.</a:t>
            </a:r>
          </a:p>
          <a:p>
            <a:pPr>
              <a:buFont typeface="Arial" charset="0"/>
              <a:buChar char="•"/>
              <a:defRPr/>
            </a:pPr>
            <a:endParaRPr lang="en-US" sz="1800" dirty="0" smtClean="0">
              <a:latin typeface="+mj-lt"/>
            </a:endParaRPr>
          </a:p>
          <a:p>
            <a:pPr>
              <a:buFont typeface="Arial" charset="0"/>
              <a:buChar char="•"/>
              <a:defRPr/>
            </a:pPr>
            <a:endParaRPr lang="en-US" sz="1800" dirty="0" smtClean="0">
              <a:latin typeface="+mj-lt"/>
            </a:endParaRPr>
          </a:p>
          <a:p>
            <a:pPr>
              <a:buFont typeface="Arial" charset="0"/>
              <a:buChar char="•"/>
              <a:defRPr/>
            </a:pPr>
            <a:endParaRPr lang="en-US" sz="1800" dirty="0">
              <a:latin typeface="+mj-lt"/>
            </a:endParaRPr>
          </a:p>
          <a:p>
            <a:pPr>
              <a:buFont typeface="Arial" charset="0"/>
              <a:buChar char="•"/>
              <a:defRPr/>
            </a:pPr>
            <a:endParaRPr lang="en-US" sz="1800" dirty="0" smtClean="0">
              <a:latin typeface="+mj-lt"/>
            </a:endParaRPr>
          </a:p>
          <a:p>
            <a:pPr>
              <a:buFont typeface="Arial" charset="0"/>
              <a:buChar char="•"/>
              <a:defRPr/>
            </a:pPr>
            <a:endParaRPr lang="en-US" sz="1800" dirty="0">
              <a:latin typeface="+mj-lt"/>
            </a:endParaRPr>
          </a:p>
          <a:p>
            <a:pPr>
              <a:buFont typeface="Arial" charset="0"/>
              <a:buChar char="•"/>
              <a:defRPr/>
            </a:pPr>
            <a:endParaRPr lang="en-US" sz="1800" dirty="0" smtClean="0">
              <a:latin typeface="+mj-lt"/>
            </a:endParaRPr>
          </a:p>
          <a:p>
            <a:pPr>
              <a:buFont typeface="Arial" charset="0"/>
              <a:buChar char="•"/>
              <a:defRPr/>
            </a:pPr>
            <a:endParaRPr lang="en-US" sz="1800" dirty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IN" sz="1600" dirty="0" smtClean="0">
                <a:latin typeface="+mj-lt"/>
              </a:rPr>
              <a:t>&gt;&gt;&gt;</a:t>
            </a:r>
            <a:r>
              <a:rPr lang="en-IN" sz="1600" dirty="0" err="1" smtClean="0">
                <a:latin typeface="+mj-lt"/>
              </a:rPr>
              <a:t>fo</a:t>
            </a:r>
            <a:r>
              <a:rPr lang="en-IN" sz="1600" dirty="0" smtClean="0">
                <a:latin typeface="+mj-lt"/>
              </a:rPr>
              <a:t> </a:t>
            </a:r>
            <a:r>
              <a:rPr lang="en-IN" sz="1600" dirty="0">
                <a:latin typeface="+mj-lt"/>
              </a:rPr>
              <a:t>= open("foo.txt", "w")</a:t>
            </a:r>
            <a:endParaRPr lang="en-US" sz="1600" dirty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IN" sz="1600" dirty="0" smtClean="0">
                <a:latin typeface="+mj-lt"/>
              </a:rPr>
              <a:t>&gt;&gt;&gt;print</a:t>
            </a:r>
            <a:r>
              <a:rPr lang="en-IN" sz="1600" dirty="0">
                <a:latin typeface="+mj-lt"/>
              </a:rPr>
              <a:t>("Name of the file: ", </a:t>
            </a:r>
            <a:r>
              <a:rPr lang="en-IN" sz="1600" dirty="0" smtClean="0">
                <a:latin typeface="+mj-lt"/>
              </a:rPr>
              <a:t>fo.name)</a:t>
            </a:r>
            <a:endParaRPr lang="en-US" sz="1600" dirty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600" dirty="0" smtClean="0">
                <a:latin typeface="+mj-lt"/>
              </a:rPr>
              <a:t>&gt;&gt;&gt;</a:t>
            </a:r>
            <a:r>
              <a:rPr lang="en-IN" sz="1600" dirty="0" smtClean="0">
                <a:latin typeface="+mj-lt"/>
              </a:rPr>
              <a:t>print</a:t>
            </a:r>
            <a:r>
              <a:rPr lang="en-IN" sz="1600" dirty="0">
                <a:latin typeface="+mj-lt"/>
              </a:rPr>
              <a:t>("Closed or not : ", </a:t>
            </a:r>
            <a:r>
              <a:rPr lang="en-IN" sz="1600" dirty="0" err="1">
                <a:latin typeface="+mj-lt"/>
              </a:rPr>
              <a:t>fo.closed</a:t>
            </a:r>
            <a:r>
              <a:rPr lang="en-IN" sz="1600" dirty="0">
                <a:latin typeface="+mj-lt"/>
              </a:rPr>
              <a:t>)</a:t>
            </a:r>
            <a:endParaRPr lang="en-US" sz="1600" dirty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IN" sz="1600" dirty="0" smtClean="0">
                <a:latin typeface="+mj-lt"/>
              </a:rPr>
              <a:t>&gt;&gt;&gt;print</a:t>
            </a:r>
            <a:r>
              <a:rPr lang="en-IN" sz="1600" dirty="0">
                <a:latin typeface="+mj-lt"/>
              </a:rPr>
              <a:t>("Opening mode : ", </a:t>
            </a:r>
            <a:r>
              <a:rPr lang="en-IN" sz="1600" dirty="0" err="1">
                <a:latin typeface="+mj-lt"/>
              </a:rPr>
              <a:t>fo.mode</a:t>
            </a:r>
            <a:r>
              <a:rPr lang="en-IN" sz="1600" dirty="0" smtClean="0">
                <a:latin typeface="+mj-lt"/>
              </a:rPr>
              <a:t>)</a:t>
            </a:r>
            <a:r>
              <a:rPr lang="en-IN" sz="1600" b="1" dirty="0"/>
              <a:t> </a:t>
            </a:r>
            <a:endParaRPr lang="en-US" sz="1600" dirty="0"/>
          </a:p>
          <a:p>
            <a:pPr marL="0" indent="0">
              <a:buFont typeface="Arial" charset="0"/>
              <a:buNone/>
              <a:defRPr/>
            </a:pPr>
            <a:r>
              <a:rPr lang="en-IN" sz="1600" dirty="0" smtClean="0">
                <a:latin typeface="+mj-lt"/>
              </a:rPr>
              <a:t>Name </a:t>
            </a:r>
            <a:r>
              <a:rPr lang="en-IN" sz="1600" dirty="0">
                <a:latin typeface="+mj-lt"/>
              </a:rPr>
              <a:t>of the file:  </a:t>
            </a:r>
            <a:r>
              <a:rPr lang="en-IN" sz="1600" dirty="0" smtClean="0">
                <a:solidFill>
                  <a:srgbClr val="00B050"/>
                </a:solidFill>
                <a:latin typeface="+mj-lt"/>
              </a:rPr>
              <a:t>foo.txt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1600" dirty="0" smtClean="0">
                <a:latin typeface="+mj-lt"/>
              </a:rPr>
              <a:t>Closed </a:t>
            </a:r>
            <a:r>
              <a:rPr lang="en-IN" sz="1600" dirty="0">
                <a:latin typeface="+mj-lt"/>
              </a:rPr>
              <a:t>or not :  </a:t>
            </a:r>
            <a:r>
              <a:rPr lang="en-IN" sz="1600" dirty="0" smtClean="0">
                <a:solidFill>
                  <a:srgbClr val="00B050"/>
                </a:solidFill>
                <a:latin typeface="+mj-lt"/>
              </a:rPr>
              <a:t>False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1600" dirty="0" smtClean="0">
                <a:latin typeface="+mj-lt"/>
              </a:rPr>
              <a:t>Opening </a:t>
            </a:r>
            <a:r>
              <a:rPr lang="en-IN" sz="1600" dirty="0">
                <a:latin typeface="+mj-lt"/>
              </a:rPr>
              <a:t>mode :  </a:t>
            </a:r>
            <a:r>
              <a:rPr lang="en-IN" sz="1600" dirty="0">
                <a:solidFill>
                  <a:srgbClr val="00B050"/>
                </a:solidFill>
                <a:latin typeface="+mj-lt"/>
              </a:rPr>
              <a:t>w</a:t>
            </a:r>
            <a:endParaRPr lang="en-US" sz="1600" dirty="0">
              <a:solidFill>
                <a:srgbClr val="00B050"/>
              </a:solidFill>
              <a:latin typeface="+mj-lt"/>
            </a:endParaRPr>
          </a:p>
          <a:p>
            <a:pPr>
              <a:buFont typeface="Arial" charset="0"/>
              <a:buChar char="•"/>
              <a:defRPr/>
            </a:pPr>
            <a:endParaRPr lang="en-US" dirty="0" smtClean="0"/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71563" y="1347788"/>
          <a:ext cx="9115425" cy="2205037"/>
        </p:xfrm>
        <a:graphic>
          <a:graphicData uri="http://schemas.openxmlformats.org/drawingml/2006/table">
            <a:tbl>
              <a:tblPr/>
              <a:tblGrid>
                <a:gridCol w="2248564"/>
                <a:gridCol w="6866861"/>
              </a:tblGrid>
              <a:tr h="55377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 dirty="0">
                          <a:effectLst/>
                          <a:latin typeface="Times New Roman"/>
                          <a:ea typeface="Source Han Sans CN Regular"/>
                          <a:cs typeface="Lohit Devanagari"/>
                        </a:rPr>
                        <a:t>Attribute</a:t>
                      </a:r>
                      <a:endParaRPr lang="en-US" sz="1800" kern="50" dirty="0">
                        <a:effectLst/>
                        <a:latin typeface="Liberation Serif"/>
                        <a:ea typeface="Source Han Sans CN Regular"/>
                        <a:cs typeface="Lohit Devanagari"/>
                      </a:endParaRPr>
                    </a:p>
                  </a:txBody>
                  <a:tcPr marL="9524" marR="9524" marT="9530" marB="95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 dirty="0">
                          <a:effectLst/>
                          <a:latin typeface="Times New Roman"/>
                          <a:ea typeface="Source Han Sans CN Regular"/>
                          <a:cs typeface="Lohit Devanagari"/>
                        </a:rPr>
                        <a:t>Description</a:t>
                      </a:r>
                      <a:endParaRPr lang="en-US" sz="1800" kern="50" dirty="0">
                        <a:effectLst/>
                        <a:latin typeface="Liberation Serif"/>
                        <a:ea typeface="Source Han Sans CN Regular"/>
                        <a:cs typeface="Lohit Devanagari"/>
                      </a:endParaRPr>
                    </a:p>
                  </a:txBody>
                  <a:tcPr marL="9524" marR="9524" marT="9530" marB="95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81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/>
                          <a:ea typeface="Source Han Sans CN Regular"/>
                          <a:cs typeface="Lohit Devanagari"/>
                        </a:rPr>
                        <a:t>file.closed</a:t>
                      </a:r>
                      <a:endParaRPr lang="en-US" sz="1800" kern="50">
                        <a:effectLst/>
                        <a:latin typeface="Liberation Serif"/>
                        <a:ea typeface="Source Han Sans CN Regular"/>
                        <a:cs typeface="Lohit Devanagari"/>
                      </a:endParaRPr>
                    </a:p>
                  </a:txBody>
                  <a:tcPr marL="9524" marR="9524" marT="9530" marB="95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/>
                          <a:ea typeface="Source Han Sans CN Regular"/>
                          <a:cs typeface="Lohit Devanagari"/>
                        </a:rPr>
                        <a:t>Returns true if file is closed, false otherwise.</a:t>
                      </a:r>
                      <a:endParaRPr lang="en-US" sz="1800" kern="50">
                        <a:effectLst/>
                        <a:latin typeface="Liberation Serif"/>
                        <a:ea typeface="Source Han Sans CN Regular"/>
                        <a:cs typeface="Lohit Devanagari"/>
                      </a:endParaRPr>
                    </a:p>
                  </a:txBody>
                  <a:tcPr marL="9524" marR="9524" marT="9530" marB="95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81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 err="1">
                          <a:effectLst/>
                          <a:latin typeface="Times New Roman"/>
                          <a:ea typeface="Source Han Sans CN Regular"/>
                          <a:cs typeface="Lohit Devanagari"/>
                        </a:rPr>
                        <a:t>file.mode</a:t>
                      </a:r>
                      <a:endParaRPr lang="en-US" sz="1800" kern="50" dirty="0">
                        <a:effectLst/>
                        <a:latin typeface="Liberation Serif"/>
                        <a:ea typeface="Source Han Sans CN Regular"/>
                        <a:cs typeface="Lohit Devanagari"/>
                      </a:endParaRPr>
                    </a:p>
                  </a:txBody>
                  <a:tcPr marL="9524" marR="9524" marT="9530" marB="95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/>
                          <a:ea typeface="Source Han Sans CN Regular"/>
                          <a:cs typeface="Lohit Devanagari"/>
                        </a:rPr>
                        <a:t>Returns access mode with which file was opened.</a:t>
                      </a:r>
                      <a:endParaRPr lang="en-US" sz="1800" kern="50">
                        <a:effectLst/>
                        <a:latin typeface="Liberation Serif"/>
                        <a:ea typeface="Source Han Sans CN Regular"/>
                        <a:cs typeface="Lohit Devanagari"/>
                      </a:endParaRPr>
                    </a:p>
                  </a:txBody>
                  <a:tcPr marL="9524" marR="9524" marT="9530" marB="95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81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/>
                          <a:ea typeface="Source Han Sans CN Regular"/>
                          <a:cs typeface="Lohit Devanagari"/>
                        </a:rPr>
                        <a:t>file.name</a:t>
                      </a:r>
                      <a:endParaRPr lang="en-US" sz="1800" kern="50">
                        <a:effectLst/>
                        <a:latin typeface="Liberation Serif"/>
                        <a:ea typeface="Source Han Sans CN Regular"/>
                        <a:cs typeface="Lohit Devanagari"/>
                      </a:endParaRPr>
                    </a:p>
                  </a:txBody>
                  <a:tcPr marL="9524" marR="9524" marT="9530" marB="95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/>
                          <a:ea typeface="Source Han Sans CN Regular"/>
                          <a:cs typeface="Lohit Devanagari"/>
                        </a:rPr>
                        <a:t>Returns name of the file.</a:t>
                      </a:r>
                      <a:endParaRPr lang="en-US" sz="1800" kern="50">
                        <a:effectLst/>
                        <a:latin typeface="Liberation Serif"/>
                        <a:ea typeface="Source Han Sans CN Regular"/>
                        <a:cs typeface="Lohit Devanagari"/>
                      </a:endParaRPr>
                    </a:p>
                  </a:txBody>
                  <a:tcPr marL="9524" marR="9524" marT="9530" marB="95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81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/>
                          <a:ea typeface="Source Han Sans CN Regular"/>
                          <a:cs typeface="Lohit Devanagari"/>
                        </a:rPr>
                        <a:t>file.softspace</a:t>
                      </a:r>
                      <a:endParaRPr lang="en-US" sz="1800" kern="50">
                        <a:effectLst/>
                        <a:latin typeface="Liberation Serif"/>
                        <a:ea typeface="Source Han Sans CN Regular"/>
                        <a:cs typeface="Lohit Devanagari"/>
                      </a:endParaRPr>
                    </a:p>
                  </a:txBody>
                  <a:tcPr marL="9524" marR="9524" marT="9530" marB="95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Times New Roman"/>
                          <a:ea typeface="Source Han Sans CN Regular"/>
                          <a:cs typeface="Lohit Devanagari"/>
                        </a:rPr>
                        <a:t>Returns false if space explicitly required with print, true otherwise.</a:t>
                      </a:r>
                      <a:endParaRPr lang="en-US" sz="1800" kern="50" dirty="0">
                        <a:effectLst/>
                        <a:latin typeface="Liberation Serif"/>
                        <a:ea typeface="Source Han Sans CN Regular"/>
                        <a:cs typeface="Lohit Devanagari"/>
                      </a:endParaRPr>
                    </a:p>
                  </a:txBody>
                  <a:tcPr marL="9524" marR="9524" marT="9530" marB="95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6600"/>
          </a:xfrm>
        </p:spPr>
        <p:txBody>
          <a:bodyPr/>
          <a:lstStyle/>
          <a:p>
            <a:r>
              <a:rPr lang="en-US" altLang="en-US" sz="3600" b="1" smtClean="0"/>
              <a:t>With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3013"/>
            <a:ext cx="10515600" cy="493395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1800" dirty="0" smtClean="0">
                <a:latin typeface="+mj-lt"/>
              </a:rPr>
              <a:t>user can also work with file objects using the with statement. 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 smtClean="0">
                <a:latin typeface="+mj-lt"/>
              </a:rPr>
              <a:t>One bonus of using this method is that any files opened will be closed automatically after you are done.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i="1" dirty="0" smtClean="0"/>
              <a:t>	</a:t>
            </a:r>
            <a:r>
              <a:rPr lang="en-US" sz="1800" i="1" dirty="0">
                <a:latin typeface="+mj-lt"/>
              </a:rPr>
              <a:t>Syntax: </a:t>
            </a:r>
            <a:r>
              <a:rPr lang="en-US" sz="1800" i="1" dirty="0" smtClean="0">
                <a:latin typeface="+mj-lt"/>
              </a:rPr>
              <a:t>-    with </a:t>
            </a:r>
            <a:r>
              <a:rPr lang="en-US" sz="1800" i="1" dirty="0">
                <a:latin typeface="+mj-lt"/>
              </a:rPr>
              <a:t>open(“</a:t>
            </a:r>
            <a:r>
              <a:rPr lang="en-US" sz="1800" i="1" dirty="0" smtClean="0">
                <a:latin typeface="+mj-lt"/>
              </a:rPr>
              <a:t>filename</a:t>
            </a:r>
            <a:r>
              <a:rPr lang="en-US" sz="1800" i="1" dirty="0">
                <a:latin typeface="+mj-lt"/>
              </a:rPr>
              <a:t>”) as file: </a:t>
            </a:r>
            <a:endParaRPr lang="en-US" sz="1800" i="1" dirty="0" smtClean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endParaRPr lang="en-US" sz="1800" i="1" dirty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i="1" dirty="0" smtClean="0">
                <a:latin typeface="+mj-lt"/>
              </a:rPr>
              <a:t>Example: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with open("hello.txt", "w") as f: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    </a:t>
            </a:r>
            <a:r>
              <a:rPr lang="en-US" sz="1800" dirty="0" err="1" smtClean="0">
                <a:latin typeface="+mj-lt"/>
              </a:rPr>
              <a:t>f.write</a:t>
            </a:r>
            <a:r>
              <a:rPr lang="en-US" sz="1800" dirty="0" smtClean="0">
                <a:latin typeface="+mj-lt"/>
              </a:rPr>
              <a:t>("Hello World") </a:t>
            </a:r>
            <a:endParaRPr lang="en-US" sz="1800" dirty="0">
              <a:latin typeface="+mj-lt"/>
            </a:endParaRPr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3429000"/>
            <a:ext cx="46577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457575" y="3646488"/>
            <a:ext cx="2216150" cy="34925"/>
          </a:xfrm>
          <a:prstGeom prst="straightConnector1">
            <a:avLst/>
          </a:prstGeom>
          <a:ln w="95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849313" y="552450"/>
            <a:ext cx="10515600" cy="655638"/>
          </a:xfrm>
        </p:spPr>
        <p:txBody>
          <a:bodyPr/>
          <a:lstStyle/>
          <a:p>
            <a:r>
              <a:rPr lang="en-US" altLang="en-US" sz="3200" b="1" smtClean="0"/>
              <a:t>Looping over a file object</a:t>
            </a:r>
            <a:r>
              <a:rPr lang="en-US" altLang="en-US" b="1" smtClean="0"/>
              <a:t/>
            </a:r>
            <a:br>
              <a:rPr lang="en-US" altLang="en-US" b="1" smtClean="0"/>
            </a:b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11016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1800" dirty="0" smtClean="0">
                <a:latin typeface="+mj-lt"/>
              </a:rPr>
              <a:t>When you want to read – or return – all the lines from a file in a more memory efficient, and fast manner,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you can use the loop over method. </a:t>
            </a:r>
          </a:p>
          <a:p>
            <a:pPr marL="0" indent="0">
              <a:buFont typeface="Arial" charset="0"/>
              <a:buNone/>
              <a:defRPr/>
            </a:pPr>
            <a:endParaRPr lang="en-US" sz="1800" dirty="0" smtClean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i="1" dirty="0">
                <a:latin typeface="+mj-lt"/>
              </a:rPr>
              <a:t>Example: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f = open("foo.txt", "r")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for line in f: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    print(line) </a:t>
            </a:r>
            <a:endParaRPr lang="en-US" sz="1800" dirty="0">
              <a:latin typeface="+mj-lt"/>
            </a:endParaRP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363" y="2185988"/>
            <a:ext cx="4465637" cy="174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625725" y="3141663"/>
            <a:ext cx="3259138" cy="11112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39713" y="282575"/>
            <a:ext cx="10515600" cy="1325563"/>
          </a:xfrm>
        </p:spPr>
        <p:txBody>
          <a:bodyPr/>
          <a:lstStyle/>
          <a:p>
            <a:r>
              <a:rPr lang="en-US" altLang="en-US" smtClean="0"/>
              <a:t>File Positions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1800" b="1" i="1" dirty="0" smtClean="0">
                <a:latin typeface="+mj-lt"/>
              </a:rPr>
              <a:t>tell() :- </a:t>
            </a:r>
            <a:r>
              <a:rPr lang="en-US" sz="1800" dirty="0" smtClean="0">
                <a:latin typeface="+mj-lt"/>
              </a:rPr>
              <a:t>The </a:t>
            </a:r>
            <a:r>
              <a:rPr lang="en-US" sz="1800" dirty="0">
                <a:latin typeface="+mj-lt"/>
              </a:rPr>
              <a:t>tell() method tells  the current position within the </a:t>
            </a:r>
            <a:r>
              <a:rPr lang="en-US" sz="1800" dirty="0" smtClean="0">
                <a:latin typeface="+mj-lt"/>
              </a:rPr>
              <a:t>file.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	</a:t>
            </a:r>
            <a:r>
              <a:rPr lang="en-US" sz="1800" i="1" dirty="0" smtClean="0">
                <a:latin typeface="+mj-lt"/>
              </a:rPr>
              <a:t>Syntax: </a:t>
            </a:r>
            <a:r>
              <a:rPr lang="en-US" sz="1800" i="1" dirty="0" err="1" smtClean="0">
                <a:latin typeface="+mj-lt"/>
              </a:rPr>
              <a:t>fileobject.tell</a:t>
            </a:r>
            <a:r>
              <a:rPr lang="en-US" sz="1800" i="1" dirty="0" smtClean="0">
                <a:latin typeface="+mj-lt"/>
              </a:rPr>
              <a:t>()</a:t>
            </a:r>
          </a:p>
          <a:p>
            <a:pPr marL="0" indent="0">
              <a:buFont typeface="Arial" charset="0"/>
              <a:buNone/>
              <a:defRPr/>
            </a:pPr>
            <a:endParaRPr lang="en-US" sz="1800" i="1" dirty="0" smtClean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dirty="0" err="1">
                <a:latin typeface="+mj-lt"/>
              </a:rPr>
              <a:t>fo</a:t>
            </a:r>
            <a:r>
              <a:rPr lang="en-US" sz="1800" dirty="0">
                <a:latin typeface="+mj-lt"/>
              </a:rPr>
              <a:t> = open("foo.txt", "w")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err="1">
                <a:latin typeface="+mj-lt"/>
              </a:rPr>
              <a:t>fo.write</a:t>
            </a:r>
            <a:r>
              <a:rPr lang="en-US" sz="1800" dirty="0">
                <a:latin typeface="+mj-lt"/>
              </a:rPr>
              <a:t>("Welcome to the world of </a:t>
            </a:r>
            <a:r>
              <a:rPr lang="en-US" sz="1800" dirty="0" err="1">
                <a:latin typeface="+mj-lt"/>
              </a:rPr>
              <a:t>jumangi</a:t>
            </a:r>
            <a:r>
              <a:rPr lang="en-US" sz="1800" dirty="0">
                <a:latin typeface="+mj-lt"/>
              </a:rPr>
              <a:t> \n  </a:t>
            </a:r>
            <a:r>
              <a:rPr lang="en-US" sz="1800" dirty="0" err="1">
                <a:latin typeface="+mj-lt"/>
              </a:rPr>
              <a:t>mayajal</a:t>
            </a:r>
            <a:r>
              <a:rPr lang="en-US" sz="1800" dirty="0">
                <a:latin typeface="+mj-lt"/>
              </a:rPr>
              <a:t>")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err="1">
                <a:latin typeface="+mj-lt"/>
              </a:rPr>
              <a:t>fo.close</a:t>
            </a:r>
            <a:r>
              <a:rPr lang="en-US" sz="1800" dirty="0">
                <a:latin typeface="+mj-lt"/>
              </a:rPr>
              <a:t>()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err="1">
                <a:latin typeface="+mj-lt"/>
              </a:rPr>
              <a:t>fo</a:t>
            </a:r>
            <a:r>
              <a:rPr lang="en-US" sz="1800" dirty="0">
                <a:latin typeface="+mj-lt"/>
              </a:rPr>
              <a:t>=open("</a:t>
            </a:r>
            <a:r>
              <a:rPr lang="en-US" sz="1800" dirty="0" err="1">
                <a:latin typeface="+mj-lt"/>
              </a:rPr>
              <a:t>foo.txt",'r</a:t>
            </a:r>
            <a:r>
              <a:rPr lang="en-US" sz="1800" dirty="0">
                <a:latin typeface="+mj-lt"/>
              </a:rPr>
              <a:t>')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print(</a:t>
            </a:r>
            <a:r>
              <a:rPr lang="en-US" sz="1800" dirty="0" err="1">
                <a:latin typeface="+mj-lt"/>
              </a:rPr>
              <a:t>fo.tell</a:t>
            </a:r>
            <a:r>
              <a:rPr lang="en-US" sz="1800" dirty="0">
                <a:latin typeface="+mj-lt"/>
              </a:rPr>
              <a:t>())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print(</a:t>
            </a:r>
            <a:r>
              <a:rPr lang="en-US" sz="1800" dirty="0" err="1">
                <a:latin typeface="+mj-lt"/>
              </a:rPr>
              <a:t>fo.read</a:t>
            </a:r>
            <a:r>
              <a:rPr lang="en-US" sz="1800" dirty="0">
                <a:latin typeface="+mj-lt"/>
              </a:rPr>
              <a:t>(6</a:t>
            </a:r>
            <a:r>
              <a:rPr lang="en-US" sz="1800" dirty="0" smtClean="0">
                <a:latin typeface="+mj-lt"/>
              </a:rPr>
              <a:t>))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print(</a:t>
            </a:r>
            <a:r>
              <a:rPr lang="en-US" sz="1800" dirty="0" err="1" smtClean="0">
                <a:latin typeface="+mj-lt"/>
              </a:rPr>
              <a:t>fo.tell</a:t>
            </a:r>
            <a:r>
              <a:rPr lang="en-US" sz="1800" dirty="0" smtClean="0">
                <a:latin typeface="+mj-lt"/>
              </a:rPr>
              <a:t>()) </a:t>
            </a:r>
          </a:p>
          <a:p>
            <a:pPr marL="0" indent="0">
              <a:buFont typeface="Arial" charset="0"/>
              <a:buNone/>
              <a:defRPr/>
            </a:pPr>
            <a:endParaRPr lang="en-US" sz="1800" dirty="0" smtClean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endParaRPr lang="en-US" sz="1800" i="1" dirty="0">
              <a:latin typeface="+mj-lt"/>
            </a:endParaRP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75" y="3727450"/>
            <a:ext cx="5207000" cy="157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File Positions 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1800" b="1" dirty="0">
                <a:latin typeface="+mj-lt"/>
              </a:rPr>
              <a:t>s</a:t>
            </a:r>
            <a:r>
              <a:rPr lang="en-US" sz="1800" b="1" dirty="0" smtClean="0">
                <a:latin typeface="+mj-lt"/>
              </a:rPr>
              <a:t>eek() :- </a:t>
            </a:r>
            <a:r>
              <a:rPr lang="en-US" sz="1800" dirty="0" smtClean="0">
                <a:latin typeface="+mj-lt"/>
              </a:rPr>
              <a:t>The </a:t>
            </a:r>
            <a:r>
              <a:rPr lang="en-US" sz="1800" dirty="0">
                <a:latin typeface="+mj-lt"/>
              </a:rPr>
              <a:t>seek(offset[, from]) method changes the current file position</a:t>
            </a:r>
            <a:r>
              <a:rPr lang="en-US" sz="1800" dirty="0" smtClean="0">
                <a:latin typeface="+mj-lt"/>
              </a:rPr>
              <a:t>.</a:t>
            </a:r>
            <a:endParaRPr lang="en-US" sz="1800" dirty="0">
              <a:latin typeface="+mj-lt"/>
            </a:endParaRPr>
          </a:p>
          <a:p>
            <a:pPr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The offset argument indicates the number of bytes to be moved. 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The from argument specifies the reference position from where the bytes are to be moved.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	</a:t>
            </a:r>
            <a:r>
              <a:rPr lang="en-US" sz="1800" i="1" dirty="0" err="1" smtClean="0">
                <a:latin typeface="+mj-lt"/>
              </a:rPr>
              <a:t>Syntax:fileobject.seek</a:t>
            </a:r>
            <a:r>
              <a:rPr lang="en-US" sz="1800" i="1" dirty="0" smtClean="0">
                <a:latin typeface="+mj-lt"/>
              </a:rPr>
              <a:t>(offset</a:t>
            </a:r>
            <a:r>
              <a:rPr lang="en-US" sz="1800" i="1" dirty="0">
                <a:latin typeface="+mj-lt"/>
              </a:rPr>
              <a:t>,[from</a:t>
            </a:r>
            <a:r>
              <a:rPr lang="en-US" sz="1800" i="1" dirty="0" smtClean="0">
                <a:latin typeface="+mj-lt"/>
              </a:rPr>
              <a:t>])</a:t>
            </a:r>
          </a:p>
          <a:p>
            <a:pPr marL="0" indent="0">
              <a:buFont typeface="Arial" charset="0"/>
              <a:buNone/>
              <a:defRPr/>
            </a:pPr>
            <a:endParaRPr lang="en-US" sz="1800" dirty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dirty="0" err="1" smtClean="0">
                <a:latin typeface="+mj-lt"/>
              </a:rPr>
              <a:t>fo</a:t>
            </a:r>
            <a:r>
              <a:rPr lang="en-US" sz="1800" dirty="0" smtClean="0">
                <a:latin typeface="+mj-lt"/>
              </a:rPr>
              <a:t> = open("foo.txt", "w")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err="1" smtClean="0">
                <a:latin typeface="+mj-lt"/>
              </a:rPr>
              <a:t>fo.write</a:t>
            </a:r>
            <a:r>
              <a:rPr lang="en-US" sz="1800" dirty="0" smtClean="0">
                <a:latin typeface="+mj-lt"/>
              </a:rPr>
              <a:t>("Welcome to the world of </a:t>
            </a:r>
            <a:r>
              <a:rPr lang="en-US" sz="1800" dirty="0" err="1" smtClean="0">
                <a:latin typeface="+mj-lt"/>
              </a:rPr>
              <a:t>jumangi</a:t>
            </a:r>
            <a:r>
              <a:rPr lang="en-US" sz="1800" dirty="0" smtClean="0">
                <a:latin typeface="+mj-lt"/>
              </a:rPr>
              <a:t> \n  </a:t>
            </a:r>
            <a:r>
              <a:rPr lang="en-US" sz="1800" dirty="0" err="1" smtClean="0">
                <a:latin typeface="+mj-lt"/>
              </a:rPr>
              <a:t>mayajal</a:t>
            </a:r>
            <a:r>
              <a:rPr lang="en-US" sz="1800" dirty="0" smtClean="0">
                <a:latin typeface="+mj-lt"/>
              </a:rPr>
              <a:t>")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err="1" smtClean="0">
                <a:latin typeface="+mj-lt"/>
              </a:rPr>
              <a:t>fo.close</a:t>
            </a:r>
            <a:r>
              <a:rPr lang="en-US" sz="1800" dirty="0" smtClean="0">
                <a:latin typeface="+mj-lt"/>
              </a:rPr>
              <a:t>()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err="1" smtClean="0">
                <a:latin typeface="+mj-lt"/>
              </a:rPr>
              <a:t>fo</a:t>
            </a:r>
            <a:r>
              <a:rPr lang="en-US" sz="1800" dirty="0" smtClean="0">
                <a:latin typeface="+mj-lt"/>
              </a:rPr>
              <a:t>=open("</a:t>
            </a:r>
            <a:r>
              <a:rPr lang="en-US" sz="1800" dirty="0" err="1" smtClean="0">
                <a:latin typeface="+mj-lt"/>
              </a:rPr>
              <a:t>foo.txt",'r</a:t>
            </a:r>
            <a:r>
              <a:rPr lang="en-US" sz="1800" dirty="0" smtClean="0">
                <a:latin typeface="+mj-lt"/>
              </a:rPr>
              <a:t>')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print(</a:t>
            </a:r>
            <a:r>
              <a:rPr lang="en-US" sz="1800" dirty="0" err="1" smtClean="0">
                <a:latin typeface="+mj-lt"/>
              </a:rPr>
              <a:t>fo.seek</a:t>
            </a:r>
            <a:r>
              <a:rPr lang="en-US" sz="1800" dirty="0" smtClean="0">
                <a:latin typeface="+mj-lt"/>
              </a:rPr>
              <a:t>(23))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+mj-lt"/>
              </a:rPr>
              <a:t>print(</a:t>
            </a:r>
            <a:r>
              <a:rPr lang="en-US" sz="1800" dirty="0" err="1" smtClean="0">
                <a:latin typeface="+mj-lt"/>
              </a:rPr>
              <a:t>fo.read</a:t>
            </a:r>
            <a:r>
              <a:rPr lang="en-US" sz="1800" dirty="0" smtClean="0">
                <a:latin typeface="+mj-lt"/>
              </a:rPr>
              <a:t>())</a:t>
            </a:r>
            <a:endParaRPr lang="en-US" sz="1800" dirty="0">
              <a:latin typeface="+mj-lt"/>
            </a:endParaRPr>
          </a:p>
          <a:p>
            <a:pPr>
              <a:buFont typeface="Arial" charset="0"/>
              <a:buChar char="•"/>
              <a:defRPr/>
            </a:pPr>
            <a:endParaRPr lang="en-US" dirty="0" smtClean="0"/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663" y="3981450"/>
            <a:ext cx="4613275" cy="177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ython_template">
  <a:themeElements>
    <a:clrScheme name="Custom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FF00"/>
      </a:accent1>
      <a:accent2>
        <a:srgbClr val="1773B1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615B11A-F34B-4060-BB2C-3252AEA53D9E}" vid="{F167B945-3775-47EF-AE1F-38AF989C186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python_template</Template>
  <TotalTime>721</TotalTime>
  <Words>940</Words>
  <Application>Microsoft Office PowerPoint</Application>
  <PresentationFormat>Widescreen</PresentationFormat>
  <Paragraphs>200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Times New Roman</vt:lpstr>
      <vt:lpstr>Calibri</vt:lpstr>
      <vt:lpstr>Source Han Sans CN Regular</vt:lpstr>
      <vt:lpstr>Lohit Devanagari</vt:lpstr>
      <vt:lpstr>Liberation Serif</vt:lpstr>
      <vt:lpstr>python_template</vt:lpstr>
      <vt:lpstr> File Handling</vt:lpstr>
      <vt:lpstr>The open Function </vt:lpstr>
      <vt:lpstr>PowerPoint Presentation</vt:lpstr>
      <vt:lpstr>Read From file</vt:lpstr>
      <vt:lpstr>The file Object Attributes </vt:lpstr>
      <vt:lpstr>With Statement</vt:lpstr>
      <vt:lpstr>Looping over a file object </vt:lpstr>
      <vt:lpstr>File Positions </vt:lpstr>
      <vt:lpstr>File Positions cont..</vt:lpstr>
      <vt:lpstr>File methods </vt:lpstr>
      <vt:lpstr>File methods cont…</vt:lpstr>
      <vt:lpstr>PowerPoint Presentation</vt:lpstr>
      <vt:lpstr>Pickle</vt:lpstr>
      <vt:lpstr>Example</vt:lpstr>
      <vt:lpstr>Shelve </vt:lpstr>
      <vt:lpstr>Programs</vt:lpstr>
      <vt:lpstr>Quiz</vt:lpstr>
      <vt:lpstr>PowerPoint Presentation</vt:lpstr>
      <vt:lpstr>Solutions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</dc:creator>
  <cp:lastModifiedBy>JOE</cp:lastModifiedBy>
  <cp:revision>57</cp:revision>
  <dcterms:created xsi:type="dcterms:W3CDTF">2018-06-11T04:21:49Z</dcterms:created>
  <dcterms:modified xsi:type="dcterms:W3CDTF">2018-06-14T14:39:24Z</dcterms:modified>
</cp:coreProperties>
</file>