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80" r:id="rId21"/>
    <p:sldId id="272" r:id="rId22"/>
    <p:sldId id="281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4023-A0F5-403C-81F9-5030699B0C22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C33BA-B8F8-497B-AECE-651496FFD07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5661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3E74B-2CC5-434D-8D14-95AC5AEC1CAA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0BF91-2428-4FC7-93E4-434129D5162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47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A0237-01D5-4C94-9951-20193550CE29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D3FA7-7CC2-41A7-AA05-E5C54E4E051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33663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96A96-6851-427E-822C-9CB5C1FD03A8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9BBFA-33BB-4C28-B341-12815B94426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61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B1A11-1B4E-4A7C-9549-01203C5840E5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8E63E-A6E6-4D2B-AED1-D775C83685C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093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5A17D-D120-4A0D-ABA8-8FC5C3D5189C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48574-80B5-4492-B615-3B9776BDEAE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946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58E6A-3DEA-4434-AE0A-87BE06A9C996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B59B5-C2FA-414A-9D97-A74AF4467BD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177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0332F-DA9B-4895-A44E-C576A01512A0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B088E-B206-483E-9758-07CEF5F8CF5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3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E4660-5370-4534-B134-3ED08AFC4817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E9BE-34A3-4F3F-9CC9-F9C9E0EDB47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236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39E6-D6DD-4C0C-9218-BD3BF6CAF03F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703B-46D2-4799-9751-B1E61AE4D6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8362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2302-26C2-4E87-AAF3-2253B5D087A0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28D4A-E641-48DA-A96A-846BB1295F7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75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7BB3-5247-4A87-9031-54166E6E2D9B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9F51F-EFB7-490B-8CCF-17E53D52F6B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420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75587D-A888-4091-83FB-7BE20BCEA0CE}" type="datetimeFigureOut">
              <a:rPr lang="en-IN"/>
              <a:pPr>
                <a:defRPr/>
              </a:pPr>
              <a:t>23-06-2018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1A7BBD5-2ADA-4046-B038-31A31B0EC091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563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5413"/>
            <a:ext cx="10515600" cy="47815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A function is a block of code which only runs when it is called.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You can pass data, known as parameters, into a function.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 Provide better modularity and high degree of re usability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Creating a Function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A </a:t>
            </a:r>
            <a:r>
              <a:rPr lang="en-US" sz="1800" dirty="0">
                <a:latin typeface="+mj-lt"/>
              </a:rPr>
              <a:t>function in Python is defined by a </a:t>
            </a: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statement. The general syntax looks like this: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latin typeface="+mj-lt"/>
              </a:rPr>
              <a:t>def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function-name(Parameter list):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			statements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, i.e. the function body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Keyword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def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marks the start of function header.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A function name to uniquely identify it.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Parameters (arguments) through which we pass values to a function. They are optional.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A colon (:) to mark the end of function header.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/>
          <a:lstStyle/>
          <a:p>
            <a:r>
              <a:rPr lang="en-US" altLang="en-US" sz="3600" b="1" smtClean="0"/>
              <a:t>Built-in Functions cont…</a:t>
            </a:r>
            <a:endParaRPr lang="en-US" altLang="en-US" sz="3600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75" y="1277938"/>
            <a:ext cx="9448800" cy="489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813"/>
          </a:xfrm>
        </p:spPr>
        <p:txBody>
          <a:bodyPr/>
          <a:lstStyle/>
          <a:p>
            <a:r>
              <a:rPr lang="en-US" altLang="en-US" sz="3600" b="1" smtClean="0"/>
              <a:t>User-defined Functions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850"/>
            <a:ext cx="10515600" cy="534511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Functions that we define ourselves to do certain specific task are referred as user-defined functions</a:t>
            </a:r>
            <a:r>
              <a:rPr lang="en-US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+mj-lt"/>
              </a:rPr>
              <a:t>Parameters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Parameters are specified after the function name, inside the parentheses.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 You can add as many parameters as you want, just separate them with a comma.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i="1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 </a:t>
            </a:r>
            <a:endParaRPr lang="en-US" sz="1800" b="1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print_str</a:t>
            </a:r>
            <a:r>
              <a:rPr lang="en-US" sz="1800" dirty="0">
                <a:latin typeface="+mj-lt"/>
              </a:rPr>
              <a:t>(str1):         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Defining function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print_str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(str1)                       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print("This function prints string passed as an argument")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print(str1)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print_str</a:t>
            </a:r>
            <a:r>
              <a:rPr lang="en-US" sz="1800" dirty="0">
                <a:latin typeface="+mj-lt"/>
              </a:rPr>
              <a:t>("Calling the user defined </a:t>
            </a:r>
            <a:r>
              <a:rPr lang="en-US" sz="1800" dirty="0" smtClean="0">
                <a:latin typeface="+mj-lt"/>
              </a:rPr>
              <a:t>function”) </a:t>
            </a: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i="1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This function prints string passed as an argument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Calling the user defined function 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print_str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(str1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i="1" dirty="0" smtClean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90800" y="3494088"/>
            <a:ext cx="973138" cy="96043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/>
          <a:lstStyle/>
          <a:p>
            <a:r>
              <a:rPr lang="en-US" altLang="en-US" sz="3600" b="1" smtClean="0"/>
              <a:t>Function Arguments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5500"/>
            <a:ext cx="10515600" cy="56896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latin typeface="+mj-lt"/>
              </a:rPr>
              <a:t>You can call a function by using the following types of formal arguments </a:t>
            </a:r>
            <a:endParaRPr lang="en-US" sz="1800" dirty="0" smtClean="0">
              <a:latin typeface="+mj-lt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dirty="0" smtClean="0">
                <a:latin typeface="+mj-lt"/>
              </a:rPr>
              <a:t>Required </a:t>
            </a:r>
            <a:r>
              <a:rPr lang="en-US" sz="1800" dirty="0">
                <a:latin typeface="+mj-lt"/>
              </a:rPr>
              <a:t>arguments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dirty="0">
                <a:latin typeface="+mj-lt"/>
              </a:rPr>
              <a:t>Keyword arguments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dirty="0">
                <a:latin typeface="+mj-lt"/>
              </a:rPr>
              <a:t>Default arguments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dirty="0">
                <a:latin typeface="+mj-lt"/>
              </a:rPr>
              <a:t>Variable-length </a:t>
            </a:r>
            <a:r>
              <a:rPr lang="en-US" sz="1800" dirty="0" smtClean="0">
                <a:latin typeface="+mj-lt"/>
              </a:rPr>
              <a:t>arguments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1.Required arguments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Arguments follow positional order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 No. of arguments and the order of arguments in the function call should be exactly same  as that in function definition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add_numbers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x,y</a:t>
            </a:r>
            <a:r>
              <a:rPr lang="en-US" sz="1800" dirty="0">
                <a:latin typeface="+mj-lt"/>
              </a:rPr>
              <a:t>):   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Function Definition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sum </a:t>
            </a:r>
            <a:r>
              <a:rPr lang="en-US" sz="1800" dirty="0">
                <a:latin typeface="+mj-lt"/>
              </a:rPr>
              <a:t>= x + y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return </a:t>
            </a:r>
            <a:r>
              <a:rPr lang="en-US" sz="1800" dirty="0">
                <a:latin typeface="+mj-lt"/>
              </a:rPr>
              <a:t>sum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num1 = 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num2 = 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print("The sum is", </a:t>
            </a:r>
            <a:r>
              <a:rPr lang="en-US" sz="1800" dirty="0" err="1">
                <a:latin typeface="+mj-lt"/>
              </a:rPr>
              <a:t>add_numbers</a:t>
            </a:r>
            <a:r>
              <a:rPr lang="en-US" sz="1800" dirty="0">
                <a:latin typeface="+mj-lt"/>
              </a:rPr>
              <a:t>(num1, num2</a:t>
            </a:r>
            <a:r>
              <a:rPr lang="en-US" sz="1800" dirty="0" smtClean="0">
                <a:latin typeface="+mj-lt"/>
              </a:rPr>
              <a:t>))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Function Invocation without required arguments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The sum is 11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2.Keyword arguments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when used in function call, the calling function identifies the argument by parameter  name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Allows you to skip arguments or place them out of order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Python Interpreter uses the keyword provided to match the values with parameters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Once the value for keyword is provided in argument ,all value to its right side must hold the value for defined </a:t>
            </a:r>
            <a:r>
              <a:rPr lang="en-US" sz="1800" dirty="0" smtClean="0">
                <a:latin typeface="+mj-lt"/>
              </a:rPr>
              <a:t>keyword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 </a:t>
            </a:r>
            <a:r>
              <a:rPr lang="en-US" sz="1800" b="1" i="1" dirty="0">
                <a:latin typeface="+mj-lt"/>
              </a:rPr>
              <a:t>1</a:t>
            </a:r>
            <a:r>
              <a:rPr lang="en-US" sz="1800" i="1" dirty="0">
                <a:latin typeface="+mj-lt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customer_details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cust_id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cust_name</a:t>
            </a:r>
            <a:r>
              <a:rPr lang="en-US" sz="1800" dirty="0">
                <a:latin typeface="+mj-lt"/>
              </a:rPr>
              <a:t>):           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Function Definition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print("This function prints Customer details")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print("Customer Id: ",</a:t>
            </a:r>
            <a:r>
              <a:rPr lang="en-US" sz="1800" dirty="0" err="1">
                <a:latin typeface="+mj-lt"/>
              </a:rPr>
              <a:t>cust_id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print("Customer Name: ",</a:t>
            </a:r>
            <a:r>
              <a:rPr lang="en-US" sz="1800" dirty="0" err="1">
                <a:latin typeface="+mj-lt"/>
              </a:rPr>
              <a:t>cust_name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return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customer_details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cust_name</a:t>
            </a:r>
            <a:r>
              <a:rPr lang="en-US" sz="1800" dirty="0">
                <a:latin typeface="+mj-lt"/>
              </a:rPr>
              <a:t> = "John", </a:t>
            </a:r>
            <a:r>
              <a:rPr lang="en-US" sz="1800" dirty="0" err="1">
                <a:latin typeface="+mj-lt"/>
              </a:rPr>
              <a:t>cust_id</a:t>
            </a:r>
            <a:r>
              <a:rPr lang="en-US" sz="1800" dirty="0">
                <a:latin typeface="+mj-lt"/>
              </a:rPr>
              <a:t> = 101</a:t>
            </a:r>
            <a:r>
              <a:rPr lang="en-US" sz="1800" dirty="0" smtClean="0">
                <a:latin typeface="+mj-lt"/>
              </a:rPr>
              <a:t>)    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Function Invocation with Keyword </a:t>
            </a:r>
            <a:r>
              <a:rPr lang="en-US" sz="1800" dirty="0" err="1" smtClean="0">
                <a:solidFill>
                  <a:srgbClr val="FF0000"/>
                </a:solidFill>
                <a:latin typeface="+mj-lt"/>
              </a:rPr>
              <a:t>arg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Customer Id: 101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Customer Name: John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3.</a:t>
            </a:r>
            <a:r>
              <a:rPr lang="en-US" sz="1800" b="1" dirty="0">
                <a:latin typeface="+mj-lt"/>
              </a:rPr>
              <a:t> Default </a:t>
            </a:r>
            <a:r>
              <a:rPr lang="en-US" sz="1800" b="1" dirty="0" smtClean="0">
                <a:latin typeface="+mj-lt"/>
              </a:rPr>
              <a:t>arguments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1800" b="1" dirty="0" smtClean="0">
              <a:latin typeface="+mj-lt"/>
            </a:endParaRPr>
          </a:p>
          <a:p>
            <a:pPr marL="285750" lvl="1" indent="-285750">
              <a:spcBef>
                <a:spcPts val="1000"/>
              </a:spcBef>
              <a:defRPr/>
            </a:pPr>
            <a:r>
              <a:rPr lang="en-US" sz="1800" dirty="0" smtClean="0">
                <a:latin typeface="+mj-lt"/>
              </a:rPr>
              <a:t>Default </a:t>
            </a:r>
            <a:r>
              <a:rPr lang="en-US" sz="1800" dirty="0">
                <a:latin typeface="+mj-lt"/>
              </a:rPr>
              <a:t>arguments are those that take a default value if no argument value is passed during the function </a:t>
            </a:r>
            <a:r>
              <a:rPr lang="en-US" sz="1800" dirty="0" smtClean="0">
                <a:latin typeface="+mj-lt"/>
              </a:rPr>
              <a:t>call.</a:t>
            </a:r>
          </a:p>
          <a:p>
            <a:pPr marL="285750" lvl="1" indent="-285750">
              <a:spcBef>
                <a:spcPts val="1000"/>
              </a:spcBef>
              <a:defRPr/>
            </a:pPr>
            <a:r>
              <a:rPr lang="en-US" sz="1800" dirty="0" smtClean="0">
                <a:latin typeface="+mj-lt"/>
              </a:rPr>
              <a:t>You can </a:t>
            </a:r>
            <a:r>
              <a:rPr lang="en-US" sz="1800" dirty="0">
                <a:latin typeface="+mj-lt"/>
              </a:rPr>
              <a:t>assign this default value by with the assignment operator </a:t>
            </a:r>
            <a:r>
              <a:rPr lang="en-US" sz="1800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=</a:t>
            </a:r>
          </a:p>
          <a:p>
            <a:pPr marL="285750" lvl="1" indent="-285750">
              <a:spcBef>
                <a:spcPts val="1000"/>
              </a:spcBef>
              <a:defRPr/>
            </a:pP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b="1" i="1" dirty="0">
                <a:latin typeface="+mj-lt"/>
              </a:rPr>
              <a:t>Example 1</a:t>
            </a:r>
            <a:r>
              <a:rPr lang="en-US" sz="1800" i="1" dirty="0">
                <a:latin typeface="+mj-lt"/>
              </a:rPr>
              <a:t>: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plus(a</a:t>
            </a:r>
            <a:r>
              <a:rPr lang="en-US" sz="1800" dirty="0" smtClean="0">
                <a:latin typeface="+mj-lt"/>
              </a:rPr>
              <a:t>, b </a:t>
            </a:r>
            <a:r>
              <a:rPr lang="en-US" sz="1800" dirty="0">
                <a:latin typeface="+mj-lt"/>
              </a:rPr>
              <a:t>= 2):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#  b is default parameter</a:t>
            </a: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return a + b 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plus(a=1</a:t>
            </a:r>
            <a:r>
              <a:rPr lang="en-US" sz="1800" dirty="0">
                <a:latin typeface="+mj-lt"/>
              </a:rPr>
              <a:t>)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plus(a=1</a:t>
            </a:r>
            <a:r>
              <a:rPr lang="en-US" sz="1800" dirty="0">
                <a:latin typeface="+mj-lt"/>
              </a:rPr>
              <a:t>, b=3</a:t>
            </a:r>
            <a:r>
              <a:rPr lang="en-US" sz="1800" dirty="0" smtClean="0">
                <a:latin typeface="+mj-lt"/>
              </a:rPr>
              <a:t>)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# default values of b get updated as 3 if provided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B050"/>
              </a:solidFill>
              <a:latin typeface="+mj-lt"/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3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17475"/>
          </a:xfrm>
        </p:spPr>
        <p:txBody>
          <a:bodyPr/>
          <a:lstStyle/>
          <a:p>
            <a:r>
              <a:rPr lang="en-US" altLang="en-US" sz="1800" b="1" smtClean="0"/>
              <a:t>4.Variable-length arguments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latin typeface="+mj-lt"/>
              </a:rPr>
              <a:t>In cases where you don’t know </a:t>
            </a:r>
            <a:r>
              <a:rPr lang="en-US" sz="1800" dirty="0" smtClean="0">
                <a:latin typeface="+mj-lt"/>
              </a:rPr>
              <a:t>the exact number of arguments that you want to pass to a function, you can use </a:t>
            </a:r>
            <a:r>
              <a:rPr lang="en-US" sz="1800" dirty="0">
                <a:latin typeface="+mj-lt"/>
              </a:rPr>
              <a:t>the following syntax with *</a:t>
            </a:r>
            <a:r>
              <a:rPr lang="en-US" sz="1800" dirty="0" err="1" smtClean="0">
                <a:latin typeface="+mj-lt"/>
              </a:rPr>
              <a:t>args</a:t>
            </a:r>
            <a:endParaRPr lang="en-US" sz="1800" dirty="0" smtClean="0">
              <a:latin typeface="+mj-lt"/>
            </a:endParaRPr>
          </a:p>
          <a:p>
            <a:pPr>
              <a:defRPr/>
            </a:pPr>
            <a:r>
              <a:rPr lang="en-US" sz="1800" dirty="0" smtClean="0">
                <a:latin typeface="+mj-lt"/>
              </a:rPr>
              <a:t>The asterisk (*) is placed before the variable name that holds the values of all </a:t>
            </a:r>
            <a:r>
              <a:rPr lang="en-US" sz="1800" dirty="0" err="1" smtClean="0">
                <a:latin typeface="+mj-lt"/>
              </a:rPr>
              <a:t>nonkeyword</a:t>
            </a:r>
            <a:r>
              <a:rPr lang="en-US" sz="1800" dirty="0" smtClean="0">
                <a:latin typeface="+mj-lt"/>
              </a:rPr>
              <a:t> variable arguments.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b="1" i="1" dirty="0">
                <a:latin typeface="+mj-lt"/>
              </a:rPr>
              <a:t>Example 1</a:t>
            </a:r>
            <a:r>
              <a:rPr lang="en-US" sz="1800" i="1" dirty="0">
                <a:latin typeface="+mj-lt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plus(*</a:t>
            </a:r>
            <a:r>
              <a:rPr lang="en-US" sz="1800" dirty="0" err="1" smtClean="0">
                <a:latin typeface="+mj-lt"/>
              </a:rPr>
              <a:t>args</a:t>
            </a:r>
            <a:r>
              <a:rPr lang="en-US" sz="1800" dirty="0" smtClean="0">
                <a:latin typeface="+mj-lt"/>
              </a:rPr>
              <a:t>):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total = 0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for i in </a:t>
            </a:r>
            <a:r>
              <a:rPr lang="en-US" sz="1800" dirty="0" err="1" smtClean="0">
                <a:latin typeface="+mj-lt"/>
              </a:rPr>
              <a:t>args</a:t>
            </a:r>
            <a:r>
              <a:rPr lang="en-US" sz="1800" dirty="0" smtClean="0">
                <a:latin typeface="+mj-lt"/>
              </a:rPr>
              <a:t>: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	total += i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return total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# Calculate the sum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plus(20,30,40,50)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140</a:t>
            </a:r>
            <a:endParaRPr lang="en-US" sz="1800" b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altLang="en-US" sz="3600" b="1" smtClean="0"/>
              <a:t>The Anonymous Functions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These functions are called anonymous because they are not declared in the standard manner by using the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i="1" dirty="0" err="1" smtClean="0">
                <a:latin typeface="+mj-lt"/>
              </a:rPr>
              <a:t>def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keyword.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Lambda forms can take any number of arguments but return just one value in the form of an expression. They cannot contain commands or multiple expressions.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Lambda functions have their own local namespace and cannot access variables other than those in their parameter list and those in the global namespace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i="1" dirty="0" smtClean="0">
                <a:latin typeface="+mj-lt"/>
              </a:rPr>
              <a:t>Syntax :  lambda [arg1 [,arg2,.....</a:t>
            </a:r>
            <a:r>
              <a:rPr lang="en-US" sz="1800" b="1" i="1" dirty="0" err="1" smtClean="0">
                <a:latin typeface="+mj-lt"/>
              </a:rPr>
              <a:t>argn</a:t>
            </a:r>
            <a:r>
              <a:rPr lang="en-US" sz="1800" b="1" i="1" dirty="0" smtClean="0">
                <a:latin typeface="+mj-lt"/>
              </a:rPr>
              <a:t>]]:expression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b="1" i="1" dirty="0">
                <a:latin typeface="+mj-lt"/>
              </a:rPr>
              <a:t>Example 1</a:t>
            </a:r>
            <a:r>
              <a:rPr lang="en-US" sz="1800" i="1" dirty="0" smtClean="0">
                <a:latin typeface="+mj-lt"/>
              </a:rPr>
              <a:t>: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b="1" i="1" dirty="0" smtClean="0">
                <a:latin typeface="+mj-lt"/>
              </a:rPr>
              <a:t>Using Function                                                </a:t>
            </a:r>
            <a:r>
              <a:rPr lang="en-US" sz="1800" b="1" i="1" dirty="0">
                <a:latin typeface="+mj-lt"/>
              </a:rPr>
              <a:t>U</a:t>
            </a:r>
            <a:r>
              <a:rPr lang="en-US" sz="1800" b="1" i="1" dirty="0" smtClean="0">
                <a:latin typeface="+mj-lt"/>
              </a:rPr>
              <a:t>sing </a:t>
            </a:r>
            <a:r>
              <a:rPr lang="en-US" sz="1800" b="1" i="1" dirty="0" err="1">
                <a:latin typeface="+mj-lt"/>
              </a:rPr>
              <a:t>lamda</a:t>
            </a:r>
            <a:r>
              <a:rPr lang="en-US" sz="1800" b="1" i="1" dirty="0">
                <a:latin typeface="+mj-lt"/>
              </a:rPr>
              <a:t> Function        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f(x</a:t>
            </a:r>
            <a:r>
              <a:rPr lang="en-US" sz="1800" dirty="0" smtClean="0">
                <a:latin typeface="+mj-lt"/>
              </a:rPr>
              <a:t>):                                                            f = lambda x : x*2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#function definition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return x*2      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f(3)                                                                   f(3)                         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function call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endParaRPr lang="en-US" sz="1800" b="1" dirty="0" smtClean="0">
              <a:solidFill>
                <a:srgbClr val="00B050"/>
              </a:solidFill>
              <a:latin typeface="+mj-lt"/>
            </a:endParaRP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6                                                                        6</a:t>
            </a:r>
            <a:endParaRPr lang="en-US" sz="18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62400" y="3568700"/>
            <a:ext cx="25400" cy="184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5700" y="4216400"/>
            <a:ext cx="292100" cy="406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46700" y="4127500"/>
            <a:ext cx="850900" cy="5651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/>
          <a:lstStyle/>
          <a:p>
            <a:r>
              <a:rPr lang="en-US" altLang="en-US" b="1" smtClean="0"/>
              <a:t>The Anonymous Functions cont….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520858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i="1" dirty="0">
                <a:latin typeface="+mj-lt"/>
              </a:rPr>
              <a:t>Example 2</a:t>
            </a:r>
            <a:r>
              <a:rPr lang="en-US" sz="1800" b="1" i="1" dirty="0" smtClean="0">
                <a:latin typeface="+mj-lt"/>
              </a:rPr>
              <a:t>: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i="1" dirty="0" smtClean="0">
                <a:latin typeface="+mj-lt"/>
              </a:rPr>
              <a:t>Using </a:t>
            </a:r>
            <a:r>
              <a:rPr lang="en-US" sz="1800" b="1" i="1" dirty="0">
                <a:latin typeface="+mj-lt"/>
              </a:rPr>
              <a:t>Function                                                Using </a:t>
            </a:r>
            <a:r>
              <a:rPr lang="en-US" sz="1800" b="1" i="1" dirty="0" err="1">
                <a:latin typeface="+mj-lt"/>
              </a:rPr>
              <a:t>lamda</a:t>
            </a:r>
            <a:r>
              <a:rPr lang="en-US" sz="1800" b="1" i="1" dirty="0">
                <a:latin typeface="+mj-lt"/>
              </a:rPr>
              <a:t> Function         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f(</a:t>
            </a:r>
            <a:r>
              <a:rPr lang="en-US" sz="1800" dirty="0" err="1" smtClean="0">
                <a:latin typeface="+mj-lt"/>
              </a:rPr>
              <a:t>x,y</a:t>
            </a:r>
            <a:r>
              <a:rPr lang="en-US" sz="1800" dirty="0" smtClean="0">
                <a:latin typeface="+mj-lt"/>
              </a:rPr>
              <a:t>):                                                            </a:t>
            </a:r>
            <a:r>
              <a:rPr lang="en-US" sz="1800" dirty="0">
                <a:latin typeface="+mj-lt"/>
              </a:rPr>
              <a:t>f = lambda </a:t>
            </a:r>
            <a:r>
              <a:rPr lang="en-US" sz="1800" dirty="0" err="1" smtClean="0">
                <a:latin typeface="+mj-lt"/>
              </a:rPr>
              <a:t>x,y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smtClean="0">
                <a:latin typeface="+mj-lt"/>
              </a:rPr>
              <a:t>x*y    </a:t>
            </a:r>
            <a:r>
              <a:rPr lang="en-US" sz="1800" dirty="0">
                <a:latin typeface="+mj-lt"/>
              </a:rPr>
              <a:t>#function definition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	return </a:t>
            </a:r>
            <a:r>
              <a:rPr lang="en-US" sz="1800" dirty="0" smtClean="0">
                <a:latin typeface="+mj-lt"/>
              </a:rPr>
              <a:t>x*y      </a:t>
            </a:r>
            <a:endParaRPr lang="en-US" sz="1800" dirty="0">
              <a:latin typeface="+mj-lt"/>
            </a:endParaRP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f(3,6)                                                                   f(3,6)                          </a:t>
            </a:r>
            <a:r>
              <a:rPr lang="en-US" sz="1800" dirty="0">
                <a:latin typeface="+mj-lt"/>
              </a:rPr>
              <a:t># function call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18                                                                      18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endParaRPr lang="en-US" sz="1800" b="1" dirty="0">
              <a:solidFill>
                <a:srgbClr val="00B050"/>
              </a:solidFill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This is a lambda function that accomplishes the same thing as the normal function above it.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Note the abbreviated syntax here: there are no parentheses around the argument list, and the return keyword is missing (it is implied, since the entire function can only be one expression).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 Also, the function has no name, but it can be called through the variable it is assigned to.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 In the </a:t>
            </a:r>
            <a:r>
              <a:rPr lang="en-US" sz="1800" dirty="0">
                <a:latin typeface="+mj-lt"/>
              </a:rPr>
              <a:t>above example the values of </a:t>
            </a:r>
            <a:r>
              <a:rPr lang="en-US" sz="1800" dirty="0" err="1">
                <a:latin typeface="+mj-lt"/>
              </a:rPr>
              <a:t>x,y</a:t>
            </a:r>
            <a:r>
              <a:rPr lang="en-US" sz="1800" dirty="0">
                <a:latin typeface="+mj-lt"/>
              </a:rPr>
              <a:t> is passed from the function call f(3,6) in both cases </a:t>
            </a: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6000" y="1155700"/>
            <a:ext cx="2540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en-US" smtClean="0"/>
              <a:t>The Anonymous Functions cont….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435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You can use a lambda function without even assigning it to a variable. </a:t>
            </a: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This </a:t>
            </a:r>
            <a:r>
              <a:rPr lang="en-US" sz="1800" dirty="0">
                <a:latin typeface="+mj-lt"/>
              </a:rPr>
              <a:t>may not be the most useful thing in the world, but it just goes to show that a lambda is just an </a:t>
            </a:r>
            <a:r>
              <a:rPr lang="en-US" sz="1800" u="sng" dirty="0">
                <a:latin typeface="+mj-lt"/>
              </a:rPr>
              <a:t>in-line </a:t>
            </a:r>
            <a:r>
              <a:rPr lang="en-US" sz="1800" u="sng" dirty="0" smtClean="0">
                <a:latin typeface="+mj-lt"/>
              </a:rPr>
              <a:t>function</a:t>
            </a:r>
            <a:r>
              <a:rPr lang="en-US" sz="1800" u="sng" dirty="0">
                <a:latin typeface="+mj-lt"/>
              </a:rPr>
              <a:t>. </a:t>
            </a:r>
            <a:endParaRPr lang="en-US" sz="1800" u="sng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 </a:t>
            </a:r>
            <a:r>
              <a:rPr lang="en-US" sz="1800" b="1" i="1" dirty="0">
                <a:latin typeface="+mj-lt"/>
              </a:rPr>
              <a:t>2: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&gt;&gt;&gt;(lambda x: x*2)(3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6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You use anonymous functions when you require a nameless function for a short period of time and that is created at runtime.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Lambda with filter(), map() and reduce()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map( )</a:t>
            </a:r>
            <a:r>
              <a:rPr lang="en-US" sz="1800" dirty="0" smtClean="0">
                <a:latin typeface="+mj-lt"/>
              </a:rPr>
              <a:t>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map functions expects a function object and any number of </a:t>
            </a:r>
            <a:r>
              <a:rPr lang="en-US" sz="1800" dirty="0" err="1">
                <a:latin typeface="+mj-lt"/>
              </a:rPr>
              <a:t>iterables</a:t>
            </a:r>
            <a:r>
              <a:rPr lang="en-US" sz="1800" dirty="0">
                <a:latin typeface="+mj-lt"/>
              </a:rPr>
              <a:t> like list, dictionary, etc. It executes the </a:t>
            </a:r>
            <a:r>
              <a:rPr lang="en-US" sz="1800" dirty="0" err="1">
                <a:latin typeface="+mj-lt"/>
              </a:rPr>
              <a:t>function_object</a:t>
            </a:r>
            <a:r>
              <a:rPr lang="en-US" sz="1800" dirty="0">
                <a:latin typeface="+mj-lt"/>
              </a:rPr>
              <a:t> for each element in the sequence and returns a list of the elements modified by the function </a:t>
            </a:r>
            <a:r>
              <a:rPr lang="en-US" sz="1800" dirty="0" smtClean="0">
                <a:latin typeface="+mj-lt"/>
              </a:rPr>
              <a:t>object.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1800" b="1" i="1" dirty="0">
                <a:latin typeface="+mj-lt"/>
              </a:rPr>
              <a:t>Syntax :  map(</a:t>
            </a:r>
            <a:r>
              <a:rPr lang="en-US" sz="1800" b="1" i="1" dirty="0" err="1">
                <a:latin typeface="+mj-lt"/>
              </a:rPr>
              <a:t>function_object</a:t>
            </a:r>
            <a:r>
              <a:rPr lang="en-US" sz="1800" b="1" i="1" dirty="0">
                <a:latin typeface="+mj-lt"/>
              </a:rPr>
              <a:t>, iterable1, iterable2</a:t>
            </a:r>
            <a:r>
              <a:rPr lang="en-US" sz="1800" b="1" i="1" dirty="0" smtClean="0">
                <a:latin typeface="+mj-lt"/>
              </a:rPr>
              <a:t>,...)</a:t>
            </a:r>
            <a:endParaRPr lang="en-US" sz="1800" b="1" i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u="sng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u="sng" dirty="0">
              <a:latin typeface="+mj-lt"/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2120900" y="1879600"/>
            <a:ext cx="876300" cy="825500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00100" y="263525"/>
            <a:ext cx="10515600" cy="523875"/>
          </a:xfrm>
        </p:spPr>
        <p:txBody>
          <a:bodyPr/>
          <a:lstStyle/>
          <a:p>
            <a:r>
              <a:rPr lang="en-US" altLang="en-US" sz="3600" smtClean="0"/>
              <a:t>The Anonymous Functions cont….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918200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i="1" dirty="0">
                <a:latin typeface="+mj-lt"/>
              </a:rPr>
              <a:t>Example </a:t>
            </a:r>
            <a:r>
              <a:rPr lang="en-US" sz="1800" b="1" i="1" dirty="0" smtClean="0">
                <a:latin typeface="+mj-lt"/>
              </a:rPr>
              <a:t>:</a:t>
            </a:r>
            <a:endParaRPr lang="en-US" sz="1800" b="1" i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multiply2(x</a:t>
            </a:r>
            <a:r>
              <a:rPr lang="en-US" sz="1800" dirty="0" smtClean="0">
                <a:latin typeface="+mj-lt"/>
              </a:rPr>
              <a:t>):                                     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	return x * 2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map(multiply2, [1, 2, 3, 4])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[</a:t>
            </a:r>
            <a:r>
              <a:rPr lang="en-US" sz="1800" b="1" dirty="0">
                <a:solidFill>
                  <a:srgbClr val="00B050"/>
                </a:solidFill>
                <a:latin typeface="+mj-lt"/>
              </a:rPr>
              <a:t>2, 4, 6, 8</a:t>
            </a: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n the above example, map executes multiply2 function for each element in the list i.e. 1, 2, 3, 4 and returns [2, 4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, 6, 8].</a:t>
            </a:r>
            <a:r>
              <a:rPr lang="en-US" sz="1800" dirty="0" smtClean="0"/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Let’s </a:t>
            </a:r>
            <a:r>
              <a:rPr lang="en-US" sz="1800" dirty="0">
                <a:latin typeface="+mj-lt"/>
              </a:rPr>
              <a:t>see how we can write the above code using map and lambda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 1:</a:t>
            </a:r>
            <a:endParaRPr lang="en-US" sz="1800" b="1" i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1800" dirty="0">
                <a:latin typeface="+mj-lt"/>
              </a:rPr>
              <a:t>map(lambda x : x*2, [1, 2, 3, 4]) </a:t>
            </a:r>
            <a:endParaRPr lang="pt-BR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1800" b="1" dirty="0">
                <a:solidFill>
                  <a:srgbClr val="00B050"/>
                </a:solidFill>
                <a:latin typeface="+mj-lt"/>
              </a:rPr>
              <a:t>[2, 4, 6, 8</a:t>
            </a:r>
            <a:r>
              <a:rPr lang="pt-BR" sz="1800" b="1" dirty="0" smtClean="0">
                <a:solidFill>
                  <a:srgbClr val="00B050"/>
                </a:solidFill>
                <a:latin typeface="+mj-lt"/>
              </a:rPr>
              <a:t>]</a:t>
            </a: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i="1" dirty="0">
                <a:latin typeface="+mj-lt"/>
              </a:rPr>
              <a:t>Example </a:t>
            </a:r>
            <a:r>
              <a:rPr lang="en-US" sz="1800" b="1" i="1" dirty="0" smtClean="0">
                <a:latin typeface="+mj-lt"/>
              </a:rPr>
              <a:t> 2:</a:t>
            </a:r>
            <a:endParaRPr lang="en-US" sz="1800" b="1" i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my list = [1,2,3,4,5,6,7,8,9,10]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mapped_list</a:t>
            </a:r>
            <a:r>
              <a:rPr lang="en-US" sz="1800" dirty="0">
                <a:latin typeface="+mj-lt"/>
              </a:rPr>
              <a:t> = list(map(lambda x: x*2, </a:t>
            </a:r>
            <a:r>
              <a:rPr lang="en-US" sz="1800" dirty="0" err="1">
                <a:latin typeface="+mj-lt"/>
              </a:rPr>
              <a:t>my_list</a:t>
            </a:r>
            <a:r>
              <a:rPr lang="en-US" sz="1800" dirty="0">
                <a:latin typeface="+mj-lt"/>
              </a:rPr>
              <a:t>))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# Use lambda function with `map()`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mapped_list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[2, 4, 6, 8, 10, 12, 14, 16, 18, 20]</a:t>
            </a:r>
          </a:p>
          <a:p>
            <a:pPr marL="0" indent="0">
              <a:buFont typeface="Arial" charset="0"/>
              <a:buNone/>
              <a:defRPr/>
            </a:pPr>
            <a:endParaRPr lang="en-US" sz="18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 :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my_function</a:t>
            </a:r>
            <a:r>
              <a:rPr lang="en-US" sz="1800" dirty="0">
                <a:latin typeface="+mj-lt"/>
              </a:rPr>
              <a:t>():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print("Hello </a:t>
            </a:r>
            <a:r>
              <a:rPr lang="en-US" sz="1800" dirty="0" smtClean="0">
                <a:latin typeface="+mj-lt"/>
              </a:rPr>
              <a:t>from </a:t>
            </a:r>
            <a:r>
              <a:rPr lang="en-US" sz="1800" dirty="0">
                <a:latin typeface="+mj-lt"/>
              </a:rPr>
              <a:t>a function")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Calling a Function 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To </a:t>
            </a:r>
            <a:r>
              <a:rPr lang="en-US" sz="1800" dirty="0">
                <a:latin typeface="+mj-lt"/>
              </a:rPr>
              <a:t>call a function, use the function name followed by </a:t>
            </a:r>
            <a:r>
              <a:rPr lang="en-US" sz="1800" dirty="0" smtClean="0">
                <a:latin typeface="+mj-lt"/>
              </a:rPr>
              <a:t>parenthesis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my_function</a:t>
            </a:r>
            <a:r>
              <a:rPr lang="en-US" sz="1800" dirty="0" smtClean="0">
                <a:latin typeface="+mj-lt"/>
              </a:rPr>
              <a:t>():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function definition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      print("Hello from a function")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my_function</a:t>
            </a:r>
            <a:r>
              <a:rPr lang="en-US" sz="1800" dirty="0" smtClean="0">
                <a:latin typeface="+mj-lt"/>
              </a:rPr>
              <a:t>()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function call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14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b="1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b="1" dirty="0" smtClean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24213" y="2638425"/>
            <a:ext cx="235585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3182938"/>
            <a:ext cx="2420938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3698875"/>
            <a:ext cx="3602037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en-US" altLang="en-US" sz="3600" smtClean="0"/>
              <a:t>The Anonymous Functions cont….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168400"/>
            <a:ext cx="10515600" cy="53006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Filter ( )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i="1" dirty="0" smtClean="0">
                <a:latin typeface="+mj-lt"/>
              </a:rPr>
              <a:t>filter </a:t>
            </a:r>
            <a:r>
              <a:rPr lang="en-US" sz="1800" dirty="0" smtClean="0">
                <a:latin typeface="+mj-lt"/>
              </a:rPr>
              <a:t>function expects two arguments, </a:t>
            </a:r>
            <a:r>
              <a:rPr lang="en-US" sz="1800" dirty="0" err="1" smtClean="0">
                <a:latin typeface="+mj-lt"/>
              </a:rPr>
              <a:t>function_object</a:t>
            </a:r>
            <a:r>
              <a:rPr lang="en-US" sz="1800" dirty="0" smtClean="0">
                <a:latin typeface="+mj-lt"/>
              </a:rPr>
              <a:t> and an </a:t>
            </a:r>
            <a:r>
              <a:rPr lang="en-US" sz="1800" dirty="0" err="1" smtClean="0">
                <a:latin typeface="+mj-lt"/>
              </a:rPr>
              <a:t>iterable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 err="1" smtClean="0">
                <a:latin typeface="+mj-lt"/>
              </a:rPr>
              <a:t>function_object</a:t>
            </a:r>
            <a:r>
              <a:rPr lang="en-US" sz="1800" dirty="0" smtClean="0">
                <a:latin typeface="+mj-lt"/>
              </a:rPr>
              <a:t> returns a </a:t>
            </a:r>
            <a:r>
              <a:rPr lang="en-US" sz="1800" dirty="0" err="1" smtClean="0">
                <a:latin typeface="+mj-lt"/>
              </a:rPr>
              <a:t>boolean</a:t>
            </a:r>
            <a:r>
              <a:rPr lang="en-US" sz="1800" dirty="0" smtClean="0">
                <a:latin typeface="+mj-lt"/>
              </a:rPr>
              <a:t> value.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 smtClean="0">
                <a:latin typeface="+mj-lt"/>
              </a:rPr>
              <a:t>function_object</a:t>
            </a:r>
            <a:r>
              <a:rPr lang="en-US" sz="1800" dirty="0" smtClean="0">
                <a:latin typeface="+mj-lt"/>
              </a:rPr>
              <a:t> is called for each element of the </a:t>
            </a:r>
            <a:r>
              <a:rPr lang="en-US" sz="1800" dirty="0" err="1" smtClean="0">
                <a:latin typeface="+mj-lt"/>
              </a:rPr>
              <a:t>iterable</a:t>
            </a:r>
            <a:r>
              <a:rPr lang="en-US" sz="1800" dirty="0" smtClean="0">
                <a:latin typeface="+mj-lt"/>
              </a:rPr>
              <a:t> and filter returns only those element for which the </a:t>
            </a:r>
            <a:r>
              <a:rPr lang="en-US" sz="1800" dirty="0" err="1" smtClean="0">
                <a:latin typeface="+mj-lt"/>
              </a:rPr>
              <a:t>function_object</a:t>
            </a:r>
            <a:r>
              <a:rPr lang="en-US" sz="1800" dirty="0" smtClean="0">
                <a:latin typeface="+mj-lt"/>
              </a:rPr>
              <a:t> returns </a:t>
            </a:r>
            <a:r>
              <a:rPr lang="en-US" sz="1800" i="1" dirty="0" smtClean="0">
                <a:latin typeface="+mj-lt"/>
              </a:rPr>
              <a:t>true</a:t>
            </a:r>
            <a:r>
              <a:rPr lang="en-US" sz="1800" dirty="0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Like </a:t>
            </a:r>
            <a:r>
              <a:rPr lang="en-US" sz="1800" i="1" dirty="0" smtClean="0">
                <a:latin typeface="+mj-lt"/>
              </a:rPr>
              <a:t>map </a:t>
            </a:r>
            <a:r>
              <a:rPr lang="en-US" sz="1800" dirty="0" smtClean="0">
                <a:latin typeface="+mj-lt"/>
              </a:rPr>
              <a:t>function, </a:t>
            </a:r>
            <a:r>
              <a:rPr lang="en-US" sz="1800" i="1" dirty="0" smtClean="0">
                <a:latin typeface="+mj-lt"/>
              </a:rPr>
              <a:t>filter </a:t>
            </a:r>
            <a:r>
              <a:rPr lang="en-US" sz="1800" dirty="0" smtClean="0">
                <a:latin typeface="+mj-lt"/>
              </a:rPr>
              <a:t>function also returns a list of element. Unlike </a:t>
            </a:r>
            <a:r>
              <a:rPr lang="en-US" sz="1800" i="1" dirty="0" smtClean="0">
                <a:latin typeface="+mj-lt"/>
              </a:rPr>
              <a:t>map </a:t>
            </a:r>
            <a:r>
              <a:rPr lang="en-US" sz="1800" dirty="0" smtClean="0">
                <a:latin typeface="+mj-lt"/>
              </a:rPr>
              <a:t>function </a:t>
            </a:r>
            <a:r>
              <a:rPr lang="en-US" sz="1800" i="1" dirty="0" smtClean="0">
                <a:latin typeface="+mj-lt"/>
              </a:rPr>
              <a:t>filter </a:t>
            </a:r>
            <a:r>
              <a:rPr lang="en-US" sz="1800" dirty="0" smtClean="0">
                <a:latin typeface="+mj-lt"/>
              </a:rPr>
              <a:t>function can only have one </a:t>
            </a:r>
            <a:r>
              <a:rPr lang="en-US" sz="1800" dirty="0" err="1" smtClean="0">
                <a:latin typeface="+mj-lt"/>
              </a:rPr>
              <a:t>iterable</a:t>
            </a:r>
            <a:r>
              <a:rPr lang="en-US" sz="1800" dirty="0" smtClean="0">
                <a:latin typeface="+mj-lt"/>
              </a:rPr>
              <a:t> as input.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lvl="1" indent="0">
              <a:spcBef>
                <a:spcPts val="1000"/>
              </a:spcBef>
              <a:buFont typeface="Arial" charset="0"/>
              <a:buNone/>
              <a:defRPr/>
            </a:pPr>
            <a:r>
              <a:rPr lang="en-US" sz="1800" b="1" i="1" dirty="0">
                <a:latin typeface="+mj-lt"/>
              </a:rPr>
              <a:t>Example 1: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my </a:t>
            </a:r>
            <a:r>
              <a:rPr lang="en-US" sz="1800" dirty="0">
                <a:latin typeface="+mj-lt"/>
              </a:rPr>
              <a:t>list = [1,2,3,4,5,6,7,8,9,10]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filtered_list</a:t>
            </a:r>
            <a:r>
              <a:rPr lang="en-US" sz="1800" dirty="0">
                <a:latin typeface="+mj-lt"/>
              </a:rPr>
              <a:t> = list(filter(lambda x: (x*2 &gt; 10), </a:t>
            </a:r>
            <a:r>
              <a:rPr lang="en-US" sz="1800" dirty="0" err="1">
                <a:latin typeface="+mj-lt"/>
              </a:rPr>
              <a:t>my_list</a:t>
            </a:r>
            <a:r>
              <a:rPr lang="en-US" sz="1800" dirty="0">
                <a:latin typeface="+mj-lt"/>
              </a:rPr>
              <a:t>)) # Use lambda function with `filter()`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filtered_list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[6, 7, 8, 9, 10]</a:t>
            </a:r>
          </a:p>
          <a:p>
            <a:pPr>
              <a:buFont typeface="Arial" charset="0"/>
              <a:buChar char="•"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25500" y="263525"/>
            <a:ext cx="10515600" cy="625475"/>
          </a:xfrm>
        </p:spPr>
        <p:txBody>
          <a:bodyPr/>
          <a:lstStyle/>
          <a:p>
            <a:r>
              <a:rPr lang="en-US" altLang="en-US" sz="3600" b="1" smtClean="0"/>
              <a:t>The Anonymous Functions cont…</a:t>
            </a:r>
            <a:endParaRPr lang="en-US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64897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Reduce ( )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Reduce is a really useful function for performing some computation on a list and returning the result. It applies a rolling computation to sequential pairs of values in a list. For example, if you wanted to compute the product of a list of integers.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So the normal way you might go about doing this task in python is using a basic for loop</a:t>
            </a:r>
            <a:r>
              <a:rPr lang="en-US" sz="1800" dirty="0" smtClean="0">
                <a:latin typeface="+mj-lt"/>
              </a:rPr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Example1 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product </a:t>
            </a:r>
            <a:r>
              <a:rPr lang="en-US" sz="1800" dirty="0">
                <a:latin typeface="+mj-lt"/>
              </a:rPr>
              <a:t>= 1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list </a:t>
            </a:r>
            <a:r>
              <a:rPr lang="en-US" sz="1800" dirty="0">
                <a:latin typeface="+mj-lt"/>
              </a:rPr>
              <a:t>= [1, 2, 3, 4</a:t>
            </a:r>
            <a:r>
              <a:rPr lang="en-US" sz="1800" dirty="0" smtClean="0">
                <a:latin typeface="+mj-lt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for </a:t>
            </a:r>
            <a:r>
              <a:rPr lang="en-US" sz="1800" dirty="0" err="1">
                <a:latin typeface="+mj-lt"/>
              </a:rPr>
              <a:t>num</a:t>
            </a:r>
            <a:r>
              <a:rPr lang="en-US" sz="1800" dirty="0">
                <a:latin typeface="+mj-lt"/>
              </a:rPr>
              <a:t> in list: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product </a:t>
            </a:r>
            <a:r>
              <a:rPr lang="en-US" sz="1800" dirty="0">
                <a:latin typeface="+mj-lt"/>
              </a:rPr>
              <a:t>= product * </a:t>
            </a:r>
            <a:r>
              <a:rPr lang="en-US" sz="1800" dirty="0" err="1">
                <a:latin typeface="+mj-lt"/>
              </a:rPr>
              <a:t>num</a:t>
            </a:r>
            <a:r>
              <a:rPr lang="en-US" sz="1800" dirty="0">
                <a:latin typeface="+mj-lt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24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Let’s see how we can write the above code </a:t>
            </a:r>
            <a:r>
              <a:rPr lang="en-US" sz="1800" u="sng" dirty="0">
                <a:latin typeface="+mj-lt"/>
              </a:rPr>
              <a:t>using </a:t>
            </a:r>
            <a:r>
              <a:rPr lang="en-US" sz="1800" u="sng" dirty="0" smtClean="0">
                <a:latin typeface="+mj-lt"/>
              </a:rPr>
              <a:t>reduce </a:t>
            </a:r>
            <a:r>
              <a:rPr lang="en-US" sz="1800" u="sng" dirty="0">
                <a:latin typeface="+mj-lt"/>
              </a:rPr>
              <a:t>and lambda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from </a:t>
            </a:r>
            <a:r>
              <a:rPr lang="en-US" sz="1800" dirty="0" err="1">
                <a:latin typeface="+mj-lt"/>
              </a:rPr>
              <a:t>functools</a:t>
            </a:r>
            <a:r>
              <a:rPr lang="en-US" sz="1800" dirty="0">
                <a:latin typeface="+mj-lt"/>
              </a:rPr>
              <a:t> import reduce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product = reduce((lambda x, y: x * y), [1, 2, 3, 4])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solidFill>
                  <a:srgbClr val="00B050"/>
                </a:solidFill>
              </a:rPr>
              <a:t>24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i="1" dirty="0">
                <a:latin typeface="+mj-lt"/>
              </a:rPr>
              <a:t>Example2 </a:t>
            </a:r>
            <a:r>
              <a:rPr lang="en-US" sz="1800" b="1" i="1" dirty="0" smtClean="0">
                <a:latin typeface="+mj-lt"/>
              </a:rPr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my list = [1,2,3,4,5,6,7,8,9,10]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from </a:t>
            </a:r>
            <a:r>
              <a:rPr lang="en-US" sz="1800" dirty="0" err="1">
                <a:latin typeface="+mj-lt"/>
              </a:rPr>
              <a:t>functools</a:t>
            </a:r>
            <a:r>
              <a:rPr lang="en-US" sz="1800" dirty="0">
                <a:latin typeface="+mj-lt"/>
              </a:rPr>
              <a:t> import reduce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reduced_list</a:t>
            </a:r>
            <a:r>
              <a:rPr lang="en-US" sz="1800" dirty="0">
                <a:latin typeface="+mj-lt"/>
              </a:rPr>
              <a:t> = reduce(lambda x, y: </a:t>
            </a:r>
            <a:r>
              <a:rPr lang="en-US" sz="1800" dirty="0" err="1">
                <a:latin typeface="+mj-lt"/>
              </a:rPr>
              <a:t>x+y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my_list</a:t>
            </a:r>
            <a:r>
              <a:rPr lang="en-US" sz="1800" dirty="0">
                <a:latin typeface="+mj-lt"/>
              </a:rPr>
              <a:t>) 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#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Use lambda function with `reduce()`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reduced_list</a:t>
            </a:r>
            <a:r>
              <a:rPr lang="en-US" sz="1800" dirty="0">
                <a:latin typeface="+mj-lt"/>
              </a:rPr>
              <a:t>)   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sym typeface="Wingdings" pitchFamily="2" charset="2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55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  <a:sym typeface="Wingdings" pitchFamily="2" charset="2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i="1" dirty="0" smtClean="0">
                <a:latin typeface="+mj-lt"/>
              </a:rPr>
              <a:t>Example3:</a:t>
            </a:r>
            <a:endParaRPr lang="en-US" sz="1800" b="1" i="1" dirty="0"/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  <a:sym typeface="Wingdings" pitchFamily="2" charset="2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number_list</a:t>
            </a:r>
            <a:r>
              <a:rPr lang="en-US" sz="1800" dirty="0">
                <a:latin typeface="+mj-lt"/>
              </a:rPr>
              <a:t> = range(-5, 5)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less_than_zero</a:t>
            </a:r>
            <a:r>
              <a:rPr lang="en-US" sz="1800" dirty="0">
                <a:latin typeface="+mj-lt"/>
              </a:rPr>
              <a:t> = list(filter(lambda x: x &lt; 0, </a:t>
            </a:r>
            <a:r>
              <a:rPr lang="en-US" sz="1800" dirty="0" err="1">
                <a:latin typeface="+mj-lt"/>
              </a:rPr>
              <a:t>number_list</a:t>
            </a:r>
            <a:r>
              <a:rPr lang="en-US" sz="1800" dirty="0">
                <a:latin typeface="+mj-lt"/>
              </a:rPr>
              <a:t>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print(</a:t>
            </a:r>
            <a:r>
              <a:rPr lang="en-US" sz="1800" dirty="0" err="1">
                <a:latin typeface="+mj-lt"/>
              </a:rPr>
              <a:t>less_than_zero</a:t>
            </a:r>
            <a:r>
              <a:rPr lang="en-US" sz="1800" dirty="0">
                <a:latin typeface="+mj-lt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[-5, -4, -3, -2, -1]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1. Write </a:t>
            </a:r>
            <a:r>
              <a:rPr lang="en-US" sz="1800" dirty="0">
                <a:latin typeface="+mj-lt"/>
              </a:rPr>
              <a:t>a Python function to find the Max of three numbers.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2.Write </a:t>
            </a:r>
            <a:r>
              <a:rPr lang="en-US" sz="1800" dirty="0">
                <a:latin typeface="+mj-lt"/>
              </a:rPr>
              <a:t>a Python function to sum all the numbers in a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6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1.def </a:t>
            </a:r>
            <a:r>
              <a:rPr lang="en-US" sz="1800" dirty="0" err="1" smtClean="0">
                <a:latin typeface="+mj-lt"/>
              </a:rPr>
              <a:t>max_of_two</a:t>
            </a:r>
            <a:r>
              <a:rPr lang="en-US" sz="1800" dirty="0" smtClean="0">
                <a:latin typeface="+mj-lt"/>
              </a:rPr>
              <a:t>( x, y ):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if x &gt; y: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return x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return 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max_of_three</a:t>
            </a:r>
            <a:r>
              <a:rPr lang="en-US" sz="1800" dirty="0" smtClean="0">
                <a:latin typeface="+mj-lt"/>
              </a:rPr>
              <a:t>( x, y, z ):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return </a:t>
            </a:r>
            <a:r>
              <a:rPr lang="en-US" sz="1800" dirty="0" err="1" smtClean="0">
                <a:latin typeface="+mj-lt"/>
              </a:rPr>
              <a:t>max_of_two</a:t>
            </a:r>
            <a:r>
              <a:rPr lang="en-US" sz="1800" dirty="0" smtClean="0">
                <a:latin typeface="+mj-lt"/>
              </a:rPr>
              <a:t>( x, </a:t>
            </a:r>
            <a:r>
              <a:rPr lang="en-US" sz="1800" dirty="0" err="1" smtClean="0">
                <a:latin typeface="+mj-lt"/>
              </a:rPr>
              <a:t>max_of_two</a:t>
            </a:r>
            <a:r>
              <a:rPr lang="en-US" sz="1800" dirty="0" smtClean="0">
                <a:latin typeface="+mj-lt"/>
              </a:rPr>
              <a:t>( y, z ) ) 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max_of_three</a:t>
            </a:r>
            <a:r>
              <a:rPr lang="en-US" sz="1800" dirty="0" smtClean="0">
                <a:latin typeface="+mj-lt"/>
              </a:rPr>
              <a:t>(3, 6, -5))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2.def </a:t>
            </a:r>
            <a:r>
              <a:rPr lang="en-US" sz="1800" dirty="0">
                <a:latin typeface="+mj-lt"/>
              </a:rPr>
              <a:t>sum(numbers):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total </a:t>
            </a:r>
            <a:r>
              <a:rPr lang="en-US" sz="1800" dirty="0">
                <a:latin typeface="+mj-lt"/>
              </a:rPr>
              <a:t>= 0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 </a:t>
            </a:r>
            <a:r>
              <a:rPr lang="en-US" sz="1800" dirty="0">
                <a:latin typeface="+mj-lt"/>
              </a:rPr>
              <a:t>x in numbers: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total </a:t>
            </a:r>
            <a:r>
              <a:rPr lang="en-US" sz="1800" dirty="0">
                <a:latin typeface="+mj-lt"/>
              </a:rPr>
              <a:t>+= x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return </a:t>
            </a:r>
            <a:r>
              <a:rPr lang="en-US" sz="1800" dirty="0">
                <a:latin typeface="+mj-lt"/>
              </a:rPr>
              <a:t>total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print(sum</a:t>
            </a:r>
            <a:r>
              <a:rPr lang="en-US" sz="1800" dirty="0">
                <a:latin typeface="+mj-lt"/>
              </a:rPr>
              <a:t>((8, 2, 3, 0, 7)))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/>
          <a:lstStyle/>
          <a:p>
            <a:r>
              <a:rPr lang="en-US" altLang="en-US" smtClean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6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1.Which of the following statements correctly represent the function body in the given code snippet?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f(number):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 # Missing function body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 print(f(5))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A. return “number”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B. print(number)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C. print(“number”)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D. return number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2. </a:t>
            </a: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myfunc</a:t>
            </a:r>
            <a:r>
              <a:rPr lang="en-US" sz="1800" dirty="0">
                <a:latin typeface="+mj-lt"/>
              </a:rPr>
              <a:t>(text, </a:t>
            </a:r>
            <a:r>
              <a:rPr lang="en-US" sz="1800" dirty="0" err="1">
                <a:latin typeface="+mj-lt"/>
              </a:rPr>
              <a:t>num</a:t>
            </a:r>
            <a:r>
              <a:rPr lang="en-US" sz="1800" dirty="0">
                <a:latin typeface="+mj-lt"/>
              </a:rPr>
              <a:t>):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while </a:t>
            </a:r>
            <a:r>
              <a:rPr lang="en-US" sz="1800" dirty="0" err="1">
                <a:latin typeface="+mj-lt"/>
              </a:rPr>
              <a:t>num</a:t>
            </a:r>
            <a:r>
              <a:rPr lang="en-US" sz="1800" dirty="0">
                <a:latin typeface="+mj-lt"/>
              </a:rPr>
              <a:t> &gt; 0</a:t>
            </a:r>
            <a:r>
              <a:rPr lang="en-US" sz="1800" dirty="0" smtClean="0">
                <a:latin typeface="+mj-lt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 </a:t>
            </a:r>
            <a:r>
              <a:rPr lang="en-US" sz="1800" dirty="0">
                <a:latin typeface="+mj-lt"/>
              </a:rPr>
              <a:t>print(text) </a:t>
            </a:r>
            <a:r>
              <a:rPr lang="en-US" sz="1800" dirty="0" err="1">
                <a:latin typeface="+mj-lt"/>
              </a:rPr>
              <a:t>num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num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– 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myfunc</a:t>
            </a:r>
            <a:r>
              <a:rPr lang="en-US" sz="1800" dirty="0">
                <a:latin typeface="+mj-lt"/>
              </a:rPr>
              <a:t>('Hello', 4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A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HelloHelloHelloHelloHello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B. </a:t>
            </a:r>
            <a:r>
              <a:rPr lang="en-US" sz="1800" dirty="0" err="1">
                <a:latin typeface="+mj-lt"/>
              </a:rPr>
              <a:t>HelloHelloHelloHello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C. invalid call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D. infinite loop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1.</a:t>
            </a:r>
            <a:r>
              <a:rPr lang="en-US" sz="1800" dirty="0">
                <a:latin typeface="+mj-lt"/>
              </a:rPr>
              <a:t> D. return number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2.</a:t>
            </a:r>
            <a:r>
              <a:rPr lang="en-US" sz="1800" dirty="0">
                <a:latin typeface="+mj-lt"/>
              </a:rPr>
              <a:t> D. infinite loop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738188"/>
            <a:ext cx="10515600" cy="234950"/>
          </a:xfrm>
        </p:spPr>
        <p:txBody>
          <a:bodyPr/>
          <a:lstStyle/>
          <a:p>
            <a:r>
              <a:rPr lang="en-US" altLang="en-US" sz="2800" b="1" smtClean="0"/>
              <a:t>Docstring</a:t>
            </a:r>
            <a:r>
              <a:rPr lang="en-US" altLang="en-US" sz="3600" smtClean="0"/>
              <a:t>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5214938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The </a:t>
            </a:r>
            <a:r>
              <a:rPr lang="en-US" sz="1800" dirty="0">
                <a:latin typeface="+mj-lt"/>
              </a:rPr>
              <a:t>first string after the function header is called the </a:t>
            </a:r>
            <a:r>
              <a:rPr lang="en-US" sz="1800" dirty="0" err="1">
                <a:latin typeface="+mj-lt"/>
              </a:rPr>
              <a:t>docstring</a:t>
            </a:r>
            <a:r>
              <a:rPr lang="en-US" sz="1800" dirty="0">
                <a:latin typeface="+mj-lt"/>
              </a:rPr>
              <a:t> and is short for documentation string.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+mj-lt"/>
              </a:rPr>
              <a:t>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printme</a:t>
            </a:r>
            <a:r>
              <a:rPr lang="en-US" sz="1800" dirty="0">
                <a:latin typeface="+mj-lt"/>
              </a:rPr>
              <a:t>( </a:t>
            </a:r>
            <a:r>
              <a:rPr lang="en-US" sz="1800" dirty="0" err="1">
                <a:latin typeface="+mj-lt"/>
              </a:rPr>
              <a:t>str</a:t>
            </a:r>
            <a:r>
              <a:rPr lang="en-US" sz="1800" dirty="0">
                <a:latin typeface="+mj-lt"/>
              </a:rPr>
              <a:t> ):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"This prints a passed string into this function“                                            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document string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printme</a:t>
            </a:r>
            <a:r>
              <a:rPr lang="en-US" sz="1800" dirty="0">
                <a:latin typeface="+mj-lt"/>
              </a:rPr>
              <a:t>.__doc</a:t>
            </a:r>
            <a:r>
              <a:rPr lang="en-US" sz="1800" dirty="0" smtClean="0">
                <a:latin typeface="+mj-lt"/>
              </a:rPr>
              <a:t>__)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This prints a passed string into this function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latin typeface="+mj-lt"/>
              </a:rPr>
              <a:t>Scope and Lifetime of variables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Lifetime of a variable is the period throughout which the variable exits in the </a:t>
            </a:r>
            <a:r>
              <a:rPr lang="en-US" sz="1800" dirty="0" smtClean="0">
                <a:latin typeface="+mj-lt"/>
              </a:rPr>
              <a:t>memory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The lifetime of variables inside a function is as long as the function executes. 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Parameters and variables defined inside a function is not visible from outside ,hence they have a local scope.</a:t>
            </a:r>
          </a:p>
          <a:p>
            <a:pPr>
              <a:defRPr/>
            </a:pPr>
            <a:r>
              <a:rPr lang="en-US" sz="1800" dirty="0" smtClean="0">
                <a:latin typeface="+mj-lt"/>
              </a:rPr>
              <a:t>In order to modify the value of variables outside the function, they must be declared as global variables using the keyword global.</a:t>
            </a: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768475"/>
            <a:ext cx="2420937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113"/>
            <a:ext cx="10515600" cy="5403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def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my_func</a:t>
            </a:r>
            <a:r>
              <a:rPr lang="en-US" sz="1800" dirty="0" smtClean="0">
                <a:latin typeface="+mj-lt"/>
              </a:rPr>
              <a:t>():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x = 10          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local scope</a:t>
            </a:r>
            <a:r>
              <a:rPr lang="en-US" sz="1800" dirty="0" smtClean="0">
                <a:latin typeface="+mj-lt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print("Value inside </a:t>
            </a:r>
            <a:r>
              <a:rPr lang="en-US" sz="1800" dirty="0" err="1" smtClean="0">
                <a:latin typeface="+mj-lt"/>
              </a:rPr>
              <a:t>function:",x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x = 20               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global scope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>
                <a:latin typeface="+mj-lt"/>
              </a:rPr>
              <a:t>my_func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print("Value outside </a:t>
            </a:r>
            <a:r>
              <a:rPr lang="en-US" sz="1800" dirty="0" err="1" smtClean="0">
                <a:latin typeface="+mj-lt"/>
              </a:rPr>
              <a:t>function:",x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Value inside function: 10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Value outside function: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20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>
              <a:defRPr/>
            </a:pPr>
            <a:r>
              <a:rPr lang="en-US" sz="1800" dirty="0" smtClean="0">
                <a:latin typeface="+mj-lt"/>
              </a:rPr>
              <a:t>In </a:t>
            </a:r>
            <a:r>
              <a:rPr lang="en-US" sz="1800" dirty="0">
                <a:latin typeface="+mj-lt"/>
              </a:rPr>
              <a:t>order to modify the value of variables outside the function, they must be declared as global variables using the keyword global.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20950" y="1312863"/>
            <a:ext cx="37163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00213" y="2074863"/>
            <a:ext cx="3716337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+mj-lt"/>
              </a:rPr>
              <a:t>Python supports: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–  </a:t>
            </a:r>
            <a:r>
              <a:rPr lang="en-US" sz="1800" dirty="0">
                <a:latin typeface="+mj-lt"/>
              </a:rPr>
              <a:t>Built-in functions like print(),math </a:t>
            </a:r>
            <a:r>
              <a:rPr lang="en-US" sz="1800" dirty="0" err="1">
                <a:latin typeface="+mj-lt"/>
              </a:rPr>
              <a:t>functions,type</a:t>
            </a:r>
            <a:r>
              <a:rPr lang="en-US" sz="1800" dirty="0">
                <a:latin typeface="+mj-lt"/>
              </a:rPr>
              <a:t> conversion functions etc..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+mj-lt"/>
              </a:rPr>
              <a:t>	–  </a:t>
            </a:r>
            <a:r>
              <a:rPr lang="en-US" sz="1800" dirty="0">
                <a:latin typeface="+mj-lt"/>
              </a:rPr>
              <a:t>User - defined </a:t>
            </a:r>
            <a:r>
              <a:rPr lang="en-US" sz="1800" dirty="0" smtClean="0">
                <a:latin typeface="+mj-lt"/>
              </a:rPr>
              <a:t>functions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i="1" dirty="0">
                <a:latin typeface="+mj-lt"/>
              </a:rPr>
              <a:t>Python Built-in Function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The Python interpreter has a number of functions that are always available for use. </a:t>
            </a:r>
            <a:endParaRPr lang="en-US" sz="1800" dirty="0" smtClean="0">
              <a:latin typeface="+mj-lt"/>
            </a:endParaRPr>
          </a:p>
          <a:p>
            <a:pPr>
              <a:defRPr/>
            </a:pPr>
            <a:r>
              <a:rPr lang="en-US" sz="1800" dirty="0" smtClean="0">
                <a:latin typeface="+mj-lt"/>
              </a:rPr>
              <a:t>These </a:t>
            </a:r>
            <a:r>
              <a:rPr lang="en-US" sz="1800" dirty="0">
                <a:latin typeface="+mj-lt"/>
              </a:rPr>
              <a:t>functions are called built-in functions. </a:t>
            </a:r>
            <a:endParaRPr lang="en-US" sz="1800" dirty="0" smtClean="0">
              <a:latin typeface="+mj-lt"/>
            </a:endParaRPr>
          </a:p>
          <a:p>
            <a:pPr>
              <a:defRPr/>
            </a:pPr>
            <a:r>
              <a:rPr lang="en-US" sz="1800" dirty="0" smtClean="0">
                <a:latin typeface="+mj-lt"/>
              </a:rPr>
              <a:t>For </a:t>
            </a:r>
            <a:r>
              <a:rPr lang="en-US" sz="1800" dirty="0">
                <a:latin typeface="+mj-lt"/>
              </a:rPr>
              <a:t>example, print() function prints the given object to the standard output device (screen) or to the text stream file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/>
          <a:lstStyle/>
          <a:p>
            <a:r>
              <a:rPr lang="en-US" altLang="en-US" sz="3600" b="1" smtClean="0"/>
              <a:t>Built-in Functions</a:t>
            </a:r>
            <a:r>
              <a:rPr lang="en-US" altLang="en-US" b="1" i="1" smtClean="0"/>
              <a:t/>
            </a:r>
            <a:br>
              <a:rPr lang="en-US" altLang="en-US" b="1" i="1" smtClean="0"/>
            </a:br>
            <a:endParaRPr lang="en-US" altLang="en-US" smtClean="0"/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1109663"/>
            <a:ext cx="8137525" cy="4695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/>
              <a:t>Built-in Functions cont…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1350" y="1347788"/>
            <a:ext cx="8732838" cy="4829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10515600" cy="971550"/>
          </a:xfrm>
        </p:spPr>
        <p:txBody>
          <a:bodyPr/>
          <a:lstStyle/>
          <a:p>
            <a:r>
              <a:rPr lang="en-US" altLang="en-US" sz="3600" b="1" smtClean="0"/>
              <a:t>Built-in Functions cont…</a:t>
            </a:r>
            <a:endParaRPr lang="en-US" altLang="en-US" sz="3600" smtClean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138" y="1406525"/>
            <a:ext cx="9694862" cy="4770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/>
              <a:t>Built-in Functions cont…</a:t>
            </a:r>
            <a:endParaRPr lang="en-US" altLang="en-US" sz="3600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1535113"/>
            <a:ext cx="9788525" cy="4641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1051</TotalTime>
  <Words>1024</Words>
  <Application>Microsoft Office PowerPoint</Application>
  <PresentationFormat>Widescreen</PresentationFormat>
  <Paragraphs>259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Wingdings</vt:lpstr>
      <vt:lpstr>python_template</vt:lpstr>
      <vt:lpstr> Function</vt:lpstr>
      <vt:lpstr>PowerPoint Presentation</vt:lpstr>
      <vt:lpstr>Docstring  </vt:lpstr>
      <vt:lpstr>PowerPoint Presentation</vt:lpstr>
      <vt:lpstr>Types of Function</vt:lpstr>
      <vt:lpstr>Built-in Functions </vt:lpstr>
      <vt:lpstr>Built-in Functions cont…</vt:lpstr>
      <vt:lpstr>Built-in Functions cont…</vt:lpstr>
      <vt:lpstr>Built-in Functions cont…</vt:lpstr>
      <vt:lpstr>Built-in Functions cont…</vt:lpstr>
      <vt:lpstr>User-defined Functions </vt:lpstr>
      <vt:lpstr>Function Arguments </vt:lpstr>
      <vt:lpstr>PowerPoint Presentation</vt:lpstr>
      <vt:lpstr>PowerPoint Presentation</vt:lpstr>
      <vt:lpstr>4.Variable-length arguments </vt:lpstr>
      <vt:lpstr>The Anonymous Functions </vt:lpstr>
      <vt:lpstr>The Anonymous Functions cont….</vt:lpstr>
      <vt:lpstr>The Anonymous Functions cont….</vt:lpstr>
      <vt:lpstr>The Anonymous Functions cont….</vt:lpstr>
      <vt:lpstr>The Anonymous Functions cont….</vt:lpstr>
      <vt:lpstr>The Anonymous Functions cont…</vt:lpstr>
      <vt:lpstr>PowerPoint Presentation</vt:lpstr>
      <vt:lpstr>Program</vt:lpstr>
      <vt:lpstr>Solution</vt:lpstr>
      <vt:lpstr>Quiz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JOE</cp:lastModifiedBy>
  <cp:revision>79</cp:revision>
  <dcterms:created xsi:type="dcterms:W3CDTF">2018-06-11T04:21:49Z</dcterms:created>
  <dcterms:modified xsi:type="dcterms:W3CDTF">2018-06-23T08:51:42Z</dcterms:modified>
</cp:coreProperties>
</file>