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58" r:id="rId5"/>
    <p:sldId id="260" r:id="rId6"/>
    <p:sldId id="261" r:id="rId7"/>
    <p:sldId id="276" r:id="rId8"/>
    <p:sldId id="262" r:id="rId9"/>
    <p:sldId id="259" r:id="rId10"/>
    <p:sldId id="263" r:id="rId11"/>
    <p:sldId id="277" r:id="rId12"/>
    <p:sldId id="264" r:id="rId13"/>
    <p:sldId id="265" r:id="rId14"/>
    <p:sldId id="266" r:id="rId15"/>
    <p:sldId id="271" r:id="rId16"/>
    <p:sldId id="272" r:id="rId17"/>
    <p:sldId id="274" r:id="rId18"/>
    <p:sldId id="269" r:id="rId19"/>
    <p:sldId id="26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8DC8E8"/>
    <a:srgbClr val="F4364C"/>
    <a:srgbClr val="D9D9D6"/>
    <a:srgbClr val="2A446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C4DB-DCC4-ECD7-519A-94A0CA953DC9}" v="3" dt="2023-03-17T01:02:32.533"/>
    <p1510:client id="{67A5C07B-4382-DBEF-6035-9CAA82426749}" v="2" dt="2023-03-17T03:33:24.135"/>
    <p1510:client id="{90EF70CC-1056-4666-96C8-570A9C1881D7}" v="404" dt="2023-03-17T05:10:29.076"/>
    <p1510:client id="{9D326C32-04D2-1846-B01D-FB0024123C5F}" v="949" dt="2023-03-17T01:36:00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A98B1-0D93-4F8B-93C3-AE1FAFAEA0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7D20C-8BEA-43A0-8557-EB20DEE31F32}">
      <dgm:prSet/>
      <dgm:spPr>
        <a:solidFill>
          <a:srgbClr val="0078D4"/>
        </a:solidFill>
        <a:ln>
          <a:noFill/>
        </a:ln>
      </dgm:spPr>
      <dgm:t>
        <a:bodyPr/>
        <a:lstStyle/>
        <a:p>
          <a:r>
            <a:rPr lang="en-US" dirty="0"/>
            <a:t>Throughput / Performance</a:t>
          </a:r>
        </a:p>
      </dgm:t>
    </dgm:pt>
    <dgm:pt modelId="{A1632A68-948B-4E99-A432-34F4414A7FFF}" type="parTrans" cxnId="{DEB3BF42-E470-4420-8E59-E330B28E8406}">
      <dgm:prSet/>
      <dgm:spPr/>
      <dgm:t>
        <a:bodyPr/>
        <a:lstStyle/>
        <a:p>
          <a:endParaRPr lang="en-US"/>
        </a:p>
      </dgm:t>
    </dgm:pt>
    <dgm:pt modelId="{CCA113D4-0BD7-4D09-A2E1-8F747CCB328F}" type="sibTrans" cxnId="{DEB3BF42-E470-4420-8E59-E330B28E8406}">
      <dgm:prSet/>
      <dgm:spPr/>
      <dgm:t>
        <a:bodyPr/>
        <a:lstStyle/>
        <a:p>
          <a:endParaRPr lang="en-US"/>
        </a:p>
      </dgm:t>
    </dgm:pt>
    <dgm:pt modelId="{69A6D3F7-78AF-4926-8A4A-ABAFB1F31B89}">
      <dgm:prSet/>
      <dgm:spPr>
        <a:solidFill>
          <a:srgbClr val="8DC8E8">
            <a:alpha val="90000"/>
          </a:srgbClr>
        </a:solidFill>
      </dgm:spPr>
      <dgm:t>
        <a:bodyPr/>
        <a:lstStyle/>
        <a:p>
          <a:r>
            <a:rPr lang="en-US" dirty="0"/>
            <a:t>No slowdown for users / services</a:t>
          </a:r>
        </a:p>
      </dgm:t>
    </dgm:pt>
    <dgm:pt modelId="{D485DC26-CC2A-4D82-9977-B1D2399041D9}" type="parTrans" cxnId="{6B36EC2A-FBB9-47C1-8077-C7E97BBFE11B}">
      <dgm:prSet/>
      <dgm:spPr/>
      <dgm:t>
        <a:bodyPr/>
        <a:lstStyle/>
        <a:p>
          <a:endParaRPr lang="en-US"/>
        </a:p>
      </dgm:t>
    </dgm:pt>
    <dgm:pt modelId="{F3DE33D9-EBD2-4512-BD29-D7263A6B1E9C}" type="sibTrans" cxnId="{6B36EC2A-FBB9-47C1-8077-C7E97BBFE11B}">
      <dgm:prSet/>
      <dgm:spPr/>
      <dgm:t>
        <a:bodyPr/>
        <a:lstStyle/>
        <a:p>
          <a:endParaRPr lang="en-US"/>
        </a:p>
      </dgm:t>
    </dgm:pt>
    <dgm:pt modelId="{82A16E44-C856-41BF-926B-7039DB03CF20}">
      <dgm:prSet/>
      <dgm:spPr>
        <a:solidFill>
          <a:srgbClr val="8DC8E8">
            <a:alpha val="90000"/>
          </a:srgbClr>
        </a:solidFill>
      </dgm:spPr>
      <dgm:t>
        <a:bodyPr/>
        <a:lstStyle/>
        <a:p>
          <a:r>
            <a:rPr lang="en-US" dirty="0"/>
            <a:t>First time delay for user/group combo </a:t>
          </a:r>
        </a:p>
      </dgm:t>
    </dgm:pt>
    <dgm:pt modelId="{514633AF-8BE0-4550-A26F-AB8A75B5B285}" type="parTrans" cxnId="{4D863F9C-C82A-4848-BA6A-7A437EDFCA2B}">
      <dgm:prSet/>
      <dgm:spPr/>
      <dgm:t>
        <a:bodyPr/>
        <a:lstStyle/>
        <a:p>
          <a:endParaRPr lang="en-US"/>
        </a:p>
      </dgm:t>
    </dgm:pt>
    <dgm:pt modelId="{D830AFFA-5680-4FC7-80A0-7C2135D7268E}" type="sibTrans" cxnId="{4D863F9C-C82A-4848-BA6A-7A437EDFCA2B}">
      <dgm:prSet/>
      <dgm:spPr/>
      <dgm:t>
        <a:bodyPr/>
        <a:lstStyle/>
        <a:p>
          <a:endParaRPr lang="en-US"/>
        </a:p>
      </dgm:t>
    </dgm:pt>
    <dgm:pt modelId="{1C75180B-7A33-4850-8ABD-8D03B88098FB}">
      <dgm:prSet/>
      <dgm:spPr>
        <a:solidFill>
          <a:srgbClr val="0078D4"/>
        </a:solidFill>
        <a:ln>
          <a:noFill/>
        </a:ln>
      </dgm:spPr>
      <dgm:t>
        <a:bodyPr/>
        <a:lstStyle/>
        <a:p>
          <a:r>
            <a:rPr lang="en-US"/>
            <a:t>PgBouncer</a:t>
          </a:r>
        </a:p>
      </dgm:t>
    </dgm:pt>
    <dgm:pt modelId="{529EBD92-A860-40C8-BC37-9B2AE220022F}" type="parTrans" cxnId="{60B3823D-07B4-43BA-8BC3-FDEE7512D0B9}">
      <dgm:prSet/>
      <dgm:spPr/>
      <dgm:t>
        <a:bodyPr/>
        <a:lstStyle/>
        <a:p>
          <a:endParaRPr lang="en-US"/>
        </a:p>
      </dgm:t>
    </dgm:pt>
    <dgm:pt modelId="{F9B29C22-7D5C-4803-847E-E089351AA8CD}" type="sibTrans" cxnId="{60B3823D-07B4-43BA-8BC3-FDEE7512D0B9}">
      <dgm:prSet/>
      <dgm:spPr/>
      <dgm:t>
        <a:bodyPr/>
        <a:lstStyle/>
        <a:p>
          <a:endParaRPr lang="en-US"/>
        </a:p>
      </dgm:t>
    </dgm:pt>
    <dgm:pt modelId="{8B5B0CB3-6D19-455B-96AB-C5F33E3B012C}">
      <dgm:prSet/>
      <dgm:spPr>
        <a:solidFill>
          <a:srgbClr val="8DC8E8">
            <a:alpha val="90000"/>
          </a:srgbClr>
        </a:solidFill>
      </dgm:spPr>
      <dgm:t>
        <a:bodyPr/>
        <a:lstStyle/>
        <a:p>
          <a:r>
            <a:rPr lang="en-US" dirty="0"/>
            <a:t>Supported with Build-in </a:t>
          </a:r>
          <a:r>
            <a:rPr lang="en-US"/>
            <a:t>PgBouncer</a:t>
          </a:r>
          <a:endParaRPr lang="en-US" dirty="0"/>
        </a:p>
      </dgm:t>
    </dgm:pt>
    <dgm:pt modelId="{B0A5B45E-E7BE-42FF-87E5-19CF60F64570}" type="parTrans" cxnId="{E1B2C7E5-80E8-4AB2-9898-3687D0819E43}">
      <dgm:prSet/>
      <dgm:spPr/>
      <dgm:t>
        <a:bodyPr/>
        <a:lstStyle/>
        <a:p>
          <a:endParaRPr lang="en-US"/>
        </a:p>
      </dgm:t>
    </dgm:pt>
    <dgm:pt modelId="{6253A839-4720-4A0B-B918-1C9123C166CF}" type="sibTrans" cxnId="{E1B2C7E5-80E8-4AB2-9898-3687D0819E43}">
      <dgm:prSet/>
      <dgm:spPr/>
      <dgm:t>
        <a:bodyPr/>
        <a:lstStyle/>
        <a:p>
          <a:endParaRPr lang="en-US"/>
        </a:p>
      </dgm:t>
    </dgm:pt>
    <dgm:pt modelId="{0278E3A4-410D-4077-912A-0C236899231F}">
      <dgm:prSet/>
      <dgm:spPr>
        <a:solidFill>
          <a:srgbClr val="0078D4"/>
        </a:solidFill>
        <a:ln>
          <a:noFill/>
        </a:ln>
      </dgm:spPr>
      <dgm:t>
        <a:bodyPr/>
        <a:lstStyle/>
        <a:p>
          <a:r>
            <a:rPr lang="en-US"/>
            <a:t>VNet Deployments</a:t>
          </a:r>
        </a:p>
      </dgm:t>
    </dgm:pt>
    <dgm:pt modelId="{D8A4269F-63B0-4EA1-A9DF-05F1D7C71002}" type="parTrans" cxnId="{0E727916-5436-46D5-885D-35125271FB26}">
      <dgm:prSet/>
      <dgm:spPr/>
      <dgm:t>
        <a:bodyPr/>
        <a:lstStyle/>
        <a:p>
          <a:endParaRPr lang="en-US"/>
        </a:p>
      </dgm:t>
    </dgm:pt>
    <dgm:pt modelId="{A16ADFC1-245C-4EC4-B5B0-22B659521931}" type="sibTrans" cxnId="{0E727916-5436-46D5-885D-35125271FB26}">
      <dgm:prSet/>
      <dgm:spPr/>
      <dgm:t>
        <a:bodyPr/>
        <a:lstStyle/>
        <a:p>
          <a:endParaRPr lang="en-US"/>
        </a:p>
      </dgm:t>
    </dgm:pt>
    <dgm:pt modelId="{419547AA-AE8F-42FD-BB2B-99DFCEAB7A6B}">
      <dgm:prSet/>
      <dgm:spPr>
        <a:solidFill>
          <a:srgbClr val="8DC8E8">
            <a:alpha val="90000"/>
          </a:srgbClr>
        </a:solidFill>
      </dgm:spPr>
      <dgm:t>
        <a:bodyPr/>
        <a:lstStyle/>
        <a:p>
          <a:r>
            <a:rPr lang="en-US" dirty="0"/>
            <a:t>Connection to Azure AD services must be open</a:t>
          </a:r>
        </a:p>
      </dgm:t>
    </dgm:pt>
    <dgm:pt modelId="{77A5575F-F037-4AB9-930C-3C807F0DF95F}" type="parTrans" cxnId="{DC09DB28-9B15-4DF5-B16F-B3E4E2A9304B}">
      <dgm:prSet/>
      <dgm:spPr/>
      <dgm:t>
        <a:bodyPr/>
        <a:lstStyle/>
        <a:p>
          <a:endParaRPr lang="en-US"/>
        </a:p>
      </dgm:t>
    </dgm:pt>
    <dgm:pt modelId="{3B305299-FFEB-4E91-9CE7-E96A8B939E94}" type="sibTrans" cxnId="{DC09DB28-9B15-4DF5-B16F-B3E4E2A9304B}">
      <dgm:prSet/>
      <dgm:spPr/>
      <dgm:t>
        <a:bodyPr/>
        <a:lstStyle/>
        <a:p>
          <a:endParaRPr lang="en-US"/>
        </a:p>
      </dgm:t>
    </dgm:pt>
    <dgm:pt modelId="{8B675031-2E97-49A9-BACA-5C1B375430C6}">
      <dgm:prSet/>
      <dgm:spPr>
        <a:solidFill>
          <a:srgbClr val="0078D4"/>
        </a:solidFill>
        <a:ln>
          <a:noFill/>
        </a:ln>
      </dgm:spPr>
      <dgm:t>
        <a:bodyPr/>
        <a:lstStyle/>
        <a:p>
          <a:r>
            <a:rPr lang="en-US"/>
            <a:t>Cross Tenant</a:t>
          </a:r>
        </a:p>
      </dgm:t>
    </dgm:pt>
    <dgm:pt modelId="{0E527336-880F-4B76-8751-97B3C560265D}" type="parTrans" cxnId="{9D071F45-0D57-4E6E-AB13-5554EE59908D}">
      <dgm:prSet/>
      <dgm:spPr/>
      <dgm:t>
        <a:bodyPr/>
        <a:lstStyle/>
        <a:p>
          <a:endParaRPr lang="en-US"/>
        </a:p>
      </dgm:t>
    </dgm:pt>
    <dgm:pt modelId="{A93C78E7-688F-4BE7-A7FF-728CCAE38015}" type="sibTrans" cxnId="{9D071F45-0D57-4E6E-AB13-5554EE59908D}">
      <dgm:prSet/>
      <dgm:spPr/>
      <dgm:t>
        <a:bodyPr/>
        <a:lstStyle/>
        <a:p>
          <a:endParaRPr lang="en-US"/>
        </a:p>
      </dgm:t>
    </dgm:pt>
    <dgm:pt modelId="{5B6341DF-90A6-497F-A0A9-65A0FDD54D2F}">
      <dgm:prSet/>
      <dgm:spPr>
        <a:solidFill>
          <a:srgbClr val="8DC8E8">
            <a:alpha val="90000"/>
          </a:srgbClr>
        </a:solidFill>
      </dgm:spPr>
      <dgm:t>
        <a:bodyPr/>
        <a:lstStyle/>
        <a:p>
          <a:r>
            <a:rPr lang="en-US"/>
            <a:t>Objects must be in the Server subscription tenant</a:t>
          </a:r>
        </a:p>
      </dgm:t>
    </dgm:pt>
    <dgm:pt modelId="{002152C7-6184-4C95-A193-A512B560EC69}" type="parTrans" cxnId="{C809A13D-0AFF-45D1-B648-E9F39464DC73}">
      <dgm:prSet/>
      <dgm:spPr/>
      <dgm:t>
        <a:bodyPr/>
        <a:lstStyle/>
        <a:p>
          <a:endParaRPr lang="en-US"/>
        </a:p>
      </dgm:t>
    </dgm:pt>
    <dgm:pt modelId="{F0BC521E-F504-4145-ADE9-69B426F707A2}" type="sibTrans" cxnId="{C809A13D-0AFF-45D1-B648-E9F39464DC73}">
      <dgm:prSet/>
      <dgm:spPr/>
      <dgm:t>
        <a:bodyPr/>
        <a:lstStyle/>
        <a:p>
          <a:endParaRPr lang="en-US"/>
        </a:p>
      </dgm:t>
    </dgm:pt>
    <dgm:pt modelId="{85ADD246-EACF-4117-8596-0044BC70E06D}" type="pres">
      <dgm:prSet presAssocID="{0A1A98B1-0D93-4F8B-93C3-AE1FAFAEA03B}" presName="Name0" presStyleCnt="0">
        <dgm:presLayoutVars>
          <dgm:dir/>
          <dgm:animLvl val="lvl"/>
          <dgm:resizeHandles val="exact"/>
        </dgm:presLayoutVars>
      </dgm:prSet>
      <dgm:spPr/>
    </dgm:pt>
    <dgm:pt modelId="{A783E722-EB82-4A99-88AA-5923B4335713}" type="pres">
      <dgm:prSet presAssocID="{3207D20C-8BEA-43A0-8557-EB20DEE31F32}" presName="linNode" presStyleCnt="0"/>
      <dgm:spPr/>
    </dgm:pt>
    <dgm:pt modelId="{41DB8E24-6D17-41F3-A0D6-7A767838F866}" type="pres">
      <dgm:prSet presAssocID="{3207D20C-8BEA-43A0-8557-EB20DEE31F3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209A585-1D18-4916-A02A-9D5C15CCEA94}" type="pres">
      <dgm:prSet presAssocID="{3207D20C-8BEA-43A0-8557-EB20DEE31F32}" presName="descendantText" presStyleLbl="alignAccFollowNode1" presStyleIdx="0" presStyleCnt="4">
        <dgm:presLayoutVars>
          <dgm:bulletEnabled val="1"/>
        </dgm:presLayoutVars>
      </dgm:prSet>
      <dgm:spPr/>
    </dgm:pt>
    <dgm:pt modelId="{67888B8E-AF77-478B-9C65-62CD6B4A7A34}" type="pres">
      <dgm:prSet presAssocID="{CCA113D4-0BD7-4D09-A2E1-8F747CCB328F}" presName="sp" presStyleCnt="0"/>
      <dgm:spPr/>
    </dgm:pt>
    <dgm:pt modelId="{3A50D549-F0B3-4B2B-B326-760819EAF147}" type="pres">
      <dgm:prSet presAssocID="{1C75180B-7A33-4850-8ABD-8D03B88098FB}" presName="linNode" presStyleCnt="0"/>
      <dgm:spPr/>
    </dgm:pt>
    <dgm:pt modelId="{CE1CC4B9-4473-426B-B395-BE11CDDC2F8C}" type="pres">
      <dgm:prSet presAssocID="{1C75180B-7A33-4850-8ABD-8D03B88098F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C8B43E5-9A20-402A-813C-AC0C056089AA}" type="pres">
      <dgm:prSet presAssocID="{1C75180B-7A33-4850-8ABD-8D03B88098FB}" presName="descendantText" presStyleLbl="alignAccFollowNode1" presStyleIdx="1" presStyleCnt="4">
        <dgm:presLayoutVars>
          <dgm:bulletEnabled val="1"/>
        </dgm:presLayoutVars>
      </dgm:prSet>
      <dgm:spPr/>
    </dgm:pt>
    <dgm:pt modelId="{E5C50B55-3257-42C0-B1FB-99F01534CD78}" type="pres">
      <dgm:prSet presAssocID="{F9B29C22-7D5C-4803-847E-E089351AA8CD}" presName="sp" presStyleCnt="0"/>
      <dgm:spPr/>
    </dgm:pt>
    <dgm:pt modelId="{D325B816-A44D-42F1-8F41-EDBF663DE8DD}" type="pres">
      <dgm:prSet presAssocID="{0278E3A4-410D-4077-912A-0C236899231F}" presName="linNode" presStyleCnt="0"/>
      <dgm:spPr/>
    </dgm:pt>
    <dgm:pt modelId="{5F15F5F7-A0CD-4C73-9287-2EB248FFD6C9}" type="pres">
      <dgm:prSet presAssocID="{0278E3A4-410D-4077-912A-0C236899231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8D5E12F-59E7-4A4B-9DE1-6A2FC147D72D}" type="pres">
      <dgm:prSet presAssocID="{0278E3A4-410D-4077-912A-0C236899231F}" presName="descendantText" presStyleLbl="alignAccFollowNode1" presStyleIdx="2" presStyleCnt="4">
        <dgm:presLayoutVars>
          <dgm:bulletEnabled val="1"/>
        </dgm:presLayoutVars>
      </dgm:prSet>
      <dgm:spPr/>
    </dgm:pt>
    <dgm:pt modelId="{9E3AC9C8-335B-46AD-91AB-33073C7DB503}" type="pres">
      <dgm:prSet presAssocID="{A16ADFC1-245C-4EC4-B5B0-22B659521931}" presName="sp" presStyleCnt="0"/>
      <dgm:spPr/>
    </dgm:pt>
    <dgm:pt modelId="{7552DACA-6AB8-4B72-8B66-57EEA4A19025}" type="pres">
      <dgm:prSet presAssocID="{8B675031-2E97-49A9-BACA-5C1B375430C6}" presName="linNode" presStyleCnt="0"/>
      <dgm:spPr/>
    </dgm:pt>
    <dgm:pt modelId="{7B23358B-8225-4412-9C3E-8044E8105070}" type="pres">
      <dgm:prSet presAssocID="{8B675031-2E97-49A9-BACA-5C1B375430C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AB6870C-3AE3-4783-9D8B-A1C412EDCB0D}" type="pres">
      <dgm:prSet presAssocID="{8B675031-2E97-49A9-BACA-5C1B375430C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3813212-E610-453A-BBF5-B34B8F46E98C}" type="presOf" srcId="{5B6341DF-90A6-497F-A0A9-65A0FDD54D2F}" destId="{BAB6870C-3AE3-4783-9D8B-A1C412EDCB0D}" srcOrd="0" destOrd="0" presId="urn:microsoft.com/office/officeart/2005/8/layout/vList5"/>
    <dgm:cxn modelId="{0E727916-5436-46D5-885D-35125271FB26}" srcId="{0A1A98B1-0D93-4F8B-93C3-AE1FAFAEA03B}" destId="{0278E3A4-410D-4077-912A-0C236899231F}" srcOrd="2" destOrd="0" parTransId="{D8A4269F-63B0-4EA1-A9DF-05F1D7C71002}" sibTransId="{A16ADFC1-245C-4EC4-B5B0-22B659521931}"/>
    <dgm:cxn modelId="{DC09DB28-9B15-4DF5-B16F-B3E4E2A9304B}" srcId="{0278E3A4-410D-4077-912A-0C236899231F}" destId="{419547AA-AE8F-42FD-BB2B-99DFCEAB7A6B}" srcOrd="0" destOrd="0" parTransId="{77A5575F-F037-4AB9-930C-3C807F0DF95F}" sibTransId="{3B305299-FFEB-4E91-9CE7-E96A8B939E94}"/>
    <dgm:cxn modelId="{6B36EC2A-FBB9-47C1-8077-C7E97BBFE11B}" srcId="{3207D20C-8BEA-43A0-8557-EB20DEE31F32}" destId="{69A6D3F7-78AF-4926-8A4A-ABAFB1F31B89}" srcOrd="0" destOrd="0" parTransId="{D485DC26-CC2A-4D82-9977-B1D2399041D9}" sibTransId="{F3DE33D9-EBD2-4512-BD29-D7263A6B1E9C}"/>
    <dgm:cxn modelId="{5B8C6F3B-4507-4ABB-B1B4-3B22317B6E39}" type="presOf" srcId="{0A1A98B1-0D93-4F8B-93C3-AE1FAFAEA03B}" destId="{85ADD246-EACF-4117-8596-0044BC70E06D}" srcOrd="0" destOrd="0" presId="urn:microsoft.com/office/officeart/2005/8/layout/vList5"/>
    <dgm:cxn modelId="{60B3823D-07B4-43BA-8BC3-FDEE7512D0B9}" srcId="{0A1A98B1-0D93-4F8B-93C3-AE1FAFAEA03B}" destId="{1C75180B-7A33-4850-8ABD-8D03B88098FB}" srcOrd="1" destOrd="0" parTransId="{529EBD92-A860-40C8-BC37-9B2AE220022F}" sibTransId="{F9B29C22-7D5C-4803-847E-E089351AA8CD}"/>
    <dgm:cxn modelId="{C809A13D-0AFF-45D1-B648-E9F39464DC73}" srcId="{8B675031-2E97-49A9-BACA-5C1B375430C6}" destId="{5B6341DF-90A6-497F-A0A9-65A0FDD54D2F}" srcOrd="0" destOrd="0" parTransId="{002152C7-6184-4C95-A193-A512B560EC69}" sibTransId="{F0BC521E-F504-4145-ADE9-69B426F707A2}"/>
    <dgm:cxn modelId="{DEB3BF42-E470-4420-8E59-E330B28E8406}" srcId="{0A1A98B1-0D93-4F8B-93C3-AE1FAFAEA03B}" destId="{3207D20C-8BEA-43A0-8557-EB20DEE31F32}" srcOrd="0" destOrd="0" parTransId="{A1632A68-948B-4E99-A432-34F4414A7FFF}" sibTransId="{CCA113D4-0BD7-4D09-A2E1-8F747CCB328F}"/>
    <dgm:cxn modelId="{9D071F45-0D57-4E6E-AB13-5554EE59908D}" srcId="{0A1A98B1-0D93-4F8B-93C3-AE1FAFAEA03B}" destId="{8B675031-2E97-49A9-BACA-5C1B375430C6}" srcOrd="3" destOrd="0" parTransId="{0E527336-880F-4B76-8751-97B3C560265D}" sibTransId="{A93C78E7-688F-4BE7-A7FF-728CCAE38015}"/>
    <dgm:cxn modelId="{21CDA966-7060-409D-A5E6-EA7527DF1408}" type="presOf" srcId="{8B675031-2E97-49A9-BACA-5C1B375430C6}" destId="{7B23358B-8225-4412-9C3E-8044E8105070}" srcOrd="0" destOrd="0" presId="urn:microsoft.com/office/officeart/2005/8/layout/vList5"/>
    <dgm:cxn modelId="{C66EB36F-1FB9-437A-9CD8-BBE693E33FA9}" type="presOf" srcId="{1C75180B-7A33-4850-8ABD-8D03B88098FB}" destId="{CE1CC4B9-4473-426B-B395-BE11CDDC2F8C}" srcOrd="0" destOrd="0" presId="urn:microsoft.com/office/officeart/2005/8/layout/vList5"/>
    <dgm:cxn modelId="{C8E23473-2DA5-4A35-B1FB-BFC6B16E12E7}" type="presOf" srcId="{8B5B0CB3-6D19-455B-96AB-C5F33E3B012C}" destId="{5C8B43E5-9A20-402A-813C-AC0C056089AA}" srcOrd="0" destOrd="0" presId="urn:microsoft.com/office/officeart/2005/8/layout/vList5"/>
    <dgm:cxn modelId="{099ECC7C-4505-4B54-BF89-D9EDA5D8D3A2}" type="presOf" srcId="{82A16E44-C856-41BF-926B-7039DB03CF20}" destId="{D209A585-1D18-4916-A02A-9D5C15CCEA94}" srcOrd="0" destOrd="1" presId="urn:microsoft.com/office/officeart/2005/8/layout/vList5"/>
    <dgm:cxn modelId="{8EDB2C7E-EEF4-4310-8317-F476ADDF3726}" type="presOf" srcId="{3207D20C-8BEA-43A0-8557-EB20DEE31F32}" destId="{41DB8E24-6D17-41F3-A0D6-7A767838F866}" srcOrd="0" destOrd="0" presId="urn:microsoft.com/office/officeart/2005/8/layout/vList5"/>
    <dgm:cxn modelId="{4D863F9C-C82A-4848-BA6A-7A437EDFCA2B}" srcId="{3207D20C-8BEA-43A0-8557-EB20DEE31F32}" destId="{82A16E44-C856-41BF-926B-7039DB03CF20}" srcOrd="1" destOrd="0" parTransId="{514633AF-8BE0-4550-A26F-AB8A75B5B285}" sibTransId="{D830AFFA-5680-4FC7-80A0-7C2135D7268E}"/>
    <dgm:cxn modelId="{D7AEA6BB-3FCE-43F3-AB25-4DA2AF040B38}" type="presOf" srcId="{69A6D3F7-78AF-4926-8A4A-ABAFB1F31B89}" destId="{D209A585-1D18-4916-A02A-9D5C15CCEA94}" srcOrd="0" destOrd="0" presId="urn:microsoft.com/office/officeart/2005/8/layout/vList5"/>
    <dgm:cxn modelId="{E1B2C7E5-80E8-4AB2-9898-3687D0819E43}" srcId="{1C75180B-7A33-4850-8ABD-8D03B88098FB}" destId="{8B5B0CB3-6D19-455B-96AB-C5F33E3B012C}" srcOrd="0" destOrd="0" parTransId="{B0A5B45E-E7BE-42FF-87E5-19CF60F64570}" sibTransId="{6253A839-4720-4A0B-B918-1C9123C166CF}"/>
    <dgm:cxn modelId="{924C41F0-3A42-4CA7-897A-CCA95497E8AF}" type="presOf" srcId="{0278E3A4-410D-4077-912A-0C236899231F}" destId="{5F15F5F7-A0CD-4C73-9287-2EB248FFD6C9}" srcOrd="0" destOrd="0" presId="urn:microsoft.com/office/officeart/2005/8/layout/vList5"/>
    <dgm:cxn modelId="{27DF6CF9-F44B-4C76-AE11-3A2D96B80C49}" type="presOf" srcId="{419547AA-AE8F-42FD-BB2B-99DFCEAB7A6B}" destId="{E8D5E12F-59E7-4A4B-9DE1-6A2FC147D72D}" srcOrd="0" destOrd="0" presId="urn:microsoft.com/office/officeart/2005/8/layout/vList5"/>
    <dgm:cxn modelId="{A3F74C27-9CC9-4113-8626-0207730EC160}" type="presParOf" srcId="{85ADD246-EACF-4117-8596-0044BC70E06D}" destId="{A783E722-EB82-4A99-88AA-5923B4335713}" srcOrd="0" destOrd="0" presId="urn:microsoft.com/office/officeart/2005/8/layout/vList5"/>
    <dgm:cxn modelId="{1992189A-0741-43C4-8110-A0B11B8B3E43}" type="presParOf" srcId="{A783E722-EB82-4A99-88AA-5923B4335713}" destId="{41DB8E24-6D17-41F3-A0D6-7A767838F866}" srcOrd="0" destOrd="0" presId="urn:microsoft.com/office/officeart/2005/8/layout/vList5"/>
    <dgm:cxn modelId="{BF943B95-7BFE-4E3B-87CD-877BFB9F752C}" type="presParOf" srcId="{A783E722-EB82-4A99-88AA-5923B4335713}" destId="{D209A585-1D18-4916-A02A-9D5C15CCEA94}" srcOrd="1" destOrd="0" presId="urn:microsoft.com/office/officeart/2005/8/layout/vList5"/>
    <dgm:cxn modelId="{06F94429-2E41-4B34-BE12-5C64F94DE6F7}" type="presParOf" srcId="{85ADD246-EACF-4117-8596-0044BC70E06D}" destId="{67888B8E-AF77-478B-9C65-62CD6B4A7A34}" srcOrd="1" destOrd="0" presId="urn:microsoft.com/office/officeart/2005/8/layout/vList5"/>
    <dgm:cxn modelId="{7D724A53-F63F-4B5C-9DAA-9FF2AAAE3702}" type="presParOf" srcId="{85ADD246-EACF-4117-8596-0044BC70E06D}" destId="{3A50D549-F0B3-4B2B-B326-760819EAF147}" srcOrd="2" destOrd="0" presId="urn:microsoft.com/office/officeart/2005/8/layout/vList5"/>
    <dgm:cxn modelId="{D3A83410-69F6-46E2-B1E0-F43C646CCC56}" type="presParOf" srcId="{3A50D549-F0B3-4B2B-B326-760819EAF147}" destId="{CE1CC4B9-4473-426B-B395-BE11CDDC2F8C}" srcOrd="0" destOrd="0" presId="urn:microsoft.com/office/officeart/2005/8/layout/vList5"/>
    <dgm:cxn modelId="{27B7271C-2622-4381-8B92-ADFC3EC4A7F1}" type="presParOf" srcId="{3A50D549-F0B3-4B2B-B326-760819EAF147}" destId="{5C8B43E5-9A20-402A-813C-AC0C056089AA}" srcOrd="1" destOrd="0" presId="urn:microsoft.com/office/officeart/2005/8/layout/vList5"/>
    <dgm:cxn modelId="{923E7463-6905-44F6-A5F8-5AE63891C62D}" type="presParOf" srcId="{85ADD246-EACF-4117-8596-0044BC70E06D}" destId="{E5C50B55-3257-42C0-B1FB-99F01534CD78}" srcOrd="3" destOrd="0" presId="urn:microsoft.com/office/officeart/2005/8/layout/vList5"/>
    <dgm:cxn modelId="{C82D03A1-94DB-4114-9FDE-931D4B3FEAAD}" type="presParOf" srcId="{85ADD246-EACF-4117-8596-0044BC70E06D}" destId="{D325B816-A44D-42F1-8F41-EDBF663DE8DD}" srcOrd="4" destOrd="0" presId="urn:microsoft.com/office/officeart/2005/8/layout/vList5"/>
    <dgm:cxn modelId="{B65A857E-4B50-4367-8BB8-CB8829C3D210}" type="presParOf" srcId="{D325B816-A44D-42F1-8F41-EDBF663DE8DD}" destId="{5F15F5F7-A0CD-4C73-9287-2EB248FFD6C9}" srcOrd="0" destOrd="0" presId="urn:microsoft.com/office/officeart/2005/8/layout/vList5"/>
    <dgm:cxn modelId="{2FE79639-8C6A-44FE-A650-8C1C45C7B0F0}" type="presParOf" srcId="{D325B816-A44D-42F1-8F41-EDBF663DE8DD}" destId="{E8D5E12F-59E7-4A4B-9DE1-6A2FC147D72D}" srcOrd="1" destOrd="0" presId="urn:microsoft.com/office/officeart/2005/8/layout/vList5"/>
    <dgm:cxn modelId="{8D7E4BAF-E63B-45D8-B725-B4CABA4F9C65}" type="presParOf" srcId="{85ADD246-EACF-4117-8596-0044BC70E06D}" destId="{9E3AC9C8-335B-46AD-91AB-33073C7DB503}" srcOrd="5" destOrd="0" presId="urn:microsoft.com/office/officeart/2005/8/layout/vList5"/>
    <dgm:cxn modelId="{433D2D6E-7231-4D41-8F52-06300CD0A360}" type="presParOf" srcId="{85ADD246-EACF-4117-8596-0044BC70E06D}" destId="{7552DACA-6AB8-4B72-8B66-57EEA4A19025}" srcOrd="6" destOrd="0" presId="urn:microsoft.com/office/officeart/2005/8/layout/vList5"/>
    <dgm:cxn modelId="{C91A63E5-12C2-4160-BF34-E59D26044CAE}" type="presParOf" srcId="{7552DACA-6AB8-4B72-8B66-57EEA4A19025}" destId="{7B23358B-8225-4412-9C3E-8044E8105070}" srcOrd="0" destOrd="0" presId="urn:microsoft.com/office/officeart/2005/8/layout/vList5"/>
    <dgm:cxn modelId="{F61CE322-DF28-4A3F-A13E-74A1796B1B14}" type="presParOf" srcId="{7552DACA-6AB8-4B72-8B66-57EEA4A19025}" destId="{BAB6870C-3AE3-4783-9D8B-A1C412EDCB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9A585-1D18-4916-A02A-9D5C15CCEA94}">
      <dsp:nvSpPr>
        <dsp:cNvPr id="0" name=""/>
        <dsp:cNvSpPr/>
      </dsp:nvSpPr>
      <dsp:spPr>
        <a:xfrm rot="5400000">
          <a:off x="3919836" y="-1486029"/>
          <a:ext cx="914084" cy="4119415"/>
        </a:xfrm>
        <a:prstGeom prst="round2SameRect">
          <a:avLst/>
        </a:prstGeom>
        <a:solidFill>
          <a:srgbClr val="8DC8E8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 slowdown for users / services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First time delay for user/group combo </a:t>
          </a:r>
        </a:p>
      </dsp:txBody>
      <dsp:txXfrm rot="-5400000">
        <a:off x="2317171" y="161258"/>
        <a:ext cx="4074793" cy="824840"/>
      </dsp:txXfrm>
    </dsp:sp>
    <dsp:sp modelId="{41DB8E24-6D17-41F3-A0D6-7A767838F866}">
      <dsp:nvSpPr>
        <dsp:cNvPr id="0" name=""/>
        <dsp:cNvSpPr/>
      </dsp:nvSpPr>
      <dsp:spPr>
        <a:xfrm>
          <a:off x="0" y="2375"/>
          <a:ext cx="2317171" cy="1142606"/>
        </a:xfrm>
        <a:prstGeom prst="roundRect">
          <a:avLst/>
        </a:prstGeom>
        <a:solidFill>
          <a:srgbClr val="0078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Throughput / Performance</a:t>
          </a:r>
        </a:p>
      </dsp:txBody>
      <dsp:txXfrm>
        <a:off x="55777" y="58152"/>
        <a:ext cx="2205617" cy="1031052"/>
      </dsp:txXfrm>
    </dsp:sp>
    <dsp:sp modelId="{5C8B43E5-9A20-402A-813C-AC0C056089AA}">
      <dsp:nvSpPr>
        <dsp:cNvPr id="0" name=""/>
        <dsp:cNvSpPr/>
      </dsp:nvSpPr>
      <dsp:spPr>
        <a:xfrm rot="5400000">
          <a:off x="3919836" y="-286292"/>
          <a:ext cx="914084" cy="4119415"/>
        </a:xfrm>
        <a:prstGeom prst="round2SameRect">
          <a:avLst/>
        </a:prstGeom>
        <a:solidFill>
          <a:srgbClr val="8DC8E8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Supported with Build-in </a:t>
          </a:r>
          <a:r>
            <a:rPr lang="en-US" sz="1800" kern="1200"/>
            <a:t>PgBouncer</a:t>
          </a:r>
          <a:endParaRPr lang="en-US" sz="1800" kern="1200" dirty="0"/>
        </a:p>
      </dsp:txBody>
      <dsp:txXfrm rot="-5400000">
        <a:off x="2317171" y="1360995"/>
        <a:ext cx="4074793" cy="824840"/>
      </dsp:txXfrm>
    </dsp:sp>
    <dsp:sp modelId="{CE1CC4B9-4473-426B-B395-BE11CDDC2F8C}">
      <dsp:nvSpPr>
        <dsp:cNvPr id="0" name=""/>
        <dsp:cNvSpPr/>
      </dsp:nvSpPr>
      <dsp:spPr>
        <a:xfrm>
          <a:off x="0" y="1202112"/>
          <a:ext cx="2317171" cy="1142606"/>
        </a:xfrm>
        <a:prstGeom prst="roundRect">
          <a:avLst/>
        </a:prstGeom>
        <a:solidFill>
          <a:srgbClr val="0078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PgBouncer</a:t>
          </a:r>
        </a:p>
      </dsp:txBody>
      <dsp:txXfrm>
        <a:off x="55777" y="1257889"/>
        <a:ext cx="2205617" cy="1031052"/>
      </dsp:txXfrm>
    </dsp:sp>
    <dsp:sp modelId="{E8D5E12F-59E7-4A4B-9DE1-6A2FC147D72D}">
      <dsp:nvSpPr>
        <dsp:cNvPr id="0" name=""/>
        <dsp:cNvSpPr/>
      </dsp:nvSpPr>
      <dsp:spPr>
        <a:xfrm rot="5400000">
          <a:off x="3919836" y="913443"/>
          <a:ext cx="914084" cy="4119415"/>
        </a:xfrm>
        <a:prstGeom prst="round2SameRect">
          <a:avLst/>
        </a:prstGeom>
        <a:solidFill>
          <a:srgbClr val="8DC8E8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Connection to Azure AD services must be open</a:t>
          </a:r>
        </a:p>
      </dsp:txBody>
      <dsp:txXfrm rot="-5400000">
        <a:off x="2317171" y="2560730"/>
        <a:ext cx="4074793" cy="824840"/>
      </dsp:txXfrm>
    </dsp:sp>
    <dsp:sp modelId="{5F15F5F7-A0CD-4C73-9287-2EB248FFD6C9}">
      <dsp:nvSpPr>
        <dsp:cNvPr id="0" name=""/>
        <dsp:cNvSpPr/>
      </dsp:nvSpPr>
      <dsp:spPr>
        <a:xfrm>
          <a:off x="0" y="2401848"/>
          <a:ext cx="2317171" cy="1142606"/>
        </a:xfrm>
        <a:prstGeom prst="roundRect">
          <a:avLst/>
        </a:prstGeom>
        <a:solidFill>
          <a:srgbClr val="0078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VNet Deployments</a:t>
          </a:r>
        </a:p>
      </dsp:txBody>
      <dsp:txXfrm>
        <a:off x="55777" y="2457625"/>
        <a:ext cx="2205617" cy="1031052"/>
      </dsp:txXfrm>
    </dsp:sp>
    <dsp:sp modelId="{BAB6870C-3AE3-4783-9D8B-A1C412EDCB0D}">
      <dsp:nvSpPr>
        <dsp:cNvPr id="0" name=""/>
        <dsp:cNvSpPr/>
      </dsp:nvSpPr>
      <dsp:spPr>
        <a:xfrm rot="5400000">
          <a:off x="3919836" y="2113180"/>
          <a:ext cx="914084" cy="4119415"/>
        </a:xfrm>
        <a:prstGeom prst="round2SameRect">
          <a:avLst/>
        </a:prstGeom>
        <a:solidFill>
          <a:srgbClr val="8DC8E8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Objects must be in the Server subscription tenant</a:t>
          </a:r>
        </a:p>
      </dsp:txBody>
      <dsp:txXfrm rot="-5400000">
        <a:off x="2317171" y="3760467"/>
        <a:ext cx="4074793" cy="824840"/>
      </dsp:txXfrm>
    </dsp:sp>
    <dsp:sp modelId="{7B23358B-8225-4412-9C3E-8044E8105070}">
      <dsp:nvSpPr>
        <dsp:cNvPr id="0" name=""/>
        <dsp:cNvSpPr/>
      </dsp:nvSpPr>
      <dsp:spPr>
        <a:xfrm>
          <a:off x="0" y="3601585"/>
          <a:ext cx="2317171" cy="1142606"/>
        </a:xfrm>
        <a:prstGeom prst="roundRect">
          <a:avLst/>
        </a:prstGeom>
        <a:solidFill>
          <a:srgbClr val="0078D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Cross Tenant</a:t>
          </a:r>
        </a:p>
      </dsp:txBody>
      <dsp:txXfrm>
        <a:off x="55777" y="3657362"/>
        <a:ext cx="2205617" cy="1031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com/sd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user=admin@expenses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1F5B39B-E24C-BD01-F56B-7FAA6B126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3A064-7630-CEC1-E566-3C91350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Setup a Managed Identity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4EB7-B883-8487-8000-1089F0D3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788707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Just connection from a VM as application would do using Managed Identity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Create an Azure VM with </a:t>
            </a:r>
            <a:br>
              <a:rPr lang="en-US" sz="2200" dirty="0"/>
            </a:br>
            <a:r>
              <a:rPr lang="en-US" sz="2200" dirty="0"/>
              <a:t>Managed Identity enabled</a:t>
            </a:r>
          </a:p>
          <a:p>
            <a:pPr marL="457200" indent="-457200">
              <a:buAutoNum type="arabicPeriod"/>
            </a:pPr>
            <a:r>
              <a:rPr lang="en-US" sz="2200" dirty="0"/>
              <a:t>Install </a:t>
            </a:r>
            <a:r>
              <a:rPr lang="en-US" sz="2200" dirty="0" err="1"/>
              <a:t>psql</a:t>
            </a:r>
            <a:r>
              <a:rPr lang="en-US" sz="2200" dirty="0"/>
              <a:t> and </a:t>
            </a:r>
            <a:r>
              <a:rPr lang="en-US" sz="2200" dirty="0" err="1"/>
              <a:t>jq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I’m using name “expenses-</a:t>
            </a:r>
            <a:r>
              <a:rPr lang="en-US" sz="2200" dirty="0" err="1"/>
              <a:t>vm</a:t>
            </a:r>
            <a:r>
              <a:rPr lang="en-US" sz="2200" dirty="0"/>
              <a:t>” </a:t>
            </a:r>
          </a:p>
          <a:p>
            <a:pPr marL="457200" indent="-457200">
              <a:buAutoNum type="arabicPeriod"/>
            </a:pPr>
            <a:r>
              <a:rPr lang="en-US" sz="2200" dirty="0"/>
              <a:t>From your admin </a:t>
            </a:r>
            <a:r>
              <a:rPr lang="en-US" sz="2200" dirty="0" err="1"/>
              <a:t>psql</a:t>
            </a:r>
            <a:r>
              <a:rPr lang="en-US" sz="2200" dirty="0"/>
              <a:t> 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98D0CF-3BFF-1900-3F5E-96F96E7651A7}"/>
              </a:ext>
            </a:extLst>
          </p:cNvPr>
          <p:cNvSpPr txBox="1">
            <a:spLocks/>
          </p:cNvSpPr>
          <p:nvPr/>
        </p:nvSpPr>
        <p:spPr>
          <a:xfrm>
            <a:off x="931026" y="4404772"/>
            <a:ext cx="5792264" cy="1391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select * from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pgaadauth_create_principal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('expenses-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', false, false);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select * from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pgaadauth_list_principals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(false);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BAF855-D737-C472-6216-E77A13B9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90" y="2236613"/>
            <a:ext cx="4029488" cy="31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1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EB7A-1E8E-A125-65DA-09C05E2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 as a Managed Identity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677210-003A-7F6C-3078-10DD576E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55235"/>
              </p:ext>
            </p:extLst>
          </p:nvPr>
        </p:nvGraphicFramePr>
        <p:xfrm>
          <a:off x="319264" y="1871341"/>
          <a:ext cx="11343418" cy="3623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365">
                  <a:extLst>
                    <a:ext uri="{9D8B030D-6E8A-4147-A177-3AD203B41FA5}">
                      <a16:colId xmlns:a16="http://schemas.microsoft.com/office/drawing/2014/main" val="3274383873"/>
                    </a:ext>
                  </a:extLst>
                </a:gridCol>
                <a:gridCol w="9653053">
                  <a:extLst>
                    <a:ext uri="{9D8B030D-6E8A-4147-A177-3AD203B41FA5}">
                      <a16:colId xmlns:a16="http://schemas.microsoft.com/office/drawing/2014/main" val="2272508139"/>
                    </a:ext>
                  </a:extLst>
                </a:gridCol>
              </a:tblGrid>
              <a:tr h="1029806">
                <a:tc>
                  <a:txBody>
                    <a:bodyPr/>
                    <a:lstStyle/>
                    <a:p>
                      <a:r>
                        <a:rPr lang="en-US" sz="2400" dirty="0"/>
                        <a:t>1. Allow VM connection</a:t>
                      </a:r>
                    </a:p>
                  </a:txBody>
                  <a:tcPr marL="124765" marR="124765" marT="62383" marB="6238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500" spc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 postgres flexible-server firewall-rule create --resource-group "expenses-app" --name "expenses-db" --rule-name "allow-app" --start-ip-address "&lt;vm_ip&gt;" --end-ip-address "&lt;vm_ip&gt;"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900" kern="1500" spc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24765" marR="124765" marT="62383" marB="6238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39183"/>
                  </a:ext>
                </a:extLst>
              </a:tr>
              <a:tr h="901431">
                <a:tc>
                  <a:txBody>
                    <a:bodyPr/>
                    <a:lstStyle/>
                    <a:p>
                      <a:r>
                        <a:rPr lang="en-US" sz="2400" dirty="0"/>
                        <a:t>2. Export managed Identity </a:t>
                      </a:r>
                      <a:r>
                        <a:rPr lang="en-US" sz="2400" dirty="0" err="1"/>
                        <a:t>Url</a:t>
                      </a:r>
                      <a:endParaRPr lang="en-US" sz="2400" dirty="0"/>
                    </a:p>
                  </a:txBody>
                  <a:tcPr marL="124765" marR="124765" marT="62383" marB="6238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9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export url=“http://169.254.169.254/metadata/identity/oauth2/token?</a:t>
                      </a:r>
                      <a:br>
                        <a:rPr lang="en-US" sz="19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</a:br>
                      <a:r>
                        <a:rPr lang="en-US" sz="19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api-version=2018-02-01&amp;resource=https://ossrdbms-aad.database.windows.net/”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9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24765" marR="124765" marT="62383" marB="6238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8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EB7A-1E8E-A125-65DA-09C05E2B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 as a Managed Identity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677210-003A-7F6C-3078-10DD576E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22396"/>
              </p:ext>
            </p:extLst>
          </p:nvPr>
        </p:nvGraphicFramePr>
        <p:xfrm>
          <a:off x="319264" y="1871341"/>
          <a:ext cx="11691380" cy="2831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493">
                  <a:extLst>
                    <a:ext uri="{9D8B030D-6E8A-4147-A177-3AD203B41FA5}">
                      <a16:colId xmlns:a16="http://schemas.microsoft.com/office/drawing/2014/main" val="3274383873"/>
                    </a:ext>
                  </a:extLst>
                </a:gridCol>
                <a:gridCol w="9321887">
                  <a:extLst>
                    <a:ext uri="{9D8B030D-6E8A-4147-A177-3AD203B41FA5}">
                      <a16:colId xmlns:a16="http://schemas.microsoft.com/office/drawing/2014/main" val="2272508139"/>
                    </a:ext>
                  </a:extLst>
                </a:gridCol>
              </a:tblGrid>
              <a:tr h="551744">
                <a:tc>
                  <a:txBody>
                    <a:bodyPr/>
                    <a:lstStyle/>
                    <a:p>
                      <a:r>
                        <a:rPr lang="en-US" sz="2400" dirty="0"/>
                        <a:t>3. Get Token</a:t>
                      </a:r>
                    </a:p>
                  </a:txBody>
                  <a:tcPr marL="124765" marR="124765" marT="62383" marB="6238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export PGPASSWORD=$(curl -H "Metadata: true" “$(url)" | jq -r '.access_token’)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24765" marR="124765" marT="62383" marB="6238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42718"/>
                  </a:ext>
                </a:extLst>
              </a:tr>
              <a:tr h="740963">
                <a:tc>
                  <a:txBody>
                    <a:bodyPr/>
                    <a:lstStyle/>
                    <a:p>
                      <a:r>
                        <a:rPr lang="en-US" sz="2400"/>
                        <a:t>4. Connect</a:t>
                      </a:r>
                    </a:p>
                  </a:txBody>
                  <a:tcPr marL="124765" marR="124765" marT="62383" marB="6238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psql "host=expenses-db.postgres.database.azure.com port=5432 dbname=postgres user=expenses-vm"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24765" marR="124765" marT="62383" marB="6238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5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3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AACFC-21CF-9DCE-F807-2A4639FD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Repeat with your App Platform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82CF-1BE0-AB25-94E6-59783A1D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/>
              <a:t>Java</a:t>
            </a:r>
            <a:r>
              <a:rPr lang="en-US" sz="2200" dirty="0"/>
              <a:t> – Spring Cloud Azure supports seamless Managed Identity integration with </a:t>
            </a:r>
            <a:r>
              <a:rPr lang="en-US" sz="2200" dirty="0" err="1"/>
              <a:t>Passwordless</a:t>
            </a:r>
            <a:r>
              <a:rPr lang="en-US" sz="2200" dirty="0"/>
              <a:t> Connections</a:t>
            </a:r>
          </a:p>
          <a:p>
            <a:r>
              <a:rPr lang="en-US" sz="2200" dirty="0"/>
              <a:t>Use Azure SDKs to get Managed Identity Token:</a:t>
            </a:r>
          </a:p>
          <a:p>
            <a:pPr marL="0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Applications can authenticate with client secrets or certificates</a:t>
            </a:r>
            <a:br>
              <a:rPr lang="en-US" sz="2200" dirty="0"/>
            </a:br>
            <a:r>
              <a:rPr lang="en-US" sz="2200" dirty="0"/>
              <a:t>using MSAL libraries.</a:t>
            </a:r>
          </a:p>
          <a:p>
            <a:r>
              <a:rPr lang="en-US" sz="2200" dirty="0"/>
              <a:t>See </a:t>
            </a:r>
            <a:r>
              <a:rPr lang="en-US" sz="2200" dirty="0">
                <a:hlinkClick r:id="rId2"/>
              </a:rPr>
              <a:t>https://azure.com/sdk</a:t>
            </a:r>
            <a:r>
              <a:rPr lang="en-US" sz="2200" dirty="0"/>
              <a:t> for more info</a:t>
            </a:r>
          </a:p>
          <a:p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4AB69A-5F36-479F-5753-A69666D36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2499"/>
              </p:ext>
            </p:extLst>
          </p:nvPr>
        </p:nvGraphicFramePr>
        <p:xfrm>
          <a:off x="1154545" y="3227010"/>
          <a:ext cx="8127999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8154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15708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29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 err="1"/>
                        <a:t>.Net</a:t>
                      </a:r>
                      <a:r>
                        <a:rPr lang="en-US" sz="2000" dirty="0"/>
                        <a:t> / </a:t>
                      </a:r>
                      <a:r>
                        <a:rPr lang="en-US" sz="2000" dirty="0" err="1"/>
                        <a:t>.Net</a:t>
                      </a:r>
                      <a:r>
                        <a:rPr lang="en-US" sz="2000" dirty="0"/>
                        <a:t>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2000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5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/>
                        <a:t>Ruby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2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2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5735C-E480-382C-29D3-D42D7B4C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Impersonation / Delegated Auth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5CF8-465F-468E-3029-2B9FE1C2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Application data access</a:t>
            </a:r>
            <a:br>
              <a:rPr lang="en-US" sz="2200" dirty="0"/>
            </a:br>
            <a:r>
              <a:rPr lang="en-US" sz="2200" dirty="0"/>
              <a:t>controlled by PG</a:t>
            </a:r>
          </a:p>
          <a:p>
            <a:r>
              <a:rPr lang="en-US" sz="2200" dirty="0"/>
              <a:t>Row level access to different </a:t>
            </a:r>
            <a:br>
              <a:rPr lang="en-US" sz="2200" dirty="0"/>
            </a:br>
            <a:r>
              <a:rPr lang="en-US" sz="2200" dirty="0"/>
              <a:t>slices of application data</a:t>
            </a:r>
          </a:p>
          <a:p>
            <a:r>
              <a:rPr lang="en-US" sz="2200" dirty="0"/>
              <a:t>Audit of Data operations</a:t>
            </a:r>
            <a:br>
              <a:rPr lang="en-US" sz="2200" dirty="0"/>
            </a:br>
            <a:r>
              <a:rPr lang="en-US" sz="2200" dirty="0"/>
              <a:t>in 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549818-3E72-F021-D648-8DD9C039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96" y="1127112"/>
            <a:ext cx="6648638" cy="42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1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9BE7-DBD8-3775-425F-7E22D650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Login as a Group Member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2503A6-BD6F-BCCC-35F0-30FBC83F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63798"/>
              </p:ext>
            </p:extLst>
          </p:nvPr>
        </p:nvGraphicFramePr>
        <p:xfrm>
          <a:off x="669036" y="1917399"/>
          <a:ext cx="10968210" cy="2558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310">
                  <a:extLst>
                    <a:ext uri="{9D8B030D-6E8A-4147-A177-3AD203B41FA5}">
                      <a16:colId xmlns:a16="http://schemas.microsoft.com/office/drawing/2014/main" val="3274383873"/>
                    </a:ext>
                  </a:extLst>
                </a:gridCol>
                <a:gridCol w="8538900">
                  <a:extLst>
                    <a:ext uri="{9D8B030D-6E8A-4147-A177-3AD203B41FA5}">
                      <a16:colId xmlns:a16="http://schemas.microsoft.com/office/drawing/2014/main" val="2272508139"/>
                    </a:ext>
                  </a:extLst>
                </a:gridCol>
              </a:tblGrid>
              <a:tr h="919728">
                <a:tc>
                  <a:txBody>
                    <a:bodyPr/>
                    <a:lstStyle/>
                    <a:p>
                      <a:r>
                        <a:rPr lang="en-US" sz="2300"/>
                        <a:t>1. Create group role (as admin)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select </a:t>
                      </a: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pgaadauth_create_principal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("</a:t>
                      </a:r>
                      <a:r>
                        <a:rPr lang="en-US" sz="1800" b="1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app-users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", false, false);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39183"/>
                  </a:ext>
                </a:extLst>
              </a:tr>
              <a:tr h="450605">
                <a:tc>
                  <a:txBody>
                    <a:bodyPr/>
                    <a:lstStyle/>
                    <a:p>
                      <a:r>
                        <a:rPr lang="en-US" sz="2300"/>
                        <a:t>2. Get user token (as app user)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export PGPASSWORD=$(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account get-access-token --resource-type 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oss-rdbms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| 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jq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-r .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accessToken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)</a:t>
                      </a:r>
                      <a:endParaRPr lang="en-US" sz="18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7538"/>
                  </a:ext>
                </a:extLst>
              </a:tr>
              <a:tr h="755575">
                <a:tc>
                  <a:txBody>
                    <a:bodyPr/>
                    <a:lstStyle/>
                    <a:p>
                      <a:r>
                        <a:rPr lang="en-US" sz="2300"/>
                        <a:t>3. Connect as group role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psql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"host=expenses-db.postgres.database.azure.com port=5432 </a:t>
                      </a: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dbname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=</a:t>
                      </a: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postgres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user=</a:t>
                      </a:r>
                      <a:r>
                        <a:rPr lang="en-US" sz="1800" b="1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app-users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427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02922C-AB83-AF9E-A644-03CCD9B67864}"/>
              </a:ext>
            </a:extLst>
          </p:cNvPr>
          <p:cNvSpPr txBox="1"/>
          <p:nvPr/>
        </p:nvSpPr>
        <p:spPr>
          <a:xfrm>
            <a:off x="9027121" y="5630779"/>
            <a:ext cx="36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* Must be security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9BE7-DBD8-3775-425F-7E22D650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Login as a Group Member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2503A6-BD6F-BCCC-35F0-30FBC83F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4437"/>
              </p:ext>
            </p:extLst>
          </p:nvPr>
        </p:nvGraphicFramePr>
        <p:xfrm>
          <a:off x="669036" y="1917399"/>
          <a:ext cx="10968210" cy="2558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310">
                  <a:extLst>
                    <a:ext uri="{9D8B030D-6E8A-4147-A177-3AD203B41FA5}">
                      <a16:colId xmlns:a16="http://schemas.microsoft.com/office/drawing/2014/main" val="3274383873"/>
                    </a:ext>
                  </a:extLst>
                </a:gridCol>
                <a:gridCol w="8538900">
                  <a:extLst>
                    <a:ext uri="{9D8B030D-6E8A-4147-A177-3AD203B41FA5}">
                      <a16:colId xmlns:a16="http://schemas.microsoft.com/office/drawing/2014/main" val="2272508139"/>
                    </a:ext>
                  </a:extLst>
                </a:gridCol>
              </a:tblGrid>
              <a:tr h="919728">
                <a:tc>
                  <a:txBody>
                    <a:bodyPr/>
                    <a:lstStyle/>
                    <a:p>
                      <a:r>
                        <a:rPr lang="en-US" sz="2300"/>
                        <a:t>1. Create group role (as admin)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select </a:t>
                      </a:r>
                      <a:r>
                        <a:rPr lang="en-US" sz="1800" kern="1500" spc="0" baseline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pgaadauth_create_principal</a:t>
                      </a:r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("</a:t>
                      </a:r>
                      <a:r>
                        <a:rPr lang="en-US" sz="1800" b="1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app-users*</a:t>
                      </a:r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", false, false);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39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300"/>
                        <a:t>2. Get user token (as app user)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export PGPASSWORD=$(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account get-access-token --resource-type 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oss-rdbms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| 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jq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-r .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accessToken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)</a:t>
                      </a:r>
                      <a:endParaRPr lang="en-US" sz="18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7538"/>
                  </a:ext>
                </a:extLst>
              </a:tr>
              <a:tr h="755575">
                <a:tc>
                  <a:txBody>
                    <a:bodyPr/>
                    <a:lstStyle/>
                    <a:p>
                      <a:r>
                        <a:rPr lang="en-US" sz="2300"/>
                        <a:t>3. Connect as group role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500" spc="0" baseline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psql</a:t>
                      </a:r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"host=expenses-db.postgres.database.azure.com port=5432 </a:t>
                      </a:r>
                      <a:r>
                        <a:rPr lang="en-US" sz="1800" kern="1500" spc="0" baseline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dbname</a:t>
                      </a:r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=</a:t>
                      </a:r>
                      <a:r>
                        <a:rPr lang="en-US" sz="1800" kern="1500" spc="0" baseline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postgres</a:t>
                      </a:r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user=</a:t>
                      </a:r>
                      <a:r>
                        <a:rPr lang="en-US" sz="1800" b="1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app-users</a:t>
                      </a:r>
                      <a:r>
                        <a:rPr lang="en-US" sz="1800" kern="1500" spc="0" baseline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42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995C4B-D09C-C13E-2745-6E357D6D0BDE}"/>
              </a:ext>
            </a:extLst>
          </p:cNvPr>
          <p:cNvSpPr txBox="1"/>
          <p:nvPr/>
        </p:nvSpPr>
        <p:spPr>
          <a:xfrm>
            <a:off x="3638087" y="4675644"/>
            <a:ext cx="3653436" cy="646331"/>
          </a:xfrm>
          <a:custGeom>
            <a:avLst/>
            <a:gdLst>
              <a:gd name="connsiteX0" fmla="*/ 0 w 3653436"/>
              <a:gd name="connsiteY0" fmla="*/ 0 h 646331"/>
              <a:gd name="connsiteX1" fmla="*/ 412316 w 3653436"/>
              <a:gd name="connsiteY1" fmla="*/ 0 h 646331"/>
              <a:gd name="connsiteX2" fmla="*/ 861167 w 3653436"/>
              <a:gd name="connsiteY2" fmla="*/ 0 h 646331"/>
              <a:gd name="connsiteX3" fmla="*/ 1456155 w 3653436"/>
              <a:gd name="connsiteY3" fmla="*/ 0 h 646331"/>
              <a:gd name="connsiteX4" fmla="*/ 1978075 w 3653436"/>
              <a:gd name="connsiteY4" fmla="*/ 0 h 646331"/>
              <a:gd name="connsiteX5" fmla="*/ 2499994 w 3653436"/>
              <a:gd name="connsiteY5" fmla="*/ 0 h 646331"/>
              <a:gd name="connsiteX6" fmla="*/ 2948845 w 3653436"/>
              <a:gd name="connsiteY6" fmla="*/ 0 h 646331"/>
              <a:gd name="connsiteX7" fmla="*/ 3653436 w 3653436"/>
              <a:gd name="connsiteY7" fmla="*/ 0 h 646331"/>
              <a:gd name="connsiteX8" fmla="*/ 3653436 w 3653436"/>
              <a:gd name="connsiteY8" fmla="*/ 310239 h 646331"/>
              <a:gd name="connsiteX9" fmla="*/ 3653436 w 3653436"/>
              <a:gd name="connsiteY9" fmla="*/ 646331 h 646331"/>
              <a:gd name="connsiteX10" fmla="*/ 3131517 w 3653436"/>
              <a:gd name="connsiteY10" fmla="*/ 646331 h 646331"/>
              <a:gd name="connsiteX11" fmla="*/ 2609597 w 3653436"/>
              <a:gd name="connsiteY11" fmla="*/ 646331 h 646331"/>
              <a:gd name="connsiteX12" fmla="*/ 2160746 w 3653436"/>
              <a:gd name="connsiteY12" fmla="*/ 646331 h 646331"/>
              <a:gd name="connsiteX13" fmla="*/ 1565758 w 3653436"/>
              <a:gd name="connsiteY13" fmla="*/ 646331 h 646331"/>
              <a:gd name="connsiteX14" fmla="*/ 1080373 w 3653436"/>
              <a:gd name="connsiteY14" fmla="*/ 646331 h 646331"/>
              <a:gd name="connsiteX15" fmla="*/ 594988 w 3653436"/>
              <a:gd name="connsiteY15" fmla="*/ 646331 h 646331"/>
              <a:gd name="connsiteX16" fmla="*/ 0 w 3653436"/>
              <a:gd name="connsiteY16" fmla="*/ 646331 h 646331"/>
              <a:gd name="connsiteX17" fmla="*/ 0 w 3653436"/>
              <a:gd name="connsiteY17" fmla="*/ 323166 h 646331"/>
              <a:gd name="connsiteX18" fmla="*/ 0 w 3653436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53436" h="646331" extrusionOk="0">
                <a:moveTo>
                  <a:pt x="0" y="0"/>
                </a:moveTo>
                <a:cubicBezTo>
                  <a:pt x="96626" y="-42276"/>
                  <a:pt x="302533" y="23512"/>
                  <a:pt x="412316" y="0"/>
                </a:cubicBezTo>
                <a:cubicBezTo>
                  <a:pt x="522099" y="-23512"/>
                  <a:pt x="686850" y="29379"/>
                  <a:pt x="861167" y="0"/>
                </a:cubicBezTo>
                <a:cubicBezTo>
                  <a:pt x="1035484" y="-29379"/>
                  <a:pt x="1166738" y="40545"/>
                  <a:pt x="1456155" y="0"/>
                </a:cubicBezTo>
                <a:cubicBezTo>
                  <a:pt x="1745572" y="-40545"/>
                  <a:pt x="1819166" y="30128"/>
                  <a:pt x="1978075" y="0"/>
                </a:cubicBezTo>
                <a:cubicBezTo>
                  <a:pt x="2136984" y="-30128"/>
                  <a:pt x="2281187" y="61680"/>
                  <a:pt x="2499994" y="0"/>
                </a:cubicBezTo>
                <a:cubicBezTo>
                  <a:pt x="2718801" y="-61680"/>
                  <a:pt x="2753095" y="6808"/>
                  <a:pt x="2948845" y="0"/>
                </a:cubicBezTo>
                <a:cubicBezTo>
                  <a:pt x="3144595" y="-6808"/>
                  <a:pt x="3508491" y="77483"/>
                  <a:pt x="3653436" y="0"/>
                </a:cubicBezTo>
                <a:cubicBezTo>
                  <a:pt x="3676176" y="136435"/>
                  <a:pt x="3653002" y="204769"/>
                  <a:pt x="3653436" y="310239"/>
                </a:cubicBezTo>
                <a:cubicBezTo>
                  <a:pt x="3653870" y="415709"/>
                  <a:pt x="3622347" y="544426"/>
                  <a:pt x="3653436" y="646331"/>
                </a:cubicBezTo>
                <a:cubicBezTo>
                  <a:pt x="3478720" y="686847"/>
                  <a:pt x="3390196" y="616202"/>
                  <a:pt x="3131517" y="646331"/>
                </a:cubicBezTo>
                <a:cubicBezTo>
                  <a:pt x="2872838" y="676460"/>
                  <a:pt x="2769487" y="645168"/>
                  <a:pt x="2609597" y="646331"/>
                </a:cubicBezTo>
                <a:cubicBezTo>
                  <a:pt x="2449707" y="647494"/>
                  <a:pt x="2303132" y="629789"/>
                  <a:pt x="2160746" y="646331"/>
                </a:cubicBezTo>
                <a:cubicBezTo>
                  <a:pt x="2018360" y="662873"/>
                  <a:pt x="1714979" y="632175"/>
                  <a:pt x="1565758" y="646331"/>
                </a:cubicBezTo>
                <a:cubicBezTo>
                  <a:pt x="1416537" y="660487"/>
                  <a:pt x="1218144" y="634473"/>
                  <a:pt x="1080373" y="646331"/>
                </a:cubicBezTo>
                <a:cubicBezTo>
                  <a:pt x="942602" y="658189"/>
                  <a:pt x="802393" y="627071"/>
                  <a:pt x="594988" y="646331"/>
                </a:cubicBezTo>
                <a:cubicBezTo>
                  <a:pt x="387583" y="665591"/>
                  <a:pt x="136227" y="644302"/>
                  <a:pt x="0" y="646331"/>
                </a:cubicBezTo>
                <a:cubicBezTo>
                  <a:pt x="-1464" y="551927"/>
                  <a:pt x="32396" y="446188"/>
                  <a:pt x="0" y="323166"/>
                </a:cubicBezTo>
                <a:cubicBezTo>
                  <a:pt x="-32396" y="200145"/>
                  <a:pt x="24995" y="1101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78D4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US" sz="1800" b="0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Simplifies Role Management</a:t>
            </a:r>
            <a:endParaRPr lang="en-US" sz="1800" b="0" i="0" u="none" strike="noStrike">
              <a:solidFill>
                <a:srgbClr val="0078D4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US" sz="1800" b="0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New users get access automatically</a:t>
            </a:r>
            <a:endParaRPr lang="en-US" sz="1800" b="0" i="0" u="none" strike="noStrike">
              <a:solidFill>
                <a:srgbClr val="0078D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65A27C-8788-4894-24B9-8FC6021A3478}"/>
              </a:ext>
            </a:extLst>
          </p:cNvPr>
          <p:cNvSpPr/>
          <p:nvPr/>
        </p:nvSpPr>
        <p:spPr>
          <a:xfrm>
            <a:off x="288757" y="1481494"/>
            <a:ext cx="2839454" cy="3517316"/>
          </a:xfrm>
          <a:custGeom>
            <a:avLst/>
            <a:gdLst>
              <a:gd name="connsiteX0" fmla="*/ 0 w 2839454"/>
              <a:gd name="connsiteY0" fmla="*/ 1758658 h 3517316"/>
              <a:gd name="connsiteX1" fmla="*/ 1419727 w 2839454"/>
              <a:gd name="connsiteY1" fmla="*/ 0 h 3517316"/>
              <a:gd name="connsiteX2" fmla="*/ 2839454 w 2839454"/>
              <a:gd name="connsiteY2" fmla="*/ 1758658 h 3517316"/>
              <a:gd name="connsiteX3" fmla="*/ 1419727 w 2839454"/>
              <a:gd name="connsiteY3" fmla="*/ 3517316 h 3517316"/>
              <a:gd name="connsiteX4" fmla="*/ 0 w 2839454"/>
              <a:gd name="connsiteY4" fmla="*/ 1758658 h 35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454" h="3517316" extrusionOk="0">
                <a:moveTo>
                  <a:pt x="0" y="1758658"/>
                </a:moveTo>
                <a:cubicBezTo>
                  <a:pt x="-17054" y="776859"/>
                  <a:pt x="591894" y="16416"/>
                  <a:pt x="1419727" y="0"/>
                </a:cubicBezTo>
                <a:cubicBezTo>
                  <a:pt x="2302169" y="20705"/>
                  <a:pt x="2595496" y="795135"/>
                  <a:pt x="2839454" y="1758658"/>
                </a:cubicBezTo>
                <a:cubicBezTo>
                  <a:pt x="2756691" y="2810761"/>
                  <a:pt x="2166393" y="3724190"/>
                  <a:pt x="1419727" y="3517316"/>
                </a:cubicBezTo>
                <a:cubicBezTo>
                  <a:pt x="390260" y="3383067"/>
                  <a:pt x="29753" y="2744154"/>
                  <a:pt x="0" y="1758658"/>
                </a:cubicBezTo>
                <a:close/>
              </a:path>
            </a:pathLst>
          </a:custGeom>
          <a:noFill/>
          <a:ln w="28575">
            <a:solidFill>
              <a:srgbClr val="0078D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7A893E1-6487-5704-DC09-916C7523C5C4}"/>
              </a:ext>
            </a:extLst>
          </p:cNvPr>
          <p:cNvSpPr/>
          <p:nvPr/>
        </p:nvSpPr>
        <p:spPr>
          <a:xfrm rot="12454596">
            <a:off x="2676606" y="4657603"/>
            <a:ext cx="935025" cy="343759"/>
          </a:xfrm>
          <a:prstGeom prst="rightArrow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09691-95EF-38B1-9986-6A0C7821C362}"/>
              </a:ext>
            </a:extLst>
          </p:cNvPr>
          <p:cNvSpPr txBox="1"/>
          <p:nvPr/>
        </p:nvSpPr>
        <p:spPr>
          <a:xfrm>
            <a:off x="9027122" y="5630779"/>
            <a:ext cx="284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* Must be security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9BE7-DBD8-3775-425F-7E22D650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Login as a Group Member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2503A6-BD6F-BCCC-35F0-30FBC83F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64295"/>
              </p:ext>
            </p:extLst>
          </p:nvPr>
        </p:nvGraphicFramePr>
        <p:xfrm>
          <a:off x="669036" y="1917399"/>
          <a:ext cx="10968210" cy="2558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310">
                  <a:extLst>
                    <a:ext uri="{9D8B030D-6E8A-4147-A177-3AD203B41FA5}">
                      <a16:colId xmlns:a16="http://schemas.microsoft.com/office/drawing/2014/main" val="3274383873"/>
                    </a:ext>
                  </a:extLst>
                </a:gridCol>
                <a:gridCol w="8538900">
                  <a:extLst>
                    <a:ext uri="{9D8B030D-6E8A-4147-A177-3AD203B41FA5}">
                      <a16:colId xmlns:a16="http://schemas.microsoft.com/office/drawing/2014/main" val="2272508139"/>
                    </a:ext>
                  </a:extLst>
                </a:gridCol>
              </a:tblGrid>
              <a:tr h="919728">
                <a:tc>
                  <a:txBody>
                    <a:bodyPr/>
                    <a:lstStyle/>
                    <a:p>
                      <a:r>
                        <a:rPr lang="en-US" sz="2300"/>
                        <a:t>1. Create group role (as admin)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select </a:t>
                      </a: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pgaadauth_create_principal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("</a:t>
                      </a:r>
                      <a:r>
                        <a:rPr lang="en-US" sz="1800" b="1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app-users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", false, false);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39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300"/>
                        <a:t>2. Get user token (as app user)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export PGPASSWORD=$(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account get-access-token --resource-type 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oss-rdbms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| 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jq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-r .</a:t>
                      </a:r>
                      <a:r>
                        <a:rPr lang="en-US" sz="180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accessToken</a:t>
                      </a:r>
                      <a:r>
                        <a:rPr lang="en-US" sz="18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)</a:t>
                      </a:r>
                      <a:endParaRPr lang="en-US" sz="18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7538"/>
                  </a:ext>
                </a:extLst>
              </a:tr>
              <a:tr h="755575">
                <a:tc>
                  <a:txBody>
                    <a:bodyPr/>
                    <a:lstStyle/>
                    <a:p>
                      <a:r>
                        <a:rPr lang="en-US" sz="2300"/>
                        <a:t>3. Connect as group role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psql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"host=expenses-db.postgres.database.azure.com port=5432 </a:t>
                      </a: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dbname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=</a:t>
                      </a:r>
                      <a:r>
                        <a:rPr lang="en-US" sz="18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postgres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user=</a:t>
                      </a:r>
                      <a:r>
                        <a:rPr lang="en-US" sz="1800" b="1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app-users</a:t>
                      </a:r>
                      <a:r>
                        <a:rPr lang="en-US" sz="18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427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995C4B-D09C-C13E-2745-6E357D6D0BDE}"/>
              </a:ext>
            </a:extLst>
          </p:cNvPr>
          <p:cNvSpPr txBox="1"/>
          <p:nvPr/>
        </p:nvSpPr>
        <p:spPr>
          <a:xfrm>
            <a:off x="3638087" y="4675644"/>
            <a:ext cx="3653436" cy="646331"/>
          </a:xfrm>
          <a:custGeom>
            <a:avLst/>
            <a:gdLst>
              <a:gd name="connsiteX0" fmla="*/ 0 w 3653436"/>
              <a:gd name="connsiteY0" fmla="*/ 0 h 646331"/>
              <a:gd name="connsiteX1" fmla="*/ 412316 w 3653436"/>
              <a:gd name="connsiteY1" fmla="*/ 0 h 646331"/>
              <a:gd name="connsiteX2" fmla="*/ 861167 w 3653436"/>
              <a:gd name="connsiteY2" fmla="*/ 0 h 646331"/>
              <a:gd name="connsiteX3" fmla="*/ 1456155 w 3653436"/>
              <a:gd name="connsiteY3" fmla="*/ 0 h 646331"/>
              <a:gd name="connsiteX4" fmla="*/ 1978075 w 3653436"/>
              <a:gd name="connsiteY4" fmla="*/ 0 h 646331"/>
              <a:gd name="connsiteX5" fmla="*/ 2499994 w 3653436"/>
              <a:gd name="connsiteY5" fmla="*/ 0 h 646331"/>
              <a:gd name="connsiteX6" fmla="*/ 2948845 w 3653436"/>
              <a:gd name="connsiteY6" fmla="*/ 0 h 646331"/>
              <a:gd name="connsiteX7" fmla="*/ 3653436 w 3653436"/>
              <a:gd name="connsiteY7" fmla="*/ 0 h 646331"/>
              <a:gd name="connsiteX8" fmla="*/ 3653436 w 3653436"/>
              <a:gd name="connsiteY8" fmla="*/ 310239 h 646331"/>
              <a:gd name="connsiteX9" fmla="*/ 3653436 w 3653436"/>
              <a:gd name="connsiteY9" fmla="*/ 646331 h 646331"/>
              <a:gd name="connsiteX10" fmla="*/ 3131517 w 3653436"/>
              <a:gd name="connsiteY10" fmla="*/ 646331 h 646331"/>
              <a:gd name="connsiteX11" fmla="*/ 2609597 w 3653436"/>
              <a:gd name="connsiteY11" fmla="*/ 646331 h 646331"/>
              <a:gd name="connsiteX12" fmla="*/ 2160746 w 3653436"/>
              <a:gd name="connsiteY12" fmla="*/ 646331 h 646331"/>
              <a:gd name="connsiteX13" fmla="*/ 1565758 w 3653436"/>
              <a:gd name="connsiteY13" fmla="*/ 646331 h 646331"/>
              <a:gd name="connsiteX14" fmla="*/ 1080373 w 3653436"/>
              <a:gd name="connsiteY14" fmla="*/ 646331 h 646331"/>
              <a:gd name="connsiteX15" fmla="*/ 594988 w 3653436"/>
              <a:gd name="connsiteY15" fmla="*/ 646331 h 646331"/>
              <a:gd name="connsiteX16" fmla="*/ 0 w 3653436"/>
              <a:gd name="connsiteY16" fmla="*/ 646331 h 646331"/>
              <a:gd name="connsiteX17" fmla="*/ 0 w 3653436"/>
              <a:gd name="connsiteY17" fmla="*/ 323166 h 646331"/>
              <a:gd name="connsiteX18" fmla="*/ 0 w 3653436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53436" h="646331" extrusionOk="0">
                <a:moveTo>
                  <a:pt x="0" y="0"/>
                </a:moveTo>
                <a:cubicBezTo>
                  <a:pt x="96626" y="-42276"/>
                  <a:pt x="302533" y="23512"/>
                  <a:pt x="412316" y="0"/>
                </a:cubicBezTo>
                <a:cubicBezTo>
                  <a:pt x="522099" y="-23512"/>
                  <a:pt x="686850" y="29379"/>
                  <a:pt x="861167" y="0"/>
                </a:cubicBezTo>
                <a:cubicBezTo>
                  <a:pt x="1035484" y="-29379"/>
                  <a:pt x="1166738" y="40545"/>
                  <a:pt x="1456155" y="0"/>
                </a:cubicBezTo>
                <a:cubicBezTo>
                  <a:pt x="1745572" y="-40545"/>
                  <a:pt x="1819166" y="30128"/>
                  <a:pt x="1978075" y="0"/>
                </a:cubicBezTo>
                <a:cubicBezTo>
                  <a:pt x="2136984" y="-30128"/>
                  <a:pt x="2281187" y="61680"/>
                  <a:pt x="2499994" y="0"/>
                </a:cubicBezTo>
                <a:cubicBezTo>
                  <a:pt x="2718801" y="-61680"/>
                  <a:pt x="2753095" y="6808"/>
                  <a:pt x="2948845" y="0"/>
                </a:cubicBezTo>
                <a:cubicBezTo>
                  <a:pt x="3144595" y="-6808"/>
                  <a:pt x="3508491" y="77483"/>
                  <a:pt x="3653436" y="0"/>
                </a:cubicBezTo>
                <a:cubicBezTo>
                  <a:pt x="3676176" y="136435"/>
                  <a:pt x="3653002" y="204769"/>
                  <a:pt x="3653436" y="310239"/>
                </a:cubicBezTo>
                <a:cubicBezTo>
                  <a:pt x="3653870" y="415709"/>
                  <a:pt x="3622347" y="544426"/>
                  <a:pt x="3653436" y="646331"/>
                </a:cubicBezTo>
                <a:cubicBezTo>
                  <a:pt x="3478720" y="686847"/>
                  <a:pt x="3390196" y="616202"/>
                  <a:pt x="3131517" y="646331"/>
                </a:cubicBezTo>
                <a:cubicBezTo>
                  <a:pt x="2872838" y="676460"/>
                  <a:pt x="2769487" y="645168"/>
                  <a:pt x="2609597" y="646331"/>
                </a:cubicBezTo>
                <a:cubicBezTo>
                  <a:pt x="2449707" y="647494"/>
                  <a:pt x="2303132" y="629789"/>
                  <a:pt x="2160746" y="646331"/>
                </a:cubicBezTo>
                <a:cubicBezTo>
                  <a:pt x="2018360" y="662873"/>
                  <a:pt x="1714979" y="632175"/>
                  <a:pt x="1565758" y="646331"/>
                </a:cubicBezTo>
                <a:cubicBezTo>
                  <a:pt x="1416537" y="660487"/>
                  <a:pt x="1218144" y="634473"/>
                  <a:pt x="1080373" y="646331"/>
                </a:cubicBezTo>
                <a:cubicBezTo>
                  <a:pt x="942602" y="658189"/>
                  <a:pt x="802393" y="627071"/>
                  <a:pt x="594988" y="646331"/>
                </a:cubicBezTo>
                <a:cubicBezTo>
                  <a:pt x="387583" y="665591"/>
                  <a:pt x="136227" y="644302"/>
                  <a:pt x="0" y="646331"/>
                </a:cubicBezTo>
                <a:cubicBezTo>
                  <a:pt x="-1464" y="551927"/>
                  <a:pt x="32396" y="446188"/>
                  <a:pt x="0" y="323166"/>
                </a:cubicBezTo>
                <a:cubicBezTo>
                  <a:pt x="-32396" y="200145"/>
                  <a:pt x="24995" y="1101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78D4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US" sz="1800" b="0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Simplifies Role Management</a:t>
            </a:r>
            <a:endParaRPr lang="en-US" sz="1800" b="0" i="0" u="none" strike="noStrike">
              <a:solidFill>
                <a:srgbClr val="0078D4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US" sz="1800" b="0" i="0" u="none" strike="noStrike" kern="1200">
                <a:solidFill>
                  <a:srgbClr val="0078D4"/>
                </a:solidFill>
                <a:effectLst/>
                <a:latin typeface="Calibri" panose="020F0502020204030204" pitchFamily="34" charset="0"/>
              </a:rPr>
              <a:t>New users get access automatically</a:t>
            </a:r>
            <a:endParaRPr lang="en-US" sz="1800" b="0" i="0" u="none" strike="noStrike">
              <a:solidFill>
                <a:srgbClr val="0078D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65A27C-8788-4894-24B9-8FC6021A3478}"/>
              </a:ext>
            </a:extLst>
          </p:cNvPr>
          <p:cNvSpPr/>
          <p:nvPr/>
        </p:nvSpPr>
        <p:spPr>
          <a:xfrm>
            <a:off x="288757" y="1481494"/>
            <a:ext cx="2839454" cy="3517316"/>
          </a:xfrm>
          <a:custGeom>
            <a:avLst/>
            <a:gdLst>
              <a:gd name="connsiteX0" fmla="*/ 0 w 2839454"/>
              <a:gd name="connsiteY0" fmla="*/ 1758658 h 3517316"/>
              <a:gd name="connsiteX1" fmla="*/ 1419727 w 2839454"/>
              <a:gd name="connsiteY1" fmla="*/ 0 h 3517316"/>
              <a:gd name="connsiteX2" fmla="*/ 2839454 w 2839454"/>
              <a:gd name="connsiteY2" fmla="*/ 1758658 h 3517316"/>
              <a:gd name="connsiteX3" fmla="*/ 1419727 w 2839454"/>
              <a:gd name="connsiteY3" fmla="*/ 3517316 h 3517316"/>
              <a:gd name="connsiteX4" fmla="*/ 0 w 2839454"/>
              <a:gd name="connsiteY4" fmla="*/ 1758658 h 351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9454" h="3517316" extrusionOk="0">
                <a:moveTo>
                  <a:pt x="0" y="1758658"/>
                </a:moveTo>
                <a:cubicBezTo>
                  <a:pt x="-17054" y="776859"/>
                  <a:pt x="591894" y="16416"/>
                  <a:pt x="1419727" y="0"/>
                </a:cubicBezTo>
                <a:cubicBezTo>
                  <a:pt x="2302169" y="20705"/>
                  <a:pt x="2595496" y="795135"/>
                  <a:pt x="2839454" y="1758658"/>
                </a:cubicBezTo>
                <a:cubicBezTo>
                  <a:pt x="2756691" y="2810761"/>
                  <a:pt x="2166393" y="3724190"/>
                  <a:pt x="1419727" y="3517316"/>
                </a:cubicBezTo>
                <a:cubicBezTo>
                  <a:pt x="390260" y="3383067"/>
                  <a:pt x="29753" y="2744154"/>
                  <a:pt x="0" y="1758658"/>
                </a:cubicBezTo>
                <a:close/>
              </a:path>
            </a:pathLst>
          </a:custGeom>
          <a:noFill/>
          <a:ln w="28575">
            <a:solidFill>
              <a:srgbClr val="F4364C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7A893E1-6487-5704-DC09-916C7523C5C4}"/>
              </a:ext>
            </a:extLst>
          </p:cNvPr>
          <p:cNvSpPr/>
          <p:nvPr/>
        </p:nvSpPr>
        <p:spPr>
          <a:xfrm rot="12454596">
            <a:off x="2676606" y="4657603"/>
            <a:ext cx="935025" cy="343759"/>
          </a:xfrm>
          <a:prstGeom prst="rightArrow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5BF2D-B4A9-4992-927B-CBDF868E6818}"/>
              </a:ext>
            </a:extLst>
          </p:cNvPr>
          <p:cNvSpPr txBox="1"/>
          <p:nvPr/>
        </p:nvSpPr>
        <p:spPr>
          <a:xfrm>
            <a:off x="9027122" y="5630779"/>
            <a:ext cx="284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* Must be security group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F0C50-9D4D-3C89-FC2C-5BB60CE773EF}"/>
              </a:ext>
            </a:extLst>
          </p:cNvPr>
          <p:cNvSpPr txBox="1"/>
          <p:nvPr/>
        </p:nvSpPr>
        <p:spPr>
          <a:xfrm>
            <a:off x="4107125" y="5521428"/>
            <a:ext cx="3445751" cy="646331"/>
          </a:xfrm>
          <a:custGeom>
            <a:avLst/>
            <a:gdLst>
              <a:gd name="connsiteX0" fmla="*/ 0 w 3445751"/>
              <a:gd name="connsiteY0" fmla="*/ 0 h 646331"/>
              <a:gd name="connsiteX1" fmla="*/ 470919 w 3445751"/>
              <a:gd name="connsiteY1" fmla="*/ 0 h 646331"/>
              <a:gd name="connsiteX2" fmla="*/ 976296 w 3445751"/>
              <a:gd name="connsiteY2" fmla="*/ 0 h 646331"/>
              <a:gd name="connsiteX3" fmla="*/ 1619503 w 3445751"/>
              <a:gd name="connsiteY3" fmla="*/ 0 h 646331"/>
              <a:gd name="connsiteX4" fmla="*/ 2193795 w 3445751"/>
              <a:gd name="connsiteY4" fmla="*/ 0 h 646331"/>
              <a:gd name="connsiteX5" fmla="*/ 2768087 w 3445751"/>
              <a:gd name="connsiteY5" fmla="*/ 0 h 646331"/>
              <a:gd name="connsiteX6" fmla="*/ 3445751 w 3445751"/>
              <a:gd name="connsiteY6" fmla="*/ 0 h 646331"/>
              <a:gd name="connsiteX7" fmla="*/ 3445751 w 3445751"/>
              <a:gd name="connsiteY7" fmla="*/ 303776 h 646331"/>
              <a:gd name="connsiteX8" fmla="*/ 3445751 w 3445751"/>
              <a:gd name="connsiteY8" fmla="*/ 646331 h 646331"/>
              <a:gd name="connsiteX9" fmla="*/ 2837002 w 3445751"/>
              <a:gd name="connsiteY9" fmla="*/ 646331 h 646331"/>
              <a:gd name="connsiteX10" fmla="*/ 2262710 w 3445751"/>
              <a:gd name="connsiteY10" fmla="*/ 646331 h 646331"/>
              <a:gd name="connsiteX11" fmla="*/ 1688418 w 3445751"/>
              <a:gd name="connsiteY11" fmla="*/ 646331 h 646331"/>
              <a:gd name="connsiteX12" fmla="*/ 1183041 w 3445751"/>
              <a:gd name="connsiteY12" fmla="*/ 646331 h 646331"/>
              <a:gd name="connsiteX13" fmla="*/ 539834 w 3445751"/>
              <a:gd name="connsiteY13" fmla="*/ 646331 h 646331"/>
              <a:gd name="connsiteX14" fmla="*/ 0 w 3445751"/>
              <a:gd name="connsiteY14" fmla="*/ 646331 h 646331"/>
              <a:gd name="connsiteX15" fmla="*/ 0 w 3445751"/>
              <a:gd name="connsiteY15" fmla="*/ 329629 h 646331"/>
              <a:gd name="connsiteX16" fmla="*/ 0 w 3445751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45751" h="646331" extrusionOk="0">
                <a:moveTo>
                  <a:pt x="0" y="0"/>
                </a:moveTo>
                <a:cubicBezTo>
                  <a:pt x="188893" y="-56150"/>
                  <a:pt x="351621" y="53030"/>
                  <a:pt x="470919" y="0"/>
                </a:cubicBezTo>
                <a:cubicBezTo>
                  <a:pt x="590217" y="-53030"/>
                  <a:pt x="795759" y="42029"/>
                  <a:pt x="976296" y="0"/>
                </a:cubicBezTo>
                <a:cubicBezTo>
                  <a:pt x="1156833" y="-42029"/>
                  <a:pt x="1414309" y="26283"/>
                  <a:pt x="1619503" y="0"/>
                </a:cubicBezTo>
                <a:cubicBezTo>
                  <a:pt x="1824697" y="-26283"/>
                  <a:pt x="1982808" y="37846"/>
                  <a:pt x="2193795" y="0"/>
                </a:cubicBezTo>
                <a:cubicBezTo>
                  <a:pt x="2404782" y="-37846"/>
                  <a:pt x="2597955" y="37773"/>
                  <a:pt x="2768087" y="0"/>
                </a:cubicBezTo>
                <a:cubicBezTo>
                  <a:pt x="2938219" y="-37773"/>
                  <a:pt x="3168541" y="79975"/>
                  <a:pt x="3445751" y="0"/>
                </a:cubicBezTo>
                <a:cubicBezTo>
                  <a:pt x="3456315" y="105118"/>
                  <a:pt x="3429318" y="167708"/>
                  <a:pt x="3445751" y="303776"/>
                </a:cubicBezTo>
                <a:cubicBezTo>
                  <a:pt x="3462184" y="439844"/>
                  <a:pt x="3444741" y="565358"/>
                  <a:pt x="3445751" y="646331"/>
                </a:cubicBezTo>
                <a:cubicBezTo>
                  <a:pt x="3180215" y="666971"/>
                  <a:pt x="3081196" y="619037"/>
                  <a:pt x="2837002" y="646331"/>
                </a:cubicBezTo>
                <a:cubicBezTo>
                  <a:pt x="2592808" y="673625"/>
                  <a:pt x="2521535" y="585458"/>
                  <a:pt x="2262710" y="646331"/>
                </a:cubicBezTo>
                <a:cubicBezTo>
                  <a:pt x="2003885" y="707204"/>
                  <a:pt x="1837640" y="598725"/>
                  <a:pt x="1688418" y="646331"/>
                </a:cubicBezTo>
                <a:cubicBezTo>
                  <a:pt x="1539196" y="693937"/>
                  <a:pt x="1317604" y="629248"/>
                  <a:pt x="1183041" y="646331"/>
                </a:cubicBezTo>
                <a:cubicBezTo>
                  <a:pt x="1048478" y="663414"/>
                  <a:pt x="746657" y="581858"/>
                  <a:pt x="539834" y="646331"/>
                </a:cubicBezTo>
                <a:cubicBezTo>
                  <a:pt x="333011" y="710804"/>
                  <a:pt x="249297" y="589742"/>
                  <a:pt x="0" y="646331"/>
                </a:cubicBezTo>
                <a:cubicBezTo>
                  <a:pt x="-22061" y="492047"/>
                  <a:pt x="14518" y="475800"/>
                  <a:pt x="0" y="329629"/>
                </a:cubicBezTo>
                <a:cubicBezTo>
                  <a:pt x="-14518" y="183458"/>
                  <a:pt x="14057" y="1528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4364C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>
                <a:solidFill>
                  <a:srgbClr val="F4364C"/>
                </a:solidFill>
                <a:effectLst/>
                <a:latin typeface="Calibri" panose="020F0502020204030204" pitchFamily="34" charset="0"/>
              </a:rPr>
              <a:t>- Complicates Audit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i="0" u="none" strike="noStrike" kern="1200">
                <a:solidFill>
                  <a:srgbClr val="F4364C"/>
                </a:solidFill>
                <a:effectLst/>
                <a:latin typeface="Calibri" panose="020F0502020204030204" pitchFamily="34" charset="0"/>
              </a:rPr>
              <a:t>- Re-login for Different Permissions</a:t>
            </a:r>
            <a:endParaRPr lang="en-US" sz="1800" i="0" u="none" strike="noStrike">
              <a:solidFill>
                <a:srgbClr val="F436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7E64D63-1D10-499B-583F-A4C565E04D09}"/>
              </a:ext>
            </a:extLst>
          </p:cNvPr>
          <p:cNvSpPr/>
          <p:nvPr/>
        </p:nvSpPr>
        <p:spPr>
          <a:xfrm rot="12480000">
            <a:off x="2280746" y="5275669"/>
            <a:ext cx="1798285" cy="343759"/>
          </a:xfrm>
          <a:prstGeom prst="rightArrow">
            <a:avLst>
              <a:gd name="adj1" fmla="val 57393"/>
              <a:gd name="adj2" fmla="val 50000"/>
            </a:avLst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84BD9-9E68-6858-1137-6A60E949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Role Management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55D99-E841-57D6-D54B-3A1CC2564F1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Disambiguate non-unique names</a:t>
            </a:r>
            <a:endParaRPr lang="en-US" sz="2200"/>
          </a:p>
          <a:p>
            <a:pPr marL="285750" indent="-2286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Create readable role names</a:t>
            </a:r>
            <a:endParaRPr lang="en-US" sz="2200"/>
          </a:p>
          <a:p>
            <a:pPr marL="285750" indent="-2286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Re-map existing role to a new </a:t>
            </a:r>
            <a:br>
              <a:rPr lang="en-US" sz="2200" dirty="0"/>
            </a:br>
            <a:r>
              <a:rPr lang="en-US" sz="2200" dirty="0"/>
              <a:t>AAD principal </a:t>
            </a:r>
            <a:endParaRPr lang="en-US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34564-85B1-45A9-A775-7A348FA9A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38589"/>
              </p:ext>
            </p:extLst>
          </p:nvPr>
        </p:nvGraphicFramePr>
        <p:xfrm>
          <a:off x="5541264" y="1623273"/>
          <a:ext cx="6423660" cy="43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0999">
                  <a:extLst>
                    <a:ext uri="{9D8B030D-6E8A-4147-A177-3AD203B41FA5}">
                      <a16:colId xmlns:a16="http://schemas.microsoft.com/office/drawing/2014/main" val="3274383873"/>
                    </a:ext>
                  </a:extLst>
                </a:gridCol>
                <a:gridCol w="4402661">
                  <a:extLst>
                    <a:ext uri="{9D8B030D-6E8A-4147-A177-3AD203B41FA5}">
                      <a16:colId xmlns:a16="http://schemas.microsoft.com/office/drawing/2014/main" val="2272508139"/>
                    </a:ext>
                  </a:extLst>
                </a:gridCol>
              </a:tblGrid>
              <a:tr h="1088359">
                <a:tc>
                  <a:txBody>
                    <a:bodyPr/>
                    <a:lstStyle/>
                    <a:p>
                      <a:r>
                        <a:rPr lang="en-US" sz="2100" dirty="0"/>
                        <a:t>Create role</a:t>
                      </a:r>
                    </a:p>
                  </a:txBody>
                  <a:tcPr marL="108597" marR="108597" marT="54298" marB="5429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pgaadauth_create_principal_with_oid</a:t>
                      </a:r>
                      <a:b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</a:b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('app-users', 'e2942019-441e-4cd9-8928-6cfebbaded5a', 'group', true, false);</a:t>
                      </a:r>
                    </a:p>
                  </a:txBody>
                  <a:tcPr marL="108597" marR="108597" marT="54298" marB="5429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39183"/>
                  </a:ext>
                </a:extLst>
              </a:tr>
              <a:tr h="890427">
                <a:tc>
                  <a:txBody>
                    <a:bodyPr/>
                    <a:lstStyle/>
                    <a:p>
                      <a:r>
                        <a:rPr lang="en-US" sz="2100" dirty="0"/>
                        <a:t>Update role</a:t>
                      </a:r>
                    </a:p>
                  </a:txBody>
                  <a:tcPr marL="108597" marR="108597" marT="54298" marB="542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6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pgaadauth_update_principal_with_oid</a:t>
                      </a:r>
                      <a:br>
                        <a:rPr lang="en-US" sz="16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</a:br>
                      <a:r>
                        <a:rPr lang="en-US" sz="160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('app-users', 'e2942019-441e-4cd9-8928-6cfebbaded5a', 'group', true, false);</a:t>
                      </a:r>
                    </a:p>
                    <a:p>
                      <a:pPr>
                        <a:lnSpc>
                          <a:spcPct val="114000"/>
                        </a:lnSpc>
                      </a:pPr>
                      <a:endParaRPr lang="en-US" sz="1600" kern="1500" spc="0" baseline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08597" marR="108597" marT="54298" marB="542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97538"/>
                  </a:ext>
                </a:extLst>
              </a:tr>
              <a:tr h="1632671">
                <a:tc>
                  <a:txBody>
                    <a:bodyPr/>
                    <a:lstStyle/>
                    <a:p>
                      <a:r>
                        <a:rPr lang="en-US" sz="2100"/>
                        <a:t>Parameters</a:t>
                      </a:r>
                    </a:p>
                  </a:txBody>
                  <a:tcPr marL="108597" marR="108597" marT="54298" marB="542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Role Name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Object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Object Type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Is Admin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Is </a:t>
                      </a:r>
                      <a:r>
                        <a:rPr lang="en-US" sz="16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Mfa</a:t>
                      </a: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(only accept tokens with </a:t>
                      </a:r>
                      <a:r>
                        <a:rPr lang="en-US" sz="1600" kern="1500" spc="0" baseline="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mfa</a:t>
                      </a:r>
                      <a:r>
                        <a:rPr lang="en-US" sz="1600" kern="1500" spc="0" baseline="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claim)</a:t>
                      </a:r>
                    </a:p>
                  </a:txBody>
                  <a:tcPr marL="108597" marR="108597" marT="54298" marB="5429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7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7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C58EB-AC29-ABFB-7D5F-66ED631E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Final Points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F51ADD5-68D5-ECB9-A379-4E06846A6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149608"/>
              </p:ext>
            </p:extLst>
          </p:nvPr>
        </p:nvGraphicFramePr>
        <p:xfrm>
          <a:off x="5126417" y="548640"/>
          <a:ext cx="6436587" cy="474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2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val 336">
            <a:extLst>
              <a:ext uri="{FF2B5EF4-FFF2-40B4-BE49-F238E27FC236}">
                <a16:creationId xmlns:a16="http://schemas.microsoft.com/office/drawing/2014/main" id="{9B5A8E7A-D312-28A6-EF4B-818A9AF87910}"/>
              </a:ext>
            </a:extLst>
          </p:cNvPr>
          <p:cNvSpPr/>
          <p:nvPr/>
        </p:nvSpPr>
        <p:spPr>
          <a:xfrm rot="18655583" flipV="1">
            <a:off x="9771451" y="3660649"/>
            <a:ext cx="2126404" cy="2100092"/>
          </a:xfrm>
          <a:custGeom>
            <a:avLst/>
            <a:gdLst>
              <a:gd name="connsiteX0" fmla="*/ 0 w 2126404"/>
              <a:gd name="connsiteY0" fmla="*/ 1050046 h 2100092"/>
              <a:gd name="connsiteX1" fmla="*/ 1063202 w 2126404"/>
              <a:gd name="connsiteY1" fmla="*/ 0 h 2100092"/>
              <a:gd name="connsiteX2" fmla="*/ 2126404 w 2126404"/>
              <a:gd name="connsiteY2" fmla="*/ 1050046 h 2100092"/>
              <a:gd name="connsiteX3" fmla="*/ 1063202 w 2126404"/>
              <a:gd name="connsiteY3" fmla="*/ 2100092 h 2100092"/>
              <a:gd name="connsiteX4" fmla="*/ 0 w 2126404"/>
              <a:gd name="connsiteY4" fmla="*/ 1050046 h 21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6404" h="2100092" fill="none" extrusionOk="0">
                <a:moveTo>
                  <a:pt x="0" y="1050046"/>
                </a:moveTo>
                <a:cubicBezTo>
                  <a:pt x="163595" y="489529"/>
                  <a:pt x="508261" y="-66368"/>
                  <a:pt x="1063202" y="0"/>
                </a:cubicBezTo>
                <a:cubicBezTo>
                  <a:pt x="1615919" y="-5279"/>
                  <a:pt x="2020672" y="569668"/>
                  <a:pt x="2126404" y="1050046"/>
                </a:cubicBezTo>
                <a:cubicBezTo>
                  <a:pt x="2124526" y="1612057"/>
                  <a:pt x="1568548" y="2213832"/>
                  <a:pt x="1063202" y="2100092"/>
                </a:cubicBezTo>
                <a:cubicBezTo>
                  <a:pt x="557497" y="2145711"/>
                  <a:pt x="76931" y="1648467"/>
                  <a:pt x="0" y="1050046"/>
                </a:cubicBezTo>
                <a:close/>
              </a:path>
              <a:path w="2126404" h="2100092" stroke="0" extrusionOk="0">
                <a:moveTo>
                  <a:pt x="0" y="1050046"/>
                </a:moveTo>
                <a:cubicBezTo>
                  <a:pt x="-21491" y="456866"/>
                  <a:pt x="461284" y="5527"/>
                  <a:pt x="1063202" y="0"/>
                </a:cubicBezTo>
                <a:cubicBezTo>
                  <a:pt x="1750793" y="21137"/>
                  <a:pt x="1972940" y="475002"/>
                  <a:pt x="2126404" y="1050046"/>
                </a:cubicBezTo>
                <a:cubicBezTo>
                  <a:pt x="2008469" y="1745140"/>
                  <a:pt x="1623527" y="2248583"/>
                  <a:pt x="1063202" y="2100092"/>
                </a:cubicBezTo>
                <a:cubicBezTo>
                  <a:pt x="435472" y="2077912"/>
                  <a:pt x="120722" y="1687652"/>
                  <a:pt x="0" y="1050046"/>
                </a:cubicBezTo>
                <a:close/>
              </a:path>
            </a:pathLst>
          </a:custGeom>
          <a:solidFill>
            <a:schemeClr val="bg1"/>
          </a:solidFill>
          <a:ln w="15875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374FB6D-0EFA-949F-E4E2-A7D1BAC9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6283" y="2297903"/>
            <a:ext cx="1988331" cy="423550"/>
          </a:xfrm>
          <a:prstGeom prst="rect">
            <a:avLst/>
          </a:prstGeom>
        </p:spPr>
      </p:pic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C469388-DAEA-A30A-8BAC-7A7134CF5607}"/>
              </a:ext>
            </a:extLst>
          </p:cNvPr>
          <p:cNvGrpSpPr/>
          <p:nvPr/>
        </p:nvGrpSpPr>
        <p:grpSpPr>
          <a:xfrm>
            <a:off x="6255600" y="1769905"/>
            <a:ext cx="2687971" cy="1430364"/>
            <a:chOff x="5903579" y="1466850"/>
            <a:chExt cx="2687971" cy="1430364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604325DF-0FA7-D662-4D37-3A422FDB96AF}"/>
                </a:ext>
              </a:extLst>
            </p:cNvPr>
            <p:cNvSpPr/>
            <p:nvPr/>
          </p:nvSpPr>
          <p:spPr>
            <a:xfrm rot="5400000">
              <a:off x="6615005" y="881937"/>
              <a:ext cx="1303718" cy="2649372"/>
            </a:xfrm>
            <a:custGeom>
              <a:avLst/>
              <a:gdLst>
                <a:gd name="connsiteX0" fmla="*/ 0 w 1303718"/>
                <a:gd name="connsiteY0" fmla="*/ 1324686 h 2649372"/>
                <a:gd name="connsiteX1" fmla="*/ 651859 w 1303718"/>
                <a:gd name="connsiteY1" fmla="*/ 0 h 2649372"/>
                <a:gd name="connsiteX2" fmla="*/ 1303718 w 1303718"/>
                <a:gd name="connsiteY2" fmla="*/ 1324686 h 2649372"/>
                <a:gd name="connsiteX3" fmla="*/ 651859 w 1303718"/>
                <a:gd name="connsiteY3" fmla="*/ 2649372 h 2649372"/>
                <a:gd name="connsiteX4" fmla="*/ 0 w 1303718"/>
                <a:gd name="connsiteY4" fmla="*/ 1324686 h 26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718" h="2649372" extrusionOk="0">
                  <a:moveTo>
                    <a:pt x="0" y="1324686"/>
                  </a:moveTo>
                  <a:cubicBezTo>
                    <a:pt x="-21950" y="579543"/>
                    <a:pt x="258478" y="12524"/>
                    <a:pt x="651859" y="0"/>
                  </a:cubicBezTo>
                  <a:cubicBezTo>
                    <a:pt x="1183522" y="36137"/>
                    <a:pt x="1218386" y="595795"/>
                    <a:pt x="1303718" y="1324686"/>
                  </a:cubicBezTo>
                  <a:cubicBezTo>
                    <a:pt x="1247568" y="2111124"/>
                    <a:pt x="1002644" y="2700373"/>
                    <a:pt x="651859" y="2649372"/>
                  </a:cubicBezTo>
                  <a:cubicBezTo>
                    <a:pt x="140725" y="2566690"/>
                    <a:pt x="117706" y="2112531"/>
                    <a:pt x="0" y="1324686"/>
                  </a:cubicBezTo>
                  <a:close/>
                </a:path>
              </a:pathLst>
            </a:custGeom>
            <a:noFill/>
            <a:ln w="9525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666B825-A245-5B78-DC4D-B6822E941014}"/>
                </a:ext>
              </a:extLst>
            </p:cNvPr>
            <p:cNvSpPr/>
            <p:nvPr/>
          </p:nvSpPr>
          <p:spPr>
            <a:xfrm rot="5774800">
              <a:off x="6513083" y="857346"/>
              <a:ext cx="1430364" cy="2649372"/>
            </a:xfrm>
            <a:custGeom>
              <a:avLst/>
              <a:gdLst>
                <a:gd name="connsiteX0" fmla="*/ 0 w 1430364"/>
                <a:gd name="connsiteY0" fmla="*/ 1324686 h 2649372"/>
                <a:gd name="connsiteX1" fmla="*/ 715182 w 1430364"/>
                <a:gd name="connsiteY1" fmla="*/ 0 h 2649372"/>
                <a:gd name="connsiteX2" fmla="*/ 1430364 w 1430364"/>
                <a:gd name="connsiteY2" fmla="*/ 1324686 h 2649372"/>
                <a:gd name="connsiteX3" fmla="*/ 715182 w 1430364"/>
                <a:gd name="connsiteY3" fmla="*/ 2649372 h 2649372"/>
                <a:gd name="connsiteX4" fmla="*/ 0 w 1430364"/>
                <a:gd name="connsiteY4" fmla="*/ 1324686 h 264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364" h="2649372" extrusionOk="0">
                  <a:moveTo>
                    <a:pt x="0" y="1324686"/>
                  </a:moveTo>
                  <a:cubicBezTo>
                    <a:pt x="-37693" y="569832"/>
                    <a:pt x="241546" y="29519"/>
                    <a:pt x="715182" y="0"/>
                  </a:cubicBezTo>
                  <a:cubicBezTo>
                    <a:pt x="1124700" y="3060"/>
                    <a:pt x="1289028" y="597576"/>
                    <a:pt x="1430364" y="1324686"/>
                  </a:cubicBezTo>
                  <a:cubicBezTo>
                    <a:pt x="1350458" y="2134323"/>
                    <a:pt x="1091944" y="2750091"/>
                    <a:pt x="715182" y="2649372"/>
                  </a:cubicBezTo>
                  <a:cubicBezTo>
                    <a:pt x="187200" y="2576606"/>
                    <a:pt x="143875" y="2125035"/>
                    <a:pt x="0" y="1324686"/>
                  </a:cubicBezTo>
                  <a:close/>
                </a:path>
              </a:pathLst>
            </a:custGeom>
            <a:noFill/>
            <a:ln w="9525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5" name="Oval 334">
            <a:extLst>
              <a:ext uri="{FF2B5EF4-FFF2-40B4-BE49-F238E27FC236}">
                <a16:creationId xmlns:a16="http://schemas.microsoft.com/office/drawing/2014/main" id="{D149A2AC-8DB2-5394-70F5-9649FDBBE62A}"/>
              </a:ext>
            </a:extLst>
          </p:cNvPr>
          <p:cNvSpPr/>
          <p:nvPr/>
        </p:nvSpPr>
        <p:spPr>
          <a:xfrm>
            <a:off x="7635236" y="3024066"/>
            <a:ext cx="2880364" cy="2880364"/>
          </a:xfrm>
          <a:custGeom>
            <a:avLst/>
            <a:gdLst>
              <a:gd name="connsiteX0" fmla="*/ 0 w 2880364"/>
              <a:gd name="connsiteY0" fmla="*/ 1440182 h 2880364"/>
              <a:gd name="connsiteX1" fmla="*/ 1440182 w 2880364"/>
              <a:gd name="connsiteY1" fmla="*/ 0 h 2880364"/>
              <a:gd name="connsiteX2" fmla="*/ 2880364 w 2880364"/>
              <a:gd name="connsiteY2" fmla="*/ 1440182 h 2880364"/>
              <a:gd name="connsiteX3" fmla="*/ 1440182 w 2880364"/>
              <a:gd name="connsiteY3" fmla="*/ 2880364 h 2880364"/>
              <a:gd name="connsiteX4" fmla="*/ 0 w 2880364"/>
              <a:gd name="connsiteY4" fmla="*/ 1440182 h 288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4" h="2880364" fill="none" extrusionOk="0">
                <a:moveTo>
                  <a:pt x="0" y="1440182"/>
                </a:moveTo>
                <a:cubicBezTo>
                  <a:pt x="123672" y="659462"/>
                  <a:pt x="691390" y="-95901"/>
                  <a:pt x="1440182" y="0"/>
                </a:cubicBezTo>
                <a:cubicBezTo>
                  <a:pt x="2028241" y="-31750"/>
                  <a:pt x="2825737" y="696222"/>
                  <a:pt x="2880364" y="1440182"/>
                </a:cubicBezTo>
                <a:cubicBezTo>
                  <a:pt x="2870597" y="2142434"/>
                  <a:pt x="2129589" y="3027652"/>
                  <a:pt x="1440182" y="2880364"/>
                </a:cubicBezTo>
                <a:cubicBezTo>
                  <a:pt x="671139" y="2895115"/>
                  <a:pt x="150573" y="2271776"/>
                  <a:pt x="0" y="1440182"/>
                </a:cubicBezTo>
                <a:close/>
              </a:path>
              <a:path w="2880364" h="2880364" stroke="0" extrusionOk="0">
                <a:moveTo>
                  <a:pt x="0" y="1440182"/>
                </a:moveTo>
                <a:cubicBezTo>
                  <a:pt x="-164911" y="543070"/>
                  <a:pt x="603406" y="15532"/>
                  <a:pt x="1440182" y="0"/>
                </a:cubicBezTo>
                <a:cubicBezTo>
                  <a:pt x="2370052" y="28311"/>
                  <a:pt x="2680538" y="651145"/>
                  <a:pt x="2880364" y="1440182"/>
                </a:cubicBezTo>
                <a:cubicBezTo>
                  <a:pt x="2863193" y="2252342"/>
                  <a:pt x="2214002" y="2999592"/>
                  <a:pt x="1440182" y="2880364"/>
                </a:cubicBezTo>
                <a:cubicBezTo>
                  <a:pt x="529476" y="2817272"/>
                  <a:pt x="130749" y="2298046"/>
                  <a:pt x="0" y="1440182"/>
                </a:cubicBez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8" name="Picture 327" descr="A picture containing pot, dark&#10;&#10;Description automatically generated">
            <a:extLst>
              <a:ext uri="{FF2B5EF4-FFF2-40B4-BE49-F238E27FC236}">
                <a16:creationId xmlns:a16="http://schemas.microsoft.com/office/drawing/2014/main" id="{BDE79AFC-9350-48CE-5DE3-975962321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405">
            <a:off x="6419545" y="1732125"/>
            <a:ext cx="5201476" cy="5201476"/>
          </a:xfrm>
          <a:prstGeom prst="rect">
            <a:avLst/>
          </a:prstGeom>
        </p:spPr>
      </p:pic>
      <p:pic>
        <p:nvPicPr>
          <p:cNvPr id="326" name="Graphic 325">
            <a:extLst>
              <a:ext uri="{FF2B5EF4-FFF2-40B4-BE49-F238E27FC236}">
                <a16:creationId xmlns:a16="http://schemas.microsoft.com/office/drawing/2014/main" id="{A20CCAC8-1591-E511-4341-BF51EC055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21381">
            <a:off x="10311075" y="1857263"/>
            <a:ext cx="2006614" cy="18634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188C1F-04F6-9762-72D6-82F588058FBB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>
                <a:cs typeface="Calibri Light"/>
              </a:rPr>
              <a:t>About Me</a:t>
            </a:r>
            <a:endParaRPr lang="en-US" sz="5400"/>
          </a:p>
        </p:txBody>
      </p:sp>
      <p:pic>
        <p:nvPicPr>
          <p:cNvPr id="7" name="Picture 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2BC3D483-E391-E313-299E-15CC65C714E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t="16027" r="13432" b="366"/>
          <a:stretch/>
        </p:blipFill>
        <p:spPr>
          <a:xfrm>
            <a:off x="1103906" y="1202987"/>
            <a:ext cx="4663440" cy="4663440"/>
          </a:xfrm>
          <a:prstGeom prst="ellipse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C8C8623-AEFE-9198-A5AD-B5C0BE4AB45F}"/>
              </a:ext>
            </a:extLst>
          </p:cNvPr>
          <p:cNvSpPr/>
          <p:nvPr/>
        </p:nvSpPr>
        <p:spPr>
          <a:xfrm>
            <a:off x="1048385" y="991573"/>
            <a:ext cx="4663440" cy="5041859"/>
          </a:xfrm>
          <a:custGeom>
            <a:avLst/>
            <a:gdLst>
              <a:gd name="connsiteX0" fmla="*/ 0 w 4663440"/>
              <a:gd name="connsiteY0" fmla="*/ 2520930 h 5041859"/>
              <a:gd name="connsiteX1" fmla="*/ 2331720 w 4663440"/>
              <a:gd name="connsiteY1" fmla="*/ 0 h 5041859"/>
              <a:gd name="connsiteX2" fmla="*/ 4663440 w 4663440"/>
              <a:gd name="connsiteY2" fmla="*/ 2520930 h 5041859"/>
              <a:gd name="connsiteX3" fmla="*/ 2331720 w 4663440"/>
              <a:gd name="connsiteY3" fmla="*/ 5041860 h 5041859"/>
              <a:gd name="connsiteX4" fmla="*/ 0 w 4663440"/>
              <a:gd name="connsiteY4" fmla="*/ 2520930 h 504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440" h="5041859" extrusionOk="0">
                <a:moveTo>
                  <a:pt x="0" y="2520930"/>
                </a:moveTo>
                <a:cubicBezTo>
                  <a:pt x="-121326" y="1053822"/>
                  <a:pt x="987540" y="21170"/>
                  <a:pt x="2331720" y="0"/>
                </a:cubicBezTo>
                <a:cubicBezTo>
                  <a:pt x="3845523" y="47585"/>
                  <a:pt x="4553716" y="1132148"/>
                  <a:pt x="4663440" y="2520930"/>
                </a:cubicBezTo>
                <a:cubicBezTo>
                  <a:pt x="4602787" y="3972432"/>
                  <a:pt x="3608800" y="5100963"/>
                  <a:pt x="2331720" y="5041860"/>
                </a:cubicBezTo>
                <a:cubicBezTo>
                  <a:pt x="684554" y="4845228"/>
                  <a:pt x="135091" y="3977748"/>
                  <a:pt x="0" y="2520930"/>
                </a:cubicBezTo>
                <a:close/>
              </a:path>
            </a:pathLst>
          </a:custGeom>
          <a:noFill/>
          <a:ln w="57150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DC79A7-06C6-7C81-5D04-9CFB647FBA35}"/>
              </a:ext>
            </a:extLst>
          </p:cNvPr>
          <p:cNvSpPr/>
          <p:nvPr/>
        </p:nvSpPr>
        <p:spPr>
          <a:xfrm>
            <a:off x="967464" y="1161712"/>
            <a:ext cx="4663440" cy="5041859"/>
          </a:xfrm>
          <a:custGeom>
            <a:avLst/>
            <a:gdLst>
              <a:gd name="connsiteX0" fmla="*/ 0 w 4663440"/>
              <a:gd name="connsiteY0" fmla="*/ 2520930 h 5041859"/>
              <a:gd name="connsiteX1" fmla="*/ 2331720 w 4663440"/>
              <a:gd name="connsiteY1" fmla="*/ 0 h 5041859"/>
              <a:gd name="connsiteX2" fmla="*/ 4663440 w 4663440"/>
              <a:gd name="connsiteY2" fmla="*/ 2520930 h 5041859"/>
              <a:gd name="connsiteX3" fmla="*/ 2331720 w 4663440"/>
              <a:gd name="connsiteY3" fmla="*/ 5041860 h 5041859"/>
              <a:gd name="connsiteX4" fmla="*/ 0 w 4663440"/>
              <a:gd name="connsiteY4" fmla="*/ 2520930 h 504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440" h="5041859" extrusionOk="0">
                <a:moveTo>
                  <a:pt x="0" y="2520930"/>
                </a:moveTo>
                <a:cubicBezTo>
                  <a:pt x="-121326" y="1053822"/>
                  <a:pt x="987540" y="21170"/>
                  <a:pt x="2331720" y="0"/>
                </a:cubicBezTo>
                <a:cubicBezTo>
                  <a:pt x="3845523" y="47585"/>
                  <a:pt x="4553716" y="1132148"/>
                  <a:pt x="4663440" y="2520930"/>
                </a:cubicBezTo>
                <a:cubicBezTo>
                  <a:pt x="4602787" y="3972432"/>
                  <a:pt x="3608800" y="5100963"/>
                  <a:pt x="2331720" y="5041860"/>
                </a:cubicBezTo>
                <a:cubicBezTo>
                  <a:pt x="684554" y="4845228"/>
                  <a:pt x="135091" y="3977748"/>
                  <a:pt x="0" y="2520930"/>
                </a:cubicBezTo>
                <a:close/>
              </a:path>
            </a:pathLst>
          </a:custGeom>
          <a:noFill/>
          <a:ln w="19050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3E7D0E-E1BD-AEF0-34EB-F7DC3DD3154E}"/>
              </a:ext>
            </a:extLst>
          </p:cNvPr>
          <p:cNvSpPr/>
          <p:nvPr/>
        </p:nvSpPr>
        <p:spPr>
          <a:xfrm rot="4420727">
            <a:off x="872461" y="1192247"/>
            <a:ext cx="5077386" cy="5041859"/>
          </a:xfrm>
          <a:custGeom>
            <a:avLst/>
            <a:gdLst>
              <a:gd name="connsiteX0" fmla="*/ 0 w 5077386"/>
              <a:gd name="connsiteY0" fmla="*/ 2520930 h 5041859"/>
              <a:gd name="connsiteX1" fmla="*/ 2538693 w 5077386"/>
              <a:gd name="connsiteY1" fmla="*/ 0 h 5041859"/>
              <a:gd name="connsiteX2" fmla="*/ 5077386 w 5077386"/>
              <a:gd name="connsiteY2" fmla="*/ 2520930 h 5041859"/>
              <a:gd name="connsiteX3" fmla="*/ 2538693 w 5077386"/>
              <a:gd name="connsiteY3" fmla="*/ 5041860 h 5041859"/>
              <a:gd name="connsiteX4" fmla="*/ 0 w 5077386"/>
              <a:gd name="connsiteY4" fmla="*/ 2520930 h 504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386" h="5041859" extrusionOk="0">
                <a:moveTo>
                  <a:pt x="0" y="2520930"/>
                </a:moveTo>
                <a:cubicBezTo>
                  <a:pt x="-95608" y="1069686"/>
                  <a:pt x="918984" y="81679"/>
                  <a:pt x="2538693" y="0"/>
                </a:cubicBezTo>
                <a:cubicBezTo>
                  <a:pt x="4166804" y="47585"/>
                  <a:pt x="4967662" y="1132148"/>
                  <a:pt x="5077386" y="2520930"/>
                </a:cubicBezTo>
                <a:cubicBezTo>
                  <a:pt x="4812585" y="4171793"/>
                  <a:pt x="3884418" y="5353359"/>
                  <a:pt x="2538693" y="5041860"/>
                </a:cubicBezTo>
                <a:cubicBezTo>
                  <a:pt x="777219" y="4845228"/>
                  <a:pt x="135091" y="3977748"/>
                  <a:pt x="0" y="2520930"/>
                </a:cubicBezTo>
                <a:close/>
              </a:path>
            </a:pathLst>
          </a:custGeom>
          <a:noFill/>
          <a:ln w="9525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3D7A2AC-DC89-FE2E-B2B5-966F6E0B22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1153" y="4963822"/>
            <a:ext cx="1516166" cy="497492"/>
          </a:xfrm>
          <a:prstGeom prst="rect">
            <a:avLst/>
          </a:prstGeom>
        </p:spPr>
      </p:pic>
      <p:grpSp>
        <p:nvGrpSpPr>
          <p:cNvPr id="334" name="Group 333">
            <a:extLst>
              <a:ext uri="{FF2B5EF4-FFF2-40B4-BE49-F238E27FC236}">
                <a16:creationId xmlns:a16="http://schemas.microsoft.com/office/drawing/2014/main" id="{6E0ECE24-4C1A-0EC3-B066-7F51EA4EFD1E}"/>
              </a:ext>
            </a:extLst>
          </p:cNvPr>
          <p:cNvGrpSpPr/>
          <p:nvPr/>
        </p:nvGrpSpPr>
        <p:grpSpPr>
          <a:xfrm>
            <a:off x="10105523" y="3979703"/>
            <a:ext cx="1501390" cy="1562040"/>
            <a:chOff x="9723146" y="4213998"/>
            <a:chExt cx="1501390" cy="1562040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F9D59AAB-9AC6-D400-A86C-D66301642E87}"/>
                </a:ext>
              </a:extLst>
            </p:cNvPr>
            <p:cNvSpPr/>
            <p:nvPr/>
          </p:nvSpPr>
          <p:spPr>
            <a:xfrm rot="2700000">
              <a:off x="10053540" y="4615592"/>
              <a:ext cx="887930" cy="92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16" name="Picture 19" descr="Icon&#10;&#10;Description automatically generated">
              <a:extLst>
                <a:ext uri="{FF2B5EF4-FFF2-40B4-BE49-F238E27FC236}">
                  <a16:creationId xmlns:a16="http://schemas.microsoft.com/office/drawing/2014/main" id="{D194CC61-38AA-2E46-9A4D-7456CAE2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771" r="2024"/>
            <a:stretch/>
          </p:blipFill>
          <p:spPr>
            <a:xfrm>
              <a:off x="9723146" y="4213998"/>
              <a:ext cx="1501390" cy="1562040"/>
            </a:xfrm>
            <a:prstGeom prst="rect">
              <a:avLst/>
            </a:prstGeom>
          </p:spPr>
        </p:pic>
      </p:grpSp>
      <p:sp>
        <p:nvSpPr>
          <p:cNvPr id="331" name="Oval 330">
            <a:extLst>
              <a:ext uri="{FF2B5EF4-FFF2-40B4-BE49-F238E27FC236}">
                <a16:creationId xmlns:a16="http://schemas.microsoft.com/office/drawing/2014/main" id="{5B5A4D06-E087-66B9-2079-8BCF00907DC5}"/>
              </a:ext>
            </a:extLst>
          </p:cNvPr>
          <p:cNvSpPr/>
          <p:nvPr/>
        </p:nvSpPr>
        <p:spPr>
          <a:xfrm rot="15246399">
            <a:off x="6588026" y="3909532"/>
            <a:ext cx="1167814" cy="2373194"/>
          </a:xfrm>
          <a:custGeom>
            <a:avLst/>
            <a:gdLst>
              <a:gd name="connsiteX0" fmla="*/ 0 w 1167814"/>
              <a:gd name="connsiteY0" fmla="*/ 1186597 h 2373194"/>
              <a:gd name="connsiteX1" fmla="*/ 583907 w 1167814"/>
              <a:gd name="connsiteY1" fmla="*/ 0 h 2373194"/>
              <a:gd name="connsiteX2" fmla="*/ 1167814 w 1167814"/>
              <a:gd name="connsiteY2" fmla="*/ 1186597 h 2373194"/>
              <a:gd name="connsiteX3" fmla="*/ 583907 w 1167814"/>
              <a:gd name="connsiteY3" fmla="*/ 2373194 h 2373194"/>
              <a:gd name="connsiteX4" fmla="*/ 0 w 1167814"/>
              <a:gd name="connsiteY4" fmla="*/ 1186597 h 237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814" h="2373194" extrusionOk="0">
                <a:moveTo>
                  <a:pt x="0" y="1186597"/>
                </a:moveTo>
                <a:cubicBezTo>
                  <a:pt x="-27556" y="514261"/>
                  <a:pt x="197349" y="24049"/>
                  <a:pt x="583907" y="0"/>
                </a:cubicBezTo>
                <a:cubicBezTo>
                  <a:pt x="1035482" y="27177"/>
                  <a:pt x="1123544" y="532666"/>
                  <a:pt x="1167814" y="1186597"/>
                </a:cubicBezTo>
                <a:cubicBezTo>
                  <a:pt x="1161708" y="1847899"/>
                  <a:pt x="892141" y="2451951"/>
                  <a:pt x="583907" y="2373194"/>
                </a:cubicBezTo>
                <a:cubicBezTo>
                  <a:pt x="134314" y="2303649"/>
                  <a:pt x="71264" y="1875986"/>
                  <a:pt x="0" y="1186597"/>
                </a:cubicBezTo>
                <a:close/>
              </a:path>
            </a:pathLst>
          </a:custGeom>
          <a:noFill/>
          <a:ln w="15875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DC5FF3A0-1639-AAA8-54C6-D23FB62D8893}"/>
              </a:ext>
            </a:extLst>
          </p:cNvPr>
          <p:cNvSpPr/>
          <p:nvPr/>
        </p:nvSpPr>
        <p:spPr>
          <a:xfrm rot="18655583" flipV="1">
            <a:off x="9842308" y="3636322"/>
            <a:ext cx="2137090" cy="2110646"/>
          </a:xfrm>
          <a:custGeom>
            <a:avLst/>
            <a:gdLst>
              <a:gd name="connsiteX0" fmla="*/ 0 w 2137090"/>
              <a:gd name="connsiteY0" fmla="*/ 1055323 h 2110646"/>
              <a:gd name="connsiteX1" fmla="*/ 1068545 w 2137090"/>
              <a:gd name="connsiteY1" fmla="*/ 0 h 2110646"/>
              <a:gd name="connsiteX2" fmla="*/ 2137090 w 2137090"/>
              <a:gd name="connsiteY2" fmla="*/ 1055323 h 2110646"/>
              <a:gd name="connsiteX3" fmla="*/ 1068545 w 2137090"/>
              <a:gd name="connsiteY3" fmla="*/ 2110646 h 2110646"/>
              <a:gd name="connsiteX4" fmla="*/ 0 w 2137090"/>
              <a:gd name="connsiteY4" fmla="*/ 1055323 h 211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090" h="2110646" extrusionOk="0">
                <a:moveTo>
                  <a:pt x="0" y="1055323"/>
                </a:moveTo>
                <a:cubicBezTo>
                  <a:pt x="-66894" y="431223"/>
                  <a:pt x="330934" y="55348"/>
                  <a:pt x="1068545" y="0"/>
                </a:cubicBezTo>
                <a:cubicBezTo>
                  <a:pt x="1690358" y="6668"/>
                  <a:pt x="1973286" y="477692"/>
                  <a:pt x="2137090" y="1055323"/>
                </a:cubicBezTo>
                <a:cubicBezTo>
                  <a:pt x="2089918" y="1684228"/>
                  <a:pt x="1649977" y="2158782"/>
                  <a:pt x="1068545" y="2110646"/>
                </a:cubicBezTo>
                <a:cubicBezTo>
                  <a:pt x="348935" y="2039811"/>
                  <a:pt x="79305" y="1676055"/>
                  <a:pt x="0" y="1055323"/>
                </a:cubicBezTo>
                <a:close/>
              </a:path>
            </a:pathLst>
          </a:custGeom>
          <a:noFill/>
          <a:ln w="47625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20465156-8457-4C4A-6B6B-C9601CE80A3E}"/>
              </a:ext>
            </a:extLst>
          </p:cNvPr>
          <p:cNvGrpSpPr/>
          <p:nvPr/>
        </p:nvGrpSpPr>
        <p:grpSpPr>
          <a:xfrm>
            <a:off x="8954151" y="2008504"/>
            <a:ext cx="1012798" cy="514443"/>
            <a:chOff x="9238360" y="1903263"/>
            <a:chExt cx="1012798" cy="514443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5DD64CA-5861-167C-81EA-254A38E96FB3}"/>
                </a:ext>
              </a:extLst>
            </p:cNvPr>
            <p:cNvSpPr/>
            <p:nvPr/>
          </p:nvSpPr>
          <p:spPr>
            <a:xfrm rot="2814422">
              <a:off x="9713009" y="1813775"/>
              <a:ext cx="63500" cy="1012798"/>
            </a:xfrm>
            <a:custGeom>
              <a:avLst/>
              <a:gdLst>
                <a:gd name="connsiteX0" fmla="*/ 0 w 63500"/>
                <a:gd name="connsiteY0" fmla="*/ 0 h 1012798"/>
                <a:gd name="connsiteX1" fmla="*/ 63500 w 63500"/>
                <a:gd name="connsiteY1" fmla="*/ 0 h 1012798"/>
                <a:gd name="connsiteX2" fmla="*/ 63500 w 63500"/>
                <a:gd name="connsiteY2" fmla="*/ 486143 h 1012798"/>
                <a:gd name="connsiteX3" fmla="*/ 63500 w 63500"/>
                <a:gd name="connsiteY3" fmla="*/ 1012798 h 1012798"/>
                <a:gd name="connsiteX4" fmla="*/ 0 w 63500"/>
                <a:gd name="connsiteY4" fmla="*/ 1012798 h 1012798"/>
                <a:gd name="connsiteX5" fmla="*/ 0 w 63500"/>
                <a:gd name="connsiteY5" fmla="*/ 516527 h 1012798"/>
                <a:gd name="connsiteX6" fmla="*/ 0 w 63500"/>
                <a:gd name="connsiteY6" fmla="*/ 0 h 1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1012798" fill="none" extrusionOk="0">
                  <a:moveTo>
                    <a:pt x="0" y="0"/>
                  </a:moveTo>
                  <a:cubicBezTo>
                    <a:pt x="29542" y="-7547"/>
                    <a:pt x="45183" y="720"/>
                    <a:pt x="63500" y="0"/>
                  </a:cubicBezTo>
                  <a:cubicBezTo>
                    <a:pt x="105840" y="187645"/>
                    <a:pt x="39766" y="369694"/>
                    <a:pt x="63500" y="486143"/>
                  </a:cubicBezTo>
                  <a:cubicBezTo>
                    <a:pt x="87234" y="602592"/>
                    <a:pt x="5636" y="853342"/>
                    <a:pt x="63500" y="1012798"/>
                  </a:cubicBezTo>
                  <a:cubicBezTo>
                    <a:pt x="39942" y="1019880"/>
                    <a:pt x="31386" y="1010293"/>
                    <a:pt x="0" y="1012798"/>
                  </a:cubicBezTo>
                  <a:cubicBezTo>
                    <a:pt x="-22645" y="865457"/>
                    <a:pt x="25893" y="728218"/>
                    <a:pt x="0" y="516527"/>
                  </a:cubicBezTo>
                  <a:cubicBezTo>
                    <a:pt x="-25893" y="304836"/>
                    <a:pt x="32910" y="229170"/>
                    <a:pt x="0" y="0"/>
                  </a:cubicBezTo>
                  <a:close/>
                </a:path>
                <a:path w="63500" h="1012798" stroke="0" extrusionOk="0">
                  <a:moveTo>
                    <a:pt x="0" y="0"/>
                  </a:moveTo>
                  <a:cubicBezTo>
                    <a:pt x="16100" y="-5173"/>
                    <a:pt x="33414" y="3047"/>
                    <a:pt x="63500" y="0"/>
                  </a:cubicBezTo>
                  <a:cubicBezTo>
                    <a:pt x="70026" y="116269"/>
                    <a:pt x="40975" y="350441"/>
                    <a:pt x="63500" y="476015"/>
                  </a:cubicBezTo>
                  <a:cubicBezTo>
                    <a:pt x="86025" y="601589"/>
                    <a:pt x="38839" y="816674"/>
                    <a:pt x="63500" y="1012798"/>
                  </a:cubicBezTo>
                  <a:cubicBezTo>
                    <a:pt x="46475" y="1020078"/>
                    <a:pt x="18418" y="1009391"/>
                    <a:pt x="0" y="1012798"/>
                  </a:cubicBezTo>
                  <a:cubicBezTo>
                    <a:pt x="-9621" y="831018"/>
                    <a:pt x="20793" y="691972"/>
                    <a:pt x="0" y="516527"/>
                  </a:cubicBezTo>
                  <a:cubicBezTo>
                    <a:pt x="-20793" y="341082"/>
                    <a:pt x="26304" y="239593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9BF9E3B-2A25-4DAE-F5B1-587038682708}"/>
                </a:ext>
              </a:extLst>
            </p:cNvPr>
            <p:cNvSpPr/>
            <p:nvPr/>
          </p:nvSpPr>
          <p:spPr>
            <a:xfrm rot="16780838">
              <a:off x="9835924" y="170888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A80D556A-EF73-5ECC-E139-82E39BBC3DFB}"/>
                </a:ext>
              </a:extLst>
            </p:cNvPr>
            <p:cNvSpPr/>
            <p:nvPr/>
          </p:nvSpPr>
          <p:spPr>
            <a:xfrm rot="11678320">
              <a:off x="9988324" y="195653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F2EE0C3-6CBE-7B8A-0B35-FDB9DE0CBB4E}"/>
              </a:ext>
            </a:extLst>
          </p:cNvPr>
          <p:cNvGrpSpPr/>
          <p:nvPr/>
        </p:nvGrpSpPr>
        <p:grpSpPr>
          <a:xfrm rot="14976221">
            <a:off x="5206308" y="3368958"/>
            <a:ext cx="1361585" cy="1138607"/>
            <a:chOff x="9193485" y="1903263"/>
            <a:chExt cx="1012798" cy="514443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922A7452-614A-F23A-624A-B1417319168A}"/>
                </a:ext>
              </a:extLst>
            </p:cNvPr>
            <p:cNvSpPr/>
            <p:nvPr/>
          </p:nvSpPr>
          <p:spPr>
            <a:xfrm rot="2814422">
              <a:off x="9668134" y="1697128"/>
              <a:ext cx="63500" cy="1012798"/>
            </a:xfrm>
            <a:custGeom>
              <a:avLst/>
              <a:gdLst>
                <a:gd name="connsiteX0" fmla="*/ 0 w 63500"/>
                <a:gd name="connsiteY0" fmla="*/ 0 h 1012798"/>
                <a:gd name="connsiteX1" fmla="*/ 63500 w 63500"/>
                <a:gd name="connsiteY1" fmla="*/ 0 h 1012798"/>
                <a:gd name="connsiteX2" fmla="*/ 63500 w 63500"/>
                <a:gd name="connsiteY2" fmla="*/ 486143 h 1012798"/>
                <a:gd name="connsiteX3" fmla="*/ 63500 w 63500"/>
                <a:gd name="connsiteY3" fmla="*/ 1012798 h 1012798"/>
                <a:gd name="connsiteX4" fmla="*/ 0 w 63500"/>
                <a:gd name="connsiteY4" fmla="*/ 1012798 h 1012798"/>
                <a:gd name="connsiteX5" fmla="*/ 0 w 63500"/>
                <a:gd name="connsiteY5" fmla="*/ 516527 h 1012798"/>
                <a:gd name="connsiteX6" fmla="*/ 0 w 63500"/>
                <a:gd name="connsiteY6" fmla="*/ 0 h 1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1012798" fill="none" extrusionOk="0">
                  <a:moveTo>
                    <a:pt x="0" y="0"/>
                  </a:moveTo>
                  <a:cubicBezTo>
                    <a:pt x="29542" y="-7547"/>
                    <a:pt x="45183" y="720"/>
                    <a:pt x="63500" y="0"/>
                  </a:cubicBezTo>
                  <a:cubicBezTo>
                    <a:pt x="105840" y="187645"/>
                    <a:pt x="39766" y="369694"/>
                    <a:pt x="63500" y="486143"/>
                  </a:cubicBezTo>
                  <a:cubicBezTo>
                    <a:pt x="87234" y="602592"/>
                    <a:pt x="5636" y="853342"/>
                    <a:pt x="63500" y="1012798"/>
                  </a:cubicBezTo>
                  <a:cubicBezTo>
                    <a:pt x="39942" y="1019880"/>
                    <a:pt x="31386" y="1010293"/>
                    <a:pt x="0" y="1012798"/>
                  </a:cubicBezTo>
                  <a:cubicBezTo>
                    <a:pt x="-22645" y="865457"/>
                    <a:pt x="25893" y="728218"/>
                    <a:pt x="0" y="516527"/>
                  </a:cubicBezTo>
                  <a:cubicBezTo>
                    <a:pt x="-25893" y="304836"/>
                    <a:pt x="32910" y="229170"/>
                    <a:pt x="0" y="0"/>
                  </a:cubicBezTo>
                  <a:close/>
                </a:path>
                <a:path w="63500" h="1012798" stroke="0" extrusionOk="0">
                  <a:moveTo>
                    <a:pt x="0" y="0"/>
                  </a:moveTo>
                  <a:cubicBezTo>
                    <a:pt x="16100" y="-5173"/>
                    <a:pt x="33414" y="3047"/>
                    <a:pt x="63500" y="0"/>
                  </a:cubicBezTo>
                  <a:cubicBezTo>
                    <a:pt x="70026" y="116269"/>
                    <a:pt x="40975" y="350441"/>
                    <a:pt x="63500" y="476015"/>
                  </a:cubicBezTo>
                  <a:cubicBezTo>
                    <a:pt x="86025" y="601589"/>
                    <a:pt x="38839" y="816674"/>
                    <a:pt x="63500" y="1012798"/>
                  </a:cubicBezTo>
                  <a:cubicBezTo>
                    <a:pt x="46475" y="1020078"/>
                    <a:pt x="18418" y="1009391"/>
                    <a:pt x="0" y="1012798"/>
                  </a:cubicBezTo>
                  <a:cubicBezTo>
                    <a:pt x="-9621" y="831018"/>
                    <a:pt x="20793" y="691972"/>
                    <a:pt x="0" y="516527"/>
                  </a:cubicBezTo>
                  <a:cubicBezTo>
                    <a:pt x="-20793" y="341082"/>
                    <a:pt x="26304" y="239593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203BACE8-38E4-31A8-C944-6F2007F15CDA}"/>
                </a:ext>
              </a:extLst>
            </p:cNvPr>
            <p:cNvSpPr/>
            <p:nvPr/>
          </p:nvSpPr>
          <p:spPr>
            <a:xfrm rot="16780838">
              <a:off x="9835924" y="170888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2EE79F4-EED4-2319-905F-8E5865C538EC}"/>
                </a:ext>
              </a:extLst>
            </p:cNvPr>
            <p:cNvSpPr/>
            <p:nvPr/>
          </p:nvSpPr>
          <p:spPr>
            <a:xfrm rot="11678320">
              <a:off x="9988324" y="195653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9" name="Rectangle 348">
            <a:extLst>
              <a:ext uri="{FF2B5EF4-FFF2-40B4-BE49-F238E27FC236}">
                <a16:creationId xmlns:a16="http://schemas.microsoft.com/office/drawing/2014/main" id="{19D5AD89-BC96-9F53-7ECC-7080D8529F21}"/>
              </a:ext>
            </a:extLst>
          </p:cNvPr>
          <p:cNvSpPr/>
          <p:nvPr/>
        </p:nvSpPr>
        <p:spPr>
          <a:xfrm rot="11678320" flipH="1">
            <a:off x="11110034" y="2117930"/>
            <a:ext cx="45719" cy="877510"/>
          </a:xfrm>
          <a:custGeom>
            <a:avLst/>
            <a:gdLst>
              <a:gd name="connsiteX0" fmla="*/ 0 w 45719"/>
              <a:gd name="connsiteY0" fmla="*/ 0 h 877510"/>
              <a:gd name="connsiteX1" fmla="*/ 45719 w 45719"/>
              <a:gd name="connsiteY1" fmla="*/ 0 h 877510"/>
              <a:gd name="connsiteX2" fmla="*/ 45719 w 45719"/>
              <a:gd name="connsiteY2" fmla="*/ 421205 h 877510"/>
              <a:gd name="connsiteX3" fmla="*/ 45719 w 45719"/>
              <a:gd name="connsiteY3" fmla="*/ 877510 h 877510"/>
              <a:gd name="connsiteX4" fmla="*/ 0 w 45719"/>
              <a:gd name="connsiteY4" fmla="*/ 877510 h 877510"/>
              <a:gd name="connsiteX5" fmla="*/ 0 w 45719"/>
              <a:gd name="connsiteY5" fmla="*/ 447530 h 877510"/>
              <a:gd name="connsiteX6" fmla="*/ 0 w 45719"/>
              <a:gd name="connsiteY6" fmla="*/ 0 h 8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877510" fill="none" extrusionOk="0">
                <a:moveTo>
                  <a:pt x="0" y="0"/>
                </a:moveTo>
                <a:cubicBezTo>
                  <a:pt x="13425" y="-2340"/>
                  <a:pt x="27282" y="3427"/>
                  <a:pt x="45719" y="0"/>
                </a:cubicBezTo>
                <a:cubicBezTo>
                  <a:pt x="51220" y="139686"/>
                  <a:pt x="10943" y="321364"/>
                  <a:pt x="45719" y="421205"/>
                </a:cubicBezTo>
                <a:cubicBezTo>
                  <a:pt x="80495" y="521046"/>
                  <a:pt x="1292" y="743889"/>
                  <a:pt x="45719" y="877510"/>
                </a:cubicBezTo>
                <a:cubicBezTo>
                  <a:pt x="26330" y="878280"/>
                  <a:pt x="19311" y="874642"/>
                  <a:pt x="0" y="877510"/>
                </a:cubicBezTo>
                <a:cubicBezTo>
                  <a:pt x="-22149" y="768845"/>
                  <a:pt x="32376" y="581929"/>
                  <a:pt x="0" y="447530"/>
                </a:cubicBezTo>
                <a:cubicBezTo>
                  <a:pt x="-32376" y="313131"/>
                  <a:pt x="31533" y="92214"/>
                  <a:pt x="0" y="0"/>
                </a:cubicBezTo>
                <a:close/>
              </a:path>
              <a:path w="45719" h="877510" stroke="0" extrusionOk="0">
                <a:moveTo>
                  <a:pt x="0" y="0"/>
                </a:moveTo>
                <a:cubicBezTo>
                  <a:pt x="18173" y="-1477"/>
                  <a:pt x="31455" y="3772"/>
                  <a:pt x="45719" y="0"/>
                </a:cubicBezTo>
                <a:cubicBezTo>
                  <a:pt x="77930" y="174659"/>
                  <a:pt x="6524" y="313584"/>
                  <a:pt x="45719" y="412430"/>
                </a:cubicBezTo>
                <a:cubicBezTo>
                  <a:pt x="84914" y="511276"/>
                  <a:pt x="8868" y="686091"/>
                  <a:pt x="45719" y="877510"/>
                </a:cubicBezTo>
                <a:cubicBezTo>
                  <a:pt x="26884" y="880738"/>
                  <a:pt x="9473" y="876635"/>
                  <a:pt x="0" y="877510"/>
                </a:cubicBezTo>
                <a:cubicBezTo>
                  <a:pt x="-14832" y="777848"/>
                  <a:pt x="43354" y="638559"/>
                  <a:pt x="0" y="447530"/>
                </a:cubicBezTo>
                <a:cubicBezTo>
                  <a:pt x="-43354" y="256501"/>
                  <a:pt x="7933" y="211056"/>
                  <a:pt x="0" y="0"/>
                </a:cubicBezTo>
                <a:close/>
              </a:path>
            </a:pathLst>
          </a:custGeom>
          <a:solidFill>
            <a:srgbClr val="F19E65"/>
          </a:solidFill>
          <a:ln w="25400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9A2ADC40-D952-F9DC-64DF-FBDF68177D9C}"/>
              </a:ext>
            </a:extLst>
          </p:cNvPr>
          <p:cNvSpPr/>
          <p:nvPr/>
        </p:nvSpPr>
        <p:spPr>
          <a:xfrm rot="11678320" flipH="1">
            <a:off x="10932234" y="2117930"/>
            <a:ext cx="45719" cy="877510"/>
          </a:xfrm>
          <a:custGeom>
            <a:avLst/>
            <a:gdLst>
              <a:gd name="connsiteX0" fmla="*/ 0 w 45719"/>
              <a:gd name="connsiteY0" fmla="*/ 0 h 877510"/>
              <a:gd name="connsiteX1" fmla="*/ 45719 w 45719"/>
              <a:gd name="connsiteY1" fmla="*/ 0 h 877510"/>
              <a:gd name="connsiteX2" fmla="*/ 45719 w 45719"/>
              <a:gd name="connsiteY2" fmla="*/ 421205 h 877510"/>
              <a:gd name="connsiteX3" fmla="*/ 45719 w 45719"/>
              <a:gd name="connsiteY3" fmla="*/ 877510 h 877510"/>
              <a:gd name="connsiteX4" fmla="*/ 0 w 45719"/>
              <a:gd name="connsiteY4" fmla="*/ 877510 h 877510"/>
              <a:gd name="connsiteX5" fmla="*/ 0 w 45719"/>
              <a:gd name="connsiteY5" fmla="*/ 447530 h 877510"/>
              <a:gd name="connsiteX6" fmla="*/ 0 w 45719"/>
              <a:gd name="connsiteY6" fmla="*/ 0 h 8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9" h="877510" fill="none" extrusionOk="0">
                <a:moveTo>
                  <a:pt x="0" y="0"/>
                </a:moveTo>
                <a:cubicBezTo>
                  <a:pt x="13425" y="-2340"/>
                  <a:pt x="27282" y="3427"/>
                  <a:pt x="45719" y="0"/>
                </a:cubicBezTo>
                <a:cubicBezTo>
                  <a:pt x="51220" y="139686"/>
                  <a:pt x="10943" y="321364"/>
                  <a:pt x="45719" y="421205"/>
                </a:cubicBezTo>
                <a:cubicBezTo>
                  <a:pt x="80495" y="521046"/>
                  <a:pt x="1292" y="743889"/>
                  <a:pt x="45719" y="877510"/>
                </a:cubicBezTo>
                <a:cubicBezTo>
                  <a:pt x="26330" y="878280"/>
                  <a:pt x="19311" y="874642"/>
                  <a:pt x="0" y="877510"/>
                </a:cubicBezTo>
                <a:cubicBezTo>
                  <a:pt x="-22149" y="768845"/>
                  <a:pt x="32376" y="581929"/>
                  <a:pt x="0" y="447530"/>
                </a:cubicBezTo>
                <a:cubicBezTo>
                  <a:pt x="-32376" y="313131"/>
                  <a:pt x="31533" y="92214"/>
                  <a:pt x="0" y="0"/>
                </a:cubicBezTo>
                <a:close/>
              </a:path>
              <a:path w="45719" h="877510" stroke="0" extrusionOk="0">
                <a:moveTo>
                  <a:pt x="0" y="0"/>
                </a:moveTo>
                <a:cubicBezTo>
                  <a:pt x="18173" y="-1477"/>
                  <a:pt x="31455" y="3772"/>
                  <a:pt x="45719" y="0"/>
                </a:cubicBezTo>
                <a:cubicBezTo>
                  <a:pt x="77930" y="174659"/>
                  <a:pt x="6524" y="313584"/>
                  <a:pt x="45719" y="412430"/>
                </a:cubicBezTo>
                <a:cubicBezTo>
                  <a:pt x="84914" y="511276"/>
                  <a:pt x="8868" y="686091"/>
                  <a:pt x="45719" y="877510"/>
                </a:cubicBezTo>
                <a:cubicBezTo>
                  <a:pt x="26884" y="880738"/>
                  <a:pt x="9473" y="876635"/>
                  <a:pt x="0" y="877510"/>
                </a:cubicBezTo>
                <a:cubicBezTo>
                  <a:pt x="-14832" y="777848"/>
                  <a:pt x="43354" y="638559"/>
                  <a:pt x="0" y="447530"/>
                </a:cubicBezTo>
                <a:cubicBezTo>
                  <a:pt x="-43354" y="256501"/>
                  <a:pt x="7933" y="211056"/>
                  <a:pt x="0" y="0"/>
                </a:cubicBezTo>
                <a:close/>
              </a:path>
            </a:pathLst>
          </a:custGeom>
          <a:solidFill>
            <a:srgbClr val="F19E65"/>
          </a:solidFill>
          <a:ln w="25400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4" name="Picture 353" descr="A white mug with a handle&#10;&#10;Description automatically generated with medium confidence">
            <a:extLst>
              <a:ext uri="{FF2B5EF4-FFF2-40B4-BE49-F238E27FC236}">
                <a16:creationId xmlns:a16="http://schemas.microsoft.com/office/drawing/2014/main" id="{81A22E99-9084-B57B-8908-2B0C115C027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06" y="4820576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6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F9591-EE1A-0345-3865-110D29F3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CAABBE1-594A-321B-DA6D-BEB65A84F1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t="16027" r="13432" b="366"/>
          <a:stretch/>
        </p:blipFill>
        <p:spPr>
          <a:xfrm>
            <a:off x="6585368" y="980737"/>
            <a:ext cx="4663440" cy="4663440"/>
          </a:xfrm>
          <a:prstGeom prst="ellipse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AF47C83-39C2-FF12-96A8-672F7F21A5D4}"/>
              </a:ext>
            </a:extLst>
          </p:cNvPr>
          <p:cNvSpPr/>
          <p:nvPr/>
        </p:nvSpPr>
        <p:spPr>
          <a:xfrm>
            <a:off x="6529847" y="769323"/>
            <a:ext cx="4663440" cy="5041859"/>
          </a:xfrm>
          <a:custGeom>
            <a:avLst/>
            <a:gdLst>
              <a:gd name="connsiteX0" fmla="*/ 0 w 4663440"/>
              <a:gd name="connsiteY0" fmla="*/ 2520930 h 5041859"/>
              <a:gd name="connsiteX1" fmla="*/ 2331720 w 4663440"/>
              <a:gd name="connsiteY1" fmla="*/ 0 h 5041859"/>
              <a:gd name="connsiteX2" fmla="*/ 4663440 w 4663440"/>
              <a:gd name="connsiteY2" fmla="*/ 2520930 h 5041859"/>
              <a:gd name="connsiteX3" fmla="*/ 2331720 w 4663440"/>
              <a:gd name="connsiteY3" fmla="*/ 5041860 h 5041859"/>
              <a:gd name="connsiteX4" fmla="*/ 0 w 4663440"/>
              <a:gd name="connsiteY4" fmla="*/ 2520930 h 504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440" h="5041859" extrusionOk="0">
                <a:moveTo>
                  <a:pt x="0" y="2520930"/>
                </a:moveTo>
                <a:cubicBezTo>
                  <a:pt x="-121326" y="1053822"/>
                  <a:pt x="987540" y="21170"/>
                  <a:pt x="2331720" y="0"/>
                </a:cubicBezTo>
                <a:cubicBezTo>
                  <a:pt x="3845523" y="47585"/>
                  <a:pt x="4553716" y="1132148"/>
                  <a:pt x="4663440" y="2520930"/>
                </a:cubicBezTo>
                <a:cubicBezTo>
                  <a:pt x="4602787" y="3972432"/>
                  <a:pt x="3608800" y="5100963"/>
                  <a:pt x="2331720" y="5041860"/>
                </a:cubicBezTo>
                <a:cubicBezTo>
                  <a:pt x="684554" y="4845228"/>
                  <a:pt x="135091" y="3977748"/>
                  <a:pt x="0" y="2520930"/>
                </a:cubicBezTo>
                <a:close/>
              </a:path>
            </a:pathLst>
          </a:custGeom>
          <a:noFill/>
          <a:ln w="57150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F2EEDD-C848-EB1B-9EFC-30C6AF053464}"/>
              </a:ext>
            </a:extLst>
          </p:cNvPr>
          <p:cNvSpPr/>
          <p:nvPr/>
        </p:nvSpPr>
        <p:spPr>
          <a:xfrm rot="2506970">
            <a:off x="6393723" y="376334"/>
            <a:ext cx="5053287" cy="5823202"/>
          </a:xfrm>
          <a:custGeom>
            <a:avLst/>
            <a:gdLst>
              <a:gd name="connsiteX0" fmla="*/ 0 w 5053287"/>
              <a:gd name="connsiteY0" fmla="*/ 2911601 h 5823202"/>
              <a:gd name="connsiteX1" fmla="*/ 2526644 w 5053287"/>
              <a:gd name="connsiteY1" fmla="*/ 0 h 5823202"/>
              <a:gd name="connsiteX2" fmla="*/ 5053288 w 5053287"/>
              <a:gd name="connsiteY2" fmla="*/ 2911601 h 5823202"/>
              <a:gd name="connsiteX3" fmla="*/ 2526644 w 5053287"/>
              <a:gd name="connsiteY3" fmla="*/ 5823202 h 5823202"/>
              <a:gd name="connsiteX4" fmla="*/ 0 w 5053287"/>
              <a:gd name="connsiteY4" fmla="*/ 2911601 h 582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287" h="5823202" extrusionOk="0">
                <a:moveTo>
                  <a:pt x="0" y="2911601"/>
                </a:moveTo>
                <a:cubicBezTo>
                  <a:pt x="-49228" y="1273203"/>
                  <a:pt x="904741" y="85000"/>
                  <a:pt x="2526644" y="0"/>
                </a:cubicBezTo>
                <a:cubicBezTo>
                  <a:pt x="4096658" y="36755"/>
                  <a:pt x="4769125" y="1312604"/>
                  <a:pt x="5053288" y="2911601"/>
                </a:cubicBezTo>
                <a:cubicBezTo>
                  <a:pt x="4845086" y="4722954"/>
                  <a:pt x="3908688" y="5897177"/>
                  <a:pt x="2526644" y="5823202"/>
                </a:cubicBezTo>
                <a:cubicBezTo>
                  <a:pt x="1076886" y="5793476"/>
                  <a:pt x="332648" y="4678576"/>
                  <a:pt x="0" y="2911601"/>
                </a:cubicBezTo>
                <a:close/>
              </a:path>
            </a:pathLst>
          </a:custGeom>
          <a:noFill/>
          <a:ln w="22225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BA5A7D-70C9-0E47-33A9-01CB69355A40}"/>
              </a:ext>
            </a:extLst>
          </p:cNvPr>
          <p:cNvSpPr/>
          <p:nvPr/>
        </p:nvSpPr>
        <p:spPr>
          <a:xfrm>
            <a:off x="6448926" y="939462"/>
            <a:ext cx="4663440" cy="5041859"/>
          </a:xfrm>
          <a:custGeom>
            <a:avLst/>
            <a:gdLst>
              <a:gd name="connsiteX0" fmla="*/ 0 w 4663440"/>
              <a:gd name="connsiteY0" fmla="*/ 2520930 h 5041859"/>
              <a:gd name="connsiteX1" fmla="*/ 2331720 w 4663440"/>
              <a:gd name="connsiteY1" fmla="*/ 0 h 5041859"/>
              <a:gd name="connsiteX2" fmla="*/ 4663440 w 4663440"/>
              <a:gd name="connsiteY2" fmla="*/ 2520930 h 5041859"/>
              <a:gd name="connsiteX3" fmla="*/ 2331720 w 4663440"/>
              <a:gd name="connsiteY3" fmla="*/ 5041860 h 5041859"/>
              <a:gd name="connsiteX4" fmla="*/ 0 w 4663440"/>
              <a:gd name="connsiteY4" fmla="*/ 2520930 h 504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3440" h="5041859" extrusionOk="0">
                <a:moveTo>
                  <a:pt x="0" y="2520930"/>
                </a:moveTo>
                <a:cubicBezTo>
                  <a:pt x="-121326" y="1053822"/>
                  <a:pt x="987540" y="21170"/>
                  <a:pt x="2331720" y="0"/>
                </a:cubicBezTo>
                <a:cubicBezTo>
                  <a:pt x="3845523" y="47585"/>
                  <a:pt x="4553716" y="1132148"/>
                  <a:pt x="4663440" y="2520930"/>
                </a:cubicBezTo>
                <a:cubicBezTo>
                  <a:pt x="4602787" y="3972432"/>
                  <a:pt x="3608800" y="5100963"/>
                  <a:pt x="2331720" y="5041860"/>
                </a:cubicBezTo>
                <a:cubicBezTo>
                  <a:pt x="684554" y="4845228"/>
                  <a:pt x="135091" y="3977748"/>
                  <a:pt x="0" y="2520930"/>
                </a:cubicBezTo>
                <a:close/>
              </a:path>
            </a:pathLst>
          </a:custGeom>
          <a:noFill/>
          <a:ln w="19050"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655E17-5CA1-430D-E549-B55D20944513}"/>
              </a:ext>
            </a:extLst>
          </p:cNvPr>
          <p:cNvGrpSpPr/>
          <p:nvPr/>
        </p:nvGrpSpPr>
        <p:grpSpPr>
          <a:xfrm rot="13520028">
            <a:off x="6161770" y="1432950"/>
            <a:ext cx="1361585" cy="1138607"/>
            <a:chOff x="9193485" y="1903263"/>
            <a:chExt cx="1012798" cy="5144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EDCE8E-9644-3AFE-620A-A174D8C92DB1}"/>
                </a:ext>
              </a:extLst>
            </p:cNvPr>
            <p:cNvSpPr/>
            <p:nvPr/>
          </p:nvSpPr>
          <p:spPr>
            <a:xfrm rot="2814422">
              <a:off x="9668134" y="1697128"/>
              <a:ext cx="63500" cy="1012798"/>
            </a:xfrm>
            <a:custGeom>
              <a:avLst/>
              <a:gdLst>
                <a:gd name="connsiteX0" fmla="*/ 0 w 63500"/>
                <a:gd name="connsiteY0" fmla="*/ 0 h 1012798"/>
                <a:gd name="connsiteX1" fmla="*/ 63500 w 63500"/>
                <a:gd name="connsiteY1" fmla="*/ 0 h 1012798"/>
                <a:gd name="connsiteX2" fmla="*/ 63500 w 63500"/>
                <a:gd name="connsiteY2" fmla="*/ 486143 h 1012798"/>
                <a:gd name="connsiteX3" fmla="*/ 63500 w 63500"/>
                <a:gd name="connsiteY3" fmla="*/ 1012798 h 1012798"/>
                <a:gd name="connsiteX4" fmla="*/ 0 w 63500"/>
                <a:gd name="connsiteY4" fmla="*/ 1012798 h 1012798"/>
                <a:gd name="connsiteX5" fmla="*/ 0 w 63500"/>
                <a:gd name="connsiteY5" fmla="*/ 516527 h 1012798"/>
                <a:gd name="connsiteX6" fmla="*/ 0 w 63500"/>
                <a:gd name="connsiteY6" fmla="*/ 0 h 1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1012798" fill="none" extrusionOk="0">
                  <a:moveTo>
                    <a:pt x="0" y="0"/>
                  </a:moveTo>
                  <a:cubicBezTo>
                    <a:pt x="29542" y="-7547"/>
                    <a:pt x="45183" y="720"/>
                    <a:pt x="63500" y="0"/>
                  </a:cubicBezTo>
                  <a:cubicBezTo>
                    <a:pt x="105840" y="187645"/>
                    <a:pt x="39766" y="369694"/>
                    <a:pt x="63500" y="486143"/>
                  </a:cubicBezTo>
                  <a:cubicBezTo>
                    <a:pt x="87234" y="602592"/>
                    <a:pt x="5636" y="853342"/>
                    <a:pt x="63500" y="1012798"/>
                  </a:cubicBezTo>
                  <a:cubicBezTo>
                    <a:pt x="39942" y="1019880"/>
                    <a:pt x="31386" y="1010293"/>
                    <a:pt x="0" y="1012798"/>
                  </a:cubicBezTo>
                  <a:cubicBezTo>
                    <a:pt x="-22645" y="865457"/>
                    <a:pt x="25893" y="728218"/>
                    <a:pt x="0" y="516527"/>
                  </a:cubicBezTo>
                  <a:cubicBezTo>
                    <a:pt x="-25893" y="304836"/>
                    <a:pt x="32910" y="229170"/>
                    <a:pt x="0" y="0"/>
                  </a:cubicBezTo>
                  <a:close/>
                </a:path>
                <a:path w="63500" h="1012798" stroke="0" extrusionOk="0">
                  <a:moveTo>
                    <a:pt x="0" y="0"/>
                  </a:moveTo>
                  <a:cubicBezTo>
                    <a:pt x="16100" y="-5173"/>
                    <a:pt x="33414" y="3047"/>
                    <a:pt x="63500" y="0"/>
                  </a:cubicBezTo>
                  <a:cubicBezTo>
                    <a:pt x="70026" y="116269"/>
                    <a:pt x="40975" y="350441"/>
                    <a:pt x="63500" y="476015"/>
                  </a:cubicBezTo>
                  <a:cubicBezTo>
                    <a:pt x="86025" y="601589"/>
                    <a:pt x="38839" y="816674"/>
                    <a:pt x="63500" y="1012798"/>
                  </a:cubicBezTo>
                  <a:cubicBezTo>
                    <a:pt x="46475" y="1020078"/>
                    <a:pt x="18418" y="1009391"/>
                    <a:pt x="0" y="1012798"/>
                  </a:cubicBezTo>
                  <a:cubicBezTo>
                    <a:pt x="-9621" y="831018"/>
                    <a:pt x="20793" y="691972"/>
                    <a:pt x="0" y="516527"/>
                  </a:cubicBezTo>
                  <a:cubicBezTo>
                    <a:pt x="-20793" y="341082"/>
                    <a:pt x="26304" y="239593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092D45-CBAC-3F3F-2937-9E646B00690D}"/>
                </a:ext>
              </a:extLst>
            </p:cNvPr>
            <p:cNvSpPr/>
            <p:nvPr/>
          </p:nvSpPr>
          <p:spPr>
            <a:xfrm rot="16780838">
              <a:off x="9835924" y="170888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87CB4-5428-D8E4-ABC0-4DA64B8D6EDD}"/>
                </a:ext>
              </a:extLst>
            </p:cNvPr>
            <p:cNvSpPr/>
            <p:nvPr/>
          </p:nvSpPr>
          <p:spPr>
            <a:xfrm rot="11678320">
              <a:off x="9988324" y="195653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A landscape with trees and mountains in the back&#10;&#10;Description automatically generated with medium confidence">
            <a:extLst>
              <a:ext uri="{FF2B5EF4-FFF2-40B4-BE49-F238E27FC236}">
                <a16:creationId xmlns:a16="http://schemas.microsoft.com/office/drawing/2014/main" id="{FD8C2D0D-1662-FEF2-B635-AFE3EE438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r="17046"/>
          <a:stretch/>
        </p:blipFill>
        <p:spPr>
          <a:xfrm rot="1151798">
            <a:off x="9845913" y="1505258"/>
            <a:ext cx="1842644" cy="1851736"/>
          </a:xfrm>
          <a:prstGeom prst="rect">
            <a:avLst/>
          </a:prstGeom>
          <a:ln w="127000"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5A9580-44A9-8903-FBE6-F703DF960D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3" r="28323"/>
          <a:stretch/>
        </p:blipFill>
        <p:spPr>
          <a:xfrm rot="21395143">
            <a:off x="6991866" y="4423012"/>
            <a:ext cx="1828298" cy="1837318"/>
          </a:xfrm>
          <a:prstGeom prst="rect">
            <a:avLst/>
          </a:prstGeom>
          <a:ln w="127000">
            <a:solidFill>
              <a:schemeClr val="bg1"/>
            </a:solidFill>
          </a:ln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F8612DA1-FB85-AB99-336C-6DCC40D1DC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79" y="3925010"/>
            <a:ext cx="1080880" cy="1080880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4B4BA944-0F88-90E1-9B58-ABBD12D9D9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6486">
            <a:off x="10566323" y="1024707"/>
            <a:ext cx="1080880" cy="1080880"/>
          </a:xfrm>
          <a:prstGeom prst="rect">
            <a:avLst/>
          </a:prstGeom>
        </p:spPr>
      </p:pic>
      <p:pic>
        <p:nvPicPr>
          <p:cNvPr id="19" name="Picture 18" descr="A picture containing cup, coffee, drink, tableware&#10;&#10;Description automatically generated">
            <a:extLst>
              <a:ext uri="{FF2B5EF4-FFF2-40B4-BE49-F238E27FC236}">
                <a16:creationId xmlns:a16="http://schemas.microsoft.com/office/drawing/2014/main" id="{57807C1C-D246-B151-C524-D87B6419D4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4189">
            <a:off x="9277921" y="3252320"/>
            <a:ext cx="3724409" cy="372440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F1BF4F6-18E7-E9BA-2EDA-3C1BEB6C1867}"/>
              </a:ext>
            </a:extLst>
          </p:cNvPr>
          <p:cNvSpPr/>
          <p:nvPr/>
        </p:nvSpPr>
        <p:spPr>
          <a:xfrm>
            <a:off x="638856" y="2900770"/>
            <a:ext cx="262844" cy="262844"/>
          </a:xfrm>
          <a:custGeom>
            <a:avLst/>
            <a:gdLst>
              <a:gd name="connsiteX0" fmla="*/ 0 w 262844"/>
              <a:gd name="connsiteY0" fmla="*/ 131422 h 262844"/>
              <a:gd name="connsiteX1" fmla="*/ 131422 w 262844"/>
              <a:gd name="connsiteY1" fmla="*/ 0 h 262844"/>
              <a:gd name="connsiteX2" fmla="*/ 262844 w 262844"/>
              <a:gd name="connsiteY2" fmla="*/ 131422 h 262844"/>
              <a:gd name="connsiteX3" fmla="*/ 131422 w 262844"/>
              <a:gd name="connsiteY3" fmla="*/ 262844 h 262844"/>
              <a:gd name="connsiteX4" fmla="*/ 0 w 262844"/>
              <a:gd name="connsiteY4" fmla="*/ 131422 h 26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44" h="262844" fill="none" extrusionOk="0">
                <a:moveTo>
                  <a:pt x="0" y="131422"/>
                </a:moveTo>
                <a:cubicBezTo>
                  <a:pt x="10769" y="60118"/>
                  <a:pt x="65842" y="-14410"/>
                  <a:pt x="131422" y="0"/>
                </a:cubicBezTo>
                <a:cubicBezTo>
                  <a:pt x="196912" y="-1086"/>
                  <a:pt x="260644" y="60912"/>
                  <a:pt x="262844" y="131422"/>
                </a:cubicBezTo>
                <a:cubicBezTo>
                  <a:pt x="262424" y="200000"/>
                  <a:pt x="203015" y="264218"/>
                  <a:pt x="131422" y="262844"/>
                </a:cubicBezTo>
                <a:cubicBezTo>
                  <a:pt x="61292" y="264217"/>
                  <a:pt x="3328" y="204804"/>
                  <a:pt x="0" y="131422"/>
                </a:cubicBezTo>
                <a:close/>
              </a:path>
              <a:path w="262844" h="262844" stroke="0" extrusionOk="0">
                <a:moveTo>
                  <a:pt x="0" y="131422"/>
                </a:moveTo>
                <a:cubicBezTo>
                  <a:pt x="-16772" y="48494"/>
                  <a:pt x="41103" y="6657"/>
                  <a:pt x="131422" y="0"/>
                </a:cubicBezTo>
                <a:cubicBezTo>
                  <a:pt x="224342" y="4282"/>
                  <a:pt x="258767" y="58970"/>
                  <a:pt x="262844" y="131422"/>
                </a:cubicBezTo>
                <a:cubicBezTo>
                  <a:pt x="257075" y="209638"/>
                  <a:pt x="201793" y="275066"/>
                  <a:pt x="131422" y="262844"/>
                </a:cubicBezTo>
                <a:cubicBezTo>
                  <a:pt x="51342" y="258741"/>
                  <a:pt x="4555" y="206180"/>
                  <a:pt x="0" y="131422"/>
                </a:cubicBez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A74BBC1-55F1-C4AC-2A96-C76954D1B82E}"/>
              </a:ext>
            </a:extLst>
          </p:cNvPr>
          <p:cNvSpPr/>
          <p:nvPr/>
        </p:nvSpPr>
        <p:spPr>
          <a:xfrm rot="3049476">
            <a:off x="626156" y="3561170"/>
            <a:ext cx="262844" cy="262844"/>
          </a:xfrm>
          <a:custGeom>
            <a:avLst/>
            <a:gdLst>
              <a:gd name="connsiteX0" fmla="*/ 0 w 262844"/>
              <a:gd name="connsiteY0" fmla="*/ 131422 h 262844"/>
              <a:gd name="connsiteX1" fmla="*/ 131422 w 262844"/>
              <a:gd name="connsiteY1" fmla="*/ 0 h 262844"/>
              <a:gd name="connsiteX2" fmla="*/ 262844 w 262844"/>
              <a:gd name="connsiteY2" fmla="*/ 131422 h 262844"/>
              <a:gd name="connsiteX3" fmla="*/ 131422 w 262844"/>
              <a:gd name="connsiteY3" fmla="*/ 262844 h 262844"/>
              <a:gd name="connsiteX4" fmla="*/ 0 w 262844"/>
              <a:gd name="connsiteY4" fmla="*/ 131422 h 26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44" h="262844" fill="none" extrusionOk="0">
                <a:moveTo>
                  <a:pt x="0" y="131422"/>
                </a:moveTo>
                <a:cubicBezTo>
                  <a:pt x="10769" y="60118"/>
                  <a:pt x="65842" y="-14410"/>
                  <a:pt x="131422" y="0"/>
                </a:cubicBezTo>
                <a:cubicBezTo>
                  <a:pt x="196912" y="-1086"/>
                  <a:pt x="260644" y="60912"/>
                  <a:pt x="262844" y="131422"/>
                </a:cubicBezTo>
                <a:cubicBezTo>
                  <a:pt x="262424" y="200000"/>
                  <a:pt x="203015" y="264218"/>
                  <a:pt x="131422" y="262844"/>
                </a:cubicBezTo>
                <a:cubicBezTo>
                  <a:pt x="61292" y="264217"/>
                  <a:pt x="3328" y="204804"/>
                  <a:pt x="0" y="131422"/>
                </a:cubicBezTo>
                <a:close/>
              </a:path>
              <a:path w="262844" h="262844" stroke="0" extrusionOk="0">
                <a:moveTo>
                  <a:pt x="0" y="131422"/>
                </a:moveTo>
                <a:cubicBezTo>
                  <a:pt x="-16772" y="48494"/>
                  <a:pt x="41103" y="6657"/>
                  <a:pt x="131422" y="0"/>
                </a:cubicBezTo>
                <a:cubicBezTo>
                  <a:pt x="224342" y="4282"/>
                  <a:pt x="258767" y="58970"/>
                  <a:pt x="262844" y="131422"/>
                </a:cubicBezTo>
                <a:cubicBezTo>
                  <a:pt x="257075" y="209638"/>
                  <a:pt x="201793" y="275066"/>
                  <a:pt x="131422" y="262844"/>
                </a:cubicBezTo>
                <a:cubicBezTo>
                  <a:pt x="51342" y="258741"/>
                  <a:pt x="4555" y="206180"/>
                  <a:pt x="0" y="131422"/>
                </a:cubicBez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8C0DF5-5095-2E6F-1BCA-BF43552E8FB9}"/>
              </a:ext>
            </a:extLst>
          </p:cNvPr>
          <p:cNvSpPr/>
          <p:nvPr/>
        </p:nvSpPr>
        <p:spPr>
          <a:xfrm rot="3049476">
            <a:off x="626156" y="4234270"/>
            <a:ext cx="262844" cy="262844"/>
          </a:xfrm>
          <a:custGeom>
            <a:avLst/>
            <a:gdLst>
              <a:gd name="connsiteX0" fmla="*/ 0 w 262844"/>
              <a:gd name="connsiteY0" fmla="*/ 131422 h 262844"/>
              <a:gd name="connsiteX1" fmla="*/ 131422 w 262844"/>
              <a:gd name="connsiteY1" fmla="*/ 0 h 262844"/>
              <a:gd name="connsiteX2" fmla="*/ 262844 w 262844"/>
              <a:gd name="connsiteY2" fmla="*/ 131422 h 262844"/>
              <a:gd name="connsiteX3" fmla="*/ 131422 w 262844"/>
              <a:gd name="connsiteY3" fmla="*/ 262844 h 262844"/>
              <a:gd name="connsiteX4" fmla="*/ 0 w 262844"/>
              <a:gd name="connsiteY4" fmla="*/ 131422 h 26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44" h="262844" fill="none" extrusionOk="0">
                <a:moveTo>
                  <a:pt x="0" y="131422"/>
                </a:moveTo>
                <a:cubicBezTo>
                  <a:pt x="10769" y="60118"/>
                  <a:pt x="65842" y="-14410"/>
                  <a:pt x="131422" y="0"/>
                </a:cubicBezTo>
                <a:cubicBezTo>
                  <a:pt x="196912" y="-1086"/>
                  <a:pt x="260644" y="60912"/>
                  <a:pt x="262844" y="131422"/>
                </a:cubicBezTo>
                <a:cubicBezTo>
                  <a:pt x="262424" y="200000"/>
                  <a:pt x="203015" y="264218"/>
                  <a:pt x="131422" y="262844"/>
                </a:cubicBezTo>
                <a:cubicBezTo>
                  <a:pt x="61292" y="264217"/>
                  <a:pt x="3328" y="204804"/>
                  <a:pt x="0" y="131422"/>
                </a:cubicBezTo>
                <a:close/>
              </a:path>
              <a:path w="262844" h="262844" stroke="0" extrusionOk="0">
                <a:moveTo>
                  <a:pt x="0" y="131422"/>
                </a:moveTo>
                <a:cubicBezTo>
                  <a:pt x="-16772" y="48494"/>
                  <a:pt x="41103" y="6657"/>
                  <a:pt x="131422" y="0"/>
                </a:cubicBezTo>
                <a:cubicBezTo>
                  <a:pt x="224342" y="4282"/>
                  <a:pt x="258767" y="58970"/>
                  <a:pt x="262844" y="131422"/>
                </a:cubicBezTo>
                <a:cubicBezTo>
                  <a:pt x="257075" y="209638"/>
                  <a:pt x="201793" y="275066"/>
                  <a:pt x="131422" y="262844"/>
                </a:cubicBezTo>
                <a:cubicBezTo>
                  <a:pt x="51342" y="258741"/>
                  <a:pt x="4555" y="206180"/>
                  <a:pt x="0" y="131422"/>
                </a:cubicBez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DE7F29-9CE8-1055-9F39-A3AE510BA2D2}"/>
              </a:ext>
            </a:extLst>
          </p:cNvPr>
          <p:cNvSpPr/>
          <p:nvPr/>
        </p:nvSpPr>
        <p:spPr>
          <a:xfrm rot="3049476">
            <a:off x="626156" y="4920070"/>
            <a:ext cx="262844" cy="262844"/>
          </a:xfrm>
          <a:custGeom>
            <a:avLst/>
            <a:gdLst>
              <a:gd name="connsiteX0" fmla="*/ 0 w 262844"/>
              <a:gd name="connsiteY0" fmla="*/ 131422 h 262844"/>
              <a:gd name="connsiteX1" fmla="*/ 131422 w 262844"/>
              <a:gd name="connsiteY1" fmla="*/ 0 h 262844"/>
              <a:gd name="connsiteX2" fmla="*/ 262844 w 262844"/>
              <a:gd name="connsiteY2" fmla="*/ 131422 h 262844"/>
              <a:gd name="connsiteX3" fmla="*/ 131422 w 262844"/>
              <a:gd name="connsiteY3" fmla="*/ 262844 h 262844"/>
              <a:gd name="connsiteX4" fmla="*/ 0 w 262844"/>
              <a:gd name="connsiteY4" fmla="*/ 131422 h 26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44" h="262844" fill="none" extrusionOk="0">
                <a:moveTo>
                  <a:pt x="0" y="131422"/>
                </a:moveTo>
                <a:cubicBezTo>
                  <a:pt x="10769" y="60118"/>
                  <a:pt x="65842" y="-14410"/>
                  <a:pt x="131422" y="0"/>
                </a:cubicBezTo>
                <a:cubicBezTo>
                  <a:pt x="196912" y="-1086"/>
                  <a:pt x="260644" y="60912"/>
                  <a:pt x="262844" y="131422"/>
                </a:cubicBezTo>
                <a:cubicBezTo>
                  <a:pt x="262424" y="200000"/>
                  <a:pt x="203015" y="264218"/>
                  <a:pt x="131422" y="262844"/>
                </a:cubicBezTo>
                <a:cubicBezTo>
                  <a:pt x="61292" y="264217"/>
                  <a:pt x="3328" y="204804"/>
                  <a:pt x="0" y="131422"/>
                </a:cubicBezTo>
                <a:close/>
              </a:path>
              <a:path w="262844" h="262844" stroke="0" extrusionOk="0">
                <a:moveTo>
                  <a:pt x="0" y="131422"/>
                </a:moveTo>
                <a:cubicBezTo>
                  <a:pt x="-16772" y="48494"/>
                  <a:pt x="41103" y="6657"/>
                  <a:pt x="131422" y="0"/>
                </a:cubicBezTo>
                <a:cubicBezTo>
                  <a:pt x="224342" y="4282"/>
                  <a:pt x="258767" y="58970"/>
                  <a:pt x="262844" y="131422"/>
                </a:cubicBezTo>
                <a:cubicBezTo>
                  <a:pt x="257075" y="209638"/>
                  <a:pt x="201793" y="275066"/>
                  <a:pt x="131422" y="262844"/>
                </a:cubicBezTo>
                <a:cubicBezTo>
                  <a:pt x="51342" y="258741"/>
                  <a:pt x="4555" y="206180"/>
                  <a:pt x="0" y="131422"/>
                </a:cubicBezTo>
                <a:close/>
              </a:path>
            </a:pathLst>
          </a:custGeom>
          <a:solidFill>
            <a:srgbClr val="F19E65"/>
          </a:solidFill>
          <a:ln>
            <a:solidFill>
              <a:srgbClr val="F19E6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81EFAD-5A27-8E42-F40E-3973406F7156}"/>
              </a:ext>
            </a:extLst>
          </p:cNvPr>
          <p:cNvGrpSpPr/>
          <p:nvPr/>
        </p:nvGrpSpPr>
        <p:grpSpPr>
          <a:xfrm rot="13520028">
            <a:off x="5021215" y="1613567"/>
            <a:ext cx="823296" cy="688472"/>
            <a:chOff x="9193485" y="1903263"/>
            <a:chExt cx="1012798" cy="5144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7BD665-6217-835B-F3DF-22E48B679046}"/>
                </a:ext>
              </a:extLst>
            </p:cNvPr>
            <p:cNvSpPr/>
            <p:nvPr/>
          </p:nvSpPr>
          <p:spPr>
            <a:xfrm rot="2814422">
              <a:off x="9668134" y="1697128"/>
              <a:ext cx="63500" cy="1012798"/>
            </a:xfrm>
            <a:custGeom>
              <a:avLst/>
              <a:gdLst>
                <a:gd name="connsiteX0" fmla="*/ 0 w 63500"/>
                <a:gd name="connsiteY0" fmla="*/ 0 h 1012798"/>
                <a:gd name="connsiteX1" fmla="*/ 63500 w 63500"/>
                <a:gd name="connsiteY1" fmla="*/ 0 h 1012798"/>
                <a:gd name="connsiteX2" fmla="*/ 63500 w 63500"/>
                <a:gd name="connsiteY2" fmla="*/ 486143 h 1012798"/>
                <a:gd name="connsiteX3" fmla="*/ 63500 w 63500"/>
                <a:gd name="connsiteY3" fmla="*/ 1012798 h 1012798"/>
                <a:gd name="connsiteX4" fmla="*/ 0 w 63500"/>
                <a:gd name="connsiteY4" fmla="*/ 1012798 h 1012798"/>
                <a:gd name="connsiteX5" fmla="*/ 0 w 63500"/>
                <a:gd name="connsiteY5" fmla="*/ 516527 h 1012798"/>
                <a:gd name="connsiteX6" fmla="*/ 0 w 63500"/>
                <a:gd name="connsiteY6" fmla="*/ 0 h 101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500" h="1012798" fill="none" extrusionOk="0">
                  <a:moveTo>
                    <a:pt x="0" y="0"/>
                  </a:moveTo>
                  <a:cubicBezTo>
                    <a:pt x="29542" y="-7547"/>
                    <a:pt x="45183" y="720"/>
                    <a:pt x="63500" y="0"/>
                  </a:cubicBezTo>
                  <a:cubicBezTo>
                    <a:pt x="105840" y="187645"/>
                    <a:pt x="39766" y="369694"/>
                    <a:pt x="63500" y="486143"/>
                  </a:cubicBezTo>
                  <a:cubicBezTo>
                    <a:pt x="87234" y="602592"/>
                    <a:pt x="5636" y="853342"/>
                    <a:pt x="63500" y="1012798"/>
                  </a:cubicBezTo>
                  <a:cubicBezTo>
                    <a:pt x="39942" y="1019880"/>
                    <a:pt x="31386" y="1010293"/>
                    <a:pt x="0" y="1012798"/>
                  </a:cubicBezTo>
                  <a:cubicBezTo>
                    <a:pt x="-22645" y="865457"/>
                    <a:pt x="25893" y="728218"/>
                    <a:pt x="0" y="516527"/>
                  </a:cubicBezTo>
                  <a:cubicBezTo>
                    <a:pt x="-25893" y="304836"/>
                    <a:pt x="32910" y="229170"/>
                    <a:pt x="0" y="0"/>
                  </a:cubicBezTo>
                  <a:close/>
                </a:path>
                <a:path w="63500" h="1012798" stroke="0" extrusionOk="0">
                  <a:moveTo>
                    <a:pt x="0" y="0"/>
                  </a:moveTo>
                  <a:cubicBezTo>
                    <a:pt x="16100" y="-5173"/>
                    <a:pt x="33414" y="3047"/>
                    <a:pt x="63500" y="0"/>
                  </a:cubicBezTo>
                  <a:cubicBezTo>
                    <a:pt x="70026" y="116269"/>
                    <a:pt x="40975" y="350441"/>
                    <a:pt x="63500" y="476015"/>
                  </a:cubicBezTo>
                  <a:cubicBezTo>
                    <a:pt x="86025" y="601589"/>
                    <a:pt x="38839" y="816674"/>
                    <a:pt x="63500" y="1012798"/>
                  </a:cubicBezTo>
                  <a:cubicBezTo>
                    <a:pt x="46475" y="1020078"/>
                    <a:pt x="18418" y="1009391"/>
                    <a:pt x="0" y="1012798"/>
                  </a:cubicBezTo>
                  <a:cubicBezTo>
                    <a:pt x="-9621" y="831018"/>
                    <a:pt x="20793" y="691972"/>
                    <a:pt x="0" y="516527"/>
                  </a:cubicBezTo>
                  <a:cubicBezTo>
                    <a:pt x="-20793" y="341082"/>
                    <a:pt x="26304" y="239593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DF5DEF-8FE5-4B29-086E-C24AB4DD0C39}"/>
                </a:ext>
              </a:extLst>
            </p:cNvPr>
            <p:cNvSpPr/>
            <p:nvPr/>
          </p:nvSpPr>
          <p:spPr>
            <a:xfrm rot="16780838">
              <a:off x="9835924" y="170888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DE8300-8ACF-0A4A-AD50-249DAE7FB3A4}"/>
                </a:ext>
              </a:extLst>
            </p:cNvPr>
            <p:cNvSpPr/>
            <p:nvPr/>
          </p:nvSpPr>
          <p:spPr>
            <a:xfrm rot="11678320">
              <a:off x="9988324" y="1956531"/>
              <a:ext cx="72412" cy="461175"/>
            </a:xfrm>
            <a:custGeom>
              <a:avLst/>
              <a:gdLst>
                <a:gd name="connsiteX0" fmla="*/ 0 w 72412"/>
                <a:gd name="connsiteY0" fmla="*/ 0 h 461175"/>
                <a:gd name="connsiteX1" fmla="*/ 72412 w 72412"/>
                <a:gd name="connsiteY1" fmla="*/ 0 h 461175"/>
                <a:gd name="connsiteX2" fmla="*/ 72412 w 72412"/>
                <a:gd name="connsiteY2" fmla="*/ 461175 h 461175"/>
                <a:gd name="connsiteX3" fmla="*/ 0 w 72412"/>
                <a:gd name="connsiteY3" fmla="*/ 461175 h 461175"/>
                <a:gd name="connsiteX4" fmla="*/ 0 w 72412"/>
                <a:gd name="connsiteY4" fmla="*/ 0 h 46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12" h="461175" fill="none" extrusionOk="0">
                  <a:moveTo>
                    <a:pt x="0" y="0"/>
                  </a:moveTo>
                  <a:cubicBezTo>
                    <a:pt x="15455" y="-683"/>
                    <a:pt x="51921" y="1893"/>
                    <a:pt x="72412" y="0"/>
                  </a:cubicBezTo>
                  <a:cubicBezTo>
                    <a:pt x="93119" y="159645"/>
                    <a:pt x="17179" y="345476"/>
                    <a:pt x="72412" y="461175"/>
                  </a:cubicBezTo>
                  <a:cubicBezTo>
                    <a:pt x="38539" y="463157"/>
                    <a:pt x="15789" y="459311"/>
                    <a:pt x="0" y="461175"/>
                  </a:cubicBezTo>
                  <a:cubicBezTo>
                    <a:pt x="-22472" y="276784"/>
                    <a:pt x="36248" y="221722"/>
                    <a:pt x="0" y="0"/>
                  </a:cubicBezTo>
                  <a:close/>
                </a:path>
                <a:path w="72412" h="461175" stroke="0" extrusionOk="0">
                  <a:moveTo>
                    <a:pt x="0" y="0"/>
                  </a:moveTo>
                  <a:cubicBezTo>
                    <a:pt x="32451" y="-3985"/>
                    <a:pt x="51590" y="6166"/>
                    <a:pt x="72412" y="0"/>
                  </a:cubicBezTo>
                  <a:cubicBezTo>
                    <a:pt x="73955" y="147556"/>
                    <a:pt x="33731" y="331494"/>
                    <a:pt x="72412" y="461175"/>
                  </a:cubicBezTo>
                  <a:cubicBezTo>
                    <a:pt x="46986" y="464830"/>
                    <a:pt x="34896" y="457779"/>
                    <a:pt x="0" y="461175"/>
                  </a:cubicBezTo>
                  <a:cubicBezTo>
                    <a:pt x="-16789" y="313240"/>
                    <a:pt x="16291" y="189755"/>
                    <a:pt x="0" y="0"/>
                  </a:cubicBezTo>
                  <a:close/>
                </a:path>
              </a:pathLst>
            </a:custGeom>
            <a:solidFill>
              <a:srgbClr val="F19E65"/>
            </a:solidFill>
            <a:ln w="25400">
              <a:solidFill>
                <a:srgbClr val="F19E6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D7C9-CB50-82C3-C6E2-D791509C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266426" cy="3547872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/>
              <a:t>Link to my slides @ aka.ms/</a:t>
            </a:r>
            <a:r>
              <a:rPr lang="en-US" sz="2400">
                <a:highlight>
                  <a:srgbClr val="FFFF00"/>
                </a:highlight>
              </a:rPr>
              <a:t>XXX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/>
              <a:t>More Citus Con talks @ aka.ms/</a:t>
            </a:r>
            <a:r>
              <a:rPr lang="en-US" sz="2400" err="1"/>
              <a:t>cituscon</a:t>
            </a:r>
            <a:endParaRPr lang="en-US" sz="2400"/>
          </a:p>
          <a:p>
            <a:pPr marL="342900" indent="-342900">
              <a:lnSpc>
                <a:spcPct val="150000"/>
              </a:lnSpc>
            </a:pPr>
            <a:r>
              <a:rPr lang="en-US" sz="2400" err="1"/>
              <a:t>linkedin.com</a:t>
            </a:r>
            <a:r>
              <a:rPr lang="en-US" sz="2400"/>
              <a:t>/in/</a:t>
            </a:r>
            <a:r>
              <a:rPr lang="en-US" sz="2400" err="1"/>
              <a:t>achudnovskij</a:t>
            </a:r>
            <a:r>
              <a:rPr lang="en-US" sz="2400"/>
              <a:t>/</a:t>
            </a:r>
          </a:p>
          <a:p>
            <a:pPr marL="342900" indent="-342900">
              <a:lnSpc>
                <a:spcPct val="100000"/>
              </a:lnSpc>
              <a:spcBef>
                <a:spcPts val="2000"/>
              </a:spcBef>
            </a:pPr>
            <a:r>
              <a:rPr lang="en-US" sz="2400"/>
              <a:t>Microsoft Learn documentation @ </a:t>
            </a:r>
            <a:br>
              <a:rPr lang="en-US" sz="2400"/>
            </a:br>
            <a:r>
              <a:rPr lang="en-US" sz="2400"/>
              <a:t>aka.ms/docs-azuredbpostgres-authentication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1839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5EEBE-C074-B1D7-6F89-5331D56F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Azure Active Directory</a:t>
            </a:r>
            <a:endParaRPr lang="en-US" sz="54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ADE3-82C8-0683-D8BB-2C07F4CA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Cloud-based identity and access management (IAM)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cs typeface="Calibri"/>
              </a:rPr>
              <a:t>Implements industry standards for authentication:</a:t>
            </a:r>
            <a:br>
              <a:rPr lang="en-US" sz="2200" dirty="0">
                <a:cs typeface="Calibri"/>
              </a:rPr>
            </a:br>
            <a:r>
              <a:rPr lang="en-US" sz="2200" dirty="0">
                <a:cs typeface="Calibri"/>
              </a:rPr>
              <a:t>OAUTH2, </a:t>
            </a:r>
            <a:r>
              <a:rPr lang="en-US" sz="2200" dirty="0" err="1">
                <a:cs typeface="Calibri"/>
              </a:rPr>
              <a:t>OpenId</a:t>
            </a:r>
            <a:r>
              <a:rPr lang="en-US" sz="2200" dirty="0">
                <a:cs typeface="Calibri"/>
              </a:rPr>
              <a:t> Connect (OIDC)</a:t>
            </a:r>
            <a:endParaRPr lang="en-US" sz="22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cs typeface="Calibri"/>
              </a:rPr>
              <a:t>Multiple authentication factor options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cs typeface="Calibri"/>
              </a:rPr>
              <a:t>Advanced enterprise security and management features.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ea typeface="+mn-lt"/>
                <a:cs typeface="+mn-lt"/>
              </a:rPr>
              <a:t>Microsoft Graph – Users, Groups, Applications and Identities metadata API</a:t>
            </a:r>
            <a:endParaRPr lang="en-US" sz="2200" dirty="0">
              <a:cs typeface="Calibri"/>
            </a:endParaRPr>
          </a:p>
        </p:txBody>
      </p:sp>
      <p:pic>
        <p:nvPicPr>
          <p:cNvPr id="10" name="Picture 19" descr="Icon&#10;&#10;Description automatically generated">
            <a:extLst>
              <a:ext uri="{FF2B5EF4-FFF2-40B4-BE49-F238E27FC236}">
                <a16:creationId xmlns:a16="http://schemas.microsoft.com/office/drawing/2014/main" id="{AD4AA35A-FF5C-EC79-3498-14E50478A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" r="2024"/>
          <a:stretch/>
        </p:blipFill>
        <p:spPr>
          <a:xfrm>
            <a:off x="7675658" y="2093976"/>
            <a:ext cx="3106289" cy="32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AB100-F53C-D821-0AB3-1DF56911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>
                <a:cs typeface="Calibri Light"/>
              </a:rPr>
              <a:t>Azure AD Authentication in Flexible Servers</a:t>
            </a:r>
            <a:endParaRPr lang="en-US" sz="3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79F63E-435A-C773-2A9F-0DA4B2E75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7" y="2807208"/>
            <a:ext cx="3617361" cy="226771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cs typeface="Calibri"/>
              </a:rPr>
              <a:t>Authentication exchange between Client and AAD</a:t>
            </a:r>
          </a:p>
          <a:p>
            <a:r>
              <a:rPr lang="en-US" sz="2200" dirty="0">
                <a:cs typeface="Calibri"/>
              </a:rPr>
              <a:t>Token as Password</a:t>
            </a:r>
          </a:p>
          <a:p>
            <a:r>
              <a:rPr lang="en-US" sz="2200" dirty="0">
                <a:cs typeface="Calibri"/>
              </a:rPr>
              <a:t>PostgreSQL validates token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BB6BCC-D586-422A-8474-AA07280B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398" y="470750"/>
            <a:ext cx="7393336" cy="49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4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DAF6E-3A77-B3FF-AC99-D9F9669F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 dirty="0">
                <a:cs typeface="Calibri Light"/>
              </a:rPr>
              <a:t>Azure AD is integrated throughout Azure</a:t>
            </a:r>
            <a:endParaRPr lang="en-US" sz="50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3D38-40DC-C491-ABFA-17EFCA14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Every Azure user is Azure AD user.</a:t>
            </a:r>
          </a:p>
          <a:p>
            <a:r>
              <a:rPr lang="en-US" sz="2200" dirty="0">
                <a:cs typeface="Calibri"/>
              </a:rPr>
              <a:t>Find your Tenant with Sign In status</a:t>
            </a:r>
          </a:p>
          <a:p>
            <a:r>
              <a:rPr lang="en-US" sz="2200" dirty="0">
                <a:cs typeface="Calibri"/>
              </a:rPr>
              <a:t>Azure AD can be managed in Portal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cs typeface="Calibri"/>
              </a:rPr>
              <a:t>Azure AD authentication works with </a:t>
            </a:r>
            <a:br>
              <a:rPr lang="en-US" sz="2200" dirty="0">
                <a:cs typeface="Calibri"/>
              </a:rPr>
            </a:br>
            <a:r>
              <a:rPr lang="en-US" sz="2200" dirty="0">
                <a:cs typeface="Calibri"/>
              </a:rPr>
              <a:t>free Azure AD tier and on the minimal </a:t>
            </a:r>
            <a:br>
              <a:rPr lang="en-US" sz="2200" dirty="0">
                <a:cs typeface="Calibri"/>
              </a:rPr>
            </a:br>
            <a:r>
              <a:rPr lang="en-US" sz="2200" dirty="0">
                <a:cs typeface="Calibri"/>
              </a:rPr>
              <a:t>PostgreSQL Flexible SKUs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685BE9-15A6-5A73-DD13-E22BDC25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81" y="1852528"/>
            <a:ext cx="5066888" cy="33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876B1-0703-95AC-1918-52C9D818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1" y="42648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Start -Setup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40CEB-481C-B1C7-0CCE-D4B624309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696"/>
              </p:ext>
            </p:extLst>
          </p:nvPr>
        </p:nvGraphicFramePr>
        <p:xfrm>
          <a:off x="638881" y="1906642"/>
          <a:ext cx="10968210" cy="3022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928">
                  <a:extLst>
                    <a:ext uri="{9D8B030D-6E8A-4147-A177-3AD203B41FA5}">
                      <a16:colId xmlns:a16="http://schemas.microsoft.com/office/drawing/2014/main" val="2549571859"/>
                    </a:ext>
                  </a:extLst>
                </a:gridCol>
                <a:gridCol w="8745282">
                  <a:extLst>
                    <a:ext uri="{9D8B030D-6E8A-4147-A177-3AD203B41FA5}">
                      <a16:colId xmlns:a16="http://schemas.microsoft.com/office/drawing/2014/main" val="3487282015"/>
                    </a:ext>
                  </a:extLst>
                </a:gridCol>
              </a:tblGrid>
              <a:tr h="919728">
                <a:tc>
                  <a:txBody>
                    <a:bodyPr/>
                    <a:lstStyle/>
                    <a:p>
                      <a:r>
                        <a:rPr lang="en-US" sz="2300" dirty="0"/>
                        <a:t>1. Create Server</a:t>
                      </a: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postgres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flexible-server create --name "expenses-</a:t>
                      </a: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db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 --resource-group "expenses-app" --active-directory-auth "Enabled“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32733"/>
                  </a:ext>
                </a:extLst>
              </a:tr>
              <a:tr h="1113824">
                <a:tc>
                  <a:txBody>
                    <a:bodyPr/>
                    <a:lstStyle/>
                    <a:p>
                      <a:r>
                        <a:rPr lang="en-US" sz="2300" dirty="0"/>
                        <a:t>2. Create Admin (via CLI)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postgres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flexible-server ad-admin create --resource-group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"expenses-app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 --server-name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"expenses-</a:t>
                      </a:r>
                      <a:r>
                        <a:rPr lang="en-US" sz="1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db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 --display-name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admin@expenses.app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 --object-id "</a:t>
                      </a:r>
                      <a:r>
                        <a:rPr lang="en-US" sz="1800" b="1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&lt;</a:t>
                      </a:r>
                      <a:r>
                        <a:rPr lang="en-US" sz="1800" b="1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object_id</a:t>
                      </a:r>
                      <a:r>
                        <a:rPr lang="en-US" sz="1800" b="1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&gt;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" --type "</a:t>
                      </a:r>
                      <a:r>
                        <a:rPr lang="en-US" sz="1800" b="1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User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“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6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5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876B1-0703-95AC-1918-52C9D818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51" y="42648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Quick Start - Connect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40CEB-481C-B1C7-0CCE-D4B624309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45114"/>
              </p:ext>
            </p:extLst>
          </p:nvPr>
        </p:nvGraphicFramePr>
        <p:xfrm>
          <a:off x="638881" y="1906642"/>
          <a:ext cx="10968210" cy="2610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928">
                  <a:extLst>
                    <a:ext uri="{9D8B030D-6E8A-4147-A177-3AD203B41FA5}">
                      <a16:colId xmlns:a16="http://schemas.microsoft.com/office/drawing/2014/main" val="2549571859"/>
                    </a:ext>
                  </a:extLst>
                </a:gridCol>
                <a:gridCol w="8745282">
                  <a:extLst>
                    <a:ext uri="{9D8B030D-6E8A-4147-A177-3AD203B41FA5}">
                      <a16:colId xmlns:a16="http://schemas.microsoft.com/office/drawing/2014/main" val="3487282015"/>
                    </a:ext>
                  </a:extLst>
                </a:gridCol>
              </a:tblGrid>
              <a:tr h="797845">
                <a:tc>
                  <a:txBody>
                    <a:bodyPr/>
                    <a:lstStyle/>
                    <a:p>
                      <a:r>
                        <a:rPr lang="en-US" sz="2300" dirty="0"/>
                        <a:t>3. Get Token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export PGPASSWORD=$(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az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account get-access-token --resource-type 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oss-rdbms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| 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jq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-r .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accessToken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12117"/>
                  </a:ext>
                </a:extLst>
              </a:tr>
              <a:tr h="797845">
                <a:tc>
                  <a:txBody>
                    <a:bodyPr/>
                    <a:lstStyle/>
                    <a:p>
                      <a:r>
                        <a:rPr lang="en-US" sz="2300" dirty="0"/>
                        <a:t>4. Connect</a:t>
                      </a: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psql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"host=server-name.postgres.database.azure.com port=5432 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dbname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=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postgres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 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hlinkClick r:id="rId2"/>
                        </a:rPr>
                        <a:t>user=</a:t>
                      </a:r>
                      <a:r>
                        <a:rPr lang="en-US" sz="1800" dirty="0" err="1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  <a:hlinkClick r:id="rId2"/>
                        </a:rPr>
                        <a:t>admin@expenses.app</a:t>
                      </a:r>
                      <a:r>
                        <a:rPr lang="en-US" sz="1800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ascadia Code Light" panose="020B0609020000020004" pitchFamily="49" charset="0"/>
                        <a:ea typeface="Cascadia Code Light" panose="020B0609020000020004" pitchFamily="49" charset="0"/>
                        <a:cs typeface="Cascadia Code Light" panose="020B0609020000020004" pitchFamily="49" charset="0"/>
                      </a:endParaRPr>
                    </a:p>
                  </a:txBody>
                  <a:tcPr marL="118492" marR="118492" marT="59246" marB="5924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0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38F05-E067-AAE4-B3B0-090F877A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Look Inside Azure AD Role in PG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968A-0773-C284-3D7E-D000815F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7673"/>
            <a:ext cx="10914289" cy="3142760"/>
          </a:xfrm>
          <a:solidFill>
            <a:schemeClr val="bg1">
              <a:lumMod val="9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select * from </a:t>
            </a: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pgaadauth_list_principals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(false);</a:t>
            </a:r>
          </a:p>
          <a:p>
            <a:pPr marL="0" indent="0">
              <a:buNone/>
            </a:pPr>
            <a:endParaRPr lang="en-US" sz="23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rolname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| </a:t>
            </a: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admin@expenses.app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				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principaltype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| user						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objectid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| f1d3f32b-8845-4b8d-94df-ff4e7a96ef05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tenantid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| &lt;</a:t>
            </a: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Tenant_id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ismfa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| 0               // Is Multi factor enforced for role</a:t>
            </a:r>
          </a:p>
          <a:p>
            <a:pPr marL="0" indent="0">
              <a:buNone/>
            </a:pP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isadmin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| 1               // See Azure Ad Admin below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select * from </a:t>
            </a:r>
            <a:r>
              <a:rPr lang="en-US" sz="2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pg_shseclabel</a:t>
            </a:r>
            <a:r>
              <a:rPr lang="en-US" sz="23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    // You can look inside here to see how we store mapping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BF430-1091-94E3-CD7D-7A56555D8BA8}"/>
              </a:ext>
            </a:extLst>
          </p:cNvPr>
          <p:cNvSpPr txBox="1"/>
          <p:nvPr/>
        </p:nvSpPr>
        <p:spPr>
          <a:xfrm>
            <a:off x="838199" y="5180627"/>
            <a:ext cx="9544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Azure AD Admin</a:t>
            </a:r>
            <a:r>
              <a:rPr lang="en-US" sz="2400"/>
              <a:t> has privileges of regular Azure PG Admin role and can create other Azure AD enabled roles.</a:t>
            </a:r>
          </a:p>
        </p:txBody>
      </p:sp>
    </p:spTree>
    <p:extLst>
      <p:ext uri="{BB962C8B-B14F-4D97-AF65-F5344CB8AC3E}">
        <p14:creationId xmlns:p14="http://schemas.microsoft.com/office/powerpoint/2010/main" val="231108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D9C6-996D-8C36-4D65-43947BB4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Security Principal Types</a:t>
            </a:r>
            <a:endParaRPr lang="en-US" sz="5400" dirty="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1EA9-A14D-93A5-E10D-47AA4A45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875"/>
            <a:ext cx="10515600" cy="3217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“user” - Users</a:t>
            </a:r>
          </a:p>
          <a:p>
            <a:r>
              <a:rPr lang="en-US" sz="2200" dirty="0">
                <a:cs typeface="Calibri"/>
              </a:rPr>
              <a:t>“service” - Service Principals</a:t>
            </a:r>
          </a:p>
          <a:p>
            <a:pPr lvl="1"/>
            <a:r>
              <a:rPr lang="en-US" sz="1800" dirty="0">
                <a:cs typeface="Calibri"/>
              </a:rPr>
              <a:t>Applications – "Clients" in OAUTH2. Can access with their own credentials or on user behalf</a:t>
            </a:r>
          </a:p>
          <a:p>
            <a:pPr lvl="1"/>
            <a:r>
              <a:rPr lang="en-US" sz="1800" dirty="0">
                <a:cs typeface="Calibri"/>
              </a:rPr>
              <a:t>Managed Identities – Service Principal managed by Azure</a:t>
            </a:r>
          </a:p>
          <a:p>
            <a:r>
              <a:rPr lang="en-US" sz="2200" dirty="0">
                <a:cs typeface="Calibri"/>
              </a:rPr>
              <a:t>“group” - Groups – Can contains users or service principals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*Object Id – </a:t>
            </a:r>
            <a:r>
              <a:rPr lang="en-US" sz="2200" dirty="0" err="1">
                <a:cs typeface="Calibri"/>
              </a:rPr>
              <a:t>Guid</a:t>
            </a:r>
            <a:r>
              <a:rPr lang="en-US" sz="2200" dirty="0">
                <a:cs typeface="Calibri"/>
              </a:rPr>
              <a:t> of User, Group or Service Principal.</a:t>
            </a:r>
            <a:br>
              <a:rPr lang="en-US" sz="2200" dirty="0">
                <a:cs typeface="Calibri"/>
              </a:rPr>
            </a:br>
            <a:r>
              <a:rPr lang="en-US" sz="2200" dirty="0">
                <a:cs typeface="Calibri"/>
              </a:rPr>
              <a:t>Use “Enterprise Applications” page in Azure Portal to find Service Principal Object Id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0167F-D939-2853-87AE-296E62BCD4EB}"/>
              </a:ext>
            </a:extLst>
          </p:cNvPr>
          <p:cNvSpPr txBox="1"/>
          <p:nvPr/>
        </p:nvSpPr>
        <p:spPr>
          <a:xfrm>
            <a:off x="838200" y="534760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cs typeface="Calibri"/>
              </a:rPr>
              <a:t>Note: Azure AD Authentication in PostgreSQL: 1 PG Role =&gt; 1 AAD Principal. </a:t>
            </a:r>
          </a:p>
        </p:txBody>
      </p:sp>
    </p:spTree>
    <p:extLst>
      <p:ext uri="{BB962C8B-B14F-4D97-AF65-F5344CB8AC3E}">
        <p14:creationId xmlns:p14="http://schemas.microsoft.com/office/powerpoint/2010/main" val="20348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1200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Cascadia Code Light</vt:lpstr>
      <vt:lpstr>Wingdings</vt:lpstr>
      <vt:lpstr>office theme</vt:lpstr>
      <vt:lpstr>PowerPoint Presentation</vt:lpstr>
      <vt:lpstr>PowerPoint Presentation</vt:lpstr>
      <vt:lpstr>Azure Active Directory</vt:lpstr>
      <vt:lpstr>Azure AD Authentication in Flexible Servers</vt:lpstr>
      <vt:lpstr>Azure AD is integrated throughout Azure</vt:lpstr>
      <vt:lpstr>Quick Start -Setup</vt:lpstr>
      <vt:lpstr>Quick Start - Connect</vt:lpstr>
      <vt:lpstr>Look Inside Azure AD Role in PG </vt:lpstr>
      <vt:lpstr>Security Principal Types</vt:lpstr>
      <vt:lpstr>Setup a Managed Identity</vt:lpstr>
      <vt:lpstr>Connect as a Managed Identity</vt:lpstr>
      <vt:lpstr>Connect as a Managed Identity</vt:lpstr>
      <vt:lpstr>Repeat with your App Platform</vt:lpstr>
      <vt:lpstr>Impersonation / Delegated Auth</vt:lpstr>
      <vt:lpstr>Login as a Group Member</vt:lpstr>
      <vt:lpstr>Login as a Group Member</vt:lpstr>
      <vt:lpstr>Login as a Group Member</vt:lpstr>
      <vt:lpstr>Advanced Role Management</vt:lpstr>
      <vt:lpstr>Final Points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Chudnovskiy</dc:creator>
  <cp:lastModifiedBy>Andrey Chudnovskiy</cp:lastModifiedBy>
  <cp:revision>184</cp:revision>
  <dcterms:created xsi:type="dcterms:W3CDTF">2023-03-13T04:49:53Z</dcterms:created>
  <dcterms:modified xsi:type="dcterms:W3CDTF">2023-03-17T05:10:29Z</dcterms:modified>
</cp:coreProperties>
</file>