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4"/>
    <p:restoredTop sz="94640"/>
  </p:normalViewPr>
  <p:slideViewPr>
    <p:cSldViewPr snapToGrid="0" snapToObjects="1">
      <p:cViewPr>
        <p:scale>
          <a:sx n="98" d="100"/>
          <a:sy n="98" d="100"/>
        </p:scale>
        <p:origin x="2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C6D9-5C56-1947-9E4A-888FF4EBE77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1621-6DC5-4540-8F54-DB14F965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CCAC3-0F69-E1E9-5E54-6E1C169C1AC9}"/>
              </a:ext>
            </a:extLst>
          </p:cNvPr>
          <p:cNvGrpSpPr/>
          <p:nvPr/>
        </p:nvGrpSpPr>
        <p:grpSpPr>
          <a:xfrm>
            <a:off x="685801" y="573062"/>
            <a:ext cx="7789447" cy="5839898"/>
            <a:chOff x="685801" y="573062"/>
            <a:chExt cx="7789447" cy="58398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AE9DB2-5991-8747-8CF6-50F0B4AAA6B3}"/>
                </a:ext>
              </a:extLst>
            </p:cNvPr>
            <p:cNvSpPr txBox="1"/>
            <p:nvPr/>
          </p:nvSpPr>
          <p:spPr>
            <a:xfrm>
              <a:off x="2025979" y="1678395"/>
              <a:ext cx="31593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Phase I – Data Pre-Processing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05AF08DE-269B-3143-A3D2-FD56C3CA2462}"/>
                </a:ext>
              </a:extLst>
            </p:cNvPr>
            <p:cNvSpPr/>
            <p:nvPr/>
          </p:nvSpPr>
          <p:spPr>
            <a:xfrm>
              <a:off x="3101686" y="573062"/>
              <a:ext cx="1007918" cy="5922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Dataset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6F7DC7-5210-D747-BB15-4CDDB7E51DEC}"/>
                </a:ext>
              </a:extLst>
            </p:cNvPr>
            <p:cNvSpPr/>
            <p:nvPr/>
          </p:nvSpPr>
          <p:spPr>
            <a:xfrm>
              <a:off x="685801" y="1591581"/>
              <a:ext cx="5839691" cy="25457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785F2DB0-DBB9-8945-8F10-AB96139FC09E}"/>
                </a:ext>
              </a:extLst>
            </p:cNvPr>
            <p:cNvSpPr/>
            <p:nvPr/>
          </p:nvSpPr>
          <p:spPr>
            <a:xfrm>
              <a:off x="831273" y="2354013"/>
              <a:ext cx="2514599" cy="1270289"/>
            </a:xfrm>
            <a:prstGeom prst="flowChartMultidocumen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Feature Engineering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Handling Missing Values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Encoding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CA4EEA3F-50B8-B246-824D-4F6BE1D60C08}"/>
                </a:ext>
              </a:extLst>
            </p:cNvPr>
            <p:cNvSpPr/>
            <p:nvPr/>
          </p:nvSpPr>
          <p:spPr>
            <a:xfrm>
              <a:off x="3392631" y="2693017"/>
              <a:ext cx="348096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15EB79-D884-944E-8420-C195E8F6B8C4}"/>
                </a:ext>
              </a:extLst>
            </p:cNvPr>
            <p:cNvSpPr/>
            <p:nvPr/>
          </p:nvSpPr>
          <p:spPr>
            <a:xfrm>
              <a:off x="3865418" y="2354013"/>
              <a:ext cx="426027" cy="1270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D33990-B2E2-E84E-A4F5-751A8CD45803}"/>
                </a:ext>
              </a:extLst>
            </p:cNvPr>
            <p:cNvSpPr/>
            <p:nvPr/>
          </p:nvSpPr>
          <p:spPr>
            <a:xfrm>
              <a:off x="4353792" y="3451553"/>
              <a:ext cx="426027" cy="1727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6128BB-2077-6B4B-A63C-6FEE680A4B20}"/>
                </a:ext>
              </a:extLst>
            </p:cNvPr>
            <p:cNvSpPr/>
            <p:nvPr/>
          </p:nvSpPr>
          <p:spPr>
            <a:xfrm>
              <a:off x="5909831" y="2341440"/>
              <a:ext cx="426027" cy="1304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010BDE-B9B9-894B-95C5-3EA2AFEF3E80}"/>
                </a:ext>
              </a:extLst>
            </p:cNvPr>
            <p:cNvSpPr/>
            <p:nvPr/>
          </p:nvSpPr>
          <p:spPr>
            <a:xfrm>
              <a:off x="5441822" y="3446399"/>
              <a:ext cx="426027" cy="2000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2395BD-671F-0D41-972B-02C64D9041D4}"/>
                </a:ext>
              </a:extLst>
            </p:cNvPr>
            <p:cNvSpPr/>
            <p:nvPr/>
          </p:nvSpPr>
          <p:spPr>
            <a:xfrm>
              <a:off x="5441827" y="3238582"/>
              <a:ext cx="426027" cy="1852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35C976-BCEA-A847-AE6B-6A0B3559EEEC}"/>
                </a:ext>
              </a:extLst>
            </p:cNvPr>
            <p:cNvSpPr/>
            <p:nvPr/>
          </p:nvSpPr>
          <p:spPr>
            <a:xfrm>
              <a:off x="5444420" y="3032480"/>
              <a:ext cx="426027" cy="1852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971AA1-84F5-DE45-851C-B0D678BF62BA}"/>
                </a:ext>
              </a:extLst>
            </p:cNvPr>
            <p:cNvSpPr/>
            <p:nvPr/>
          </p:nvSpPr>
          <p:spPr>
            <a:xfrm>
              <a:off x="5444426" y="2824663"/>
              <a:ext cx="426027" cy="1852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F5B028-11F2-1D45-8BA0-EC4E9C6778A9}"/>
                </a:ext>
              </a:extLst>
            </p:cNvPr>
            <p:cNvSpPr/>
            <p:nvPr/>
          </p:nvSpPr>
          <p:spPr>
            <a:xfrm>
              <a:off x="5439636" y="2596021"/>
              <a:ext cx="430811" cy="2000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D466B-DB38-FC40-B59D-81D18741477E}"/>
                </a:ext>
              </a:extLst>
            </p:cNvPr>
            <p:cNvSpPr/>
            <p:nvPr/>
          </p:nvSpPr>
          <p:spPr>
            <a:xfrm>
              <a:off x="5444420" y="2341441"/>
              <a:ext cx="423429" cy="2311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4DA96D-1A84-4B46-B85E-AF2A09DB6415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4779819" y="2457041"/>
              <a:ext cx="664601" cy="1080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50CE1A-05FA-DB42-A06E-19904028B7C3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4779819" y="2696034"/>
              <a:ext cx="659817" cy="841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577BF5-9CE5-6F48-9EF1-9BA359C4F9C8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4779819" y="2917302"/>
              <a:ext cx="664607" cy="62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1BB3F8-71C9-DF40-9B20-93ACD772BFA2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4779819" y="3125119"/>
              <a:ext cx="664601" cy="412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26DCCF-BC78-BD40-8F73-2395A3F25FDE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4779819" y="3331221"/>
              <a:ext cx="662008" cy="206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A8A9DB-2D99-9B44-922C-DE492F0CB0E6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779819" y="3537928"/>
              <a:ext cx="662003" cy="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40F329-4881-324B-AE24-B39E4464DFFB}"/>
                </a:ext>
              </a:extLst>
            </p:cNvPr>
            <p:cNvSpPr txBox="1"/>
            <p:nvPr/>
          </p:nvSpPr>
          <p:spPr>
            <a:xfrm>
              <a:off x="5194867" y="1922045"/>
              <a:ext cx="11780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Oversampling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5CC97A-5077-754B-A764-53655CCD4E9B}"/>
                </a:ext>
              </a:extLst>
            </p:cNvPr>
            <p:cNvSpPr txBox="1"/>
            <p:nvPr/>
          </p:nvSpPr>
          <p:spPr>
            <a:xfrm>
              <a:off x="4533491" y="2245876"/>
              <a:ext cx="835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Copies of the minority class</a:t>
              </a:r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13344504-087A-2B4E-B620-B49B4D90D8A2}"/>
                </a:ext>
              </a:extLst>
            </p:cNvPr>
            <p:cNvSpPr/>
            <p:nvPr/>
          </p:nvSpPr>
          <p:spPr>
            <a:xfrm rot="5400000">
              <a:off x="3431597" y="1242023"/>
              <a:ext cx="348096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57221EBD-134B-8D45-BA86-E15EE5AB5699}"/>
                </a:ext>
              </a:extLst>
            </p:cNvPr>
            <p:cNvSpPr/>
            <p:nvPr/>
          </p:nvSpPr>
          <p:spPr>
            <a:xfrm>
              <a:off x="6595630" y="2693017"/>
              <a:ext cx="570448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Horizontal Scroll 43">
              <a:extLst>
                <a:ext uri="{FF2B5EF4-FFF2-40B4-BE49-F238E27FC236}">
                  <a16:creationId xmlns:a16="http://schemas.microsoft.com/office/drawing/2014/main" id="{1B7B9036-ABB1-8247-911F-B9F87EB79D4D}"/>
                </a:ext>
              </a:extLst>
            </p:cNvPr>
            <p:cNvSpPr/>
            <p:nvPr/>
          </p:nvSpPr>
          <p:spPr>
            <a:xfrm>
              <a:off x="7355710" y="2534032"/>
              <a:ext cx="1102489" cy="625632"/>
            </a:xfrm>
            <a:prstGeom prst="horizontalScrol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CA9B12B8-27E3-164B-8030-0B244478B39F}"/>
                </a:ext>
              </a:extLst>
            </p:cNvPr>
            <p:cNvSpPr/>
            <p:nvPr/>
          </p:nvSpPr>
          <p:spPr>
            <a:xfrm rot="5400000">
              <a:off x="7406895" y="3622695"/>
              <a:ext cx="1034218" cy="385484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Horizontal Scroll 45">
              <a:extLst>
                <a:ext uri="{FF2B5EF4-FFF2-40B4-BE49-F238E27FC236}">
                  <a16:creationId xmlns:a16="http://schemas.microsoft.com/office/drawing/2014/main" id="{78984FF5-288F-954E-92C5-5434A6467AC3}"/>
                </a:ext>
              </a:extLst>
            </p:cNvPr>
            <p:cNvSpPr/>
            <p:nvPr/>
          </p:nvSpPr>
          <p:spPr>
            <a:xfrm>
              <a:off x="5194867" y="4388242"/>
              <a:ext cx="3280381" cy="718889"/>
            </a:xfrm>
            <a:prstGeom prst="horizontalScroll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Phase II – Classification Model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A7647ED8-CD74-2A4F-91F7-45B55E6C9E10}"/>
                </a:ext>
              </a:extLst>
            </p:cNvPr>
            <p:cNvSpPr/>
            <p:nvPr/>
          </p:nvSpPr>
          <p:spPr>
            <a:xfrm rot="10800000">
              <a:off x="4353792" y="4656856"/>
              <a:ext cx="755936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Horizontal Scroll 47">
              <a:extLst>
                <a:ext uri="{FF2B5EF4-FFF2-40B4-BE49-F238E27FC236}">
                  <a16:creationId xmlns:a16="http://schemas.microsoft.com/office/drawing/2014/main" id="{98437885-143C-A441-820F-CA956C4525B7}"/>
                </a:ext>
              </a:extLst>
            </p:cNvPr>
            <p:cNvSpPr/>
            <p:nvPr/>
          </p:nvSpPr>
          <p:spPr>
            <a:xfrm>
              <a:off x="3054402" y="4481500"/>
              <a:ext cx="1102489" cy="625632"/>
            </a:xfrm>
            <a:prstGeom prst="horizontalScroll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E044B467-6E6F-BA4F-908C-98FF6C955E20}"/>
                </a:ext>
              </a:extLst>
            </p:cNvPr>
            <p:cNvSpPr/>
            <p:nvPr/>
          </p:nvSpPr>
          <p:spPr>
            <a:xfrm rot="5400000">
              <a:off x="3431596" y="4213920"/>
              <a:ext cx="348096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6092B1F8-158B-0248-B9E7-A5E6F286A022}"/>
                </a:ext>
              </a:extLst>
            </p:cNvPr>
            <p:cNvSpPr/>
            <p:nvPr/>
          </p:nvSpPr>
          <p:spPr>
            <a:xfrm rot="5400000">
              <a:off x="3431596" y="5098385"/>
              <a:ext cx="348096" cy="296141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Up Ribbon 51">
              <a:extLst>
                <a:ext uri="{FF2B5EF4-FFF2-40B4-BE49-F238E27FC236}">
                  <a16:creationId xmlns:a16="http://schemas.microsoft.com/office/drawing/2014/main" id="{BC0F392B-B441-4747-9386-D58BD9CB4F69}"/>
                </a:ext>
              </a:extLst>
            </p:cNvPr>
            <p:cNvSpPr/>
            <p:nvPr/>
          </p:nvSpPr>
          <p:spPr>
            <a:xfrm>
              <a:off x="1865628" y="5533378"/>
              <a:ext cx="3750197" cy="879582"/>
            </a:xfrm>
            <a:prstGeom prst="ribbon2">
              <a:avLst>
                <a:gd name="adj1" fmla="val 15620"/>
                <a:gd name="adj2" fmla="val 75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66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>
            <a:extLst>
              <a:ext uri="{FF2B5EF4-FFF2-40B4-BE49-F238E27FC236}">
                <a16:creationId xmlns:a16="http://schemas.microsoft.com/office/drawing/2014/main" id="{648A4A40-5750-8713-27C7-41E107E71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/>
          <a:stretch/>
        </p:blipFill>
        <p:spPr>
          <a:xfrm>
            <a:off x="474842" y="-1"/>
            <a:ext cx="3109054" cy="2267511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AC8AF07-C14E-5F76-E366-D0EED44F7830}"/>
              </a:ext>
            </a:extLst>
          </p:cNvPr>
          <p:cNvGrpSpPr/>
          <p:nvPr/>
        </p:nvGrpSpPr>
        <p:grpSpPr>
          <a:xfrm>
            <a:off x="121666" y="2140431"/>
            <a:ext cx="8900668" cy="4618176"/>
            <a:chOff x="121666" y="1477822"/>
            <a:chExt cx="8900668" cy="461817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AE9DB2-5991-8747-8CF6-50F0B4AAA6B3}"/>
                </a:ext>
              </a:extLst>
            </p:cNvPr>
            <p:cNvSpPr txBox="1"/>
            <p:nvPr/>
          </p:nvSpPr>
          <p:spPr>
            <a:xfrm>
              <a:off x="2164323" y="1477822"/>
              <a:ext cx="481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Encoding Categorical Variables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D6F7DC7-5210-D747-BB15-4CDDB7E51DEC}"/>
                </a:ext>
              </a:extLst>
            </p:cNvPr>
            <p:cNvSpPr/>
            <p:nvPr/>
          </p:nvSpPr>
          <p:spPr>
            <a:xfrm>
              <a:off x="121666" y="1494275"/>
              <a:ext cx="8900668" cy="46017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9FB30E-241B-7EBE-A712-ABFAD2826586}"/>
                </a:ext>
              </a:extLst>
            </p:cNvPr>
            <p:cNvSpPr txBox="1"/>
            <p:nvPr/>
          </p:nvSpPr>
          <p:spPr>
            <a:xfrm>
              <a:off x="543201" y="2191218"/>
              <a:ext cx="10262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Various Encoding Methods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B7EEEA-7774-9CA8-2681-CEBE3B0F073C}"/>
                </a:ext>
              </a:extLst>
            </p:cNvPr>
            <p:cNvSpPr txBox="1"/>
            <p:nvPr/>
          </p:nvSpPr>
          <p:spPr>
            <a:xfrm>
              <a:off x="7655122" y="1885323"/>
              <a:ext cx="1166753" cy="577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N distinct copies of Encoded Dataset created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76941C-D63D-A77D-20D2-334014482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219" y="3314098"/>
              <a:ext cx="3315633" cy="2425070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29271B-AEFB-C43E-D650-9A28C8ABC9B1}"/>
                </a:ext>
              </a:extLst>
            </p:cNvPr>
            <p:cNvSpPr/>
            <p:nvPr/>
          </p:nvSpPr>
          <p:spPr>
            <a:xfrm>
              <a:off x="633902" y="3210078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LOOE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76B746A-9FA4-0FA1-63D3-A6130A75A9A0}"/>
                </a:ext>
              </a:extLst>
            </p:cNvPr>
            <p:cNvSpPr/>
            <p:nvPr/>
          </p:nvSpPr>
          <p:spPr>
            <a:xfrm>
              <a:off x="633902" y="3628775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One-Hot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9171E15-24F4-34DE-A3EF-EADFE94401F9}"/>
                </a:ext>
              </a:extLst>
            </p:cNvPr>
            <p:cNvSpPr/>
            <p:nvPr/>
          </p:nvSpPr>
          <p:spPr>
            <a:xfrm>
              <a:off x="633898" y="4047472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CBE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446C47D-2774-4149-C3DC-E67407DB2C57}"/>
                </a:ext>
              </a:extLst>
            </p:cNvPr>
            <p:cNvSpPr/>
            <p:nvPr/>
          </p:nvSpPr>
          <p:spPr>
            <a:xfrm>
              <a:off x="633897" y="4466169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5BC5F3A-3174-680E-0A81-5D5B61694B98}"/>
                </a:ext>
              </a:extLst>
            </p:cNvPr>
            <p:cNvSpPr/>
            <p:nvPr/>
          </p:nvSpPr>
          <p:spPr>
            <a:xfrm>
              <a:off x="633895" y="4884864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Label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0F80C29-088F-03BF-4580-D704AA30F05E}"/>
                </a:ext>
              </a:extLst>
            </p:cNvPr>
            <p:cNvSpPr/>
            <p:nvPr/>
          </p:nvSpPr>
          <p:spPr>
            <a:xfrm>
              <a:off x="1474221" y="4226712"/>
              <a:ext cx="387999" cy="332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C579220-6D65-A9EC-7E88-2131D8AF397B}"/>
                </a:ext>
              </a:extLst>
            </p:cNvPr>
            <p:cNvCxnSpPr>
              <a:cxnSpLocks/>
              <a:stCxn id="20" idx="3"/>
              <a:endCxn id="30" idx="2"/>
            </p:cNvCxnSpPr>
            <p:nvPr/>
          </p:nvCxnSpPr>
          <p:spPr>
            <a:xfrm flipV="1">
              <a:off x="5177852" y="2772446"/>
              <a:ext cx="721693" cy="175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4EF40A-BFB6-C9C1-8E88-4049BCA0D70C}"/>
                </a:ext>
              </a:extLst>
            </p:cNvPr>
            <p:cNvCxnSpPr>
              <a:cxnSpLocks/>
              <a:stCxn id="20" idx="3"/>
              <a:endCxn id="32" idx="2"/>
            </p:cNvCxnSpPr>
            <p:nvPr/>
          </p:nvCxnSpPr>
          <p:spPr>
            <a:xfrm flipV="1">
              <a:off x="5177852" y="3319394"/>
              <a:ext cx="721693" cy="1207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2921C9-03A7-9522-3E10-1A086E0EA6B3}"/>
                </a:ext>
              </a:extLst>
            </p:cNvPr>
            <p:cNvCxnSpPr>
              <a:cxnSpLocks/>
              <a:stCxn id="20" idx="3"/>
              <a:endCxn id="33" idx="2"/>
            </p:cNvCxnSpPr>
            <p:nvPr/>
          </p:nvCxnSpPr>
          <p:spPr>
            <a:xfrm flipV="1">
              <a:off x="5177852" y="3865033"/>
              <a:ext cx="721692" cy="66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3D64B6-D3D2-15A5-A2BA-85847BA69EC2}"/>
                </a:ext>
              </a:extLst>
            </p:cNvPr>
            <p:cNvCxnSpPr>
              <a:cxnSpLocks/>
              <a:stCxn id="20" idx="3"/>
              <a:endCxn id="34" idx="2"/>
            </p:cNvCxnSpPr>
            <p:nvPr/>
          </p:nvCxnSpPr>
          <p:spPr>
            <a:xfrm flipV="1">
              <a:off x="5177852" y="4410672"/>
              <a:ext cx="734288" cy="11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257437-5B39-3FF0-EC0D-E9689CC68406}"/>
                </a:ext>
              </a:extLst>
            </p:cNvPr>
            <p:cNvCxnSpPr>
              <a:cxnSpLocks/>
              <a:stCxn id="20" idx="3"/>
              <a:endCxn id="35" idx="2"/>
            </p:cNvCxnSpPr>
            <p:nvPr/>
          </p:nvCxnSpPr>
          <p:spPr>
            <a:xfrm>
              <a:off x="5177852" y="4526633"/>
              <a:ext cx="721691" cy="429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 Diagonal Corner of Rectangle 29">
              <a:extLst>
                <a:ext uri="{FF2B5EF4-FFF2-40B4-BE49-F238E27FC236}">
                  <a16:creationId xmlns:a16="http://schemas.microsoft.com/office/drawing/2014/main" id="{7CBEEBFF-4D19-F1AC-C2F5-9FA300C75E39}"/>
                </a:ext>
              </a:extLst>
            </p:cNvPr>
            <p:cNvSpPr/>
            <p:nvPr/>
          </p:nvSpPr>
          <p:spPr>
            <a:xfrm>
              <a:off x="5899545" y="2545912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Leave-Out-One Encoded Categorical Features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A0632A-2371-9F45-3141-A75391B80022}"/>
                </a:ext>
              </a:extLst>
            </p:cNvPr>
            <p:cNvSpPr/>
            <p:nvPr/>
          </p:nvSpPr>
          <p:spPr>
            <a:xfrm>
              <a:off x="8151161" y="2552577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F257E0-5FB7-F0ED-8520-352488C0F49A}"/>
                </a:ext>
              </a:extLst>
            </p:cNvPr>
            <p:cNvSpPr/>
            <p:nvPr/>
          </p:nvSpPr>
          <p:spPr>
            <a:xfrm>
              <a:off x="8337748" y="2947023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95A6899E-725C-EC38-65B2-1A090B2FDD6C}"/>
                </a:ext>
              </a:extLst>
            </p:cNvPr>
            <p:cNvSpPr/>
            <p:nvPr/>
          </p:nvSpPr>
          <p:spPr>
            <a:xfrm>
              <a:off x="7825402" y="2692491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EC5B403-A39B-9ECE-5E1E-7DA22C7B7A66}"/>
                </a:ext>
              </a:extLst>
            </p:cNvPr>
            <p:cNvSpPr txBox="1"/>
            <p:nvPr/>
          </p:nvSpPr>
          <p:spPr>
            <a:xfrm rot="5400000">
              <a:off x="743963" y="5062104"/>
              <a:ext cx="7658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CF18DBD-03C1-50DB-EE73-027C1A8AA98B}"/>
                </a:ext>
              </a:extLst>
            </p:cNvPr>
            <p:cNvSpPr/>
            <p:nvPr/>
          </p:nvSpPr>
          <p:spPr>
            <a:xfrm>
              <a:off x="633895" y="5434791"/>
              <a:ext cx="765890" cy="25107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Target</a:t>
              </a:r>
            </a:p>
          </p:txBody>
        </p:sp>
        <p:sp>
          <p:nvSpPr>
            <p:cNvPr id="32" name="Round Diagonal Corner of Rectangle 31">
              <a:extLst>
                <a:ext uri="{FF2B5EF4-FFF2-40B4-BE49-F238E27FC236}">
                  <a16:creationId xmlns:a16="http://schemas.microsoft.com/office/drawing/2014/main" id="{D4104581-CBBD-CD13-AA17-F3728EC37D58}"/>
                </a:ext>
              </a:extLst>
            </p:cNvPr>
            <p:cNvSpPr/>
            <p:nvPr/>
          </p:nvSpPr>
          <p:spPr>
            <a:xfrm>
              <a:off x="5899545" y="3092860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One-Hot Encoded Categorical Features</a:t>
              </a:r>
            </a:p>
          </p:txBody>
        </p:sp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90EB8CB4-E0AB-BF80-D2A8-3BADFE4C16D1}"/>
                </a:ext>
              </a:extLst>
            </p:cNvPr>
            <p:cNvSpPr/>
            <p:nvPr/>
          </p:nvSpPr>
          <p:spPr>
            <a:xfrm>
              <a:off x="7826179" y="3239439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FC2A05-0AD8-006B-9BA5-C174A2BA0BB4}"/>
                </a:ext>
              </a:extLst>
            </p:cNvPr>
            <p:cNvSpPr/>
            <p:nvPr/>
          </p:nvSpPr>
          <p:spPr>
            <a:xfrm>
              <a:off x="8151161" y="3094229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DE8673-683B-D52E-A72E-78945F30A7A3}"/>
                </a:ext>
              </a:extLst>
            </p:cNvPr>
            <p:cNvSpPr/>
            <p:nvPr/>
          </p:nvSpPr>
          <p:spPr>
            <a:xfrm>
              <a:off x="8337749" y="3480136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ound Diagonal Corner of Rectangle 32">
              <a:extLst>
                <a:ext uri="{FF2B5EF4-FFF2-40B4-BE49-F238E27FC236}">
                  <a16:creationId xmlns:a16="http://schemas.microsoft.com/office/drawing/2014/main" id="{E632EBC1-00C3-D56A-26AF-DD5F64D09B46}"/>
                </a:ext>
              </a:extLst>
            </p:cNvPr>
            <p:cNvSpPr/>
            <p:nvPr/>
          </p:nvSpPr>
          <p:spPr>
            <a:xfrm>
              <a:off x="5899544" y="3638499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Cat-Boost Encoded Categorical Features</a:t>
              </a:r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07D9A538-539C-F421-F297-2B4A26178D24}"/>
                </a:ext>
              </a:extLst>
            </p:cNvPr>
            <p:cNvSpPr/>
            <p:nvPr/>
          </p:nvSpPr>
          <p:spPr>
            <a:xfrm>
              <a:off x="7822041" y="3785894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B7D3112-EB5F-F37E-F6C7-5D08CD70CB21}"/>
                </a:ext>
              </a:extLst>
            </p:cNvPr>
            <p:cNvSpPr/>
            <p:nvPr/>
          </p:nvSpPr>
          <p:spPr>
            <a:xfrm>
              <a:off x="8151161" y="3638499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0C17807-B1DD-1002-301B-37E013BCC20F}"/>
                </a:ext>
              </a:extLst>
            </p:cNvPr>
            <p:cNvSpPr/>
            <p:nvPr/>
          </p:nvSpPr>
          <p:spPr>
            <a:xfrm>
              <a:off x="8321294" y="4030084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ound Diagonal Corner of Rectangle 33">
              <a:extLst>
                <a:ext uri="{FF2B5EF4-FFF2-40B4-BE49-F238E27FC236}">
                  <a16:creationId xmlns:a16="http://schemas.microsoft.com/office/drawing/2014/main" id="{771CD5B9-A1F8-43C9-B141-9A79FEC960D2}"/>
                </a:ext>
              </a:extLst>
            </p:cNvPr>
            <p:cNvSpPr/>
            <p:nvPr/>
          </p:nvSpPr>
          <p:spPr>
            <a:xfrm>
              <a:off x="5912140" y="4184138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Weight of Evidence Encoded Categorical Features</a:t>
              </a:r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3AE8B864-27E8-126F-2237-7508150EB42D}"/>
                </a:ext>
              </a:extLst>
            </p:cNvPr>
            <p:cNvSpPr/>
            <p:nvPr/>
          </p:nvSpPr>
          <p:spPr>
            <a:xfrm>
              <a:off x="7832477" y="4330717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886867-CF0B-6A83-3527-4CA282164279}"/>
                </a:ext>
              </a:extLst>
            </p:cNvPr>
            <p:cNvSpPr/>
            <p:nvPr/>
          </p:nvSpPr>
          <p:spPr>
            <a:xfrm>
              <a:off x="8157093" y="4184492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828E1E2-F95A-E955-D523-3C10308A0158}"/>
                </a:ext>
              </a:extLst>
            </p:cNvPr>
            <p:cNvSpPr/>
            <p:nvPr/>
          </p:nvSpPr>
          <p:spPr>
            <a:xfrm>
              <a:off x="8329777" y="4578510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ound Diagonal Corner of Rectangle 34">
              <a:extLst>
                <a:ext uri="{FF2B5EF4-FFF2-40B4-BE49-F238E27FC236}">
                  <a16:creationId xmlns:a16="http://schemas.microsoft.com/office/drawing/2014/main" id="{48E00A6F-AC94-D133-70A1-1035A8CAF170}"/>
                </a:ext>
              </a:extLst>
            </p:cNvPr>
            <p:cNvSpPr/>
            <p:nvPr/>
          </p:nvSpPr>
          <p:spPr>
            <a:xfrm>
              <a:off x="5899543" y="4729777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Label Encoded Categorical Features</a:t>
              </a:r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1CDB4984-8456-FBB9-8595-CB9E22EF6317}"/>
                </a:ext>
              </a:extLst>
            </p:cNvPr>
            <p:cNvSpPr/>
            <p:nvPr/>
          </p:nvSpPr>
          <p:spPr>
            <a:xfrm>
              <a:off x="7838032" y="4876356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364E86-0F27-8AB5-765A-7F77D7CB259D}"/>
                </a:ext>
              </a:extLst>
            </p:cNvPr>
            <p:cNvSpPr/>
            <p:nvPr/>
          </p:nvSpPr>
          <p:spPr>
            <a:xfrm>
              <a:off x="8151161" y="4736442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71D8AA-4FE6-8620-501E-28B1C355956B}"/>
                </a:ext>
              </a:extLst>
            </p:cNvPr>
            <p:cNvSpPr/>
            <p:nvPr/>
          </p:nvSpPr>
          <p:spPr>
            <a:xfrm>
              <a:off x="8330761" y="5130460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ound Diagonal Corner of Rectangle 104">
              <a:extLst>
                <a:ext uri="{FF2B5EF4-FFF2-40B4-BE49-F238E27FC236}">
                  <a16:creationId xmlns:a16="http://schemas.microsoft.com/office/drawing/2014/main" id="{51EDF31E-FBD2-E87C-9D4C-79BC0DC41A59}"/>
                </a:ext>
              </a:extLst>
            </p:cNvPr>
            <p:cNvSpPr/>
            <p:nvPr/>
          </p:nvSpPr>
          <p:spPr>
            <a:xfrm>
              <a:off x="5912140" y="5450928"/>
              <a:ext cx="1863923" cy="453068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Target Encoded Categorical Features</a:t>
              </a: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E2F8871B-44DC-499E-E24D-30C831A8B73D}"/>
                </a:ext>
              </a:extLst>
            </p:cNvPr>
            <p:cNvSpPr/>
            <p:nvPr/>
          </p:nvSpPr>
          <p:spPr>
            <a:xfrm>
              <a:off x="7850629" y="5597507"/>
              <a:ext cx="262270" cy="15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FD7B7D6-E995-693D-2301-61BF5AD2F3C4}"/>
                </a:ext>
              </a:extLst>
            </p:cNvPr>
            <p:cNvSpPr/>
            <p:nvPr/>
          </p:nvSpPr>
          <p:spPr>
            <a:xfrm>
              <a:off x="8163758" y="5457593"/>
              <a:ext cx="149483" cy="439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F09537-5CEE-8C36-5804-23BCAE628CA5}"/>
                </a:ext>
              </a:extLst>
            </p:cNvPr>
            <p:cNvSpPr/>
            <p:nvPr/>
          </p:nvSpPr>
          <p:spPr>
            <a:xfrm>
              <a:off x="8339106" y="5851611"/>
              <a:ext cx="1388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3BD792-E634-2F8C-ABF8-FF55E4237BDB}"/>
                </a:ext>
              </a:extLst>
            </p:cNvPr>
            <p:cNvSpPr txBox="1"/>
            <p:nvPr/>
          </p:nvSpPr>
          <p:spPr>
            <a:xfrm rot="5400000">
              <a:off x="6448559" y="5086055"/>
              <a:ext cx="7658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…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4EB46-9102-9F75-C83D-FB414D298366}"/>
                </a:ext>
              </a:extLst>
            </p:cNvPr>
            <p:cNvCxnSpPr>
              <a:cxnSpLocks/>
              <a:stCxn id="20" idx="3"/>
              <a:endCxn id="105" idx="2"/>
            </p:cNvCxnSpPr>
            <p:nvPr/>
          </p:nvCxnSpPr>
          <p:spPr>
            <a:xfrm>
              <a:off x="5177852" y="4526633"/>
              <a:ext cx="734288" cy="115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6090622-9F8B-4C41-9B03-8222A27356C2}"/>
              </a:ext>
            </a:extLst>
          </p:cNvPr>
          <p:cNvCxnSpPr>
            <a:cxnSpLocks/>
          </p:cNvCxnSpPr>
          <p:nvPr/>
        </p:nvCxnSpPr>
        <p:spPr>
          <a:xfrm flipH="1">
            <a:off x="121666" y="495558"/>
            <a:ext cx="590715" cy="23582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5C62AC7-BCB7-D764-85FD-11D2B24210C5}"/>
              </a:ext>
            </a:extLst>
          </p:cNvPr>
          <p:cNvCxnSpPr>
            <a:cxnSpLocks/>
          </p:cNvCxnSpPr>
          <p:nvPr/>
        </p:nvCxnSpPr>
        <p:spPr>
          <a:xfrm>
            <a:off x="2679405" y="495558"/>
            <a:ext cx="5559094" cy="16502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5676E75-3948-3D7F-5FDD-7BBCB195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50936"/>
              </p:ext>
            </p:extLst>
          </p:nvPr>
        </p:nvGraphicFramePr>
        <p:xfrm>
          <a:off x="566602" y="1259761"/>
          <a:ext cx="3372612" cy="4338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4204">
                  <a:extLst>
                    <a:ext uri="{9D8B030D-6E8A-4147-A177-3AD203B41FA5}">
                      <a16:colId xmlns:a16="http://schemas.microsoft.com/office/drawing/2014/main" val="3969811320"/>
                    </a:ext>
                  </a:extLst>
                </a:gridCol>
                <a:gridCol w="1124204">
                  <a:extLst>
                    <a:ext uri="{9D8B030D-6E8A-4147-A177-3AD203B41FA5}">
                      <a16:colId xmlns:a16="http://schemas.microsoft.com/office/drawing/2014/main" val="1016331226"/>
                    </a:ext>
                  </a:extLst>
                </a:gridCol>
                <a:gridCol w="1124204">
                  <a:extLst>
                    <a:ext uri="{9D8B030D-6E8A-4147-A177-3AD203B41FA5}">
                      <a16:colId xmlns:a16="http://schemas.microsoft.com/office/drawing/2014/main" val="1616178799"/>
                    </a:ext>
                  </a:extLst>
                </a:gridCol>
              </a:tblGrid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Feature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Feature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Feature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05298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844708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507856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110013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327829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41924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356909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91796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44371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3F1692C-E0A3-64D2-D5CF-6782EEDA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98156"/>
              </p:ext>
            </p:extLst>
          </p:nvPr>
        </p:nvGraphicFramePr>
        <p:xfrm>
          <a:off x="5204788" y="1259761"/>
          <a:ext cx="1343892" cy="4338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892">
                  <a:extLst>
                    <a:ext uri="{9D8B030D-6E8A-4147-A177-3AD203B41FA5}">
                      <a16:colId xmlns:a16="http://schemas.microsoft.com/office/drawing/2014/main" val="2785360670"/>
                    </a:ext>
                  </a:extLst>
                </a:gridCol>
              </a:tblGrid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Feature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375343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028213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34099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72930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585213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Occassional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043585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55208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Non-smoker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18821"/>
                  </a:ext>
                </a:extLst>
              </a:tr>
              <a:tr h="4820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Occasional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6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EFAD007-0657-3C0F-4E71-1C84E112A682}"/>
              </a:ext>
            </a:extLst>
          </p:cNvPr>
          <p:cNvSpPr txBox="1"/>
          <p:nvPr/>
        </p:nvSpPr>
        <p:spPr>
          <a:xfrm>
            <a:off x="3965929" y="2921168"/>
            <a:ext cx="1212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242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115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Sanjeev Kumar Chugh</dc:creator>
  <cp:lastModifiedBy>Usha Sanjeev Kumar Chugh</cp:lastModifiedBy>
  <cp:revision>7</cp:revision>
  <cp:lastPrinted>2022-04-16T15:12:23Z</cp:lastPrinted>
  <dcterms:created xsi:type="dcterms:W3CDTF">2022-04-16T06:01:57Z</dcterms:created>
  <dcterms:modified xsi:type="dcterms:W3CDTF">2022-04-17T16:05:25Z</dcterms:modified>
</cp:coreProperties>
</file>