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  <p:embeddedFont>
      <p:font typeface="Bebas Neu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AACE41-79D8-47FD-A9C7-EA839C2C7EE4}">
  <a:tblStyle styleId="{0AAACE41-79D8-47FD-A9C7-EA839C2C7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22" Type="http://schemas.openxmlformats.org/officeDocument/2006/relationships/font" Target="fonts/Arimo-italic.fntdata"/><Relationship Id="rId21" Type="http://schemas.openxmlformats.org/officeDocument/2006/relationships/font" Target="fonts/Arim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5e60618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5e60618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35cb363ce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35cb363ce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33ce2e6de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33ce2e6d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3e18315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33e18315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5cb363ce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5cb363ce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61a32cbe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61a32cbe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1a32cbe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61a32cbe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3e183159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3e183159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3ce2e6de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3ce2e6de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5cb363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5cb363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33ce2e6de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33ce2e6de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3ce2e6de2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3ce2e6de2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3ce2e6de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33ce2e6de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ctrTitle"/>
          </p:nvPr>
        </p:nvSpPr>
        <p:spPr>
          <a:xfrm>
            <a:off x="588750" y="947750"/>
            <a:ext cx="5258400" cy="11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</a:rPr>
              <a:t>ANáLiSIS DE DATOS</a:t>
            </a:r>
            <a:endParaRPr sz="6500"/>
          </a:p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706050" y="4083108"/>
            <a:ext cx="38154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Alianak Juan Pablo</a:t>
            </a:r>
            <a:br>
              <a:rPr lang="en"/>
            </a:br>
            <a:r>
              <a:rPr lang="en"/>
              <a:t>Churichi Alan</a:t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6" name="Google Shape;236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46" name="Google Shape;246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48" name="Google Shape;248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1" name="Google Shape;271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77" name="Google Shape;277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1" name="Google Shape;291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2" name="Google Shape;292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6" name="Google Shape;306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Google Shape;307;p3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 txBox="1"/>
          <p:nvPr>
            <p:ph type="ctrTitle"/>
          </p:nvPr>
        </p:nvSpPr>
        <p:spPr>
          <a:xfrm>
            <a:off x="588750" y="2250575"/>
            <a:ext cx="5007300" cy="13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Trabajo </a:t>
            </a:r>
            <a:r>
              <a:rPr lang="en" sz="4200"/>
              <a:t>Práctico</a:t>
            </a:r>
            <a:r>
              <a:rPr lang="en" sz="4200"/>
              <a:t> intregrador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/>
          <p:nvPr/>
        </p:nvSpPr>
        <p:spPr>
          <a:xfrm>
            <a:off x="786911" y="321502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40"/>
          <p:cNvCxnSpPr/>
          <p:nvPr/>
        </p:nvCxnSpPr>
        <p:spPr>
          <a:xfrm>
            <a:off x="1721736" y="3570913"/>
            <a:ext cx="40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40"/>
          <p:cNvSpPr/>
          <p:nvPr/>
        </p:nvSpPr>
        <p:spPr>
          <a:xfrm>
            <a:off x="806111" y="16767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0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y valores faltantes</a:t>
            </a:r>
            <a:endParaRPr/>
          </a:p>
        </p:txBody>
      </p:sp>
      <p:sp>
        <p:nvSpPr>
          <p:cNvPr id="659" name="Google Shape;659;p40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660" name="Google Shape;660;p40"/>
          <p:cNvSpPr txBox="1"/>
          <p:nvPr>
            <p:ph idx="1" type="subTitle"/>
          </p:nvPr>
        </p:nvSpPr>
        <p:spPr>
          <a:xfrm>
            <a:off x="1641549" y="2007850"/>
            <a:ext cx="44322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bien nuestro dataset presenta una gran cantidad de outliers estos no se descartan ya que aportan información al problema a resolver.</a:t>
            </a:r>
            <a:endParaRPr/>
          </a:p>
        </p:txBody>
      </p:sp>
      <p:cxnSp>
        <p:nvCxnSpPr>
          <p:cNvPr id="661" name="Google Shape;661;p40"/>
          <p:cNvCxnSpPr/>
          <p:nvPr/>
        </p:nvCxnSpPr>
        <p:spPr>
          <a:xfrm>
            <a:off x="1721736" y="1988488"/>
            <a:ext cx="404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40"/>
          <p:cNvSpPr txBox="1"/>
          <p:nvPr>
            <p:ph idx="6" type="title"/>
          </p:nvPr>
        </p:nvSpPr>
        <p:spPr>
          <a:xfrm>
            <a:off x="1622374" y="289932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faltantes</a:t>
            </a:r>
            <a:endParaRPr/>
          </a:p>
        </p:txBody>
      </p:sp>
      <p:sp>
        <p:nvSpPr>
          <p:cNvPr id="663" name="Google Shape;663;p40"/>
          <p:cNvSpPr txBox="1"/>
          <p:nvPr>
            <p:ph idx="7" type="subTitle"/>
          </p:nvPr>
        </p:nvSpPr>
        <p:spPr>
          <a:xfrm>
            <a:off x="1681666" y="3570925"/>
            <a:ext cx="41163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dataset no contiene valores faltantes.</a:t>
            </a:r>
            <a:endParaRPr/>
          </a:p>
        </p:txBody>
      </p:sp>
      <p:sp>
        <p:nvSpPr>
          <p:cNvPr id="664" name="Google Shape;664;p4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67" name="Google Shape;667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40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7450613" y="13608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0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679" name="Google Shape;679;p4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40"/>
          <p:cNvSpPr/>
          <p:nvPr/>
        </p:nvSpPr>
        <p:spPr>
          <a:xfrm rot="-1685758">
            <a:off x="8157103" y="15712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7401588" y="7648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0"/>
          <p:cNvSpPr/>
          <p:nvPr/>
        </p:nvSpPr>
        <p:spPr>
          <a:xfrm>
            <a:off x="6773239" y="1739043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0"/>
          <p:cNvSpPr/>
          <p:nvPr/>
        </p:nvSpPr>
        <p:spPr>
          <a:xfrm>
            <a:off x="7795988" y="23070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 rot="-1685758">
            <a:off x="6659553" y="2242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0"/>
          <p:cNvSpPr/>
          <p:nvPr/>
        </p:nvSpPr>
        <p:spPr>
          <a:xfrm>
            <a:off x="450526" y="25924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0"/>
          <p:cNvSpPr/>
          <p:nvPr/>
        </p:nvSpPr>
        <p:spPr>
          <a:xfrm rot="-1685758">
            <a:off x="933116" y="2782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0"/>
          <p:cNvSpPr/>
          <p:nvPr/>
        </p:nvSpPr>
        <p:spPr>
          <a:xfrm>
            <a:off x="706061" y="13904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40"/>
          <p:cNvGrpSpPr/>
          <p:nvPr/>
        </p:nvGrpSpPr>
        <p:grpSpPr>
          <a:xfrm>
            <a:off x="912900" y="3332177"/>
            <a:ext cx="459962" cy="398406"/>
            <a:chOff x="6218300" y="4416175"/>
            <a:chExt cx="516000" cy="448000"/>
          </a:xfrm>
        </p:grpSpPr>
        <p:sp>
          <p:nvSpPr>
            <p:cNvPr id="693" name="Google Shape;693;p40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965457" y="1833464"/>
            <a:ext cx="393169" cy="398421"/>
            <a:chOff x="1492675" y="2027925"/>
            <a:chExt cx="481825" cy="481825"/>
          </a:xfrm>
        </p:grpSpPr>
        <p:sp>
          <p:nvSpPr>
            <p:cNvPr id="697" name="Google Shape;697;p40"/>
            <p:cNvSpPr/>
            <p:nvPr/>
          </p:nvSpPr>
          <p:spPr>
            <a:xfrm>
              <a:off x="1719425" y="21700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83235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606500" y="22547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492675" y="2425025"/>
              <a:ext cx="481825" cy="84725"/>
            </a:xfrm>
            <a:custGeom>
              <a:rect b="b" l="l" r="r" t="t"/>
              <a:pathLst>
                <a:path extrusionOk="0" h="3389" w="19273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492675" y="2027925"/>
              <a:ext cx="481825" cy="368000"/>
            </a:xfrm>
            <a:custGeom>
              <a:rect b="b" l="l" r="r" t="t"/>
              <a:pathLst>
                <a:path extrusionOk="0" h="14720" w="19273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2" name="Google Shape;702;p40"/>
          <p:cNvSpPr/>
          <p:nvPr/>
        </p:nvSpPr>
        <p:spPr>
          <a:xfrm rot="7235580">
            <a:off x="6602459" y="3859701"/>
            <a:ext cx="590911" cy="593916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40"/>
          <p:cNvGrpSpPr/>
          <p:nvPr/>
        </p:nvGrpSpPr>
        <p:grpSpPr>
          <a:xfrm>
            <a:off x="6106805" y="2307035"/>
            <a:ext cx="3136017" cy="2258034"/>
            <a:chOff x="3118421" y="1429171"/>
            <a:chExt cx="3478666" cy="2560710"/>
          </a:xfrm>
        </p:grpSpPr>
        <p:grpSp>
          <p:nvGrpSpPr>
            <p:cNvPr id="704" name="Google Shape;704;p40"/>
            <p:cNvGrpSpPr/>
            <p:nvPr/>
          </p:nvGrpSpPr>
          <p:grpSpPr>
            <a:xfrm rot="659716">
              <a:off x="3260461" y="1978737"/>
              <a:ext cx="2293211" cy="1710173"/>
              <a:chOff x="1062800" y="1986296"/>
              <a:chExt cx="2169540" cy="1617945"/>
            </a:xfrm>
          </p:grpSpPr>
          <p:sp>
            <p:nvSpPr>
              <p:cNvPr id="705" name="Google Shape;705;p40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0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0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0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0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40"/>
            <p:cNvGrpSpPr/>
            <p:nvPr/>
          </p:nvGrpSpPr>
          <p:grpSpPr>
            <a:xfrm rot="-1708478">
              <a:off x="4394965" y="1757610"/>
              <a:ext cx="1860831" cy="1903833"/>
              <a:chOff x="6882732" y="2040297"/>
              <a:chExt cx="1861102" cy="1904111"/>
            </a:xfrm>
          </p:grpSpPr>
          <p:grpSp>
            <p:nvGrpSpPr>
              <p:cNvPr id="720" name="Google Shape;720;p40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721" name="Google Shape;721;p40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40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40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40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40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40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40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40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40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40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40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40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40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40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5" name="Google Shape;735;p40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4" type="title"/>
          </p:nvPr>
        </p:nvSpPr>
        <p:spPr>
          <a:xfrm>
            <a:off x="706050" y="555688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 de los datos</a:t>
            </a:r>
            <a:endParaRPr/>
          </a:p>
        </p:txBody>
      </p:sp>
      <p:grpSp>
        <p:nvGrpSpPr>
          <p:cNvPr id="741" name="Google Shape;741;p41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742" name="Google Shape;742;p41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41"/>
          <p:cNvSpPr/>
          <p:nvPr/>
        </p:nvSpPr>
        <p:spPr>
          <a:xfrm>
            <a:off x="7501013" y="7884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1"/>
          <p:cNvGrpSpPr/>
          <p:nvPr/>
        </p:nvGrpSpPr>
        <p:grpSpPr>
          <a:xfrm>
            <a:off x="126304" y="1227273"/>
            <a:ext cx="637321" cy="213296"/>
            <a:chOff x="2271950" y="2722775"/>
            <a:chExt cx="575875" cy="201775"/>
          </a:xfrm>
        </p:grpSpPr>
        <p:sp>
          <p:nvSpPr>
            <p:cNvPr id="749" name="Google Shape;749;p41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41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1"/>
          <p:cNvSpPr/>
          <p:nvPr/>
        </p:nvSpPr>
        <p:spPr>
          <a:xfrm>
            <a:off x="275652" y="436134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1"/>
          <p:cNvSpPr/>
          <p:nvPr/>
        </p:nvSpPr>
        <p:spPr>
          <a:xfrm rot="-1685758">
            <a:off x="257553" y="19639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1"/>
          <p:cNvSpPr/>
          <p:nvPr/>
        </p:nvSpPr>
        <p:spPr>
          <a:xfrm>
            <a:off x="6994438" y="7489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61" name="Google Shape;761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1" name="Google Shape;7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275" y="1643247"/>
            <a:ext cx="2995426" cy="26237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2" name="Google Shape;772;p41"/>
          <p:cNvGraphicFramePr/>
          <p:nvPr/>
        </p:nvGraphicFramePr>
        <p:xfrm>
          <a:off x="4360163" y="19992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{0AAACE41-79D8-47FD-A9C7-EA839C2C7EE4}</a:tableStyleId>
              </a:tblPr>
              <a:tblGrid>
                <a:gridCol w="845325"/>
                <a:gridCol w="971800"/>
                <a:gridCol w="1106175"/>
                <a:gridCol w="837425"/>
              </a:tblGrid>
              <a:tr h="45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Total fat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Saturated fat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carbohydrates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protein</a:t>
                      </a:r>
                      <a:endParaRPr sz="13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0.169492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0.35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0.312057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0.459770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0.135593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0.50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0.645390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0.137931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0.169492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0.40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0.290780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0.195402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graphicFrame>
        <p:nvGraphicFramePr>
          <p:cNvPr id="778" name="Google Shape;778;p42"/>
          <p:cNvGraphicFramePr/>
          <p:nvPr/>
        </p:nvGraphicFramePr>
        <p:xfrm>
          <a:off x="1283425" y="13618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{0AAACE41-79D8-47FD-A9C7-EA839C2C7EE4}</a:tableStyleId>
              </a:tblPr>
              <a:tblGrid>
                <a:gridCol w="3596625"/>
                <a:gridCol w="1485425"/>
                <a:gridCol w="1495100"/>
              </a:tblGrid>
              <a:tr h="6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método</a:t>
                      </a:r>
                      <a:endParaRPr sz="27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train</a:t>
                      </a:r>
                      <a:endParaRPr sz="27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test</a:t>
                      </a:r>
                      <a:endParaRPr sz="27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Sin eliminar variables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0.9997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0.999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39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Eliminando variables de baja correlación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0.99965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0.99942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PCA (90% de varianza = 8 componentes)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0.95229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0.94912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Utilizando la fórmula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Calorías = 9*g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grasas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+ 4*g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carbohidratos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+ 4*g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proteínas</a:t>
                      </a:r>
                      <a:endParaRPr sz="7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0.99920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9" name="Google Shape;779;p4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82" name="Google Shape;782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4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2"/>
          <p:cNvSpPr/>
          <p:nvPr/>
        </p:nvSpPr>
        <p:spPr>
          <a:xfrm>
            <a:off x="6619251" y="703497"/>
            <a:ext cx="49025" cy="4935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3" name="Google Shape;793;p42"/>
          <p:cNvGrpSpPr/>
          <p:nvPr/>
        </p:nvGrpSpPr>
        <p:grpSpPr>
          <a:xfrm>
            <a:off x="7733872" y="832627"/>
            <a:ext cx="695830" cy="243805"/>
            <a:chOff x="2271950" y="2722775"/>
            <a:chExt cx="575875" cy="201775"/>
          </a:xfrm>
        </p:grpSpPr>
        <p:sp>
          <p:nvSpPr>
            <p:cNvPr id="794" name="Google Shape;794;p4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42"/>
          <p:cNvSpPr/>
          <p:nvPr/>
        </p:nvSpPr>
        <p:spPr>
          <a:xfrm>
            <a:off x="6209351" y="935412"/>
            <a:ext cx="140201" cy="141024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7161573" y="89736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3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graphicFrame>
        <p:nvGraphicFramePr>
          <p:cNvPr id="806" name="Google Shape;806;p43"/>
          <p:cNvGraphicFramePr/>
          <p:nvPr/>
        </p:nvGraphicFramePr>
        <p:xfrm>
          <a:off x="714275" y="13206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{0AAACE41-79D8-47FD-A9C7-EA839C2C7EE4}</a:tableStyleId>
              </a:tblPr>
              <a:tblGrid>
                <a:gridCol w="3278075"/>
                <a:gridCol w="1485425"/>
                <a:gridCol w="1495100"/>
                <a:gridCol w="1456800"/>
              </a:tblGrid>
              <a:tr h="60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Item</a:t>
                      </a:r>
                      <a:endParaRPr sz="27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Valor real</a:t>
                      </a:r>
                      <a:endParaRPr sz="27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Predicción</a:t>
                      </a:r>
                      <a:endParaRPr sz="27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Fórmula</a:t>
                      </a:r>
                      <a:endParaRPr sz="27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dk2"/>
                        </a:gs>
                      </a:gsLst>
                      <a:lin ang="5400700" scaled="0"/>
                    </a:gra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Big Breakfast with Egg Whites (Large Biscuit)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690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694.873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693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Mocha with Nonfat Milk (Small)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270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270.396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271.5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Frappé Mocha (Small)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450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445.977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450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Caramel Mocha (Medium)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390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389.927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394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7" name="Google Shape;807;p4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10" name="Google Shape;810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4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3"/>
          <p:cNvSpPr/>
          <p:nvPr/>
        </p:nvSpPr>
        <p:spPr>
          <a:xfrm>
            <a:off x="6619251" y="703497"/>
            <a:ext cx="49025" cy="4935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1" name="Google Shape;821;p43"/>
          <p:cNvGrpSpPr/>
          <p:nvPr/>
        </p:nvGrpSpPr>
        <p:grpSpPr>
          <a:xfrm>
            <a:off x="7733872" y="832627"/>
            <a:ext cx="695830" cy="243805"/>
            <a:chOff x="2271950" y="2722775"/>
            <a:chExt cx="575875" cy="201775"/>
          </a:xfrm>
        </p:grpSpPr>
        <p:sp>
          <p:nvSpPr>
            <p:cNvPr id="822" name="Google Shape;822;p4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43"/>
          <p:cNvSpPr/>
          <p:nvPr/>
        </p:nvSpPr>
        <p:spPr>
          <a:xfrm>
            <a:off x="6209351" y="935412"/>
            <a:ext cx="140201" cy="141024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3"/>
          <p:cNvSpPr/>
          <p:nvPr/>
        </p:nvSpPr>
        <p:spPr>
          <a:xfrm>
            <a:off x="7161573" y="89736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834" name="Google Shape;834;p44"/>
          <p:cNvSpPr txBox="1"/>
          <p:nvPr>
            <p:ph idx="1" type="subTitle"/>
          </p:nvPr>
        </p:nvSpPr>
        <p:spPr>
          <a:xfrm>
            <a:off x="714300" y="1328113"/>
            <a:ext cx="49350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</a:t>
            </a:r>
            <a:r>
              <a:rPr lang="en"/>
              <a:t>modelo de Regresión Lineal da muy buenos resultados.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</a:t>
            </a:r>
            <a:r>
              <a:rPr lang="en"/>
              <a:t> eliminar variables con baja correlación la performance es </a:t>
            </a:r>
            <a:r>
              <a:rPr lang="en"/>
              <a:t>ligeramente</a:t>
            </a:r>
            <a:r>
              <a:rPr lang="en"/>
              <a:t> superior en el conjunto de test.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se recomienda utilizar PCA en este caso.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resultados del modelo son mejores que los obtenidos al aplicar la fórmula general de cálculo de calorías.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44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836" name="Google Shape;836;p44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44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4"/>
          <p:cNvSpPr/>
          <p:nvPr/>
        </p:nvSpPr>
        <p:spPr>
          <a:xfrm>
            <a:off x="5943076" y="31913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4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4"/>
          <p:cNvSpPr/>
          <p:nvPr/>
        </p:nvSpPr>
        <p:spPr>
          <a:xfrm rot="7201932">
            <a:off x="5954437" y="23034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4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4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4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4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4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50" name="Google Shape;85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44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44"/>
          <p:cNvGrpSpPr/>
          <p:nvPr/>
        </p:nvGrpSpPr>
        <p:grpSpPr>
          <a:xfrm>
            <a:off x="6888450" y="2266350"/>
            <a:ext cx="1043050" cy="1488400"/>
            <a:chOff x="910475" y="761863"/>
            <a:chExt cx="1043050" cy="1488400"/>
          </a:xfrm>
        </p:grpSpPr>
        <p:sp>
          <p:nvSpPr>
            <p:cNvPr id="861" name="Google Shape;861;p44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4"/>
          <p:cNvGrpSpPr/>
          <p:nvPr/>
        </p:nvGrpSpPr>
        <p:grpSpPr>
          <a:xfrm>
            <a:off x="7496675" y="3358050"/>
            <a:ext cx="875600" cy="1088925"/>
            <a:chOff x="5962175" y="478150"/>
            <a:chExt cx="875600" cy="1088925"/>
          </a:xfrm>
        </p:grpSpPr>
        <p:sp>
          <p:nvSpPr>
            <p:cNvPr id="873" name="Google Shape;873;p44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14" name="Google Shape;314;p32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El dataset elegido contiene </a:t>
            </a:r>
            <a:r>
              <a:rPr lang="en"/>
              <a:t>información</a:t>
            </a:r>
            <a:r>
              <a:rPr lang="en"/>
              <a:t> nutricional sobre los diferentes platillos ofrecidos por la cadena de comida </a:t>
            </a:r>
            <a:r>
              <a:rPr lang="en"/>
              <a:t>rápida</a:t>
            </a:r>
            <a:r>
              <a:rPr lang="en"/>
              <a:t> McDonald’s en Estados Unidos.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260 Filas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24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Features </a:t>
            </a:r>
            <a:r>
              <a:rPr lang="en"/>
              <a:t>Categóricas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22 Features Numéricas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16" name="Google Shape;316;p32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2"/>
          <p:cNvGrpSpPr/>
          <p:nvPr/>
        </p:nvGrpSpPr>
        <p:grpSpPr>
          <a:xfrm>
            <a:off x="4540572" y="2888639"/>
            <a:ext cx="695830" cy="243805"/>
            <a:chOff x="2271950" y="2722775"/>
            <a:chExt cx="575875" cy="201775"/>
          </a:xfrm>
        </p:grpSpPr>
        <p:sp>
          <p:nvSpPr>
            <p:cNvPr id="319" name="Google Shape;319;p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2"/>
          <p:cNvSpPr/>
          <p:nvPr/>
        </p:nvSpPr>
        <p:spPr>
          <a:xfrm rot="7201932">
            <a:off x="7909637" y="167840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943076" y="31913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 rot="7198898">
            <a:off x="7267137" y="1029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 rot="7201932">
            <a:off x="5954437" y="23034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236712" y="34047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3848926" y="37449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37" name="Google Shape;337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2"/>
          <p:cNvGrpSpPr/>
          <p:nvPr/>
        </p:nvGrpSpPr>
        <p:grpSpPr>
          <a:xfrm>
            <a:off x="6888450" y="2266350"/>
            <a:ext cx="1043050" cy="1488400"/>
            <a:chOff x="910475" y="761863"/>
            <a:chExt cx="1043050" cy="1488400"/>
          </a:xfrm>
        </p:grpSpPr>
        <p:sp>
          <p:nvSpPr>
            <p:cNvPr id="348" name="Google Shape;348;p32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32"/>
          <p:cNvGrpSpPr/>
          <p:nvPr/>
        </p:nvGrpSpPr>
        <p:grpSpPr>
          <a:xfrm>
            <a:off x="7496675" y="3358050"/>
            <a:ext cx="875600" cy="1088925"/>
            <a:chOff x="5962175" y="478150"/>
            <a:chExt cx="875600" cy="1088925"/>
          </a:xfrm>
        </p:grpSpPr>
        <p:sp>
          <p:nvSpPr>
            <p:cNvPr id="360" name="Google Shape;360;p32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2"/>
          <p:cNvSpPr/>
          <p:nvPr/>
        </p:nvSpPr>
        <p:spPr>
          <a:xfrm>
            <a:off x="4417787" y="2397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1774050" y="1340463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371" name="Google Shape;371;p33"/>
          <p:cNvSpPr txBox="1"/>
          <p:nvPr>
            <p:ph idx="1" type="subTitle"/>
          </p:nvPr>
        </p:nvSpPr>
        <p:spPr>
          <a:xfrm>
            <a:off x="1774050" y="1987275"/>
            <a:ext cx="57813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Realizar un análisis del dataset para poder </a:t>
            </a:r>
            <a:br>
              <a:rPr lang="en"/>
            </a:br>
            <a:r>
              <a:rPr lang="en"/>
              <a:t>predecir las calorías de un alimento según la </a:t>
            </a:r>
            <a:br>
              <a:rPr lang="en"/>
            </a:br>
            <a:r>
              <a:rPr lang="en"/>
              <a:t>información nutricional del mismo.</a:t>
            </a:r>
            <a:br>
              <a:rPr lang="en"/>
            </a:br>
            <a:endParaRPr/>
          </a:p>
        </p:txBody>
      </p:sp>
      <p:sp>
        <p:nvSpPr>
          <p:cNvPr id="372" name="Google Shape;372;p33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bjetivos</a:t>
            </a:r>
            <a:endParaRPr/>
          </a:p>
        </p:txBody>
      </p:sp>
      <p:cxnSp>
        <p:nvCxnSpPr>
          <p:cNvPr id="373" name="Google Shape;373;p33"/>
          <p:cNvCxnSpPr/>
          <p:nvPr/>
        </p:nvCxnSpPr>
        <p:spPr>
          <a:xfrm>
            <a:off x="1876450" y="1950975"/>
            <a:ext cx="30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3"/>
          <p:cNvSpPr/>
          <p:nvPr/>
        </p:nvSpPr>
        <p:spPr>
          <a:xfrm>
            <a:off x="745858" y="1543908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3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376" name="Google Shape;376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3"/>
          <p:cNvSpPr/>
          <p:nvPr/>
        </p:nvSpPr>
        <p:spPr>
          <a:xfrm>
            <a:off x="6836438" y="36845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5239400" y="143606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7873188" y="16520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6836438" y="10063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8084327" y="191086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6267374" y="42307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 rot="-1685758">
            <a:off x="8440353" y="42410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7253088" y="706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 rot="-1685758">
            <a:off x="5822966" y="826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6236062" y="1367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7632113" y="38992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95" name="Google Shape;395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745175" y="3233875"/>
            <a:ext cx="876552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3"/>
          <p:cNvGrpSpPr/>
          <p:nvPr/>
        </p:nvGrpSpPr>
        <p:grpSpPr>
          <a:xfrm>
            <a:off x="930865" y="3418512"/>
            <a:ext cx="506513" cy="507190"/>
            <a:chOff x="-61783350" y="3743950"/>
            <a:chExt cx="316650" cy="317450"/>
          </a:xfrm>
        </p:grpSpPr>
        <p:sp>
          <p:nvSpPr>
            <p:cNvPr id="407" name="Google Shape;407;p33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33"/>
          <p:cNvSpPr txBox="1"/>
          <p:nvPr>
            <p:ph type="title"/>
          </p:nvPr>
        </p:nvSpPr>
        <p:spPr>
          <a:xfrm>
            <a:off x="1790956" y="3046088"/>
            <a:ext cx="328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 regresión</a:t>
            </a:r>
            <a:endParaRPr/>
          </a:p>
        </p:txBody>
      </p:sp>
      <p:sp>
        <p:nvSpPr>
          <p:cNvPr id="410" name="Google Shape;410;p33"/>
          <p:cNvSpPr txBox="1"/>
          <p:nvPr>
            <p:ph idx="1" type="subTitle"/>
          </p:nvPr>
        </p:nvSpPr>
        <p:spPr>
          <a:xfrm>
            <a:off x="1790938" y="3692888"/>
            <a:ext cx="57813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La cantidad de calorías es un valor continuo, </a:t>
            </a:r>
            <a:br>
              <a:rPr lang="en"/>
            </a:br>
            <a:r>
              <a:rPr lang="en"/>
              <a:t>por lo tanto el problema es de regresión.</a:t>
            </a:r>
            <a:endParaRPr/>
          </a:p>
        </p:txBody>
      </p:sp>
      <p:cxnSp>
        <p:nvCxnSpPr>
          <p:cNvPr id="411" name="Google Shape;411;p33"/>
          <p:cNvCxnSpPr/>
          <p:nvPr/>
        </p:nvCxnSpPr>
        <p:spPr>
          <a:xfrm>
            <a:off x="1851733" y="3673500"/>
            <a:ext cx="30747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2" name="Google Shape;412;p33"/>
          <p:cNvGrpSpPr/>
          <p:nvPr/>
        </p:nvGrpSpPr>
        <p:grpSpPr>
          <a:xfrm>
            <a:off x="937043" y="1753901"/>
            <a:ext cx="506508" cy="491558"/>
            <a:chOff x="5642475" y="1435075"/>
            <a:chExt cx="481975" cy="481825"/>
          </a:xfrm>
        </p:grpSpPr>
        <p:sp>
          <p:nvSpPr>
            <p:cNvPr id="413" name="Google Shape;413;p33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6" name="Google Shape;416;p33"/>
          <p:cNvSpPr/>
          <p:nvPr/>
        </p:nvSpPr>
        <p:spPr>
          <a:xfrm rot="7198898">
            <a:off x="6805149" y="2436006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183578" y="1405226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753850" y="2383151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/>
          <p:nvPr/>
        </p:nvSpPr>
        <p:spPr>
          <a:xfrm>
            <a:off x="1075739" y="39565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28" name="Google Shape;428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4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4"/>
          <p:cNvGrpSpPr/>
          <p:nvPr/>
        </p:nvGrpSpPr>
        <p:grpSpPr>
          <a:xfrm>
            <a:off x="1375468" y="1597099"/>
            <a:ext cx="492751" cy="492707"/>
            <a:chOff x="718806" y="2369875"/>
            <a:chExt cx="437728" cy="437728"/>
          </a:xfrm>
        </p:grpSpPr>
        <p:sp>
          <p:nvSpPr>
            <p:cNvPr id="439" name="Google Shape;439;p34"/>
            <p:cNvSpPr/>
            <p:nvPr/>
          </p:nvSpPr>
          <p:spPr>
            <a:xfrm>
              <a:off x="905870" y="2369875"/>
              <a:ext cx="157133" cy="114065"/>
            </a:xfrm>
            <a:custGeom>
              <a:rect b="b" l="l" r="r" t="t"/>
              <a:pathLst>
                <a:path extrusionOk="0" h="5644" w="7775">
                  <a:moveTo>
                    <a:pt x="0" y="0"/>
                  </a:moveTo>
                  <a:lnTo>
                    <a:pt x="0" y="5643"/>
                  </a:lnTo>
                  <a:lnTo>
                    <a:pt x="7774" y="5643"/>
                  </a:lnTo>
                  <a:lnTo>
                    <a:pt x="7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975190" y="2563487"/>
              <a:ext cx="79607" cy="115298"/>
            </a:xfrm>
            <a:custGeom>
              <a:rect b="b" l="l" r="r" t="t"/>
              <a:pathLst>
                <a:path extrusionOk="0" h="5705" w="3939">
                  <a:moveTo>
                    <a:pt x="1" y="1"/>
                  </a:moveTo>
                  <a:cubicBezTo>
                    <a:pt x="995" y="1138"/>
                    <a:pt x="1604" y="2619"/>
                    <a:pt x="1604" y="4263"/>
                  </a:cubicBezTo>
                  <a:cubicBezTo>
                    <a:pt x="1604" y="4751"/>
                    <a:pt x="1543" y="5238"/>
                    <a:pt x="1442" y="5705"/>
                  </a:cubicBezTo>
                  <a:lnTo>
                    <a:pt x="3938" y="5705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838186" y="2369875"/>
              <a:ext cx="318348" cy="308910"/>
            </a:xfrm>
            <a:custGeom>
              <a:rect b="b" l="l" r="r" t="t"/>
              <a:pathLst>
                <a:path extrusionOk="0" h="15285" w="15752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7673"/>
                  </a:lnTo>
                  <a:cubicBezTo>
                    <a:pt x="609" y="7470"/>
                    <a:pt x="1259" y="7369"/>
                    <a:pt x="1928" y="7369"/>
                  </a:cubicBezTo>
                  <a:cubicBezTo>
                    <a:pt x="3146" y="7369"/>
                    <a:pt x="4283" y="7714"/>
                    <a:pt x="5257" y="8302"/>
                  </a:cubicBezTo>
                  <a:lnTo>
                    <a:pt x="11367" y="8302"/>
                  </a:lnTo>
                  <a:cubicBezTo>
                    <a:pt x="11712" y="8302"/>
                    <a:pt x="11996" y="8586"/>
                    <a:pt x="11996" y="8931"/>
                  </a:cubicBezTo>
                  <a:lnTo>
                    <a:pt x="11996" y="15285"/>
                  </a:lnTo>
                  <a:lnTo>
                    <a:pt x="15102" y="15285"/>
                  </a:lnTo>
                  <a:cubicBezTo>
                    <a:pt x="15467" y="15285"/>
                    <a:pt x="15751" y="15000"/>
                    <a:pt x="15751" y="14655"/>
                  </a:cubicBezTo>
                  <a:lnTo>
                    <a:pt x="15751" y="3350"/>
                  </a:lnTo>
                  <a:cubicBezTo>
                    <a:pt x="15751" y="3187"/>
                    <a:pt x="15670" y="3025"/>
                    <a:pt x="15568" y="2903"/>
                  </a:cubicBezTo>
                  <a:cubicBezTo>
                    <a:pt x="15568" y="2903"/>
                    <a:pt x="12828" y="183"/>
                    <a:pt x="12828" y="163"/>
                  </a:cubicBezTo>
                  <a:cubicBezTo>
                    <a:pt x="12707" y="61"/>
                    <a:pt x="12564" y="0"/>
                    <a:pt x="12402" y="0"/>
                  </a:cubicBezTo>
                  <a:lnTo>
                    <a:pt x="12402" y="6272"/>
                  </a:lnTo>
                  <a:cubicBezTo>
                    <a:pt x="12402" y="6618"/>
                    <a:pt x="12118" y="6902"/>
                    <a:pt x="11773" y="6902"/>
                  </a:cubicBezTo>
                  <a:lnTo>
                    <a:pt x="2720" y="6902"/>
                  </a:lnTo>
                  <a:cubicBezTo>
                    <a:pt x="2375" y="6902"/>
                    <a:pt x="2091" y="6618"/>
                    <a:pt x="2091" y="627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18806" y="2710353"/>
              <a:ext cx="97251" cy="97251"/>
            </a:xfrm>
            <a:custGeom>
              <a:rect b="b" l="l" r="r" t="t"/>
              <a:pathLst>
                <a:path extrusionOk="0" h="4812" w="4812">
                  <a:moveTo>
                    <a:pt x="2112" y="0"/>
                  </a:moveTo>
                  <a:lnTo>
                    <a:pt x="549" y="1563"/>
                  </a:lnTo>
                  <a:cubicBezTo>
                    <a:pt x="204" y="1929"/>
                    <a:pt x="1" y="2396"/>
                    <a:pt x="1" y="2903"/>
                  </a:cubicBezTo>
                  <a:cubicBezTo>
                    <a:pt x="1" y="3959"/>
                    <a:pt x="853" y="4811"/>
                    <a:pt x="1909" y="4811"/>
                  </a:cubicBezTo>
                  <a:cubicBezTo>
                    <a:pt x="2416" y="4811"/>
                    <a:pt x="2883" y="4608"/>
                    <a:pt x="3248" y="4263"/>
                  </a:cubicBezTo>
                  <a:lnTo>
                    <a:pt x="4811" y="2700"/>
                  </a:lnTo>
                  <a:cubicBezTo>
                    <a:pt x="3654" y="2091"/>
                    <a:pt x="2720" y="1157"/>
                    <a:pt x="2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72140" y="2544631"/>
              <a:ext cx="210043" cy="210043"/>
            </a:xfrm>
            <a:custGeom>
              <a:rect b="b" l="l" r="r" t="t"/>
              <a:pathLst>
                <a:path extrusionOk="0" h="10393" w="10393">
                  <a:moveTo>
                    <a:pt x="5196" y="0"/>
                  </a:moveTo>
                  <a:cubicBezTo>
                    <a:pt x="2334" y="0"/>
                    <a:pt x="0" y="2334"/>
                    <a:pt x="0" y="5196"/>
                  </a:cubicBezTo>
                  <a:cubicBezTo>
                    <a:pt x="0" y="8058"/>
                    <a:pt x="2334" y="10393"/>
                    <a:pt x="5196" y="10393"/>
                  </a:cubicBezTo>
                  <a:cubicBezTo>
                    <a:pt x="8058" y="10393"/>
                    <a:pt x="10393" y="8058"/>
                    <a:pt x="10393" y="5196"/>
                  </a:cubicBezTo>
                  <a:cubicBezTo>
                    <a:pt x="10393" y="2334"/>
                    <a:pt x="8058" y="0"/>
                    <a:pt x="5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44" name="Google Shape;444;p34"/>
          <p:cNvGraphicFramePr/>
          <p:nvPr/>
        </p:nvGraphicFramePr>
        <p:xfrm>
          <a:off x="2916738" y="66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{0AAACE41-79D8-47FD-A9C7-EA839C2C7EE4}</a:tableStyleId>
              </a:tblPr>
              <a:tblGrid>
                <a:gridCol w="2676925"/>
                <a:gridCol w="2672225"/>
              </a:tblGrid>
              <a:tr h="49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Categóricas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numéricas</a:t>
                      </a:r>
                      <a:endParaRPr sz="22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Category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Calories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Item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Serving Size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Total Fat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Total Fat (% Daily Value)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Carbohydrates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Carbohydrates (% Daily Value)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Sugars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Protein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45" name="Google Shape;445;p34"/>
          <p:cNvGrpSpPr/>
          <p:nvPr/>
        </p:nvGrpSpPr>
        <p:grpSpPr>
          <a:xfrm>
            <a:off x="1983681" y="2600958"/>
            <a:ext cx="612965" cy="612965"/>
            <a:chOff x="5208200" y="980975"/>
            <a:chExt cx="440475" cy="440475"/>
          </a:xfrm>
        </p:grpSpPr>
        <p:sp>
          <p:nvSpPr>
            <p:cNvPr id="446" name="Google Shape;446;p34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4"/>
          <p:cNvSpPr/>
          <p:nvPr/>
        </p:nvSpPr>
        <p:spPr>
          <a:xfrm rot="7198898">
            <a:off x="1471424" y="3130756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"/>
          <p:cNvSpPr/>
          <p:nvPr/>
        </p:nvSpPr>
        <p:spPr>
          <a:xfrm rot="7201932">
            <a:off x="2104200" y="377452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 rot="-1685758">
            <a:off x="1433728" y="2877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Serving size</a:t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7997801" y="698003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 rot="10800000">
            <a:off x="7382514" y="936601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5455438" y="7861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6850863" y="87942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 rot="-1685758">
            <a:off x="5847166" y="11045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636286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65" name="Google Shape;465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5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5" name="Google Shape;475;p35"/>
          <p:cNvGraphicFramePr/>
          <p:nvPr/>
        </p:nvGraphicFramePr>
        <p:xfrm>
          <a:off x="714300" y="1776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{0AAACE41-79D8-47FD-A9C7-EA839C2C7EE4}</a:tableStyleId>
              </a:tblPr>
              <a:tblGrid>
                <a:gridCol w="1667500"/>
              </a:tblGrid>
              <a:tr h="55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Serving size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4.8 oz (136 g)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 cookie (33g)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 carton (236 ml)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 fl oz cup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Google Shape;476;p35"/>
          <p:cNvGraphicFramePr/>
          <p:nvPr/>
        </p:nvGraphicFramePr>
        <p:xfrm>
          <a:off x="3328438" y="1771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{0AAACE41-79D8-47FD-A9C7-EA839C2C7EE4}</a:tableStyleId>
              </a:tblPr>
              <a:tblGrid>
                <a:gridCol w="2045675"/>
                <a:gridCol w="2045675"/>
                <a:gridCol w="1005650"/>
              </a:tblGrid>
              <a:tr h="55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Serving size solid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Serving size liquid</a:t>
                      </a:r>
                      <a:endParaRPr sz="24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Solid</a:t>
                      </a:r>
                      <a:endParaRPr sz="24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2"/>
                        </a:gs>
                      </a:gsLst>
                      <a:lin ang="5400700" scaled="0"/>
                    </a:gradFill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7.98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" name="Google Shape;477;p35"/>
          <p:cNvSpPr/>
          <p:nvPr/>
        </p:nvSpPr>
        <p:spPr>
          <a:xfrm rot="5400000">
            <a:off x="2695447" y="26782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/>
          <p:nvPr/>
        </p:nvSpPr>
        <p:spPr>
          <a:xfrm rot="7198710">
            <a:off x="7684748" y="78346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 rot="7201932">
            <a:off x="7814250" y="17495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7414938" y="8973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565801" y="24889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8322988" y="24523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8322988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1685758">
            <a:off x="840716" y="3914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60389" y="116324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8536424" y="33224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>
            <a:off x="910913" y="21881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>
            <a:off x="702602" y="3143526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>
            <a:off x="7578100" y="3904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 rot="-1685758">
            <a:off x="7500516" y="36188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98" name="Google Shape;498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6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450" y="1271700"/>
            <a:ext cx="2407425" cy="16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362" y="3057185"/>
            <a:ext cx="1508050" cy="13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8019" y="1271698"/>
            <a:ext cx="3603743" cy="28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6"/>
          <p:cNvSpPr txBox="1"/>
          <p:nvPr>
            <p:ph type="title"/>
          </p:nvPr>
        </p:nvSpPr>
        <p:spPr>
          <a:xfrm>
            <a:off x="714300" y="523688"/>
            <a:ext cx="77154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Algunas gráficas</a:t>
            </a:r>
            <a:endParaRPr sz="3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de Variables Numéricas</a:t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 rot="7198710">
            <a:off x="6049811" y="3640651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37"/>
          <p:cNvGrpSpPr/>
          <p:nvPr/>
        </p:nvGrpSpPr>
        <p:grpSpPr>
          <a:xfrm>
            <a:off x="7311169" y="4050466"/>
            <a:ext cx="953591" cy="334099"/>
            <a:chOff x="2271950" y="2722775"/>
            <a:chExt cx="575875" cy="201775"/>
          </a:xfrm>
        </p:grpSpPr>
        <p:sp>
          <p:nvSpPr>
            <p:cNvPr id="519" name="Google Shape;519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7"/>
          <p:cNvSpPr/>
          <p:nvPr/>
        </p:nvSpPr>
        <p:spPr>
          <a:xfrm>
            <a:off x="8264738" y="37527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7166613" y="7489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30" name="Google Shape;530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7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800" y="1336875"/>
            <a:ext cx="4768979" cy="30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7"/>
          <p:cNvSpPr txBox="1"/>
          <p:nvPr/>
        </p:nvSpPr>
        <p:spPr>
          <a:xfrm>
            <a:off x="5865200" y="1336875"/>
            <a:ext cx="3000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 decidió eliminar las siguientes variables: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 Fat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Dietary Fiber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Vitamin C (% Daily Value)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Serving Size Liquid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/>
          <p:nvPr>
            <p:ph type="title"/>
          </p:nvPr>
        </p:nvSpPr>
        <p:spPr>
          <a:xfrm>
            <a:off x="714300" y="52950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2207100" y="2477013"/>
            <a:ext cx="1244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Category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4153350" y="850937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Coffee &amp; tea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9" name="Google Shape;549;p3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52" name="Google Shape;552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38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 rot="7198898">
            <a:off x="1625737" y="362796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 rot="7201932">
            <a:off x="771379" y="36091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 rot="-1685758">
            <a:off x="1428932" y="36554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1182786" y="412866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 txBox="1"/>
          <p:nvPr/>
        </p:nvSpPr>
        <p:spPr>
          <a:xfrm>
            <a:off x="4153350" y="1267682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breakfast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7" name="Google Shape;567;p38"/>
          <p:cNvSpPr txBox="1"/>
          <p:nvPr/>
        </p:nvSpPr>
        <p:spPr>
          <a:xfrm>
            <a:off x="4153350" y="1684415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Smoothies &amp; shakes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8" name="Google Shape;568;p38"/>
          <p:cNvSpPr txBox="1"/>
          <p:nvPr/>
        </p:nvSpPr>
        <p:spPr>
          <a:xfrm>
            <a:off x="4153350" y="2096968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beverages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9" name="Google Shape;569;p38"/>
          <p:cNvSpPr txBox="1"/>
          <p:nvPr/>
        </p:nvSpPr>
        <p:spPr>
          <a:xfrm>
            <a:off x="4153350" y="2508480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Beef &amp; pork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0" name="Google Shape;570;p38"/>
          <p:cNvSpPr txBox="1"/>
          <p:nvPr/>
        </p:nvSpPr>
        <p:spPr>
          <a:xfrm>
            <a:off x="4153350" y="2919467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Snacks &amp; sides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1" name="Google Shape;571;p38"/>
          <p:cNvSpPr txBox="1"/>
          <p:nvPr/>
        </p:nvSpPr>
        <p:spPr>
          <a:xfrm>
            <a:off x="4153350" y="3330443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desserts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4153350" y="3699027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salads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3" name="Google Shape;573;p38"/>
          <p:cNvSpPr/>
          <p:nvPr/>
        </p:nvSpPr>
        <p:spPr>
          <a:xfrm rot="5400000">
            <a:off x="3537147" y="2381690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38"/>
          <p:cNvGrpSpPr/>
          <p:nvPr/>
        </p:nvGrpSpPr>
        <p:grpSpPr>
          <a:xfrm>
            <a:off x="8331250" y="2453200"/>
            <a:ext cx="65475" cy="397950"/>
            <a:chOff x="2551425" y="1409425"/>
            <a:chExt cx="65475" cy="397950"/>
          </a:xfrm>
        </p:grpSpPr>
        <p:sp>
          <p:nvSpPr>
            <p:cNvPr id="575" name="Google Shape;575;p38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8"/>
          <p:cNvGrpSpPr/>
          <p:nvPr/>
        </p:nvGrpSpPr>
        <p:grpSpPr>
          <a:xfrm>
            <a:off x="6737400" y="2113075"/>
            <a:ext cx="472550" cy="202200"/>
            <a:chOff x="1441900" y="2926313"/>
            <a:chExt cx="472550" cy="202200"/>
          </a:xfrm>
        </p:grpSpPr>
        <p:sp>
          <p:nvSpPr>
            <p:cNvPr id="586" name="Google Shape;586;p38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7116500" y="2234650"/>
            <a:ext cx="1043050" cy="1488400"/>
            <a:chOff x="910475" y="761863"/>
            <a:chExt cx="1043050" cy="1488400"/>
          </a:xfrm>
        </p:grpSpPr>
        <p:sp>
          <p:nvSpPr>
            <p:cNvPr id="592" name="Google Shape;592;p38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7724725" y="3326350"/>
            <a:ext cx="875600" cy="1088925"/>
            <a:chOff x="5962175" y="478150"/>
            <a:chExt cx="875600" cy="1088925"/>
          </a:xfrm>
        </p:grpSpPr>
        <p:sp>
          <p:nvSpPr>
            <p:cNvPr id="604" name="Google Shape;604;p38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6853338" y="43309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7310613" y="39611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8063013" y="19333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8"/>
          <p:cNvSpPr/>
          <p:nvPr/>
        </p:nvSpPr>
        <p:spPr>
          <a:xfrm rot="-1685758">
            <a:off x="6748053" y="39716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545569" y="2918016"/>
            <a:ext cx="953591" cy="334099"/>
            <a:chOff x="2271950" y="2722775"/>
            <a:chExt cx="575875" cy="201775"/>
          </a:xfrm>
        </p:grpSpPr>
        <p:sp>
          <p:nvSpPr>
            <p:cNvPr id="614" name="Google Shape;614;p38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722238" y="24770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8"/>
          <p:cNvSpPr txBox="1"/>
          <p:nvPr/>
        </p:nvSpPr>
        <p:spPr>
          <a:xfrm>
            <a:off x="4153350" y="4067611"/>
            <a:ext cx="2664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chicken</a:t>
            </a: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&amp; fish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de Variables categóricas</a:t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7311169" y="4050466"/>
            <a:ext cx="953591" cy="334099"/>
            <a:chOff x="2271950" y="2722775"/>
            <a:chExt cx="575875" cy="201775"/>
          </a:xfrm>
        </p:grpSpPr>
        <p:sp>
          <p:nvSpPr>
            <p:cNvPr id="627" name="Google Shape;627;p39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39"/>
          <p:cNvSpPr/>
          <p:nvPr/>
        </p:nvSpPr>
        <p:spPr>
          <a:xfrm>
            <a:off x="8264738" y="37527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9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"/>
          <p:cNvSpPr/>
          <p:nvPr/>
        </p:nvSpPr>
        <p:spPr>
          <a:xfrm>
            <a:off x="7166613" y="7489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8" name="Google Shape;638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39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9"/>
          <p:cNvSpPr txBox="1"/>
          <p:nvPr/>
        </p:nvSpPr>
        <p:spPr>
          <a:xfrm>
            <a:off x="5404975" y="1614450"/>
            <a:ext cx="32799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 decidió eliminar las siguientes variables: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Category_Beef &amp; Pork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Category_Desserts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Category_Salads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Category_Smoothies &amp; Shakes</a:t>
            </a:r>
            <a:endParaRPr/>
          </a:p>
        </p:txBody>
      </p:sp>
      <p:pic>
        <p:nvPicPr>
          <p:cNvPr id="649" name="Google Shape;6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249" y="1614675"/>
            <a:ext cx="4120828" cy="19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9"/>
          <p:cNvSpPr/>
          <p:nvPr/>
        </p:nvSpPr>
        <p:spPr>
          <a:xfrm rot="7198710">
            <a:off x="6049811" y="3640651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