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8" r:id="rId2"/>
    <p:sldId id="292" r:id="rId3"/>
    <p:sldId id="309" r:id="rId4"/>
    <p:sldId id="257" r:id="rId5"/>
    <p:sldId id="293" r:id="rId6"/>
    <p:sldId id="294" r:id="rId7"/>
    <p:sldId id="295" r:id="rId8"/>
    <p:sldId id="299" r:id="rId9"/>
    <p:sldId id="310" r:id="rId10"/>
    <p:sldId id="296" r:id="rId11"/>
    <p:sldId id="297" r:id="rId12"/>
    <p:sldId id="298" r:id="rId13"/>
    <p:sldId id="289" r:id="rId14"/>
    <p:sldId id="290" r:id="rId15"/>
    <p:sldId id="291" r:id="rId16"/>
    <p:sldId id="264" r:id="rId17"/>
    <p:sldId id="300" r:id="rId18"/>
    <p:sldId id="301" r:id="rId19"/>
    <p:sldId id="268" r:id="rId20"/>
    <p:sldId id="302" r:id="rId21"/>
    <p:sldId id="270" r:id="rId22"/>
    <p:sldId id="271" r:id="rId23"/>
    <p:sldId id="303" r:id="rId24"/>
    <p:sldId id="273" r:id="rId25"/>
    <p:sldId id="304" r:id="rId26"/>
    <p:sldId id="305" r:id="rId27"/>
    <p:sldId id="276" r:id="rId28"/>
    <p:sldId id="283" r:id="rId29"/>
    <p:sldId id="320" r:id="rId30"/>
    <p:sldId id="322" r:id="rId31"/>
    <p:sldId id="323" r:id="rId32"/>
    <p:sldId id="284" r:id="rId33"/>
    <p:sldId id="313" r:id="rId34"/>
  </p:sldIdLst>
  <p:sldSz cx="9906000" cy="6858000" type="A4"/>
  <p:notesSz cx="6797675" cy="9926638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4" autoAdjust="0"/>
    <p:restoredTop sz="94757" autoAdjust="0"/>
  </p:normalViewPr>
  <p:slideViewPr>
    <p:cSldViewPr>
      <p:cViewPr varScale="1">
        <p:scale>
          <a:sx n="111" d="100"/>
          <a:sy n="111" d="100"/>
        </p:scale>
        <p:origin x="1400" y="19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r>
              <a:rPr lang="en-US"/>
              <a:t>lec07-hashing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590B2C8E-1ED0-DD45-988B-51ADF63EE03F}" type="datetime4">
              <a:rPr lang="tr-TR" smtClean="0"/>
              <a:t>2 Mayıs 2020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83AE9292-2E02-3E48-AB1A-E7D663DC09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9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en-US"/>
              <a:t>lec07-hashing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8E304C-B06C-924E-A9CD-0AAA468C7502}" type="datetime4">
              <a:rPr lang="tr-TR" smtClean="0"/>
              <a:t>2 Mayıs 2020</a:t>
            </a:fld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BAFDA7-C3EB-3849-AA6D-109B6BB42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12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lec07-hashing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C01903-A582-F74B-AC66-26369859B26A}" type="datetime4">
              <a:rPr lang="tr-TR" smtClean="0"/>
              <a:t>2 Mayıs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FDA7-C3EB-3849-AA6D-109B6BB42F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9437-FC67-5B45-A7E5-C8CD3853A0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16905-942A-2F4E-BC36-AF391F4510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9E03-004F-E646-8C7F-F36883810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1A41-22F1-3A4E-9158-477DB14ED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E0B49-A357-B044-854F-222878A1A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36E7-E49A-804B-B189-F144E8177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F163-A9EC-0C43-8150-BC4EE024F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D6FC-8703-CF4A-8F5C-2647A7DD1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CFA7-EE4C-6E42-9F46-C083399FFE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7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5737-6BD4-2B4A-B96B-730674B40A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43001"/>
            <a:ext cx="8915400" cy="4983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/>
              <a:t>Fourth level</a:t>
            </a:r>
          </a:p>
          <a:p>
            <a:pPr lvl="4"/>
            <a:r>
              <a:rPr lang="tr-T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Autumn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3E32E-0276-5840-BE33-0D4813565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Hashing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9FFEE433-933F-D345-B5D0-9799AEAF8235}"/>
              </a:ext>
            </a:extLst>
          </p:cNvPr>
          <p:cNvSpPr txBox="1">
            <a:spLocks/>
          </p:cNvSpPr>
          <p:nvPr/>
        </p:nvSpPr>
        <p:spPr bwMode="auto">
          <a:xfrm>
            <a:off x="1444625" y="3600450"/>
            <a:ext cx="6934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tr-TR" kern="0" dirty="0">
                <a:ea typeface="ＭＳ Ｐゴシック" pitchFamily="-84" charset="-128"/>
              </a:rPr>
              <a:t>Doç. Dr. Mert Özkaya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05D108AB-00FC-A148-A37D-5C3B2F1F9A9E}"/>
              </a:ext>
            </a:extLst>
          </p:cNvPr>
          <p:cNvSpPr txBox="1">
            <a:spLocks/>
          </p:cNvSpPr>
          <p:nvPr/>
        </p:nvSpPr>
        <p:spPr bwMode="auto">
          <a:xfrm>
            <a:off x="969723" y="3852105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(Initially prepared by Dr. Ilyas </a:t>
            </a:r>
            <a:r>
              <a:rPr lang="en-US" sz="1050" i="1" kern="0" dirty="0" err="1">
                <a:solidFill>
                  <a:schemeClr val="tx2"/>
                </a:solidFill>
                <a:cs typeface="ＭＳ Ｐゴシック" pitchFamily="1" charset="-128"/>
              </a:rPr>
              <a:t>Cicekli</a:t>
            </a:r>
            <a:r>
              <a:rPr lang="en-US" sz="1050" i="1" kern="0" dirty="0">
                <a:solidFill>
                  <a:schemeClr val="tx2"/>
                </a:solidFill>
                <a:cs typeface="ＭＳ Ｐゴシック" pitchFamily="1" charset="-128"/>
              </a:rPr>
              <a:t>, then improved by Dr. Selim Aksoy)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-- Selecting Digits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b="1" dirty="0">
                <a:solidFill>
                  <a:srgbClr val="0000FF"/>
                </a:solidFill>
              </a:rPr>
              <a:t>S</a:t>
            </a:r>
            <a:r>
              <a:rPr lang="en-US" b="1" dirty="0">
                <a:solidFill>
                  <a:srgbClr val="0000FF"/>
                </a:solidFill>
              </a:rPr>
              <a:t>elect certain digits </a:t>
            </a:r>
            <a:r>
              <a:rPr lang="en-US" dirty="0"/>
              <a:t>and combine to create the address. </a:t>
            </a:r>
          </a:p>
          <a:p>
            <a:pPr lvl="4"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For example, suppose that we have </a:t>
            </a:r>
            <a:r>
              <a:rPr lang="tr-TR" dirty="0"/>
              <a:t>11</a:t>
            </a:r>
            <a:r>
              <a:rPr lang="en-US" dirty="0"/>
              <a:t>-digit </a:t>
            </a:r>
            <a:r>
              <a:rPr lang="tr-TR" dirty="0"/>
              <a:t>Turkish nationality ID’s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Define a hash function that selects the 2</a:t>
            </a:r>
            <a:r>
              <a:rPr lang="en-US" baseline="30000" dirty="0"/>
              <a:t>nd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r>
              <a:rPr lang="en-US" dirty="0"/>
              <a:t> most significant digits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					h(0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34</a:t>
            </a:r>
            <a:r>
              <a:rPr lang="en-US" b="1" dirty="0">
                <a:solidFill>
                  <a:srgbClr val="FF0000"/>
                </a:solidFill>
              </a:rPr>
              <a:t>7</a:t>
            </a:r>
            <a:r>
              <a:rPr lang="en-US" dirty="0"/>
              <a:t>5678) = </a:t>
            </a:r>
            <a:r>
              <a:rPr lang="en-US" b="1" dirty="0">
                <a:solidFill>
                  <a:srgbClr val="FF0000"/>
                </a:solidFill>
              </a:rPr>
              <a:t>37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					h(0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34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5678) = </a:t>
            </a:r>
            <a:r>
              <a:rPr lang="en-US" b="1" dirty="0">
                <a:solidFill>
                  <a:srgbClr val="FF0000"/>
                </a:solidFill>
              </a:rPr>
              <a:t>25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Define the table size as 100</a:t>
            </a:r>
          </a:p>
          <a:p>
            <a:pPr lvl="4"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Is this a good hash function?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No, since it does not place items uniformly.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--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05900" cy="4983166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0000FF"/>
                </a:solidFill>
              </a:rPr>
              <a:t>Folding – </a:t>
            </a:r>
            <a:r>
              <a:rPr lang="en-US" sz="2800" dirty="0"/>
              <a:t>select</a:t>
            </a:r>
            <a:r>
              <a:rPr lang="tr-TR" sz="2800" dirty="0"/>
              <a:t>ing</a:t>
            </a:r>
            <a:r>
              <a:rPr lang="en-US" sz="2800" dirty="0"/>
              <a:t> all digits and add</a:t>
            </a:r>
            <a:r>
              <a:rPr lang="tr-TR" sz="2800" dirty="0"/>
              <a:t>ing</a:t>
            </a:r>
            <a:r>
              <a:rPr lang="en-US" sz="2800" dirty="0"/>
              <a:t> them.</a:t>
            </a:r>
          </a:p>
          <a:p>
            <a:pPr lvl="4"/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/>
              <a:t>For example, suppose previous nine-digit numbers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Define a hash function that selects all digits and adds them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	h(033475678) = </a:t>
            </a:r>
            <a:r>
              <a:rPr lang="en-US" sz="2400" b="1" dirty="0"/>
              <a:t>0 + 3 + 3 + 4 + 7 + 5 + 6 + 7 + 8 </a:t>
            </a:r>
            <a:r>
              <a:rPr lang="en-US" sz="2400" dirty="0"/>
              <a:t>= 43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	h(</a:t>
            </a:r>
            <a:r>
              <a:rPr lang="en-US" sz="2400" dirty="0">
                <a:solidFill>
                  <a:srgbClr val="000000"/>
                </a:solidFill>
              </a:rPr>
              <a:t>023455</a:t>
            </a:r>
            <a:r>
              <a:rPr lang="en-US" sz="2400" dirty="0"/>
              <a:t>678) = </a:t>
            </a:r>
            <a:r>
              <a:rPr lang="en-US" sz="2400" b="1" dirty="0"/>
              <a:t>0 + 2 + 3 + 4 + 5 + 5 + 6 + 7 + 8 </a:t>
            </a:r>
            <a:r>
              <a:rPr lang="en-US" sz="2400" dirty="0"/>
              <a:t>= 40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Define the table size as 82</a:t>
            </a:r>
          </a:p>
          <a:p>
            <a:pPr lvl="4"/>
            <a:endParaRPr lang="en-US" sz="1800" dirty="0">
              <a:sym typeface="Symbol" charset="0"/>
            </a:endParaRPr>
          </a:p>
          <a:p>
            <a:r>
              <a:rPr lang="en-US" sz="2800" dirty="0">
                <a:sym typeface="Symbol" charset="0"/>
              </a:rPr>
              <a:t>We can select a group of digits and add the digits in this group as well.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-- Modular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Modular arithmetic</a:t>
            </a:r>
            <a:r>
              <a:rPr lang="tr-TR" sz="2800" b="1" dirty="0">
                <a:solidFill>
                  <a:srgbClr val="0000FF"/>
                </a:solidFill>
              </a:rPr>
              <a:t> – </a:t>
            </a:r>
            <a:r>
              <a:rPr lang="en-US" sz="2800" dirty="0"/>
              <a:t>provides a simple and effective hash function.</a:t>
            </a:r>
          </a:p>
          <a:p>
            <a:pPr algn="ctr">
              <a:buNone/>
            </a:pPr>
            <a:r>
              <a:rPr lang="en-US" sz="2800" b="1" dirty="0" err="1">
                <a:solidFill>
                  <a:srgbClr val="C00000"/>
                </a:solidFill>
              </a:rPr>
              <a:t>h(x</a:t>
            </a:r>
            <a:r>
              <a:rPr lang="en-US" sz="2800" b="1" dirty="0">
                <a:solidFill>
                  <a:srgbClr val="C00000"/>
                </a:solidFill>
              </a:rPr>
              <a:t>) = </a:t>
            </a:r>
            <a:r>
              <a:rPr lang="en-US" sz="2800" b="1" dirty="0" err="1">
                <a:solidFill>
                  <a:srgbClr val="C00000"/>
                </a:solidFill>
              </a:rPr>
              <a:t>x</a:t>
            </a:r>
            <a:r>
              <a:rPr lang="en-US" sz="2800" b="1" dirty="0">
                <a:solidFill>
                  <a:srgbClr val="C00000"/>
                </a:solidFill>
              </a:rPr>
              <a:t>  </a:t>
            </a:r>
            <a:r>
              <a:rPr lang="en-US" sz="2800" dirty="0">
                <a:solidFill>
                  <a:srgbClr val="C00000"/>
                </a:solidFill>
              </a:rPr>
              <a:t>mod</a:t>
            </a:r>
            <a:r>
              <a:rPr lang="en-US" sz="2800" b="1" dirty="0">
                <a:solidFill>
                  <a:srgbClr val="C00000"/>
                </a:solidFill>
              </a:rPr>
              <a:t>  </a:t>
            </a:r>
            <a:r>
              <a:rPr lang="en-US" sz="2800" b="1" dirty="0" err="1">
                <a:solidFill>
                  <a:srgbClr val="C00000"/>
                </a:solidFill>
              </a:rPr>
              <a:t>tableSize</a:t>
            </a:r>
            <a:endParaRPr lang="en-US" sz="2800" b="1" dirty="0">
              <a:solidFill>
                <a:srgbClr val="C00000"/>
              </a:solidFill>
            </a:endParaRPr>
          </a:p>
          <a:p>
            <a:pPr lvl="3"/>
            <a:endParaRPr lang="en-US" sz="1800" dirty="0"/>
          </a:p>
          <a:p>
            <a:r>
              <a:rPr lang="en-US" sz="2800" dirty="0"/>
              <a:t>The table size should be a prime number.</a:t>
            </a:r>
          </a:p>
          <a:p>
            <a:pPr lvl="1"/>
            <a:r>
              <a:rPr lang="en-US" sz="2400" b="1" i="1" dirty="0"/>
              <a:t>Why? Think about it. </a:t>
            </a:r>
          </a:p>
          <a:p>
            <a:pPr lvl="3"/>
            <a:endParaRPr lang="en-US" sz="1800" dirty="0"/>
          </a:p>
          <a:p>
            <a:r>
              <a:rPr lang="en-US" sz="2800" dirty="0"/>
              <a:t>We will use modular arithmetic as our hash function in the rest of our discussions.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11429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Assume you hash the following with x mod 8:</a:t>
            </a:r>
          </a:p>
          <a:p>
            <a:pPr lvl="1">
              <a:spcBef>
                <a:spcPts val="0"/>
              </a:spcBef>
            </a:pPr>
            <a:r>
              <a:rPr lang="en-US" dirty="0"/>
              <a:t>64, 100, 128, 200, 300, 400, 500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79528"/>
              </p:ext>
            </p:extLst>
          </p:nvPr>
        </p:nvGraphicFramePr>
        <p:xfrm>
          <a:off x="3429000" y="2438400"/>
          <a:ext cx="2971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438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100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95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128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691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200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8725" y="2438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400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8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300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4267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401763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915400" cy="11429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Now try it with x mod 7 </a:t>
            </a:r>
          </a:p>
          <a:p>
            <a:pPr lvl="1">
              <a:spcBef>
                <a:spcPts val="0"/>
              </a:spcBef>
            </a:pPr>
            <a:r>
              <a:rPr lang="en-US" dirty="0"/>
              <a:t>64, 100, 128, 200, 300, 400, 500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28617"/>
              </p:ext>
            </p:extLst>
          </p:nvPr>
        </p:nvGraphicFramePr>
        <p:xfrm>
          <a:off x="3429000" y="2438400"/>
          <a:ext cx="2971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862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64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3352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100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2971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128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4343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200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2971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400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6200" y="51816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300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6200" y="3886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36951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92889" y="1373358"/>
            <a:ext cx="9067800" cy="46783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If we are adding numbers a</a:t>
            </a:r>
            <a:r>
              <a:rPr lang="en-US" sz="2800" baseline="-25000" dirty="0"/>
              <a:t>1</a:t>
            </a:r>
            <a:r>
              <a:rPr lang="en-US" sz="2800" dirty="0"/>
              <a:t>, a</a:t>
            </a:r>
            <a:r>
              <a:rPr lang="en-US" sz="2800" baseline="-25000" dirty="0"/>
              <a:t>2</a:t>
            </a:r>
            <a:r>
              <a:rPr lang="en-US" sz="2800" dirty="0"/>
              <a:t>, a</a:t>
            </a:r>
            <a:r>
              <a:rPr lang="en-US" sz="2800" baseline="-25000" dirty="0"/>
              <a:t>3</a:t>
            </a:r>
            <a:r>
              <a:rPr lang="en-US" sz="2800" dirty="0"/>
              <a:t> … a</a:t>
            </a:r>
            <a:r>
              <a:rPr lang="en-US" sz="2800" baseline="-25000" dirty="0"/>
              <a:t>4</a:t>
            </a:r>
            <a:r>
              <a:rPr lang="en-US" sz="2800" dirty="0"/>
              <a:t> to a table of size m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All values will be hashed into multiples of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/>
              <a:t>			gcd(a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a</a:t>
            </a:r>
            <a:r>
              <a:rPr lang="en-US" sz="2400" baseline="-25000" dirty="0"/>
              <a:t>3</a:t>
            </a:r>
            <a:r>
              <a:rPr lang="en-US" sz="2400" dirty="0"/>
              <a:t> … a</a:t>
            </a:r>
            <a:r>
              <a:rPr lang="en-US" sz="2400" baseline="-25000" dirty="0"/>
              <a:t>4</a:t>
            </a:r>
            <a:r>
              <a:rPr lang="en-US" sz="2400" dirty="0"/>
              <a:t> ,</a:t>
            </a:r>
            <a:r>
              <a:rPr lang="en-US" sz="2400" dirty="0" err="1"/>
              <a:t>m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For example, if we are adding 64, 100, 128, 200, 300, 400, 500 to a table of size 8, all values will be hashed to 0 or 4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/>
              <a:t>					gcd(64,100,128,200,300,400,500, </a:t>
            </a:r>
            <a:r>
              <a:rPr lang="en-US" sz="2400" b="1" dirty="0"/>
              <a:t>8</a:t>
            </a:r>
            <a:r>
              <a:rPr lang="en-US" sz="2400" dirty="0"/>
              <a:t>) = 4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400" dirty="0"/>
              <a:t>When m is a prime gcd(a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a</a:t>
            </a:r>
            <a:r>
              <a:rPr lang="en-US" sz="2400" baseline="-25000" dirty="0"/>
              <a:t>3</a:t>
            </a:r>
            <a:r>
              <a:rPr lang="en-US" sz="2400" dirty="0"/>
              <a:t> … a</a:t>
            </a:r>
            <a:r>
              <a:rPr lang="en-US" sz="2400" baseline="-25000" dirty="0"/>
              <a:t>4</a:t>
            </a:r>
            <a:r>
              <a:rPr lang="en-US" sz="2400" dirty="0"/>
              <a:t> ,m) = 1, all values will be hashed to anywhere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/>
              <a:t>					gcd(64,100,128,200,300,400,500,</a:t>
            </a:r>
            <a:r>
              <a:rPr lang="en-US" sz="2400" b="1" dirty="0"/>
              <a:t>7</a:t>
            </a:r>
            <a:r>
              <a:rPr lang="en-US" sz="2400" dirty="0"/>
              <a:t>) = 1</a:t>
            </a:r>
          </a:p>
          <a:p>
            <a:pPr lvl="1">
              <a:spcBef>
                <a:spcPts val="0"/>
              </a:spcBef>
              <a:buNone/>
            </a:pPr>
            <a:r>
              <a:rPr lang="en-US" sz="2400" dirty="0"/>
              <a:t>	unless gcd(a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a</a:t>
            </a:r>
            <a:r>
              <a:rPr lang="en-US" sz="2400" baseline="-25000" dirty="0"/>
              <a:t>3</a:t>
            </a:r>
            <a:r>
              <a:rPr lang="en-US" sz="2400" dirty="0"/>
              <a:t> … a</a:t>
            </a:r>
            <a:r>
              <a:rPr lang="en-US" sz="2400" baseline="-25000" dirty="0"/>
              <a:t>4</a:t>
            </a:r>
            <a:r>
              <a:rPr lang="en-US" sz="2400" dirty="0"/>
              <a:t> ) = </a:t>
            </a:r>
            <a:r>
              <a:rPr lang="en-US" sz="2400" dirty="0" err="1"/>
              <a:t>m</a:t>
            </a:r>
            <a:r>
              <a:rPr lang="en-US" sz="2400" dirty="0"/>
              <a:t>, which is rare.</a:t>
            </a:r>
          </a:p>
        </p:txBody>
      </p:sp>
    </p:spTree>
    <p:extLst>
      <p:ext uri="{BB962C8B-B14F-4D97-AF65-F5344CB8AC3E}">
        <p14:creationId xmlns:p14="http://schemas.microsoft.com/office/powerpoint/2010/main" val="23719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arrano1245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701223"/>
            <a:ext cx="3581400" cy="30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Resolution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</a:pPr>
            <a:r>
              <a:rPr lang="tr-TR" b="1" dirty="0">
                <a:solidFill>
                  <a:srgbClr val="C00000"/>
                </a:solidFill>
              </a:rPr>
              <a:t>Collision resolution –</a:t>
            </a:r>
            <a:r>
              <a:rPr lang="tr-TR" dirty="0"/>
              <a:t> </a:t>
            </a:r>
            <a:r>
              <a:rPr lang="en-US" dirty="0"/>
              <a:t>two general </a:t>
            </a:r>
            <a:r>
              <a:rPr lang="en-US" dirty="0" err="1"/>
              <a:t>approache</a:t>
            </a:r>
            <a:r>
              <a:rPr lang="tr-TR" dirty="0"/>
              <a:t>s</a:t>
            </a:r>
            <a:endParaRPr lang="tr-TR" b="1" dirty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</a:rPr>
              <a:t>Open Addressing</a:t>
            </a:r>
            <a:endParaRPr lang="tr-TR" b="1" dirty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  <a:buNone/>
            </a:pPr>
            <a:r>
              <a:rPr lang="tr-TR" dirty="0"/>
              <a:t>	</a:t>
            </a:r>
            <a:r>
              <a:rPr lang="en-US" dirty="0"/>
              <a:t>	</a:t>
            </a:r>
            <a:r>
              <a:rPr lang="tr-TR" dirty="0"/>
              <a:t>	</a:t>
            </a:r>
            <a:r>
              <a:rPr lang="en-US" dirty="0"/>
              <a:t>Each entry holds one item</a:t>
            </a:r>
            <a:endParaRPr lang="en-US" b="1" dirty="0">
              <a:solidFill>
                <a:srgbClr val="0000FF"/>
              </a:solidFill>
            </a:endParaRPr>
          </a:p>
          <a:p>
            <a:pPr marL="857250" lvl="1" indent="-457200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</a:rPr>
              <a:t>Chaining</a:t>
            </a:r>
            <a:endParaRPr lang="en-US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0"/>
              </a:spcBef>
              <a:buNone/>
            </a:pPr>
            <a:r>
              <a:rPr lang="tr-TR" dirty="0"/>
              <a:t>			</a:t>
            </a:r>
            <a:r>
              <a:rPr lang="en-US" dirty="0"/>
              <a:t>Each entry can hold more than item  </a:t>
            </a:r>
          </a:p>
          <a:p>
            <a:pPr marL="800100" lvl="1" indent="-342900"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tr-TR" sz="2800" dirty="0"/>
              <a:t>		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00FF"/>
                </a:solidFill>
              </a:rPr>
              <a:t>Buckets </a:t>
            </a:r>
            <a:r>
              <a:rPr lang="en-US" sz="2800" dirty="0"/>
              <a:t>– hold certain number of items)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CDEB2-ADC7-9C4E-994C-B8D133D5640A}" type="slidenum">
              <a:rPr lang="en-US"/>
              <a:pPr/>
              <a:t>16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77200" y="3276600"/>
            <a:ext cx="16068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i="1" dirty="0">
                <a:latin typeface="Times New Roman"/>
                <a:cs typeface="Times New Roman"/>
              </a:rPr>
              <a:t>Table size is 101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181599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O</a:t>
            </a:r>
            <a:r>
              <a:rPr lang="en-US" b="1" dirty="0">
                <a:solidFill>
                  <a:srgbClr val="C00000"/>
                </a:solidFill>
              </a:rPr>
              <a:t>pen addressing </a:t>
            </a:r>
            <a:r>
              <a:rPr lang="tr-TR" dirty="0"/>
              <a:t>– </a:t>
            </a:r>
            <a:r>
              <a:rPr lang="en-US" dirty="0"/>
              <a:t>probes for some other empty location when a collision occurs.</a:t>
            </a:r>
            <a:endParaRPr lang="tr-TR" dirty="0"/>
          </a:p>
          <a:p>
            <a:endParaRPr lang="tr-TR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Probe sequence</a:t>
            </a:r>
            <a:r>
              <a:rPr lang="tr-TR" b="1" dirty="0">
                <a:solidFill>
                  <a:srgbClr val="0000FF"/>
                </a:solidFill>
              </a:rPr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tr-TR" dirty="0"/>
              <a:t>sequence of examined l</a:t>
            </a:r>
            <a:r>
              <a:rPr lang="en-US" dirty="0" err="1"/>
              <a:t>ocations</a:t>
            </a:r>
            <a:r>
              <a:rPr lang="tr-TR" dirty="0"/>
              <a:t>.</a:t>
            </a:r>
            <a:r>
              <a:rPr lang="tr-TR" b="1" dirty="0"/>
              <a:t> </a:t>
            </a:r>
            <a:r>
              <a:rPr lang="tr-TR" dirty="0"/>
              <a:t>D</a:t>
            </a:r>
            <a:r>
              <a:rPr lang="en-US" dirty="0" err="1"/>
              <a:t>ifferent</a:t>
            </a:r>
            <a:r>
              <a:rPr lang="en-US" dirty="0"/>
              <a:t> open-addressing schemes: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Linear Probing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Quadratic Probing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-- 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linear probing</a:t>
            </a:r>
            <a:r>
              <a:rPr lang="tr-TR" dirty="0"/>
              <a:t>: </a:t>
            </a:r>
            <a:r>
              <a:rPr lang="en-US" dirty="0"/>
              <a:t>search table sequentially starting from the original hash location.</a:t>
            </a:r>
          </a:p>
          <a:p>
            <a:pPr lvl="1"/>
            <a:r>
              <a:rPr lang="tr-TR" dirty="0"/>
              <a:t>C</a:t>
            </a:r>
            <a:r>
              <a:rPr lang="en-US" dirty="0"/>
              <a:t>heck next location</a:t>
            </a:r>
            <a:r>
              <a:rPr lang="tr-TR" dirty="0"/>
              <a:t>,</a:t>
            </a:r>
            <a:r>
              <a:rPr lang="en-US" dirty="0"/>
              <a:t> if location is occupied.</a:t>
            </a:r>
          </a:p>
          <a:p>
            <a:pPr lvl="1"/>
            <a:r>
              <a:rPr lang="tr-TR" dirty="0"/>
              <a:t>W</a:t>
            </a:r>
            <a:r>
              <a:rPr lang="en-US" dirty="0"/>
              <a:t>rap around from last </a:t>
            </a:r>
            <a:r>
              <a:rPr lang="tr-TR" dirty="0"/>
              <a:t>to </a:t>
            </a:r>
            <a:r>
              <a:rPr lang="en-US" dirty="0"/>
              <a:t>first table location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3" descr="Carrano1245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3581400" cy="30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-- Example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r>
              <a:rPr lang="en-US" sz="2400" b="1" dirty="0">
                <a:solidFill>
                  <a:srgbClr val="C00000"/>
                </a:solidFill>
              </a:rPr>
              <a:t>h(x) = x mod 11</a:t>
            </a:r>
          </a:p>
          <a:p>
            <a:pPr lvl="1"/>
            <a:r>
              <a:rPr lang="en-US" sz="2400" dirty="0"/>
              <a:t>Insert keys: 20, 30, 2, 13, 25, 24, 10, 9</a:t>
            </a:r>
          </a:p>
          <a:p>
            <a:pPr lvl="2"/>
            <a:r>
              <a:rPr lang="en-US" sz="2000" dirty="0"/>
              <a:t>20 mod 11 =  9</a:t>
            </a:r>
          </a:p>
          <a:p>
            <a:pPr lvl="2"/>
            <a:r>
              <a:rPr lang="en-US" sz="2000" dirty="0"/>
              <a:t>30 mod 11 = 8</a:t>
            </a:r>
          </a:p>
          <a:p>
            <a:pPr lvl="2"/>
            <a:r>
              <a:rPr lang="en-US" sz="2000" dirty="0"/>
              <a:t>2 mod 11 = 2</a:t>
            </a:r>
          </a:p>
          <a:p>
            <a:pPr lvl="2"/>
            <a:r>
              <a:rPr lang="en-US" sz="2000" dirty="0"/>
              <a:t>13 mod 11 = 2 </a:t>
            </a:r>
            <a:r>
              <a:rPr lang="en-US" sz="2000" dirty="0">
                <a:sym typeface="Wingdings" charset="0"/>
              </a:rPr>
              <a:t> 2+1=3</a:t>
            </a:r>
          </a:p>
          <a:p>
            <a:pPr lvl="2"/>
            <a:r>
              <a:rPr lang="en-US" sz="2000" dirty="0">
                <a:sym typeface="Wingdings" charset="0"/>
              </a:rPr>
              <a:t>25 mod 11 = 3  3+1=4</a:t>
            </a:r>
          </a:p>
          <a:p>
            <a:pPr lvl="2"/>
            <a:r>
              <a:rPr lang="en-US" sz="2000" dirty="0">
                <a:sym typeface="Wingdings" charset="0"/>
              </a:rPr>
              <a:t>24 mod 11 = 2  2+1, 2+2, 2+3=5</a:t>
            </a:r>
          </a:p>
          <a:p>
            <a:pPr lvl="2"/>
            <a:r>
              <a:rPr lang="en-US" sz="2000" dirty="0">
                <a:sym typeface="Wingdings" charset="0"/>
              </a:rPr>
              <a:t>10 mod 11 = 10</a:t>
            </a:r>
          </a:p>
          <a:p>
            <a:pPr lvl="2"/>
            <a:r>
              <a:rPr lang="en-US" sz="2000" dirty="0">
                <a:sym typeface="Wingdings" charset="0"/>
              </a:rPr>
              <a:t>9 mod 11 = 9  9+1, 9+2 mod 11 =0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CB56-5E54-B049-9AE0-644A5A846E32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677042" name="Group 178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8915400" cy="525779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Using balanced search trees (2-3, 2-3-4, red-black, and AVL trees), we implement </a:t>
            </a:r>
            <a:r>
              <a:rPr lang="en-US" b="1" dirty="0">
                <a:solidFill>
                  <a:srgbClr val="C00000"/>
                </a:solidFill>
              </a:rPr>
              <a:t>table operations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in O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logN</a:t>
            </a:r>
            <a:r>
              <a:rPr lang="en-US" b="1" dirty="0">
                <a:solidFill>
                  <a:srgbClr val="C00000"/>
                </a:solidFill>
              </a:rPr>
              <a:t>) time</a:t>
            </a:r>
            <a:r>
              <a:rPr lang="tr-TR" b="1" dirty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retrieval, insertion, and deletion</a:t>
            </a:r>
          </a:p>
          <a:p>
            <a:pPr>
              <a:lnSpc>
                <a:spcPct val="120000"/>
              </a:lnSpc>
              <a:buNone/>
            </a:pPr>
            <a:endParaRPr lang="en-US" sz="353" dirty="0"/>
          </a:p>
          <a:p>
            <a:pPr>
              <a:lnSpc>
                <a:spcPct val="120000"/>
              </a:lnSpc>
            </a:pPr>
            <a:r>
              <a:rPr lang="en-US" dirty="0"/>
              <a:t>Can we find a data structure so that we can perform these table operations </a:t>
            </a:r>
            <a:r>
              <a:rPr lang="en-US" b="1" dirty="0">
                <a:solidFill>
                  <a:srgbClr val="C00000"/>
                </a:solidFill>
              </a:rPr>
              <a:t>even faster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e.g., in O(1) time</a:t>
            </a:r>
            <a:r>
              <a:rPr lang="en-US" dirty="0"/>
              <a:t>)?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b="1" dirty="0">
                <a:solidFill>
                  <a:srgbClr val="0000FF"/>
                </a:solidFill>
              </a:rPr>
              <a:t>H</a:t>
            </a:r>
            <a:r>
              <a:rPr lang="en-US" b="1" dirty="0">
                <a:solidFill>
                  <a:srgbClr val="0000FF"/>
                </a:solidFill>
              </a:rPr>
              <a:t>ash </a:t>
            </a:r>
            <a:r>
              <a:rPr lang="tr-TR" b="1" dirty="0">
                <a:solidFill>
                  <a:srgbClr val="0000FF"/>
                </a:solidFill>
              </a:rPr>
              <a:t>Tables</a:t>
            </a:r>
            <a:endParaRPr lang="en-US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tr-TR" b="1" dirty="0">
                <a:solidFill>
                  <a:srgbClr val="0000FF"/>
                </a:solidFill>
                <a:sym typeface="Wingdings"/>
              </a:rPr>
              <a:t>					</a:t>
            </a:r>
            <a:endParaRPr lang="en-US" dirty="0"/>
          </a:p>
          <a:p>
            <a:pPr>
              <a:lnSpc>
                <a:spcPct val="120000"/>
              </a:lnSpc>
              <a:buNone/>
            </a:pPr>
            <a:endParaRPr lang="en-US" sz="353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-- Clustering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800" dirty="0"/>
              <a:t>One of the problems with linear probing is that table items tend to </a:t>
            </a:r>
            <a:r>
              <a:rPr lang="en-US" sz="2800" b="1" dirty="0">
                <a:solidFill>
                  <a:srgbClr val="0000FF"/>
                </a:solidFill>
              </a:rPr>
              <a:t>cluster</a:t>
            </a:r>
            <a:r>
              <a:rPr lang="en-US" sz="2800" dirty="0"/>
              <a:t> together in the hash table. </a:t>
            </a:r>
          </a:p>
          <a:p>
            <a:pPr lvl="1">
              <a:spcBef>
                <a:spcPts val="300"/>
              </a:spcBef>
            </a:pPr>
            <a:r>
              <a:rPr lang="tr-TR" sz="2400" dirty="0"/>
              <a:t>i.e. </a:t>
            </a:r>
            <a:r>
              <a:rPr lang="en-US" sz="2400" dirty="0"/>
              <a:t>table contains groups of consecutively occupied locations.</a:t>
            </a:r>
            <a:endParaRPr lang="en-US" sz="200" dirty="0"/>
          </a:p>
          <a:p>
            <a:pPr lvl="5">
              <a:spcBef>
                <a:spcPts val="300"/>
              </a:spcBef>
            </a:pPr>
            <a:endParaRPr lang="en-US" sz="1600" dirty="0"/>
          </a:p>
          <a:p>
            <a:pPr>
              <a:spcBef>
                <a:spcPts val="300"/>
              </a:spcBef>
            </a:pPr>
            <a:r>
              <a:rPr lang="en-US" sz="2800" dirty="0"/>
              <a:t>This phenomenon is called </a:t>
            </a:r>
            <a:r>
              <a:rPr lang="en-US" sz="2800" b="1" dirty="0">
                <a:solidFill>
                  <a:srgbClr val="0000FF"/>
                </a:solidFill>
              </a:rPr>
              <a:t>primary clustering</a:t>
            </a:r>
            <a:r>
              <a:rPr lang="en-US" sz="28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Clusters can get close to one another, and merge into a larger cluster.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Thus, the one part of the table might be quite dense, even though another part has relatively few items.</a:t>
            </a:r>
            <a:endParaRPr lang="en-US" sz="600" dirty="0"/>
          </a:p>
          <a:p>
            <a:pPr lvl="1">
              <a:spcBef>
                <a:spcPts val="300"/>
              </a:spcBef>
            </a:pPr>
            <a:r>
              <a:rPr lang="en-US" sz="2400" dirty="0"/>
              <a:t>Primary clustering causes long probe searches, and therefore, decreases the overall efficiency.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-- Quadratic Probing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1"/>
            <a:ext cx="9410700" cy="49831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2800" b="1" dirty="0">
                <a:solidFill>
                  <a:srgbClr val="C00000"/>
                </a:solidFill>
              </a:rPr>
              <a:t>Quadratic probing: </a:t>
            </a:r>
            <a:r>
              <a:rPr lang="tr-TR" sz="2800" dirty="0"/>
              <a:t>almost eliminates </a:t>
            </a:r>
            <a:r>
              <a:rPr lang="en-US" sz="2800" dirty="0"/>
              <a:t>clustering problem</a:t>
            </a:r>
          </a:p>
          <a:p>
            <a:pPr lvl="4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tr-TR" sz="2800" dirty="0"/>
              <a:t>Approach: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tr-TR" sz="2400" dirty="0"/>
              <a:t>S</a:t>
            </a:r>
            <a:r>
              <a:rPr lang="en-US" sz="2400" dirty="0"/>
              <a:t>tart from the original hash location  </a:t>
            </a:r>
            <a:r>
              <a:rPr lang="en-US" sz="2400" b="1" dirty="0" err="1">
                <a:solidFill>
                  <a:srgbClr val="0000FF"/>
                </a:solidFill>
                <a:latin typeface="Courier New" charset="0"/>
              </a:rPr>
              <a:t>i</a:t>
            </a:r>
            <a:endParaRPr lang="en-US" sz="2400" b="1" dirty="0">
              <a:solidFill>
                <a:srgbClr val="0000FF"/>
              </a:solidFill>
              <a:latin typeface="Courier New" charset="0"/>
            </a:endParaRPr>
          </a:p>
          <a:p>
            <a:pPr lvl="1">
              <a:lnSpc>
                <a:spcPct val="110000"/>
              </a:lnSpc>
            </a:pPr>
            <a:r>
              <a:rPr lang="en-US" sz="2400" dirty="0"/>
              <a:t>If location is occupied, check locations 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i+1</a:t>
            </a:r>
            <a:r>
              <a:rPr lang="en-US" sz="2400" b="1" baseline="300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, i+2</a:t>
            </a:r>
            <a:r>
              <a:rPr lang="en-US" sz="2400" b="1" baseline="300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,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                           i+3</a:t>
            </a:r>
            <a:r>
              <a:rPr lang="en-US" sz="2400" b="1" baseline="300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, i+4</a:t>
            </a:r>
            <a:r>
              <a:rPr lang="en-US" sz="2400" b="1" baseline="30000" dirty="0">
                <a:solidFill>
                  <a:srgbClr val="0000FF"/>
                </a:solidFill>
                <a:latin typeface="Courier New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Courier New" charset="0"/>
              </a:rPr>
              <a:t> ...</a:t>
            </a:r>
          </a:p>
          <a:p>
            <a:pPr lvl="1">
              <a:lnSpc>
                <a:spcPct val="110000"/>
              </a:lnSpc>
            </a:pPr>
            <a:r>
              <a:rPr lang="tr-TR" sz="2400" dirty="0"/>
              <a:t>W</a:t>
            </a:r>
            <a:r>
              <a:rPr lang="en-US" sz="2400" dirty="0"/>
              <a:t>rap around </a:t>
            </a:r>
            <a:r>
              <a:rPr lang="tr-TR" sz="2400" dirty="0"/>
              <a:t>table, </a:t>
            </a:r>
            <a:r>
              <a:rPr lang="en-US" sz="2400" dirty="0"/>
              <a:t>if necessary.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08F77-9E55-004D-BE4E-59861318E2D8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 -- Example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r>
              <a:rPr lang="en-US" sz="2400" b="1" dirty="0">
                <a:solidFill>
                  <a:srgbClr val="C00000"/>
                </a:solidFill>
              </a:rPr>
              <a:t>h(x) = x mod 11</a:t>
            </a:r>
          </a:p>
          <a:p>
            <a:pPr lvl="1"/>
            <a:r>
              <a:rPr lang="en-US" sz="2400" dirty="0"/>
              <a:t>Insert keys: 20, 30, 2, 13, 25, 24, 10, 9</a:t>
            </a:r>
          </a:p>
          <a:p>
            <a:pPr lvl="2"/>
            <a:r>
              <a:rPr lang="en-US" sz="2000" dirty="0"/>
              <a:t>20 mod 11 =  9</a:t>
            </a:r>
          </a:p>
          <a:p>
            <a:pPr lvl="2"/>
            <a:r>
              <a:rPr lang="en-US" sz="2000" dirty="0"/>
              <a:t>30 mod 11 = 8</a:t>
            </a:r>
          </a:p>
          <a:p>
            <a:pPr lvl="2"/>
            <a:r>
              <a:rPr lang="en-US" sz="2000" dirty="0"/>
              <a:t>2 mod 11 = 2</a:t>
            </a:r>
          </a:p>
          <a:p>
            <a:pPr lvl="2"/>
            <a:r>
              <a:rPr lang="en-US" sz="2000" dirty="0"/>
              <a:t>13 mod 11 = 2 </a:t>
            </a:r>
            <a:r>
              <a:rPr lang="en-US" sz="2000" dirty="0">
                <a:sym typeface="Wingdings" charset="0"/>
              </a:rPr>
              <a:t> 2+1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=3</a:t>
            </a:r>
          </a:p>
          <a:p>
            <a:pPr lvl="2"/>
            <a:r>
              <a:rPr lang="en-US" sz="2000" dirty="0">
                <a:sym typeface="Wingdings" charset="0"/>
              </a:rPr>
              <a:t>25 mod 11 = 3  3+1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=4</a:t>
            </a:r>
          </a:p>
          <a:p>
            <a:pPr lvl="2"/>
            <a:r>
              <a:rPr lang="en-US" sz="2000" dirty="0">
                <a:sym typeface="Wingdings" charset="0"/>
              </a:rPr>
              <a:t>24 mod 11 = 2  2+1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, 2+2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=6</a:t>
            </a:r>
          </a:p>
          <a:p>
            <a:pPr lvl="2"/>
            <a:r>
              <a:rPr lang="en-US" sz="2000" dirty="0">
                <a:sym typeface="Wingdings" charset="0"/>
              </a:rPr>
              <a:t>10 mod 11 = 10</a:t>
            </a:r>
          </a:p>
          <a:p>
            <a:pPr lvl="2"/>
            <a:r>
              <a:rPr lang="en-US" sz="2000" dirty="0">
                <a:sym typeface="Wingdings" charset="0"/>
              </a:rPr>
              <a:t>9 mod 11 = 9  9+1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, 9+2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 mod 11, </a:t>
            </a:r>
          </a:p>
          <a:p>
            <a:pPr lvl="2">
              <a:buFontTx/>
              <a:buNone/>
            </a:pPr>
            <a:r>
              <a:rPr lang="en-US" sz="2000" dirty="0">
                <a:sym typeface="Wingdings" charset="0"/>
              </a:rPr>
              <a:t>			9+3</a:t>
            </a:r>
            <a:r>
              <a:rPr lang="en-US" sz="2000" baseline="30000" dirty="0">
                <a:sym typeface="Wingdings" charset="0"/>
              </a:rPr>
              <a:t>2</a:t>
            </a:r>
            <a:r>
              <a:rPr lang="en-US" sz="2000" dirty="0">
                <a:sym typeface="Wingdings" charset="0"/>
              </a:rPr>
              <a:t> mod 11 =7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6BB6-2EED-DF4A-B3C8-990B47D0DD36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680964" name="Group 4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-- 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9410700" cy="52577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800" b="1" dirty="0">
                <a:solidFill>
                  <a:srgbClr val="C00000"/>
                </a:solidFill>
              </a:rPr>
              <a:t>Double hashing </a:t>
            </a:r>
            <a:r>
              <a:rPr lang="en-US" sz="2800" dirty="0"/>
              <a:t>also reduces clustering.</a:t>
            </a:r>
            <a:endParaRPr lang="tr-TR" sz="2800" dirty="0"/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tr-TR" sz="2800" b="1" dirty="0">
                <a:solidFill>
                  <a:srgbClr val="C00000"/>
                </a:solidFill>
              </a:rPr>
              <a:t>Idea</a:t>
            </a:r>
            <a:r>
              <a:rPr lang="tr-TR" sz="2800" dirty="0"/>
              <a:t>: </a:t>
            </a:r>
            <a:r>
              <a:rPr lang="en-US" sz="2800" dirty="0"/>
              <a:t>increment using a </a:t>
            </a:r>
            <a:r>
              <a:rPr lang="en-US" sz="2800" b="1" dirty="0">
                <a:solidFill>
                  <a:srgbClr val="0000FF"/>
                </a:solidFill>
              </a:rPr>
              <a:t>second hash function h</a:t>
            </a:r>
            <a:r>
              <a:rPr lang="en-US" sz="2800" b="1" baseline="-25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. </a:t>
            </a:r>
            <a:r>
              <a:rPr lang="tr-TR" sz="2800" dirty="0"/>
              <a:t>S</a:t>
            </a:r>
            <a:r>
              <a:rPr lang="en-US" sz="2800" dirty="0" err="1"/>
              <a:t>hould</a:t>
            </a:r>
            <a:r>
              <a:rPr lang="en-US" sz="2800" dirty="0"/>
              <a:t> satisfy</a:t>
            </a:r>
            <a:r>
              <a:rPr lang="tr-TR" sz="2800" dirty="0"/>
              <a:t>:</a:t>
            </a:r>
            <a:endParaRPr lang="en-US" sz="2800" dirty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  <a:r>
              <a:rPr lang="en-US" sz="2800" dirty="0"/>
              <a:t>(key) </a:t>
            </a:r>
            <a:r>
              <a:rPr lang="en-US" sz="2800" dirty="0" err="1">
                <a:sym typeface="Symbol" charset="0"/>
              </a:rPr>
              <a:t></a:t>
            </a:r>
            <a:r>
              <a:rPr lang="en-US" sz="2800" dirty="0">
                <a:sym typeface="Symbol" charset="0"/>
              </a:rPr>
              <a:t>0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  <a:r>
              <a:rPr lang="en-US" sz="2800" dirty="0" err="1">
                <a:sym typeface="Symbol" charset="0"/>
              </a:rPr>
              <a:t></a:t>
            </a:r>
            <a:r>
              <a:rPr lang="en-US" sz="2800" b="1" dirty="0">
                <a:solidFill>
                  <a:srgbClr val="0000FF"/>
                </a:solidFill>
              </a:rPr>
              <a:t>h</a:t>
            </a:r>
            <a:r>
              <a:rPr lang="en-US" sz="2800" b="1" baseline="-25000" dirty="0">
                <a:solidFill>
                  <a:srgbClr val="0000FF"/>
                </a:solidFill>
              </a:rPr>
              <a:t>1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tr-TR" sz="2800" dirty="0"/>
              <a:t>P</a:t>
            </a:r>
            <a:r>
              <a:rPr lang="en-US" sz="2800" dirty="0"/>
              <a:t>robe</a:t>
            </a:r>
            <a:r>
              <a:rPr lang="tr-TR" sz="2800" dirty="0"/>
              <a:t>s</a:t>
            </a:r>
            <a:r>
              <a:rPr lang="en-US" sz="2800" dirty="0"/>
              <a:t> following locations until it finds an unoccupied place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00FF"/>
                </a:solidFill>
              </a:rPr>
              <a:t>h</a:t>
            </a:r>
            <a:r>
              <a:rPr lang="en-US" sz="2800" b="1" baseline="-250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(key)</a:t>
            </a:r>
            <a:endParaRPr lang="tr-TR" sz="2800" dirty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00FF"/>
                </a:solidFill>
              </a:rPr>
              <a:t>h</a:t>
            </a:r>
            <a:r>
              <a:rPr lang="en-US" sz="2800" b="1" baseline="-250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(key) + </a:t>
            </a:r>
            <a:r>
              <a:rPr lang="en-US" sz="2800" b="1" dirty="0">
                <a:solidFill>
                  <a:srgbClr val="C00000"/>
                </a:solidFill>
              </a:rPr>
              <a:t>h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  <a:r>
              <a:rPr lang="en-US" sz="2800" dirty="0"/>
              <a:t>(key)</a:t>
            </a:r>
            <a:endParaRPr lang="tr-TR" sz="2800" dirty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b="1" dirty="0">
                <a:solidFill>
                  <a:srgbClr val="0000FF"/>
                </a:solidFill>
              </a:rPr>
              <a:t>h</a:t>
            </a:r>
            <a:r>
              <a:rPr lang="en-US" sz="2800" b="1" baseline="-25000" dirty="0">
                <a:solidFill>
                  <a:srgbClr val="0000FF"/>
                </a:solidFill>
              </a:rPr>
              <a:t>1</a:t>
            </a:r>
            <a:r>
              <a:rPr lang="en-US" sz="2800" dirty="0"/>
              <a:t>(key) + </a:t>
            </a:r>
            <a:r>
              <a:rPr lang="en-US" sz="2800" b="1" dirty="0">
                <a:solidFill>
                  <a:srgbClr val="C00000"/>
                </a:solidFill>
              </a:rPr>
              <a:t>2*h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  <a:r>
              <a:rPr lang="en-US" sz="2800" dirty="0"/>
              <a:t>(key),</a:t>
            </a:r>
            <a:endParaRPr lang="tr-TR" sz="2800" dirty="0"/>
          </a:p>
          <a:p>
            <a:pPr algn="ctr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800" dirty="0"/>
              <a:t>...</a:t>
            </a:r>
            <a:endParaRPr lang="en-US" sz="2800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 -- Example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6172200" cy="510540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sz="2400" dirty="0"/>
              <a:t>Table Size is 11 (0..10)</a:t>
            </a:r>
          </a:p>
          <a:p>
            <a:pPr lvl="1"/>
            <a:r>
              <a:rPr lang="en-US" sz="2400" dirty="0"/>
              <a:t>Hash Function:  </a:t>
            </a:r>
            <a:endParaRPr lang="tr-TR" sz="2400" dirty="0"/>
          </a:p>
          <a:p>
            <a:pPr lvl="1">
              <a:buNone/>
            </a:pPr>
            <a:r>
              <a:rPr lang="tr-TR" sz="2400" dirty="0"/>
              <a:t>				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(x) = x mod 11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C00000"/>
                </a:solidFill>
              </a:rPr>
              <a:t>				h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(x) = 7 – (x mod 7)</a:t>
            </a:r>
          </a:p>
          <a:p>
            <a:pPr lvl="1"/>
            <a:r>
              <a:rPr lang="en-US" sz="2400" dirty="0"/>
              <a:t>Insert keys: 58, 14, 91</a:t>
            </a:r>
          </a:p>
          <a:p>
            <a:pPr lvl="2"/>
            <a:r>
              <a:rPr lang="en-US" sz="2000" dirty="0"/>
              <a:t>58 mod 11 =  3</a:t>
            </a:r>
          </a:p>
          <a:p>
            <a:pPr lvl="2"/>
            <a:r>
              <a:rPr lang="en-US" sz="2000" dirty="0"/>
              <a:t>14 mod 11 = 3 </a:t>
            </a:r>
            <a:r>
              <a:rPr lang="en-US" sz="2000" dirty="0">
                <a:sym typeface="Wingdings" charset="0"/>
              </a:rPr>
              <a:t> 3+7=10</a:t>
            </a:r>
            <a:endParaRPr lang="en-US" sz="2000" dirty="0"/>
          </a:p>
          <a:p>
            <a:pPr lvl="2"/>
            <a:r>
              <a:rPr lang="en-US" sz="2000" dirty="0"/>
              <a:t>91 mod 11 = 3 </a:t>
            </a:r>
            <a:r>
              <a:rPr lang="en-US" sz="2000" dirty="0">
                <a:sym typeface="Wingdings" charset="0"/>
              </a:rPr>
              <a:t> 3+7, 3+2*7 mod 11=6</a:t>
            </a: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835D2-A607-6A40-B780-0A87ED129317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683012" name="Group 4"/>
          <p:cNvGraphicFramePr>
            <a:graphicFrameLocks noGrp="1"/>
          </p:cNvGraphicFramePr>
          <p:nvPr/>
        </p:nvGraphicFramePr>
        <p:xfrm>
          <a:off x="7086600" y="1524000"/>
          <a:ext cx="1295400" cy="43967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 Addressing -- Retrieval &amp;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b="1" dirty="0">
                <a:solidFill>
                  <a:srgbClr val="0000FF"/>
                </a:solidFill>
              </a:rPr>
              <a:t>R</a:t>
            </a:r>
            <a:r>
              <a:rPr lang="en-US" b="1" dirty="0" err="1">
                <a:solidFill>
                  <a:srgbClr val="0000FF"/>
                </a:solidFill>
              </a:rPr>
              <a:t>etriev</a:t>
            </a:r>
            <a:r>
              <a:rPr lang="tr-TR" b="1" dirty="0">
                <a:solidFill>
                  <a:srgbClr val="0000FF"/>
                </a:solidFill>
              </a:rPr>
              <a:t>ing</a:t>
            </a:r>
            <a:r>
              <a:rPr lang="en-US" b="1" dirty="0">
                <a:solidFill>
                  <a:srgbClr val="0000FF"/>
                </a:solidFill>
              </a:rPr>
              <a:t> an item </a:t>
            </a:r>
            <a:r>
              <a:rPr lang="en-US" dirty="0"/>
              <a:t>with a given key</a:t>
            </a:r>
            <a:r>
              <a:rPr lang="tr-TR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(same as insertion)</a:t>
            </a:r>
            <a:r>
              <a:rPr lang="tr-TR" dirty="0"/>
              <a:t>:</a:t>
            </a:r>
            <a:r>
              <a:rPr lang="en-US" dirty="0"/>
              <a:t> </a:t>
            </a:r>
            <a:r>
              <a:rPr lang="tr-TR" dirty="0"/>
              <a:t>p</a:t>
            </a:r>
            <a:r>
              <a:rPr lang="en-US" dirty="0"/>
              <a:t>robe the locations until we find the desired item or we reach to an empty location.</a:t>
            </a:r>
          </a:p>
          <a:p>
            <a:pPr lvl="4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00FF"/>
                </a:solidFill>
              </a:rPr>
              <a:t>Deletions</a:t>
            </a:r>
            <a:r>
              <a:rPr lang="en-US" dirty="0"/>
              <a:t> in open addressing cause complications</a:t>
            </a:r>
          </a:p>
          <a:p>
            <a:pPr lvl="1">
              <a:lnSpc>
                <a:spcPct val="120000"/>
              </a:lnSpc>
            </a:pPr>
            <a:r>
              <a:rPr lang="en-US" sz="2843" dirty="0"/>
              <a:t>We CANNOT simply delete an item from the hash table because this new empty (a deleted) location causes to stop prematurely (incorrectly) indicating a failure during a retrieval.</a:t>
            </a:r>
          </a:p>
          <a:p>
            <a:pPr lvl="1">
              <a:lnSpc>
                <a:spcPct val="120000"/>
              </a:lnSpc>
            </a:pPr>
            <a:r>
              <a:rPr lang="en-US" sz="2843" dirty="0"/>
              <a:t>Solution: We have to have three kinds of locations in a hash table: </a:t>
            </a:r>
            <a:r>
              <a:rPr lang="en-US" sz="2843" b="1" i="1" dirty="0">
                <a:solidFill>
                  <a:srgbClr val="C00000"/>
                </a:solidFill>
              </a:rPr>
              <a:t>Occupied, Empty, Deleted</a:t>
            </a:r>
            <a:r>
              <a:rPr lang="en-US" sz="2843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843" dirty="0"/>
              <a:t>A deleted location will be treated as an occupied location during retrieval.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800" dirty="0"/>
              <a:t>Another way to resolve collisions is to change the structure of the hash table.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In open-addressing, each location holds only one item.</a:t>
            </a:r>
          </a:p>
          <a:p>
            <a:pPr>
              <a:spcBef>
                <a:spcPts val="300"/>
              </a:spcBef>
            </a:pPr>
            <a:r>
              <a:rPr lang="tr-TR" sz="2800" b="1" dirty="0">
                <a:solidFill>
                  <a:srgbClr val="0000FF"/>
                </a:solidFill>
              </a:rPr>
              <a:t>Idea 1</a:t>
            </a:r>
            <a:r>
              <a:rPr lang="tr-TR" sz="2800" dirty="0"/>
              <a:t>: </a:t>
            </a:r>
            <a:r>
              <a:rPr lang="en-US" sz="2800" dirty="0"/>
              <a:t>each location is itself an array called bucket</a:t>
            </a:r>
            <a:endParaRPr lang="tr-TR" sz="2800" dirty="0"/>
          </a:p>
          <a:p>
            <a:pPr lvl="1">
              <a:spcBef>
                <a:spcPts val="300"/>
              </a:spcBef>
            </a:pPr>
            <a:r>
              <a:rPr lang="tr-TR" sz="2400" dirty="0"/>
              <a:t>S</a:t>
            </a:r>
            <a:r>
              <a:rPr lang="en-US" sz="2400" dirty="0"/>
              <a:t>tore items that are hashed into </a:t>
            </a:r>
            <a:r>
              <a:rPr lang="tr-TR" sz="2400" dirty="0"/>
              <a:t>same </a:t>
            </a:r>
            <a:r>
              <a:rPr lang="en-US" sz="2400" dirty="0"/>
              <a:t>location in this array.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Problem: What will be the size of the bucket?</a:t>
            </a:r>
          </a:p>
          <a:p>
            <a:pPr>
              <a:spcBef>
                <a:spcPts val="300"/>
              </a:spcBef>
            </a:pPr>
            <a:r>
              <a:rPr lang="tr-TR" sz="2800" b="1" dirty="0">
                <a:solidFill>
                  <a:srgbClr val="0000FF"/>
                </a:solidFill>
              </a:rPr>
              <a:t>Idea 2: </a:t>
            </a:r>
            <a:r>
              <a:rPr lang="tr-TR" sz="2800" dirty="0"/>
              <a:t>each location is itself a linked list.</a:t>
            </a:r>
            <a:r>
              <a:rPr lang="en-US" sz="2800" dirty="0"/>
              <a:t> </a:t>
            </a:r>
            <a:r>
              <a:rPr lang="tr-TR" sz="2800" dirty="0"/>
              <a:t>K</a:t>
            </a:r>
            <a:r>
              <a:rPr lang="en-US" sz="2800" dirty="0" err="1"/>
              <a:t>nown</a:t>
            </a:r>
            <a:r>
              <a:rPr lang="en-US" sz="2800" dirty="0"/>
              <a:t> </a:t>
            </a:r>
            <a:r>
              <a:rPr lang="tr-TR" sz="2800" dirty="0"/>
              <a:t>as </a:t>
            </a:r>
            <a:r>
              <a:rPr lang="en-US" sz="2800" b="1" dirty="0">
                <a:solidFill>
                  <a:srgbClr val="C00000"/>
                </a:solidFill>
              </a:rPr>
              <a:t>separate-chaining</a:t>
            </a:r>
            <a:r>
              <a:rPr lang="en-US" sz="2800" dirty="0"/>
              <a:t>.</a:t>
            </a:r>
          </a:p>
          <a:p>
            <a:pPr lvl="1">
              <a:spcBef>
                <a:spcPts val="300"/>
              </a:spcBef>
            </a:pPr>
            <a:r>
              <a:rPr lang="tr-TR" sz="2400" dirty="0"/>
              <a:t>E</a:t>
            </a:r>
            <a:r>
              <a:rPr lang="en-US" sz="2400" dirty="0"/>
              <a:t>ach entry (of the hash table) is a pointer to a linked list (the chain) of the items that the hash function has mapped into that location.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Separate Chaining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48C3-7C63-0A4B-BECF-CDD53DBA4BD8}" type="slidenum">
              <a:rPr lang="en-US"/>
              <a:pPr/>
              <a:t>27</a:t>
            </a:fld>
            <a:endParaRPr lang="en-US"/>
          </a:p>
        </p:txBody>
      </p:sp>
      <p:pic>
        <p:nvPicPr>
          <p:cNvPr id="686083" name="Picture 3" descr="Carrano1249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8153400" cy="4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Constitutes a Good Hash Function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43000"/>
            <a:ext cx="9105900" cy="5257799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3000" dirty="0"/>
              <a:t>A hash function should be </a:t>
            </a:r>
            <a:r>
              <a:rPr lang="en-US" sz="3000" b="1" dirty="0">
                <a:solidFill>
                  <a:srgbClr val="C00000"/>
                </a:solidFill>
              </a:rPr>
              <a:t>easy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C00000"/>
                </a:solidFill>
              </a:rPr>
              <a:t>fast</a:t>
            </a:r>
            <a:r>
              <a:rPr lang="en-US" sz="3000" dirty="0"/>
              <a:t> to compute.</a:t>
            </a:r>
          </a:p>
          <a:p>
            <a:pPr marL="2628900" lvl="5" indent="-457200">
              <a:spcBef>
                <a:spcPts val="0"/>
              </a:spcBef>
            </a:pPr>
            <a:endParaRPr lang="en-US" sz="1800" dirty="0"/>
          </a:p>
          <a:p>
            <a:pPr marL="457200" indent="-457200">
              <a:spcBef>
                <a:spcPts val="0"/>
              </a:spcBef>
            </a:pPr>
            <a:r>
              <a:rPr lang="en-US" sz="3000" dirty="0"/>
              <a:t>A hash function should </a:t>
            </a:r>
            <a:r>
              <a:rPr lang="en-US" sz="3000" b="1" dirty="0">
                <a:solidFill>
                  <a:srgbClr val="C00000"/>
                </a:solidFill>
              </a:rPr>
              <a:t>scatter the data evenly </a:t>
            </a:r>
            <a:r>
              <a:rPr lang="en-US" sz="3000" dirty="0"/>
              <a:t>throughout the hash table.</a:t>
            </a:r>
          </a:p>
          <a:p>
            <a:pPr marL="2228850" lvl="5" indent="0">
              <a:spcBef>
                <a:spcPts val="0"/>
              </a:spcBef>
              <a:buNone/>
            </a:pPr>
            <a:endParaRPr lang="en-US" sz="1800" dirty="0"/>
          </a:p>
          <a:p>
            <a:pPr marL="457200" indent="-457200">
              <a:spcBef>
                <a:spcPts val="0"/>
              </a:spcBef>
            </a:pPr>
            <a:r>
              <a:rPr lang="en-US" sz="3000" dirty="0"/>
              <a:t>Two general principles :</a:t>
            </a:r>
          </a:p>
          <a:p>
            <a:pPr marL="800100" lvl="1" indent="-342900">
              <a:spcBef>
                <a:spcPts val="0"/>
              </a:spcBef>
              <a:buFontTx/>
              <a:buAutoNum type="arabicPeriod"/>
            </a:pPr>
            <a:r>
              <a:rPr lang="en-US" sz="2600" dirty="0"/>
              <a:t>The hash function should use entire key in the calculation.</a:t>
            </a:r>
          </a:p>
          <a:p>
            <a:pPr marL="800100" lvl="1" indent="-342900">
              <a:spcBef>
                <a:spcPts val="0"/>
              </a:spcBef>
              <a:buFontTx/>
              <a:buAutoNum type="arabicPeriod"/>
            </a:pPr>
            <a:r>
              <a:rPr lang="en-US" sz="2600" dirty="0"/>
              <a:t>If a hash function uses modulo arithmetic, the table size should be prime.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ACD7-7AE7-5240-A610-26887F076BA6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EF053-1CB1-4B75-AD9E-5BCFBC1B3C12}" type="slidenum">
              <a:rPr lang="en-US"/>
              <a:pPr/>
              <a:t>29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Hash Function 1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43000"/>
            <a:ext cx="8420100" cy="533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Add up the ASCII values </a:t>
            </a:r>
            <a:r>
              <a:rPr lang="en-US" sz="2400" dirty="0"/>
              <a:t>of all  characters of the key.</a:t>
            </a:r>
          </a:p>
          <a:p>
            <a:pPr eaLnBrk="1" hangingPunct="1"/>
            <a:endParaRPr lang="en-US" sz="2400" dirty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817245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hash(const string &amp;key, int tableSize)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	int hasVal = 0; </a:t>
            </a:r>
          </a:p>
          <a:p>
            <a:pPr algn="l"/>
            <a:r>
              <a:rPr lang="en-US" sz="1800">
                <a:latin typeface="Courier New" pitchFamily="49" charset="0"/>
              </a:rPr>
              <a:t>	</a:t>
            </a:r>
          </a:p>
          <a:p>
            <a:pPr algn="l"/>
            <a:r>
              <a:rPr lang="en-US" sz="1800">
                <a:latin typeface="Courier New" pitchFamily="49" charset="0"/>
              </a:rPr>
              <a:t>	for (int i = 0; i &lt; key.length(); i++)</a:t>
            </a:r>
          </a:p>
          <a:p>
            <a:pPr algn="l"/>
            <a:r>
              <a:rPr lang="en-US" sz="1800">
                <a:latin typeface="Courier New" pitchFamily="49" charset="0"/>
              </a:rPr>
              <a:t>		hashVal += key[i]; </a:t>
            </a:r>
          </a:p>
          <a:p>
            <a:pPr algn="l"/>
            <a:r>
              <a:rPr lang="en-US" sz="1800">
                <a:latin typeface="Courier New" pitchFamily="49" charset="0"/>
              </a:rPr>
              <a:t>	return hashVal % tableSize; </a:t>
            </a:r>
          </a:p>
          <a:p>
            <a:pPr algn="l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990600" y="5105400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r-TR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908050" y="4191000"/>
            <a:ext cx="842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Simple to implement and fast.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However, if the table size is large, the function does not distribute the keys well.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</a:pPr>
            <a:r>
              <a:rPr lang="en-US" sz="2000" dirty="0"/>
              <a:t>e.g. Table size =10000, key length &lt;= 8, the hash function can assume values only between 0 and 1016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In hash tables, we have </a:t>
            </a:r>
          </a:p>
          <a:p>
            <a:pPr lvl="1">
              <a:lnSpc>
                <a:spcPct val="120000"/>
              </a:lnSpc>
            </a:pPr>
            <a:endParaRPr lang="tr-TR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</a:rPr>
              <a:t>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(index ranges 0 … n – 1) and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Each array location is called a </a:t>
            </a:r>
            <a:r>
              <a:rPr lang="en-US" b="1" i="1" dirty="0">
                <a:solidFill>
                  <a:srgbClr val="0000FF"/>
                </a:solidFill>
              </a:rPr>
              <a:t>bucket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endParaRPr lang="tr-TR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</a:rPr>
              <a:t>An address calculator </a:t>
            </a:r>
            <a:r>
              <a:rPr lang="en-US" dirty="0"/>
              <a:t>(</a:t>
            </a:r>
            <a:r>
              <a:rPr lang="en-US" b="1" i="1" dirty="0">
                <a:solidFill>
                  <a:srgbClr val="0000FF"/>
                </a:solidFill>
              </a:rPr>
              <a:t>hash function</a:t>
            </a:r>
            <a:r>
              <a:rPr lang="en-US" dirty="0"/>
              <a:t>), which maps a search key into an array index between 0 … n – 1 </a:t>
            </a:r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AEE9A3-7BC5-4611-BAB5-B8A88418D829}" type="slidenum">
              <a:rPr lang="en-US"/>
              <a:pPr/>
              <a:t>30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Hash Function 2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990600" y="2133601"/>
            <a:ext cx="8172450" cy="36814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1800">
                <a:latin typeface="Courier New" pitchFamily="49" charset="0"/>
              </a:rPr>
              <a:t>int </a:t>
            </a:r>
            <a:r>
              <a:rPr lang="en-US" sz="1800" b="1">
                <a:latin typeface="Courier New" pitchFamily="49" charset="0"/>
              </a:rPr>
              <a:t>hash</a:t>
            </a:r>
            <a:r>
              <a:rPr lang="en-US" sz="1800">
                <a:latin typeface="Courier New" pitchFamily="49" charset="0"/>
              </a:rPr>
              <a:t> (const string &amp;key, int tableSize)</a:t>
            </a:r>
          </a:p>
          <a:p>
            <a:pPr algn="l"/>
            <a:r>
              <a:rPr lang="en-US" sz="1800">
                <a:latin typeface="Courier New" pitchFamily="49" charset="0"/>
              </a:rPr>
              <a:t>{</a:t>
            </a:r>
          </a:p>
          <a:p>
            <a:pPr algn="l"/>
            <a:r>
              <a:rPr lang="en-US" sz="1800">
                <a:latin typeface="Courier New" pitchFamily="49" charset="0"/>
              </a:rPr>
              <a:t>   int hashVal = 0; </a:t>
            </a:r>
          </a:p>
          <a:p>
            <a:pPr algn="l"/>
            <a:r>
              <a:rPr lang="en-US" sz="1800">
                <a:latin typeface="Courier New" pitchFamily="49" charset="0"/>
              </a:rPr>
              <a:t>	</a:t>
            </a:r>
          </a:p>
          <a:p>
            <a:pPr algn="l"/>
            <a:r>
              <a:rPr lang="en-US" sz="1800">
                <a:latin typeface="Courier New" pitchFamily="49" charset="0"/>
              </a:rPr>
              <a:t>   for (int i = 0; i &lt; key.length(); i++)</a:t>
            </a:r>
          </a:p>
          <a:p>
            <a:pPr algn="l"/>
            <a:r>
              <a:rPr lang="en-US" sz="1800">
                <a:latin typeface="Courier New" pitchFamily="49" charset="0"/>
              </a:rPr>
              <a:t>	hashVal = 37 * hashVal + key[i];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 </a:t>
            </a:r>
          </a:p>
          <a:p>
            <a:pPr algn="l"/>
            <a:r>
              <a:rPr lang="en-US" sz="1800">
                <a:latin typeface="Courier New" pitchFamily="49" charset="0"/>
              </a:rPr>
              <a:t>   hashVal %=tableSize; </a:t>
            </a:r>
          </a:p>
          <a:p>
            <a:pPr algn="l"/>
            <a:r>
              <a:rPr lang="en-US" sz="1800">
                <a:latin typeface="Courier New" pitchFamily="49" charset="0"/>
              </a:rPr>
              <a:t>   if (hashVal &lt; 0)   /* in case overflows occurs */</a:t>
            </a:r>
          </a:p>
          <a:p>
            <a:pPr algn="l"/>
            <a:r>
              <a:rPr lang="en-US" sz="1800">
                <a:latin typeface="Courier New" pitchFamily="49" charset="0"/>
              </a:rPr>
              <a:t>	hashVal += tableSize; </a:t>
            </a:r>
          </a:p>
          <a:p>
            <a:pPr algn="l"/>
            <a:endParaRPr lang="en-US" sz="1800">
              <a:latin typeface="Courier New" pitchFamily="49" charset="0"/>
            </a:endParaRPr>
          </a:p>
          <a:p>
            <a:pPr algn="l"/>
            <a:r>
              <a:rPr lang="en-US" sz="1800">
                <a:latin typeface="Courier New" pitchFamily="49" charset="0"/>
              </a:rPr>
              <a:t>   return hashVal; 		</a:t>
            </a:r>
          </a:p>
          <a:p>
            <a:pPr algn="l"/>
            <a:r>
              <a:rPr lang="en-US" sz="1800">
                <a:latin typeface="Courier New" pitchFamily="49" charset="0"/>
              </a:rPr>
              <a:t>};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485900" y="1143000"/>
          <a:ext cx="6604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36" name="Equation" r:id="rId3" imgW="7315200" imgH="1273791" progId="Equation.3">
                  <p:embed/>
                </p:oleObj>
              </mc:Choice>
              <mc:Fallback>
                <p:oleObj name="Equation" r:id="rId3" imgW="7315200" imgH="1273791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143000"/>
                        <a:ext cx="66040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84FBB-3905-4935-AE3D-588E469A780A}" type="slidenum">
              <a:rPr lang="en-US"/>
              <a:pPr/>
              <a:t>31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function for strings: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2534973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a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2925367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l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3314040" y="2071689"/>
            <a:ext cx="388673" cy="2873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000">
                <a:latin typeface="Arial" charset="0"/>
              </a:rPr>
              <a:t>i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1987672" y="2019301"/>
            <a:ext cx="540830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</a:t>
            </a: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2044981" y="2701926"/>
            <a:ext cx="1547516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KeySize = 3; </a:t>
            </a:r>
          </a:p>
        </p:txBody>
      </p:sp>
      <p:sp>
        <p:nvSpPr>
          <p:cNvPr id="16394" name="Line 8"/>
          <p:cNvSpPr>
            <a:spLocks noChangeShapeType="1"/>
          </p:cNvSpPr>
          <p:nvPr/>
        </p:nvSpPr>
        <p:spPr bwMode="auto">
          <a:xfrm flipV="1">
            <a:off x="2760266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V="1">
            <a:off x="3162697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 flipV="1">
            <a:off x="3549650" y="1501775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2580320" y="1222375"/>
            <a:ext cx="380530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98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2914140" y="1206500"/>
            <a:ext cx="479916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108</a:t>
            </a:r>
          </a:p>
        </p:txBody>
      </p:sp>
      <p:sp>
        <p:nvSpPr>
          <p:cNvPr id="16399" name="Text Box 13"/>
          <p:cNvSpPr txBox="1">
            <a:spLocks noChangeArrowheads="1"/>
          </p:cNvSpPr>
          <p:nvPr/>
        </p:nvSpPr>
        <p:spPr bwMode="auto">
          <a:xfrm>
            <a:off x="3332050" y="1214438"/>
            <a:ext cx="479916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105</a:t>
            </a:r>
          </a:p>
        </p:txBody>
      </p:sp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675700" y="3246438"/>
            <a:ext cx="8714542" cy="46384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latin typeface="Arial" charset="0"/>
              </a:rPr>
              <a:t>hash(“ali”) = (105 * 1  +  108*37  +   98*37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) % 10,007 = 8172  </a:t>
            </a:r>
            <a:endParaRPr lang="en-US" baseline="30000">
              <a:latin typeface="Arial" charset="0"/>
            </a:endParaRP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2575927" y="2354263"/>
            <a:ext cx="1015319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0    1   2</a:t>
            </a:r>
          </a:p>
        </p:txBody>
      </p:sp>
      <p:sp>
        <p:nvSpPr>
          <p:cNvPr id="16402" name="Line 16"/>
          <p:cNvSpPr>
            <a:spLocks noChangeShapeType="1"/>
          </p:cNvSpPr>
          <p:nvPr/>
        </p:nvSpPr>
        <p:spPr bwMode="auto">
          <a:xfrm>
            <a:off x="3613283" y="2517775"/>
            <a:ext cx="70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4262064" y="2322513"/>
            <a:ext cx="233054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i</a:t>
            </a:r>
          </a:p>
        </p:txBody>
      </p:sp>
      <p:sp>
        <p:nvSpPr>
          <p:cNvPr id="16404" name="Line 18"/>
          <p:cNvSpPr>
            <a:spLocks noChangeShapeType="1"/>
          </p:cNvSpPr>
          <p:nvPr/>
        </p:nvSpPr>
        <p:spPr bwMode="auto">
          <a:xfrm>
            <a:off x="3783542" y="1366838"/>
            <a:ext cx="70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4432876" y="1163638"/>
            <a:ext cx="720367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key[i]</a:t>
            </a:r>
          </a:p>
        </p:txBody>
      </p:sp>
      <p:sp>
        <p:nvSpPr>
          <p:cNvPr id="16406" name="Rectangle 20"/>
          <p:cNvSpPr>
            <a:spLocks noChangeArrowheads="1"/>
          </p:cNvSpPr>
          <p:nvPr/>
        </p:nvSpPr>
        <p:spPr bwMode="auto">
          <a:xfrm>
            <a:off x="3160977" y="4076700"/>
            <a:ext cx="1246850" cy="15113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hash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function</a:t>
            </a:r>
          </a:p>
        </p:txBody>
      </p:sp>
      <p:sp>
        <p:nvSpPr>
          <p:cNvPr id="16407" name="Rectangle 21"/>
          <p:cNvSpPr>
            <a:spLocks noChangeArrowheads="1"/>
          </p:cNvSpPr>
          <p:nvPr/>
        </p:nvSpPr>
        <p:spPr bwMode="auto">
          <a:xfrm>
            <a:off x="6122458" y="39338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8" name="Rectangle 22"/>
          <p:cNvSpPr>
            <a:spLocks noChangeArrowheads="1"/>
          </p:cNvSpPr>
          <p:nvPr/>
        </p:nvSpPr>
        <p:spPr bwMode="auto">
          <a:xfrm>
            <a:off x="6122458" y="41497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09" name="Rectangle 23"/>
          <p:cNvSpPr>
            <a:spLocks noChangeArrowheads="1"/>
          </p:cNvSpPr>
          <p:nvPr/>
        </p:nvSpPr>
        <p:spPr bwMode="auto">
          <a:xfrm>
            <a:off x="6122458" y="4365625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0" name="Rectangle 24"/>
          <p:cNvSpPr>
            <a:spLocks noChangeArrowheads="1"/>
          </p:cNvSpPr>
          <p:nvPr/>
        </p:nvSpPr>
        <p:spPr bwMode="auto">
          <a:xfrm>
            <a:off x="6122458" y="5013325"/>
            <a:ext cx="1246850" cy="215900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600" b="1">
                <a:latin typeface="Arial" charset="0"/>
              </a:rPr>
              <a:t>ali</a:t>
            </a:r>
          </a:p>
        </p:txBody>
      </p:sp>
      <p:sp>
        <p:nvSpPr>
          <p:cNvPr id="16411" name="Rectangle 25"/>
          <p:cNvSpPr>
            <a:spLocks noChangeArrowheads="1"/>
          </p:cNvSpPr>
          <p:nvPr/>
        </p:nvSpPr>
        <p:spPr bwMode="auto">
          <a:xfrm>
            <a:off x="6122458" y="5734050"/>
            <a:ext cx="1246850" cy="2159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2" name="Rectangle 26"/>
          <p:cNvSpPr>
            <a:spLocks noChangeArrowheads="1"/>
          </p:cNvSpPr>
          <p:nvPr/>
        </p:nvSpPr>
        <p:spPr bwMode="auto">
          <a:xfrm>
            <a:off x="6122459" y="4581525"/>
            <a:ext cx="1248569" cy="4318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……</a:t>
            </a:r>
          </a:p>
        </p:txBody>
      </p:sp>
      <p:sp>
        <p:nvSpPr>
          <p:cNvPr id="16413" name="Rectangle 27"/>
          <p:cNvSpPr>
            <a:spLocks noChangeArrowheads="1"/>
          </p:cNvSpPr>
          <p:nvPr/>
        </p:nvSpPr>
        <p:spPr bwMode="auto">
          <a:xfrm>
            <a:off x="6122459" y="5229226"/>
            <a:ext cx="1248569" cy="504825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1800">
                <a:latin typeface="Arial" charset="0"/>
              </a:rPr>
              <a:t>……</a:t>
            </a:r>
          </a:p>
        </p:txBody>
      </p:sp>
      <p:sp>
        <p:nvSpPr>
          <p:cNvPr id="16414" name="Line 28"/>
          <p:cNvSpPr>
            <a:spLocks noChangeShapeType="1"/>
          </p:cNvSpPr>
          <p:nvPr/>
        </p:nvSpPr>
        <p:spPr bwMode="auto">
          <a:xfrm>
            <a:off x="1910690" y="4797425"/>
            <a:ext cx="12485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5" name="Line 29"/>
          <p:cNvSpPr>
            <a:spLocks noChangeShapeType="1"/>
          </p:cNvSpPr>
          <p:nvPr/>
        </p:nvSpPr>
        <p:spPr bwMode="auto">
          <a:xfrm>
            <a:off x="4407827" y="4797425"/>
            <a:ext cx="77906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6" name="Line 30"/>
          <p:cNvSpPr>
            <a:spLocks noChangeShapeType="1"/>
          </p:cNvSpPr>
          <p:nvPr/>
        </p:nvSpPr>
        <p:spPr bwMode="auto">
          <a:xfrm>
            <a:off x="5186892" y="479742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>
            <a:off x="5186892" y="5084763"/>
            <a:ext cx="937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tr-TR"/>
          </a:p>
        </p:txBody>
      </p:sp>
      <p:sp>
        <p:nvSpPr>
          <p:cNvPr id="16418" name="Text Box 32"/>
          <p:cNvSpPr txBox="1">
            <a:spLocks noChangeArrowheads="1"/>
          </p:cNvSpPr>
          <p:nvPr/>
        </p:nvSpPr>
        <p:spPr bwMode="auto">
          <a:xfrm>
            <a:off x="7362879" y="3884613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0</a:t>
            </a:r>
          </a:p>
        </p:txBody>
      </p:sp>
      <p:sp>
        <p:nvSpPr>
          <p:cNvPr id="16419" name="Text Box 33"/>
          <p:cNvSpPr txBox="1">
            <a:spLocks noChangeArrowheads="1"/>
          </p:cNvSpPr>
          <p:nvPr/>
        </p:nvSpPr>
        <p:spPr bwMode="auto">
          <a:xfrm>
            <a:off x="7369758" y="4111625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</a:t>
            </a:r>
          </a:p>
        </p:txBody>
      </p:sp>
      <p:sp>
        <p:nvSpPr>
          <p:cNvPr id="16420" name="Text Box 34"/>
          <p:cNvSpPr txBox="1">
            <a:spLocks noChangeArrowheads="1"/>
          </p:cNvSpPr>
          <p:nvPr/>
        </p:nvSpPr>
        <p:spPr bwMode="auto">
          <a:xfrm>
            <a:off x="7368038" y="4318000"/>
            <a:ext cx="281144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2</a:t>
            </a:r>
          </a:p>
        </p:txBody>
      </p:sp>
      <p:sp>
        <p:nvSpPr>
          <p:cNvPr id="16421" name="Text Box 35"/>
          <p:cNvSpPr txBox="1">
            <a:spLocks noChangeArrowheads="1"/>
          </p:cNvSpPr>
          <p:nvPr/>
        </p:nvSpPr>
        <p:spPr bwMode="auto">
          <a:xfrm>
            <a:off x="7392658" y="4945063"/>
            <a:ext cx="579303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8172</a:t>
            </a:r>
          </a:p>
        </p:txBody>
      </p:sp>
      <p:sp>
        <p:nvSpPr>
          <p:cNvPr id="16422" name="Text Box 36"/>
          <p:cNvSpPr txBox="1">
            <a:spLocks noChangeArrowheads="1"/>
          </p:cNvSpPr>
          <p:nvPr/>
        </p:nvSpPr>
        <p:spPr bwMode="auto">
          <a:xfrm>
            <a:off x="7388148" y="5699125"/>
            <a:ext cx="1673512" cy="30995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400">
                <a:latin typeface="Arial" charset="0"/>
              </a:rPr>
              <a:t>10,006 (TableSize)</a:t>
            </a:r>
          </a:p>
        </p:txBody>
      </p:sp>
      <p:sp>
        <p:nvSpPr>
          <p:cNvPr id="16423" name="Text Box 37"/>
          <p:cNvSpPr txBox="1">
            <a:spLocks noChangeArrowheads="1"/>
          </p:cNvSpPr>
          <p:nvPr/>
        </p:nvSpPr>
        <p:spPr bwMode="auto">
          <a:xfrm>
            <a:off x="1677324" y="4456113"/>
            <a:ext cx="566479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1800">
                <a:latin typeface="Arial" charset="0"/>
              </a:rPr>
              <a:t>“ali”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versus Search Trees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of the operations, the hash table performs better than search trees.</a:t>
            </a:r>
          </a:p>
          <a:p>
            <a:pPr lvl="4"/>
            <a:endParaRPr lang="en-US" dirty="0"/>
          </a:p>
          <a:p>
            <a:r>
              <a:rPr lang="en-US" dirty="0"/>
              <a:t>However, traversing the data in the hash table in a sorted order is very difficult.</a:t>
            </a:r>
          </a:p>
          <a:p>
            <a:pPr lvl="1"/>
            <a:r>
              <a:rPr lang="en-US" dirty="0"/>
              <a:t>For similar operations, the hash table will not be good choice (e.g., finding all the items in a certain range).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C405-2A92-A442-A863-53E3DE3A459F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either chaining or open addressing: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Search</a:t>
            </a:r>
            <a:r>
              <a:rPr lang="en-US" dirty="0"/>
              <a:t> - O(1) expected, O(n) worst case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Insert</a:t>
            </a:r>
            <a:r>
              <a:rPr lang="en-US" dirty="0"/>
              <a:t> - O(1) expected, O(n) worst case</a:t>
            </a:r>
          </a:p>
          <a:p>
            <a:pPr lvl="1"/>
            <a:r>
              <a:rPr lang="tr-TR" dirty="0"/>
              <a:t> </a:t>
            </a:r>
            <a:r>
              <a:rPr lang="tr-TR" b="1" dirty="0">
                <a:solidFill>
                  <a:srgbClr val="0000FF"/>
                </a:solidFill>
              </a:rPr>
              <a:t>Delete</a:t>
            </a:r>
            <a:r>
              <a:rPr lang="tr-TR" dirty="0"/>
              <a:t> - O(1) expected, O(n) </a:t>
            </a:r>
            <a:r>
              <a:rPr lang="tr-TR" dirty="0" err="1"/>
              <a:t>worst</a:t>
            </a:r>
            <a:r>
              <a:rPr lang="tr-TR" dirty="0"/>
              <a:t> </a:t>
            </a:r>
            <a:r>
              <a:rPr lang="tr-TR" dirty="0" err="1"/>
              <a:t>case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-- Address Calculator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C001-4BE8-584F-9DD9-16B33BF063FF}" type="slidenum">
              <a:rPr lang="en-US"/>
              <a:pPr/>
              <a:t>4</a:t>
            </a:fld>
            <a:endParaRPr lang="en-US"/>
          </a:p>
        </p:txBody>
      </p:sp>
      <p:pic>
        <p:nvPicPr>
          <p:cNvPr id="665603" name="Picture 3" descr="Carrano1244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7089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3674000" y="3810000"/>
            <a:ext cx="188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Function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7239000" y="5619690"/>
            <a:ext cx="1479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029700" cy="49831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hash function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tells us where to place an item in array called a </a:t>
            </a:r>
            <a:r>
              <a:rPr lang="en-US" b="1" dirty="0">
                <a:solidFill>
                  <a:srgbClr val="0000FF"/>
                </a:solidFill>
              </a:rPr>
              <a:t>hash table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This method is known as </a:t>
            </a:r>
            <a:r>
              <a:rPr lang="en-US" b="1" dirty="0">
                <a:solidFill>
                  <a:srgbClr val="0000FF"/>
                </a:solidFill>
              </a:rPr>
              <a:t>hashing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H</a:t>
            </a:r>
            <a:r>
              <a:rPr lang="en-US" dirty="0"/>
              <a:t>ash function </a:t>
            </a:r>
            <a:r>
              <a:rPr lang="en-US" b="1" dirty="0">
                <a:solidFill>
                  <a:srgbClr val="C00000"/>
                </a:solidFill>
              </a:rPr>
              <a:t>maps a search key into an integer </a:t>
            </a:r>
            <a:r>
              <a:rPr lang="en-US" dirty="0"/>
              <a:t>between 0 and n – 1.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We can have different hash functions.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H</a:t>
            </a:r>
            <a:r>
              <a:rPr lang="en-US" dirty="0"/>
              <a:t>ash function </a:t>
            </a:r>
            <a:r>
              <a:rPr lang="tr-TR" dirty="0"/>
              <a:t>depends </a:t>
            </a:r>
            <a:r>
              <a:rPr lang="en-US" dirty="0"/>
              <a:t>on </a:t>
            </a:r>
            <a:r>
              <a:rPr lang="tr-TR" dirty="0"/>
              <a:t>key type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, string, ...)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E.g., </a:t>
            </a:r>
            <a:r>
              <a:rPr lang="en-US" b="1" dirty="0" err="1">
                <a:solidFill>
                  <a:srgbClr val="C00000"/>
                </a:solidFill>
              </a:rPr>
              <a:t>h(x</a:t>
            </a:r>
            <a:r>
              <a:rPr lang="en-US" b="1" dirty="0">
                <a:solidFill>
                  <a:srgbClr val="C00000"/>
                </a:solidFill>
              </a:rPr>
              <a:t>) = </a:t>
            </a:r>
            <a:r>
              <a:rPr lang="en-US" b="1" dirty="0" err="1">
                <a:solidFill>
                  <a:srgbClr val="C00000"/>
                </a:solidFill>
              </a:rPr>
              <a:t>x</a:t>
            </a:r>
            <a:r>
              <a:rPr lang="en-US" b="1" dirty="0">
                <a:solidFill>
                  <a:srgbClr val="C00000"/>
                </a:solidFill>
              </a:rPr>
              <a:t> mod </a:t>
            </a:r>
            <a:r>
              <a:rPr lang="en-US" b="1" dirty="0" err="1">
                <a:solidFill>
                  <a:srgbClr val="C00000"/>
                </a:solidFill>
              </a:rPr>
              <a:t>n</a:t>
            </a:r>
            <a:r>
              <a:rPr lang="en-US" dirty="0"/>
              <a:t>, where </a:t>
            </a:r>
            <a:r>
              <a:rPr lang="en-US" dirty="0" err="1"/>
              <a:t>x</a:t>
            </a:r>
            <a:r>
              <a:rPr lang="en-US" dirty="0"/>
              <a:t> is an integer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182100" cy="498316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perfect hash function</a:t>
            </a:r>
            <a:r>
              <a:rPr lang="tr-TR" b="1" dirty="0">
                <a:solidFill>
                  <a:srgbClr val="0000FF"/>
                </a:solidFill>
              </a:rPr>
              <a:t> </a:t>
            </a:r>
            <a:r>
              <a:rPr lang="en-US" dirty="0"/>
              <a:t>maps each search key into a unique location of the hash table.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 perfect hash function is possible if we know all search keys in advance.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In practice (we do not know all search keys), and thus, a</a:t>
            </a:r>
            <a:r>
              <a:rPr lang="tr-TR" dirty="0"/>
              <a:t> </a:t>
            </a:r>
            <a:r>
              <a:rPr lang="en-US" dirty="0"/>
              <a:t>hash function can map more than one key into the same location.</a:t>
            </a:r>
          </a:p>
          <a:p>
            <a:pPr lvl="8"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</a:rPr>
              <a:t>Collisions</a:t>
            </a:r>
            <a:r>
              <a:rPr lang="tr-TR" b="1" i="1" dirty="0">
                <a:solidFill>
                  <a:srgbClr val="0000FF"/>
                </a:solidFill>
              </a:rPr>
              <a:t> </a:t>
            </a:r>
            <a:r>
              <a:rPr lang="en-US" dirty="0"/>
              <a:t>occur when a hash function maps more than one item into the same array location.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We have to resolve the collisions using a certain mechanism.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9410700" cy="49831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We can design different hash functions.</a:t>
            </a:r>
          </a:p>
          <a:p>
            <a:pPr lvl="8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But a </a:t>
            </a:r>
            <a:r>
              <a:rPr lang="en-US" b="1" dirty="0">
                <a:solidFill>
                  <a:srgbClr val="0000FF"/>
                </a:solidFill>
              </a:rPr>
              <a:t>good hash function</a:t>
            </a:r>
            <a:r>
              <a:rPr lang="tr-TR" b="1" dirty="0">
                <a:solidFill>
                  <a:srgbClr val="0000FF"/>
                </a:solidFill>
              </a:rPr>
              <a:t> </a:t>
            </a:r>
            <a:r>
              <a:rPr lang="en-US" dirty="0"/>
              <a:t>should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be easy and fast to compute</a:t>
            </a:r>
          </a:p>
          <a:p>
            <a:pPr lvl="1">
              <a:spcBef>
                <a:spcPts val="0"/>
              </a:spcBef>
            </a:pPr>
            <a:r>
              <a:rPr lang="en-US" dirty="0"/>
              <a:t>place items uniformly (evenly) throughout the hash table.</a:t>
            </a:r>
          </a:p>
          <a:p>
            <a:pPr lvl="8"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dirty="0"/>
              <a:t>We will consider only </a:t>
            </a:r>
            <a:r>
              <a:rPr lang="tr-TR" b="1" dirty="0">
                <a:solidFill>
                  <a:srgbClr val="0000FF"/>
                </a:solidFill>
              </a:rPr>
              <a:t>integer </a:t>
            </a:r>
            <a:r>
              <a:rPr lang="en-US" b="1" dirty="0">
                <a:solidFill>
                  <a:srgbClr val="0000FF"/>
                </a:solidFill>
              </a:rPr>
              <a:t>hash functions </a:t>
            </a:r>
            <a:endParaRPr lang="tr-TR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tr-TR" dirty="0"/>
              <a:t>O</a:t>
            </a:r>
            <a:r>
              <a:rPr lang="en-US" dirty="0"/>
              <a:t>n a computer, everything is represented with bits</a:t>
            </a:r>
            <a:r>
              <a:rPr lang="tr-TR" dirty="0"/>
              <a:t>.</a:t>
            </a:r>
          </a:p>
          <a:p>
            <a:pPr lvl="1">
              <a:spcBef>
                <a:spcPts val="0"/>
              </a:spcBef>
            </a:pPr>
            <a:r>
              <a:rPr lang="tr-TR" dirty="0"/>
              <a:t>They </a:t>
            </a:r>
            <a:r>
              <a:rPr lang="en-US" dirty="0"/>
              <a:t>can be converted into integers.</a:t>
            </a:r>
          </a:p>
          <a:p>
            <a:pPr lvl="2">
              <a:spcBef>
                <a:spcPts val="0"/>
              </a:spcBef>
            </a:pPr>
            <a:r>
              <a:rPr lang="en-US" dirty="0"/>
              <a:t>1001010101001010000110…. remember?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an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9182100" cy="51815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/>
              <a:t>I</a:t>
            </a:r>
            <a:r>
              <a:rPr lang="en-US" dirty="0"/>
              <a:t>f search keys are strings, think of them as integers, and apply a hash function </a:t>
            </a:r>
            <a:r>
              <a:rPr lang="tr-TR" dirty="0"/>
              <a:t>for </a:t>
            </a:r>
            <a:r>
              <a:rPr lang="en-US" dirty="0"/>
              <a:t>integers.</a:t>
            </a:r>
          </a:p>
          <a:p>
            <a:pPr lvl="5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example, strings can be encoded using ASCII codes of characters. </a:t>
            </a: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Consider the string “NOTE”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ASCII code of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is 4Eh (</a:t>
            </a:r>
            <a:r>
              <a:rPr lang="en-US" dirty="0">
                <a:solidFill>
                  <a:srgbClr val="FF0000"/>
                </a:solidFill>
              </a:rPr>
              <a:t>01001110</a:t>
            </a:r>
            <a:r>
              <a:rPr lang="en-US" dirty="0"/>
              <a:t>),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/>
              <a:t> is 4Fh (</a:t>
            </a:r>
            <a:r>
              <a:rPr lang="en-US" dirty="0">
                <a:solidFill>
                  <a:srgbClr val="008000"/>
                </a:solidFill>
              </a:rPr>
              <a:t>01001111</a:t>
            </a:r>
            <a:r>
              <a:rPr lang="en-US" dirty="0"/>
              <a:t>), </a:t>
            </a:r>
            <a:endParaRPr lang="tr-TR" dirty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/>
              <a:t>                            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/>
              <a:t> is 54h(</a:t>
            </a:r>
            <a:r>
              <a:rPr lang="en-US" dirty="0">
                <a:solidFill>
                  <a:srgbClr val="0000FF"/>
                </a:solidFill>
              </a:rPr>
              <a:t>01010100</a:t>
            </a:r>
            <a:r>
              <a:rPr lang="en-US" dirty="0"/>
              <a:t>), </a:t>
            </a:r>
            <a:r>
              <a:rPr lang="tr-TR" dirty="0"/>
              <a:t> 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/>
              <a:t> is 45h (01000101)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sz="706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Concatenate four binary numbers to get a new binary number</a:t>
            </a:r>
          </a:p>
          <a:p>
            <a:pPr lvl="1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01001110</a:t>
            </a:r>
            <a:r>
              <a:rPr lang="en-US" dirty="0">
                <a:solidFill>
                  <a:srgbClr val="008000"/>
                </a:solidFill>
              </a:rPr>
              <a:t>01001111</a:t>
            </a:r>
            <a:r>
              <a:rPr lang="en-US" dirty="0">
                <a:solidFill>
                  <a:srgbClr val="0000FF"/>
                </a:solidFill>
              </a:rPr>
              <a:t>01010100</a:t>
            </a:r>
            <a:r>
              <a:rPr lang="en-US" dirty="0"/>
              <a:t>01000101</a:t>
            </a:r>
            <a:r>
              <a:rPr lang="en-US" dirty="0">
                <a:sym typeface="Wingdings" charset="0"/>
              </a:rPr>
              <a:t>= 4E4F5445h = </a:t>
            </a:r>
            <a:r>
              <a:rPr lang="en-US" b="1" dirty="0">
                <a:sym typeface="Wingdings" charset="0"/>
              </a:rPr>
              <a:t>1313821765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US" sz="706" dirty="0">
              <a:sym typeface="Wingding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Design a Hash Function?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CSE211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E1E9-EB66-5449-9127-3CB26D1686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3" descr="Carrano1244.pct                                                000C8735 The Brain                      B3A96F87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514600"/>
            <a:ext cx="77089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5700" y="4648200"/>
            <a:ext cx="188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Function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40700" y="6457890"/>
            <a:ext cx="1479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</a:rPr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solidFill>
                  <a:srgbClr val="C00000"/>
                </a:solidFill>
              </a:rPr>
              <a:t>Three possibilities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/>
              <a:t>Selecting digits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/>
              <a:t>Folding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/>
              <a:t>Modular Arithmetic</a:t>
            </a:r>
          </a:p>
          <a:p>
            <a:r>
              <a:rPr lang="tr-TR" sz="2800" b="1" dirty="0">
                <a:solidFill>
                  <a:srgbClr val="C00000"/>
                </a:solidFill>
              </a:rPr>
              <a:t>Or, their combinations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15625</TotalTime>
  <Words>2438</Words>
  <Application>Microsoft Macintosh PowerPoint</Application>
  <PresentationFormat>A4 Paper (210x297 mm)</PresentationFormat>
  <Paragraphs>427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Times New Roman</vt:lpstr>
      <vt:lpstr>Office Theme</vt:lpstr>
      <vt:lpstr>Equation</vt:lpstr>
      <vt:lpstr>Hashing</vt:lpstr>
      <vt:lpstr>Hashing</vt:lpstr>
      <vt:lpstr>Hash Tables</vt:lpstr>
      <vt:lpstr>Hash Function -- Address Calculator</vt:lpstr>
      <vt:lpstr>Hashing</vt:lpstr>
      <vt:lpstr>Collisions</vt:lpstr>
      <vt:lpstr>Hash Functions</vt:lpstr>
      <vt:lpstr>Everything is an Integer</vt:lpstr>
      <vt:lpstr>How to Design a Hash Function?</vt:lpstr>
      <vt:lpstr>Hash Functions -- Selecting Digits </vt:lpstr>
      <vt:lpstr>Hash Functions -- Folding</vt:lpstr>
      <vt:lpstr>Hash Functions -- Modular Arithmetic</vt:lpstr>
      <vt:lpstr>Why Primes?</vt:lpstr>
      <vt:lpstr>Why Primes?</vt:lpstr>
      <vt:lpstr>Rationale</vt:lpstr>
      <vt:lpstr>Collision Resolution</vt:lpstr>
      <vt:lpstr>Open Addressing</vt:lpstr>
      <vt:lpstr>Open Addressing -- Linear Probing</vt:lpstr>
      <vt:lpstr>Linear Probing -- Example</vt:lpstr>
      <vt:lpstr>Linear Probing -- Clustering Problem</vt:lpstr>
      <vt:lpstr>Open Addressing -- Quadratic Probing</vt:lpstr>
      <vt:lpstr>Quadratic Probing -- Example</vt:lpstr>
      <vt:lpstr>Open Addressing -- Double Hashing</vt:lpstr>
      <vt:lpstr>Double Hashing -- Example</vt:lpstr>
      <vt:lpstr>Open Addressing -- Retrieval &amp; Deletion </vt:lpstr>
      <vt:lpstr>Separate Chaining</vt:lpstr>
      <vt:lpstr>Separate Chaining</vt:lpstr>
      <vt:lpstr>What Constitutes a Good Hash Function</vt:lpstr>
      <vt:lpstr>Hash Function 1</vt:lpstr>
      <vt:lpstr>Hash Function 2</vt:lpstr>
      <vt:lpstr>Hash function for strings:</vt:lpstr>
      <vt:lpstr>Hash Table versus Search Trees</vt:lpstr>
      <vt:lpstr>Performance</vt:lpstr>
    </vt:vector>
  </TitlesOfParts>
  <Company>Bilkent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CS 202</dc:creator>
  <cp:lastModifiedBy>Mert ÖZKAYA</cp:lastModifiedBy>
  <cp:revision>658</cp:revision>
  <cp:lastPrinted>1999-09-09T03:15:50Z</cp:lastPrinted>
  <dcterms:created xsi:type="dcterms:W3CDTF">2014-12-05T06:09:42Z</dcterms:created>
  <dcterms:modified xsi:type="dcterms:W3CDTF">2020-05-02T11:19:46Z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