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09" r:id="rId2"/>
    <p:sldId id="310" r:id="rId3"/>
    <p:sldId id="311" r:id="rId4"/>
    <p:sldId id="312" r:id="rId5"/>
    <p:sldId id="313" r:id="rId6"/>
    <p:sldId id="256" r:id="rId7"/>
    <p:sldId id="257" r:id="rId8"/>
    <p:sldId id="259" r:id="rId9"/>
    <p:sldId id="260" r:id="rId10"/>
    <p:sldId id="261" r:id="rId11"/>
    <p:sldId id="264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314" r:id="rId23"/>
    <p:sldId id="315" r:id="rId24"/>
    <p:sldId id="273" r:id="rId25"/>
    <p:sldId id="274" r:id="rId26"/>
    <p:sldId id="275" r:id="rId27"/>
    <p:sldId id="276" r:id="rId28"/>
    <p:sldId id="277" r:id="rId29"/>
    <p:sldId id="279" r:id="rId30"/>
    <p:sldId id="316" r:id="rId31"/>
    <p:sldId id="280" r:id="rId32"/>
    <p:sldId id="278" r:id="rId33"/>
    <p:sldId id="281" r:id="rId34"/>
    <p:sldId id="282" r:id="rId35"/>
    <p:sldId id="317" r:id="rId36"/>
    <p:sldId id="283" r:id="rId37"/>
    <p:sldId id="284" r:id="rId38"/>
    <p:sldId id="285" r:id="rId39"/>
    <p:sldId id="318" r:id="rId40"/>
    <p:sldId id="286" r:id="rId41"/>
    <p:sldId id="287" r:id="rId42"/>
    <p:sldId id="288" r:id="rId43"/>
    <p:sldId id="319" r:id="rId44"/>
    <p:sldId id="289" r:id="rId45"/>
    <p:sldId id="290" r:id="rId46"/>
    <p:sldId id="291" r:id="rId47"/>
    <p:sldId id="292" r:id="rId48"/>
    <p:sldId id="293" r:id="rId49"/>
    <p:sldId id="320" r:id="rId50"/>
    <p:sldId id="294" r:id="rId51"/>
    <p:sldId id="295" r:id="rId52"/>
    <p:sldId id="321" r:id="rId53"/>
    <p:sldId id="296" r:id="rId54"/>
    <p:sldId id="297" r:id="rId55"/>
    <p:sldId id="322" r:id="rId56"/>
    <p:sldId id="298" r:id="rId57"/>
    <p:sldId id="299" r:id="rId58"/>
    <p:sldId id="300" r:id="rId59"/>
    <p:sldId id="301" r:id="rId60"/>
    <p:sldId id="302" r:id="rId61"/>
    <p:sldId id="323" r:id="rId62"/>
  </p:sldIdLst>
  <p:sldSz cx="9906000" cy="6858000" type="A4"/>
  <p:notesSz cx="6858000" cy="99266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6" autoAdjust="0"/>
    <p:restoredTop sz="95398" autoAdjust="0"/>
  </p:normalViewPr>
  <p:slideViewPr>
    <p:cSldViewPr>
      <p:cViewPr varScale="1">
        <p:scale>
          <a:sx n="105" d="100"/>
          <a:sy n="105" d="100"/>
        </p:scale>
        <p:origin x="1224" y="19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1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lec08-graphs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8C7DA3D-6E43-EC45-AC0D-2E2DD09DCAD6}" type="datetime4">
              <a:rPr lang="tr-TR" smtClean="0"/>
              <a:t>27 Mart 2020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37688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EBCD98-21D5-442D-9776-2FCBA4FF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3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lec08-graphs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62B3D6C-B73A-DD42-B5B8-C020332120C4}" type="datetime4">
              <a:rPr lang="tr-TR" smtClean="0"/>
              <a:t>27 Mart 2020</a:t>
            </a:fld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18050"/>
            <a:ext cx="50292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702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9429750"/>
            <a:ext cx="29702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76C2F6-B76C-4D56-8AEC-8D9095596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441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1200"/>
              <a:t>lec08-graphs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DC6A0F58-2CFD-0943-AF3A-643B833206F3}" type="datetime4">
              <a:rPr lang="tr-TR" sz="1200" smtClean="0"/>
              <a:t>27 Mart 2020</a:t>
            </a:fld>
            <a:endParaRPr lang="en-US" sz="1200"/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96FDFA0-2548-4560-95B2-8D45BB2A25B9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>
              <a:latin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1200"/>
              <a:t>lec08-graphs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6EE7A75-6AB2-2B41-BBB1-18656557C1C7}" type="datetime4">
              <a:rPr lang="tr-TR" sz="1200" smtClean="0"/>
              <a:t>27 Mart 2020</a:t>
            </a:fld>
            <a:endParaRPr lang="en-US" sz="1200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17FFE1C-6052-470C-B76A-0D11AB149645}" type="slidenum">
              <a:rPr lang="en-US" sz="1200" smtClean="0"/>
              <a:pPr/>
              <a:t>48</a:t>
            </a:fld>
            <a:endParaRPr lang="en-US" sz="120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>
              <a:latin typeface="Times New Roman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4CC81-A21B-468F-A1CF-20B49D28E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037F4-67B5-4E4F-9BA1-941A65766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C3413-18A5-4837-A43B-7F45F9F24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31ADF-05C1-4771-A46F-7A4E50AD9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6FA32-4105-4F38-AC47-798A61B01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DA20C-2945-4A55-A1F9-19705EE89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3E678-8A95-4F14-8128-E00392F97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80A18-995F-46F9-BCF4-210F27E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D723F-F1A6-46BB-82AF-48B829729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685A-A171-4433-A7D4-3707A492A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914CB-90AB-48B5-9475-47BA6EF9A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fld id="{D205C627-D4F0-4206-A964-26E8BB1B7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Graphs</a:t>
            </a:r>
          </a:p>
        </p:txBody>
      </p:sp>
      <p:sp>
        <p:nvSpPr>
          <p:cNvPr id="4099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Doç.Dr. Mert </a:t>
            </a:r>
            <a:r>
              <a:rPr lang="tr-TR" dirty="0" err="1"/>
              <a:t>Ozkaya</a:t>
            </a:r>
            <a:endParaRPr lang="tr-TR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E3DD784-0464-4D7B-B44C-71707D0EBCBB}" type="slidenum">
              <a:rPr lang="en-US" sz="800" smtClean="0"/>
              <a:pPr/>
              <a:t>1</a:t>
            </a:fld>
            <a:endParaRPr lang="en-US" sz="800"/>
          </a:p>
        </p:txBody>
      </p:sp>
      <p:sp>
        <p:nvSpPr>
          <p:cNvPr id="7" name="Title 6"/>
          <p:cNvSpPr txBox="1">
            <a:spLocks/>
          </p:cNvSpPr>
          <p:nvPr/>
        </p:nvSpPr>
        <p:spPr bwMode="auto">
          <a:xfrm>
            <a:off x="838200" y="4238625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100" i="1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(Initially prepared by Dr. Ilyas </a:t>
            </a:r>
            <a:r>
              <a:rPr lang="en-US" sz="1100" i="1" kern="0" dirty="0" err="1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Cicekli</a:t>
            </a:r>
            <a:r>
              <a:rPr lang="en-US" sz="1100" i="1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, then improved by Selim Aksoy)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0CAABB7-1B70-44BE-9195-AE51C11CA1F7}" type="slidenum">
              <a:rPr lang="en-US" sz="800" smtClean="0"/>
              <a:pPr/>
              <a:t>10</a:t>
            </a:fld>
            <a:endParaRPr lang="en-US" sz="8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If edge pair is ordered</a:t>
            </a:r>
            <a:r>
              <a:rPr lang="tr-TR"/>
              <a:t>,</a:t>
            </a:r>
            <a:r>
              <a:rPr lang="en-US"/>
              <a:t> then graph is called a </a:t>
            </a:r>
            <a:r>
              <a:rPr lang="en-US" b="1">
                <a:solidFill>
                  <a:srgbClr val="C00000"/>
                </a:solidFill>
              </a:rPr>
              <a:t>directed graph </a:t>
            </a:r>
            <a:r>
              <a:rPr lang="en-US" b="1"/>
              <a:t>(</a:t>
            </a:r>
            <a:r>
              <a:rPr lang="en-US"/>
              <a:t>also called</a:t>
            </a:r>
            <a:r>
              <a:rPr lang="en-US" b="1"/>
              <a:t> </a:t>
            </a:r>
            <a:r>
              <a:rPr lang="en-US" i="1"/>
              <a:t>digraphs)</a:t>
            </a:r>
            <a:r>
              <a:rPr lang="en-US" b="1"/>
              <a:t> 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edge in a directed graph has a direction</a:t>
            </a:r>
            <a:r>
              <a:rPr lang="tr-TR" sz="2000"/>
              <a:t>. C</a:t>
            </a:r>
            <a:r>
              <a:rPr lang="en-US" sz="2000"/>
              <a:t>alled a </a:t>
            </a:r>
            <a:r>
              <a:rPr lang="en-US" sz="2000" b="1">
                <a:solidFill>
                  <a:srgbClr val="C00000"/>
                </a:solidFill>
              </a:rPr>
              <a:t>directed edge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tr-TR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/>
              <a:t>Definitions given for undirected graphs apply also to directed graphs, with changes that account for direction.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tr-TR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/>
              <a:t>Vertex w is </a:t>
            </a:r>
            <a:r>
              <a:rPr lang="en-US" b="1" i="1">
                <a:solidFill>
                  <a:srgbClr val="C00000"/>
                </a:solidFill>
              </a:rPr>
              <a:t>adjacent to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v  iff (v,w) </a:t>
            </a:r>
            <a:r>
              <a:rPr lang="en-US">
                <a:sym typeface="Symbol" charset="2"/>
              </a:rPr>
              <a:t></a:t>
            </a:r>
            <a:r>
              <a:rPr lang="en-US"/>
              <a:t> E.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i.e. There is a direct edge from  v to w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w is </a:t>
            </a:r>
            <a:r>
              <a:rPr lang="en-US" sz="2000" b="1">
                <a:solidFill>
                  <a:srgbClr val="C00000"/>
                </a:solidFill>
              </a:rPr>
              <a:t>successor</a:t>
            </a:r>
            <a:r>
              <a:rPr lang="en-US" sz="2000"/>
              <a:t> of v</a:t>
            </a:r>
            <a:endParaRPr lang="tr-TR" sz="2000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v is </a:t>
            </a:r>
            <a:r>
              <a:rPr lang="en-US" sz="2000" b="1">
                <a:solidFill>
                  <a:srgbClr val="C00000"/>
                </a:solidFill>
              </a:rPr>
              <a:t>predecessor</a:t>
            </a:r>
            <a:r>
              <a:rPr lang="en-US" sz="2000"/>
              <a:t> of 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tr-TR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directed path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between two vertices is a sequence of directed edges that begins at one vertex and ends at another vertex.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1800"/>
              <a:t>i.e. w</a:t>
            </a:r>
            <a:r>
              <a:rPr lang="en-US" sz="1800" baseline="-25000"/>
              <a:t>1</a:t>
            </a:r>
            <a:r>
              <a:rPr lang="en-US" sz="1800"/>
              <a:t>, w</a:t>
            </a:r>
            <a:r>
              <a:rPr lang="en-US" sz="1800" baseline="-25000"/>
              <a:t>2</a:t>
            </a:r>
            <a:r>
              <a:rPr lang="en-US" sz="1800"/>
              <a:t>, …, w</a:t>
            </a:r>
            <a:r>
              <a:rPr lang="en-US" sz="1800" baseline="-25000"/>
              <a:t>N</a:t>
            </a:r>
            <a:r>
              <a:rPr lang="en-US" sz="1800"/>
              <a:t> is a path if (w</a:t>
            </a:r>
            <a:r>
              <a:rPr lang="en-US" sz="1800" baseline="-25000"/>
              <a:t>i</a:t>
            </a:r>
            <a:r>
              <a:rPr lang="en-US" sz="1800"/>
              <a:t>, w</a:t>
            </a:r>
            <a:r>
              <a:rPr lang="en-US" sz="1800" baseline="-25000"/>
              <a:t>i+1</a:t>
            </a:r>
            <a:r>
              <a:rPr lang="en-US" sz="1800"/>
              <a:t>) </a:t>
            </a:r>
            <a:r>
              <a:rPr lang="en-US" sz="1800">
                <a:sym typeface="Symbol" charset="2"/>
              </a:rPr>
              <a:t></a:t>
            </a:r>
            <a:r>
              <a:rPr lang="en-US" sz="1800"/>
              <a:t> E for 1 </a:t>
            </a:r>
            <a:r>
              <a:rPr lang="en-US" sz="1800">
                <a:sym typeface="Symbol" charset="2"/>
              </a:rPr>
              <a:t> i </a:t>
            </a:r>
            <a:r>
              <a:rPr lang="en-US" sz="1800"/>
              <a:t>. N-1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7329EB1-A74F-48A0-B154-95DB242C28B6}" type="slidenum">
              <a:rPr lang="en-US" sz="800" smtClean="0"/>
              <a:pPr/>
              <a:t>11</a:t>
            </a:fld>
            <a:endParaRPr lang="en-US" sz="8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cycle</a:t>
            </a:r>
            <a:r>
              <a:rPr lang="en-US"/>
              <a:t> in a directed graph is a path of length </a:t>
            </a:r>
            <a:r>
              <a:rPr lang="tr-TR"/>
              <a:t>&gt;= </a:t>
            </a:r>
            <a:r>
              <a:rPr lang="en-US"/>
              <a:t>1 such that  w</a:t>
            </a:r>
            <a:r>
              <a:rPr lang="en-US" baseline="-25000"/>
              <a:t>1</a:t>
            </a:r>
            <a:r>
              <a:rPr lang="en-US"/>
              <a:t> = w</a:t>
            </a:r>
            <a:r>
              <a:rPr lang="en-US" baseline="-25000"/>
              <a:t>N</a:t>
            </a:r>
            <a:r>
              <a:rPr lang="en-US"/>
              <a:t>.</a:t>
            </a:r>
          </a:p>
          <a:p>
            <a:pPr lvl="1"/>
            <a:r>
              <a:rPr lang="en-US" sz="1800"/>
              <a:t>This cycle is simple if the path is simple.</a:t>
            </a:r>
          </a:p>
          <a:p>
            <a:pPr lvl="1"/>
            <a:r>
              <a:rPr lang="en-US" sz="1800"/>
              <a:t>For undirected graphs, the edges must be distinct</a:t>
            </a:r>
          </a:p>
          <a:p>
            <a:endParaRPr lang="tr-TR"/>
          </a:p>
          <a:p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directed acyclic graph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(</a:t>
            </a:r>
            <a:r>
              <a:rPr lang="en-US" i="1"/>
              <a:t>DAG</a:t>
            </a:r>
            <a:r>
              <a:rPr lang="en-US"/>
              <a:t>) is a directed graph </a:t>
            </a:r>
            <a:r>
              <a:rPr lang="tr-TR"/>
              <a:t>with </a:t>
            </a:r>
            <a:r>
              <a:rPr lang="en-US"/>
              <a:t>no cycles.</a:t>
            </a:r>
          </a:p>
          <a:p>
            <a:endParaRPr lang="tr-TR"/>
          </a:p>
          <a:p>
            <a:r>
              <a:rPr lang="en-US"/>
              <a:t>An undirected graph is </a:t>
            </a:r>
            <a:r>
              <a:rPr lang="en-US" b="1">
                <a:solidFill>
                  <a:srgbClr val="C00000"/>
                </a:solidFill>
              </a:rPr>
              <a:t>connected</a:t>
            </a:r>
            <a:r>
              <a:rPr lang="en-US"/>
              <a:t> if there is a path from every vertex to every other vertex. </a:t>
            </a:r>
            <a:endParaRPr lang="tr-TR"/>
          </a:p>
          <a:p>
            <a:pPr lvl="1"/>
            <a:r>
              <a:rPr lang="en-US" sz="2000"/>
              <a:t>A directed graph with this property is called </a:t>
            </a:r>
            <a:r>
              <a:rPr lang="en-US" sz="2000" b="1">
                <a:solidFill>
                  <a:srgbClr val="C00000"/>
                </a:solidFill>
              </a:rPr>
              <a:t>strongly connected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If a directed graph is not strongly connected, but the underlying graph (without direction to arcs) is connected then the graph is </a:t>
            </a:r>
            <a:r>
              <a:rPr lang="en-US" sz="2000" b="1">
                <a:solidFill>
                  <a:srgbClr val="C00000"/>
                </a:solidFill>
              </a:rPr>
              <a:t>weakly connected</a:t>
            </a:r>
            <a:r>
              <a:rPr lang="en-US" sz="2000"/>
              <a:t>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F902082-78C3-46FC-8814-F854D3D865E8}" type="slidenum">
              <a:rPr lang="en-US" sz="800" smtClean="0"/>
              <a:pPr/>
              <a:t>12</a:t>
            </a:fld>
            <a:endParaRPr lang="en-US" sz="8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Graph – An Example</a:t>
            </a:r>
          </a:p>
        </p:txBody>
      </p:sp>
      <p:grpSp>
        <p:nvGrpSpPr>
          <p:cNvPr id="15366" name="Group 16"/>
          <p:cNvGrpSpPr>
            <a:grpSpLocks/>
          </p:cNvGrpSpPr>
          <p:nvPr/>
        </p:nvGrpSpPr>
        <p:grpSpPr bwMode="auto">
          <a:xfrm>
            <a:off x="609600" y="1143000"/>
            <a:ext cx="6337300" cy="1584325"/>
            <a:chOff x="384" y="720"/>
            <a:chExt cx="3992" cy="998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>
              <a:off x="1609" y="99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69" name="Line 5"/>
            <p:cNvSpPr>
              <a:spLocks noChangeShapeType="1"/>
            </p:cNvSpPr>
            <p:nvPr/>
          </p:nvSpPr>
          <p:spPr bwMode="auto">
            <a:xfrm>
              <a:off x="1654" y="90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0" name="Line 6"/>
            <p:cNvSpPr>
              <a:spLocks noChangeShapeType="1"/>
            </p:cNvSpPr>
            <p:nvPr/>
          </p:nvSpPr>
          <p:spPr bwMode="auto">
            <a:xfrm>
              <a:off x="3450" y="101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1" name="Line 7"/>
            <p:cNvSpPr>
              <a:spLocks noChangeShapeType="1"/>
            </p:cNvSpPr>
            <p:nvPr/>
          </p:nvSpPr>
          <p:spPr bwMode="auto">
            <a:xfrm flipH="1">
              <a:off x="747" y="153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2" name="Line 8"/>
            <p:cNvSpPr>
              <a:spLocks noChangeShapeType="1"/>
            </p:cNvSpPr>
            <p:nvPr/>
          </p:nvSpPr>
          <p:spPr bwMode="auto">
            <a:xfrm flipH="1">
              <a:off x="2561" y="153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3" name="Line 9"/>
            <p:cNvSpPr>
              <a:spLocks noChangeShapeType="1"/>
            </p:cNvSpPr>
            <p:nvPr/>
          </p:nvSpPr>
          <p:spPr bwMode="auto">
            <a:xfrm flipH="1">
              <a:off x="702" y="99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4" name="Oval 10"/>
            <p:cNvSpPr>
              <a:spLocks noChangeArrowheads="1"/>
            </p:cNvSpPr>
            <p:nvPr/>
          </p:nvSpPr>
          <p:spPr bwMode="auto">
            <a:xfrm>
              <a:off x="1291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5375" name="Oval 11"/>
            <p:cNvSpPr>
              <a:spLocks noChangeArrowheads="1"/>
            </p:cNvSpPr>
            <p:nvPr/>
          </p:nvSpPr>
          <p:spPr bwMode="auto">
            <a:xfrm>
              <a:off x="2198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5376" name="Oval 12"/>
            <p:cNvSpPr>
              <a:spLocks noChangeArrowheads="1"/>
            </p:cNvSpPr>
            <p:nvPr/>
          </p:nvSpPr>
          <p:spPr bwMode="auto">
            <a:xfrm>
              <a:off x="3105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5377" name="Oval 13"/>
            <p:cNvSpPr>
              <a:spLocks noChangeArrowheads="1"/>
            </p:cNvSpPr>
            <p:nvPr/>
          </p:nvSpPr>
          <p:spPr bwMode="auto">
            <a:xfrm>
              <a:off x="4013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5378" name="Oval 14"/>
            <p:cNvSpPr>
              <a:spLocks noChangeArrowheads="1"/>
            </p:cNvSpPr>
            <p:nvPr/>
          </p:nvSpPr>
          <p:spPr bwMode="auto">
            <a:xfrm>
              <a:off x="384" y="135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sp>
        <p:nvSpPr>
          <p:cNvPr id="15367" name="Text Box 15"/>
          <p:cNvSpPr txBox="1">
            <a:spLocks noChangeArrowheads="1"/>
          </p:cNvSpPr>
          <p:nvPr/>
        </p:nvSpPr>
        <p:spPr bwMode="auto">
          <a:xfrm>
            <a:off x="614363" y="2819400"/>
            <a:ext cx="598963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The graph G= (V,E) has 5 vertices and 6 edges:</a:t>
            </a:r>
          </a:p>
          <a:p>
            <a:pPr algn="l" eaLnBrk="1" hangingPunct="1"/>
            <a:r>
              <a:rPr lang="en-US"/>
              <a:t>   V = {1,2,3,4,5}</a:t>
            </a:r>
          </a:p>
          <a:p>
            <a:pPr algn="l" eaLnBrk="1" hangingPunct="1"/>
            <a:r>
              <a:rPr lang="en-US"/>
              <a:t>   E = { (1,2),(1,4),(2,5),(4,5),(3,1),(4,3) }</a:t>
            </a:r>
          </a:p>
          <a:p>
            <a:pPr algn="l" eaLnBrk="1" hangingPunct="1"/>
            <a:r>
              <a:rPr lang="en-US"/>
              <a:t> </a:t>
            </a:r>
          </a:p>
          <a:p>
            <a:pPr algn="l" eaLnBrk="1" hangingPunct="1">
              <a:buFontTx/>
              <a:buChar char="•"/>
            </a:pPr>
            <a:r>
              <a:rPr lang="en-US"/>
              <a:t>  </a:t>
            </a:r>
            <a:r>
              <a:rPr lang="en-US" sz="2000" i="1"/>
              <a:t>Adjacent:</a:t>
            </a:r>
          </a:p>
          <a:p>
            <a:pPr lvl="1" algn="l" eaLnBrk="1" hangingPunct="1"/>
            <a:r>
              <a:rPr lang="en-US" sz="2000"/>
              <a:t>2 is adjacent to 1, but 1 is NOT adjacent to 2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Path:</a:t>
            </a:r>
          </a:p>
          <a:p>
            <a:pPr lvl="1" algn="l" eaLnBrk="1" hangingPunct="1"/>
            <a:r>
              <a:rPr lang="en-US" sz="2000"/>
              <a:t>1,2,5 ( a directed path),     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Cycle:</a:t>
            </a:r>
          </a:p>
          <a:p>
            <a:pPr algn="l" eaLnBrk="1" hangingPunct="1"/>
            <a:r>
              <a:rPr lang="en-US" sz="2000"/>
              <a:t>       1,4,3,1 (a directed cycle),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062EFDD-7256-4EEC-9E7E-773F20075F56}" type="slidenum">
              <a:rPr lang="en-US" sz="800" smtClean="0"/>
              <a:pPr/>
              <a:t>13</a:t>
            </a:fld>
            <a:endParaRPr lang="en-US" sz="8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Graph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990600"/>
          </a:xfrm>
        </p:spPr>
        <p:txBody>
          <a:bodyPr/>
          <a:lstStyle/>
          <a:p>
            <a:r>
              <a:rPr lang="en-US"/>
              <a:t>We can label the edges of a graph with numeric values, the graph is called a </a:t>
            </a:r>
            <a:r>
              <a:rPr lang="en-US" b="1">
                <a:solidFill>
                  <a:srgbClr val="C00000"/>
                </a:solidFill>
              </a:rPr>
              <a:t>weighted graph</a:t>
            </a:r>
            <a:r>
              <a:rPr lang="en-US"/>
              <a:t>.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304800" y="2362200"/>
            <a:ext cx="6337300" cy="1584325"/>
            <a:chOff x="816" y="960"/>
            <a:chExt cx="3992" cy="998"/>
          </a:xfrm>
        </p:grpSpPr>
        <p:sp>
          <p:nvSpPr>
            <p:cNvPr id="16418" name="Line 6"/>
            <p:cNvSpPr>
              <a:spLocks noChangeShapeType="1"/>
            </p:cNvSpPr>
            <p:nvPr/>
          </p:nvSpPr>
          <p:spPr bwMode="auto">
            <a:xfrm>
              <a:off x="2041" y="123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9" name="Line 7"/>
            <p:cNvSpPr>
              <a:spLocks noChangeShapeType="1"/>
            </p:cNvSpPr>
            <p:nvPr/>
          </p:nvSpPr>
          <p:spPr bwMode="auto">
            <a:xfrm>
              <a:off x="2086" y="114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0" name="Line 8"/>
            <p:cNvSpPr>
              <a:spLocks noChangeShapeType="1"/>
            </p:cNvSpPr>
            <p:nvPr/>
          </p:nvSpPr>
          <p:spPr bwMode="auto">
            <a:xfrm>
              <a:off x="3882" y="125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1" name="Line 9"/>
            <p:cNvSpPr>
              <a:spLocks noChangeShapeType="1"/>
            </p:cNvSpPr>
            <p:nvPr/>
          </p:nvSpPr>
          <p:spPr bwMode="auto">
            <a:xfrm flipH="1">
              <a:off x="1179" y="177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2" name="Line 10"/>
            <p:cNvSpPr>
              <a:spLocks noChangeShapeType="1"/>
            </p:cNvSpPr>
            <p:nvPr/>
          </p:nvSpPr>
          <p:spPr bwMode="auto">
            <a:xfrm flipH="1">
              <a:off x="2993" y="177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3" name="Line 11"/>
            <p:cNvSpPr>
              <a:spLocks noChangeShapeType="1"/>
            </p:cNvSpPr>
            <p:nvPr/>
          </p:nvSpPr>
          <p:spPr bwMode="auto">
            <a:xfrm flipH="1">
              <a:off x="1134" y="123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4" name="Oval 12"/>
            <p:cNvSpPr>
              <a:spLocks noChangeArrowheads="1"/>
            </p:cNvSpPr>
            <p:nvPr/>
          </p:nvSpPr>
          <p:spPr bwMode="auto">
            <a:xfrm>
              <a:off x="1723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6425" name="Oval 13"/>
            <p:cNvSpPr>
              <a:spLocks noChangeArrowheads="1"/>
            </p:cNvSpPr>
            <p:nvPr/>
          </p:nvSpPr>
          <p:spPr bwMode="auto">
            <a:xfrm>
              <a:off x="2630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6426" name="Oval 14"/>
            <p:cNvSpPr>
              <a:spLocks noChangeArrowheads="1"/>
            </p:cNvSpPr>
            <p:nvPr/>
          </p:nvSpPr>
          <p:spPr bwMode="auto">
            <a:xfrm>
              <a:off x="3537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6427" name="Oval 15"/>
            <p:cNvSpPr>
              <a:spLocks noChangeArrowheads="1"/>
            </p:cNvSpPr>
            <p:nvPr/>
          </p:nvSpPr>
          <p:spPr bwMode="auto">
            <a:xfrm>
              <a:off x="4445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6428" name="Oval 16"/>
            <p:cNvSpPr>
              <a:spLocks noChangeArrowheads="1"/>
            </p:cNvSpPr>
            <p:nvPr/>
          </p:nvSpPr>
          <p:spPr bwMode="auto">
            <a:xfrm>
              <a:off x="816" y="159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grpSp>
        <p:nvGrpSpPr>
          <p:cNvPr id="16392" name="Group 17"/>
          <p:cNvGrpSpPr>
            <a:grpSpLocks/>
          </p:cNvGrpSpPr>
          <p:nvPr/>
        </p:nvGrpSpPr>
        <p:grpSpPr bwMode="auto">
          <a:xfrm>
            <a:off x="533400" y="4572000"/>
            <a:ext cx="6337300" cy="1584325"/>
            <a:chOff x="384" y="720"/>
            <a:chExt cx="3992" cy="998"/>
          </a:xfrm>
        </p:grpSpPr>
        <p:sp>
          <p:nvSpPr>
            <p:cNvPr id="16407" name="Line 18"/>
            <p:cNvSpPr>
              <a:spLocks noChangeShapeType="1"/>
            </p:cNvSpPr>
            <p:nvPr/>
          </p:nvSpPr>
          <p:spPr bwMode="auto">
            <a:xfrm>
              <a:off x="1609" y="99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08" name="Line 19"/>
            <p:cNvSpPr>
              <a:spLocks noChangeShapeType="1"/>
            </p:cNvSpPr>
            <p:nvPr/>
          </p:nvSpPr>
          <p:spPr bwMode="auto">
            <a:xfrm>
              <a:off x="1654" y="90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09" name="Line 20"/>
            <p:cNvSpPr>
              <a:spLocks noChangeShapeType="1"/>
            </p:cNvSpPr>
            <p:nvPr/>
          </p:nvSpPr>
          <p:spPr bwMode="auto">
            <a:xfrm>
              <a:off x="3450" y="101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0" name="Line 21"/>
            <p:cNvSpPr>
              <a:spLocks noChangeShapeType="1"/>
            </p:cNvSpPr>
            <p:nvPr/>
          </p:nvSpPr>
          <p:spPr bwMode="auto">
            <a:xfrm flipH="1">
              <a:off x="747" y="153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1" name="Line 22"/>
            <p:cNvSpPr>
              <a:spLocks noChangeShapeType="1"/>
            </p:cNvSpPr>
            <p:nvPr/>
          </p:nvSpPr>
          <p:spPr bwMode="auto">
            <a:xfrm flipH="1">
              <a:off x="2561" y="153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2" name="Line 23"/>
            <p:cNvSpPr>
              <a:spLocks noChangeShapeType="1"/>
            </p:cNvSpPr>
            <p:nvPr/>
          </p:nvSpPr>
          <p:spPr bwMode="auto">
            <a:xfrm flipH="1">
              <a:off x="702" y="99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3" name="Oval 24"/>
            <p:cNvSpPr>
              <a:spLocks noChangeArrowheads="1"/>
            </p:cNvSpPr>
            <p:nvPr/>
          </p:nvSpPr>
          <p:spPr bwMode="auto">
            <a:xfrm>
              <a:off x="1291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6414" name="Oval 25"/>
            <p:cNvSpPr>
              <a:spLocks noChangeArrowheads="1"/>
            </p:cNvSpPr>
            <p:nvPr/>
          </p:nvSpPr>
          <p:spPr bwMode="auto">
            <a:xfrm>
              <a:off x="2198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6415" name="Oval 26"/>
            <p:cNvSpPr>
              <a:spLocks noChangeArrowheads="1"/>
            </p:cNvSpPr>
            <p:nvPr/>
          </p:nvSpPr>
          <p:spPr bwMode="auto">
            <a:xfrm>
              <a:off x="3105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6416" name="Oval 27"/>
            <p:cNvSpPr>
              <a:spLocks noChangeArrowheads="1"/>
            </p:cNvSpPr>
            <p:nvPr/>
          </p:nvSpPr>
          <p:spPr bwMode="auto">
            <a:xfrm>
              <a:off x="4013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6417" name="Oval 28"/>
            <p:cNvSpPr>
              <a:spLocks noChangeArrowheads="1"/>
            </p:cNvSpPr>
            <p:nvPr/>
          </p:nvSpPr>
          <p:spPr bwMode="auto">
            <a:xfrm>
              <a:off x="384" y="135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sp>
        <p:nvSpPr>
          <p:cNvPr id="16393" name="Text Box 29"/>
          <p:cNvSpPr txBox="1">
            <a:spLocks noChangeArrowheads="1"/>
          </p:cNvSpPr>
          <p:nvPr/>
        </p:nvSpPr>
        <p:spPr bwMode="auto">
          <a:xfrm>
            <a:off x="324485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16394" name="Text Box 30"/>
          <p:cNvSpPr txBox="1">
            <a:spLocks noChangeArrowheads="1"/>
          </p:cNvSpPr>
          <p:nvPr/>
        </p:nvSpPr>
        <p:spPr bwMode="auto">
          <a:xfrm>
            <a:off x="44958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16395" name="Text Box 31"/>
          <p:cNvSpPr txBox="1">
            <a:spLocks noChangeArrowheads="1"/>
          </p:cNvSpPr>
          <p:nvPr/>
        </p:nvSpPr>
        <p:spPr bwMode="auto">
          <a:xfrm>
            <a:off x="898525" y="2784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6396" name="Text Box 32"/>
          <p:cNvSpPr txBox="1">
            <a:spLocks noChangeArrowheads="1"/>
          </p:cNvSpPr>
          <p:nvPr/>
        </p:nvSpPr>
        <p:spPr bwMode="auto">
          <a:xfrm>
            <a:off x="1736725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6397" name="Text Box 33"/>
          <p:cNvSpPr txBox="1">
            <a:spLocks noChangeArrowheads="1"/>
          </p:cNvSpPr>
          <p:nvPr/>
        </p:nvSpPr>
        <p:spPr bwMode="auto">
          <a:xfrm>
            <a:off x="27432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16398" name="Text Box 34"/>
          <p:cNvSpPr txBox="1">
            <a:spLocks noChangeArrowheads="1"/>
          </p:cNvSpPr>
          <p:nvPr/>
        </p:nvSpPr>
        <p:spPr bwMode="auto">
          <a:xfrm>
            <a:off x="541020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16399" name="Text Box 35"/>
          <p:cNvSpPr txBox="1">
            <a:spLocks noChangeArrowheads="1"/>
          </p:cNvSpPr>
          <p:nvPr/>
        </p:nvSpPr>
        <p:spPr bwMode="auto">
          <a:xfrm>
            <a:off x="1066800" y="502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6400" name="Text Box 36"/>
          <p:cNvSpPr txBox="1">
            <a:spLocks noChangeArrowheads="1"/>
          </p:cNvSpPr>
          <p:nvPr/>
        </p:nvSpPr>
        <p:spPr bwMode="auto">
          <a:xfrm>
            <a:off x="1965325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6401" name="Text Box 37"/>
          <p:cNvSpPr txBox="1">
            <a:spLocks noChangeArrowheads="1"/>
          </p:cNvSpPr>
          <p:nvPr/>
        </p:nvSpPr>
        <p:spPr bwMode="auto">
          <a:xfrm>
            <a:off x="3625850" y="449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16402" name="Text Box 38"/>
          <p:cNvSpPr txBox="1">
            <a:spLocks noChangeArrowheads="1"/>
          </p:cNvSpPr>
          <p:nvPr/>
        </p:nvSpPr>
        <p:spPr bwMode="auto">
          <a:xfrm>
            <a:off x="44958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16403" name="Text Box 39"/>
          <p:cNvSpPr txBox="1">
            <a:spLocks noChangeArrowheads="1"/>
          </p:cNvSpPr>
          <p:nvPr/>
        </p:nvSpPr>
        <p:spPr bwMode="auto">
          <a:xfrm>
            <a:off x="2971800" y="502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16404" name="Text Box 40"/>
          <p:cNvSpPr txBox="1">
            <a:spLocks noChangeArrowheads="1"/>
          </p:cNvSpPr>
          <p:nvPr/>
        </p:nvSpPr>
        <p:spPr bwMode="auto">
          <a:xfrm>
            <a:off x="56388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16405" name="Text Box 41"/>
          <p:cNvSpPr txBox="1">
            <a:spLocks noChangeArrowheads="1"/>
          </p:cNvSpPr>
          <p:nvPr/>
        </p:nvSpPr>
        <p:spPr bwMode="auto">
          <a:xfrm>
            <a:off x="5867400" y="2438400"/>
            <a:ext cx="381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b="1">
                <a:solidFill>
                  <a:srgbClr val="C00000"/>
                </a:solidFill>
              </a:rPr>
              <a:t>Weighted</a:t>
            </a:r>
            <a:r>
              <a:rPr lang="en-US" b="1"/>
              <a:t> (Undirect) Graph</a:t>
            </a:r>
          </a:p>
        </p:txBody>
      </p:sp>
      <p:sp>
        <p:nvSpPr>
          <p:cNvPr id="16406" name="Text Box 42"/>
          <p:cNvSpPr txBox="1">
            <a:spLocks noChangeArrowheads="1"/>
          </p:cNvSpPr>
          <p:nvPr/>
        </p:nvSpPr>
        <p:spPr bwMode="auto">
          <a:xfrm>
            <a:off x="6019800" y="4724400"/>
            <a:ext cx="357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b="1">
                <a:solidFill>
                  <a:srgbClr val="C00000"/>
                </a:solidFill>
              </a:rPr>
              <a:t>Weighted Directed </a:t>
            </a:r>
            <a:r>
              <a:rPr lang="en-US" b="1"/>
              <a:t>Graph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47D6F7A-8BAF-4749-A785-5CE6F0E3EBE7}" type="slidenum">
              <a:rPr lang="en-US" sz="800" smtClean="0"/>
              <a:pPr/>
              <a:t>14</a:t>
            </a:fld>
            <a:endParaRPr lang="en-US" sz="8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Implementations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two most common implementations of a graph are:</a:t>
            </a:r>
            <a:endParaRPr lang="tr-TR"/>
          </a:p>
          <a:p>
            <a:endParaRPr lang="en-US"/>
          </a:p>
          <a:p>
            <a:pPr lvl="1"/>
            <a:r>
              <a:rPr lang="en-US" sz="2400" b="1" i="1">
                <a:solidFill>
                  <a:srgbClr val="C00000"/>
                </a:solidFill>
              </a:rPr>
              <a:t>Adjacency Matrix</a:t>
            </a:r>
          </a:p>
          <a:p>
            <a:pPr lvl="2"/>
            <a:r>
              <a:rPr lang="en-US" sz="2400"/>
              <a:t>A two dimensional array</a:t>
            </a:r>
            <a:endParaRPr lang="tr-TR" sz="2400"/>
          </a:p>
          <a:p>
            <a:pPr lvl="2"/>
            <a:endParaRPr lang="en-US" sz="2400" b="1" i="1"/>
          </a:p>
          <a:p>
            <a:pPr lvl="1"/>
            <a:r>
              <a:rPr lang="en-US" sz="2400" b="1" i="1">
                <a:solidFill>
                  <a:srgbClr val="C00000"/>
                </a:solidFill>
              </a:rPr>
              <a:t>Adjacency List</a:t>
            </a:r>
          </a:p>
          <a:p>
            <a:pPr lvl="2"/>
            <a:r>
              <a:rPr lang="en-US" sz="2400"/>
              <a:t>For each vertex we keep a list of adjacent vertices</a:t>
            </a:r>
            <a:endParaRPr lang="en-US" sz="2400" b="1" i="1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F5A892F-75B3-4C01-8020-6D276D955FDF}" type="slidenum">
              <a:rPr lang="en-US" sz="800" smtClean="0"/>
              <a:pPr/>
              <a:t>15</a:t>
            </a:fld>
            <a:endParaRPr 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Matrix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adjacency 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a graph with </a:t>
            </a:r>
            <a:r>
              <a:rPr lang="en-US" i="1" dirty="0"/>
              <a:t>n</a:t>
            </a:r>
            <a:r>
              <a:rPr lang="en-US" dirty="0"/>
              <a:t> vertices is an </a:t>
            </a:r>
            <a:r>
              <a:rPr lang="en-US" b="1" i="1" dirty="0"/>
              <a:t>n</a:t>
            </a:r>
            <a:r>
              <a:rPr lang="en-US" b="1" dirty="0"/>
              <a:t> by </a:t>
            </a:r>
            <a:r>
              <a:rPr lang="en-US" b="1" i="1" dirty="0"/>
              <a:t>n</a:t>
            </a:r>
            <a:r>
              <a:rPr lang="en-US" b="1" dirty="0"/>
              <a:t> array </a:t>
            </a:r>
            <a:r>
              <a:rPr lang="en-US" b="1" i="1" dirty="0"/>
              <a:t>matrix </a:t>
            </a:r>
            <a:r>
              <a:rPr lang="en-US" dirty="0"/>
              <a:t>such that </a:t>
            </a:r>
            <a:endParaRPr lang="tr-TR" dirty="0"/>
          </a:p>
          <a:p>
            <a:pPr lvl="1"/>
            <a:r>
              <a:rPr lang="en-US" sz="2000" i="1" dirty="0"/>
              <a:t>matrix[</a:t>
            </a:r>
            <a:r>
              <a:rPr lang="en-US" sz="2000" i="1" dirty="0" err="1"/>
              <a:t>i</a:t>
            </a:r>
            <a:r>
              <a:rPr lang="en-US" sz="2000" i="1" dirty="0"/>
              <a:t>][j]</a:t>
            </a:r>
            <a:r>
              <a:rPr lang="en-US" sz="2000" dirty="0"/>
              <a:t> is 1 (true) if there is an edge from vertex </a:t>
            </a:r>
            <a:r>
              <a:rPr lang="en-US" sz="2000" i="1" dirty="0" err="1"/>
              <a:t>i</a:t>
            </a:r>
            <a:r>
              <a:rPr lang="en-US" sz="2000" dirty="0"/>
              <a:t> to vertex </a:t>
            </a:r>
            <a:r>
              <a:rPr lang="en-US" sz="2000" i="1" dirty="0"/>
              <a:t>j</a:t>
            </a:r>
            <a:endParaRPr lang="tr-TR" sz="2000" i="1" dirty="0"/>
          </a:p>
          <a:p>
            <a:pPr lvl="1"/>
            <a:r>
              <a:rPr lang="en-US" sz="2000" dirty="0"/>
              <a:t>0 (false) otherwise.</a:t>
            </a:r>
          </a:p>
          <a:p>
            <a:pPr>
              <a:spcBef>
                <a:spcPts val="1800"/>
              </a:spcBef>
            </a:pPr>
            <a:r>
              <a:rPr lang="en-US" dirty="0"/>
              <a:t>When the graph is </a:t>
            </a:r>
            <a:r>
              <a:rPr lang="en-US" b="1" dirty="0">
                <a:solidFill>
                  <a:srgbClr val="C00000"/>
                </a:solidFill>
              </a:rPr>
              <a:t>weighted</a:t>
            </a:r>
            <a:r>
              <a:rPr lang="tr-TR" b="1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sz="2000" i="1" dirty="0"/>
              <a:t>matrix[</a:t>
            </a:r>
            <a:r>
              <a:rPr lang="en-US" sz="2000" i="1" dirty="0" err="1"/>
              <a:t>i</a:t>
            </a:r>
            <a:r>
              <a:rPr lang="en-US" sz="2000" i="1" dirty="0"/>
              <a:t>][j]</a:t>
            </a:r>
            <a:r>
              <a:rPr lang="en-US" sz="2000" dirty="0"/>
              <a:t> </a:t>
            </a:r>
            <a:r>
              <a:rPr lang="tr-TR" sz="2000" dirty="0"/>
              <a:t>is </a:t>
            </a:r>
            <a:r>
              <a:rPr lang="en-US" sz="2000" dirty="0">
                <a:solidFill>
                  <a:srgbClr val="0000FF"/>
                </a:solidFill>
              </a:rPr>
              <a:t>weight that labels</a:t>
            </a:r>
            <a:r>
              <a:rPr lang="tr-TR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edge</a:t>
            </a:r>
            <a:r>
              <a:rPr lang="en-US" sz="2000" dirty="0"/>
              <a:t> from vertex </a:t>
            </a:r>
            <a:r>
              <a:rPr lang="en-US" sz="2000" i="1" dirty="0" err="1"/>
              <a:t>i</a:t>
            </a:r>
            <a:r>
              <a:rPr lang="en-US" sz="2000" dirty="0"/>
              <a:t> to vertex </a:t>
            </a:r>
            <a:r>
              <a:rPr lang="en-US" sz="2000" i="1" dirty="0"/>
              <a:t>j</a:t>
            </a:r>
            <a:r>
              <a:rPr lang="en-US" sz="2000" dirty="0"/>
              <a:t> instead of simply 1, </a:t>
            </a:r>
            <a:endParaRPr lang="tr-TR" sz="2000" dirty="0"/>
          </a:p>
          <a:p>
            <a:pPr lvl="1"/>
            <a:r>
              <a:rPr lang="en-US" sz="2000" i="1" dirty="0"/>
              <a:t>matrix[</a:t>
            </a:r>
            <a:r>
              <a:rPr lang="en-US" sz="2000" i="1" dirty="0" err="1"/>
              <a:t>i</a:t>
            </a:r>
            <a:r>
              <a:rPr lang="en-US" sz="2000" i="1" dirty="0"/>
              <a:t>][j]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equal</a:t>
            </a:r>
            <a:r>
              <a:rPr lang="tr-TR" sz="2000" dirty="0">
                <a:solidFill>
                  <a:srgbClr val="0000FF"/>
                </a:solidFill>
              </a:rPr>
              <a:t>s</a:t>
            </a:r>
            <a:r>
              <a:rPr lang="en-US" sz="2000" dirty="0">
                <a:solidFill>
                  <a:srgbClr val="0000FF"/>
                </a:solidFill>
              </a:rPr>
              <a:t> to </a:t>
            </a:r>
            <a:r>
              <a:rPr lang="en-US" sz="2000" dirty="0">
                <a:solidFill>
                  <a:srgbClr val="0000FF"/>
                </a:solidFill>
                <a:sym typeface="Symbol" charset="2"/>
              </a:rPr>
              <a:t> </a:t>
            </a:r>
            <a:r>
              <a:rPr lang="en-US" sz="2000" dirty="0">
                <a:solidFill>
                  <a:srgbClr val="0000FF"/>
                </a:solidFill>
              </a:rPr>
              <a:t>instead of 0 </a:t>
            </a:r>
            <a:r>
              <a:rPr lang="en-US" sz="2000" dirty="0"/>
              <a:t>when there is no edge from vertex </a:t>
            </a:r>
            <a:r>
              <a:rPr lang="en-US" sz="2000" i="1" dirty="0" err="1"/>
              <a:t>i</a:t>
            </a:r>
            <a:r>
              <a:rPr lang="en-US" sz="2000" dirty="0"/>
              <a:t> to </a:t>
            </a:r>
            <a:r>
              <a:rPr lang="en-US" sz="2000" i="1" dirty="0"/>
              <a:t>j</a:t>
            </a:r>
            <a:endParaRPr lang="en-US" sz="2000" dirty="0"/>
          </a:p>
          <a:p>
            <a:pPr>
              <a:spcBef>
                <a:spcPts val="1800"/>
              </a:spcBef>
            </a:pPr>
            <a:r>
              <a:rPr lang="en-US" dirty="0"/>
              <a:t>Adjacency matrix for an undirected graph is symmetrical.</a:t>
            </a:r>
          </a:p>
          <a:p>
            <a:pPr lvl="1"/>
            <a:r>
              <a:rPr lang="en-US" sz="1800" dirty="0"/>
              <a:t>i.e. </a:t>
            </a:r>
            <a:r>
              <a:rPr lang="en-US" sz="1800" i="1" dirty="0"/>
              <a:t>matrix[</a:t>
            </a:r>
            <a:r>
              <a:rPr lang="en-US" sz="1800" i="1" dirty="0" err="1"/>
              <a:t>i</a:t>
            </a:r>
            <a:r>
              <a:rPr lang="en-US" sz="1800" i="1" dirty="0"/>
              <a:t>][j]</a:t>
            </a:r>
            <a:r>
              <a:rPr lang="en-US" sz="1800" dirty="0"/>
              <a:t> is equal to </a:t>
            </a:r>
            <a:r>
              <a:rPr lang="en-US" sz="1800" i="1" dirty="0"/>
              <a:t>matrix[j][</a:t>
            </a:r>
            <a:r>
              <a:rPr lang="en-US" sz="1800" i="1" dirty="0" err="1"/>
              <a:t>i</a:t>
            </a:r>
            <a:r>
              <a:rPr lang="en-US" sz="1800" i="1" dirty="0"/>
              <a:t>]</a:t>
            </a:r>
          </a:p>
          <a:p>
            <a:pPr>
              <a:spcBef>
                <a:spcPts val="1800"/>
              </a:spcBef>
            </a:pPr>
            <a:r>
              <a:rPr lang="en-US" dirty="0"/>
              <a:t>Space requirement </a:t>
            </a:r>
            <a:r>
              <a:rPr lang="en-US" b="1" dirty="0">
                <a:solidFill>
                  <a:srgbClr val="0000FF"/>
                </a:solidFill>
              </a:rPr>
              <a:t>O(|V|</a:t>
            </a:r>
            <a:r>
              <a:rPr lang="en-US" b="1" baseline="30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sz="2000" dirty="0"/>
              <a:t>Acceptable if the graph is dense.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A83EC71-FEFF-4870-A5E2-ACC0B4C52210}" type="slidenum">
              <a:rPr lang="en-US" sz="800" smtClean="0"/>
              <a:pPr/>
              <a:t>16</a:t>
            </a:fld>
            <a:endParaRPr lang="en-US" sz="8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Matrix – Example1</a:t>
            </a:r>
          </a:p>
        </p:txBody>
      </p:sp>
      <p:grpSp>
        <p:nvGrpSpPr>
          <p:cNvPr id="19462" name="Group 7"/>
          <p:cNvGrpSpPr>
            <a:grpSpLocks/>
          </p:cNvGrpSpPr>
          <p:nvPr/>
        </p:nvGrpSpPr>
        <p:grpSpPr bwMode="auto">
          <a:xfrm>
            <a:off x="381000" y="1219200"/>
            <a:ext cx="8267700" cy="4895850"/>
            <a:chOff x="240" y="768"/>
            <a:chExt cx="5208" cy="3084"/>
          </a:xfrm>
        </p:grpSpPr>
        <p:pic>
          <p:nvPicPr>
            <p:cNvPr id="19463" name="Picture 3" descr="Carrano1306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816"/>
              <a:ext cx="4680" cy="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Text Box 4"/>
            <p:cNvSpPr txBox="1">
              <a:spLocks noChangeArrowheads="1"/>
            </p:cNvSpPr>
            <p:nvPr/>
          </p:nvSpPr>
          <p:spPr bwMode="auto">
            <a:xfrm>
              <a:off x="240" y="768"/>
              <a:ext cx="119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A directed graph</a:t>
              </a:r>
            </a:p>
          </p:txBody>
        </p:sp>
        <p:sp>
          <p:nvSpPr>
            <p:cNvPr id="19465" name="Text Box 5"/>
            <p:cNvSpPr txBox="1">
              <a:spLocks noChangeArrowheads="1"/>
            </p:cNvSpPr>
            <p:nvPr/>
          </p:nvSpPr>
          <p:spPr bwMode="auto">
            <a:xfrm>
              <a:off x="2064" y="768"/>
              <a:ext cx="141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Its adjacency matrix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1EBE90E-481B-43AF-92E3-0B96BF671B0D}" type="slidenum">
              <a:rPr lang="en-US" sz="800" smtClean="0"/>
              <a:pPr/>
              <a:t>17</a:t>
            </a:fld>
            <a:endParaRPr lang="en-US" sz="8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Matrix – Example2</a:t>
            </a:r>
          </a:p>
        </p:txBody>
      </p:sp>
      <p:pic>
        <p:nvPicPr>
          <p:cNvPr id="20486" name="Picture 4" descr="Carrano1307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6106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33400" y="2667000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endParaRPr lang="tr-TR" sz="2000"/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5562600" y="2590800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endParaRPr lang="tr-TR" sz="2000"/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1143000" y="2057400"/>
            <a:ext cx="3433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An Undirected Weighted Graph</a:t>
            </a:r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6477000" y="1981200"/>
            <a:ext cx="2338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Its Adjacency Matrix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439D427-76E1-4E55-9B5F-8942485ECD1A}" type="slidenum">
              <a:rPr lang="en-US" sz="800" smtClean="0"/>
              <a:pPr/>
              <a:t>18</a:t>
            </a:fld>
            <a:endParaRPr lang="en-US" sz="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List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b="1">
                <a:solidFill>
                  <a:srgbClr val="C00000"/>
                </a:solidFill>
              </a:rPr>
              <a:t>adjacency list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for a graph with </a:t>
            </a:r>
            <a:r>
              <a:rPr lang="en-US" i="1"/>
              <a:t>n</a:t>
            </a:r>
            <a:r>
              <a:rPr lang="en-US"/>
              <a:t> vertices numbered 0,1,...,n-1 consists of </a:t>
            </a:r>
            <a:r>
              <a:rPr lang="en-US" i="1"/>
              <a:t>n</a:t>
            </a:r>
            <a:r>
              <a:rPr lang="en-US"/>
              <a:t> linked lists. The </a:t>
            </a:r>
            <a:r>
              <a:rPr lang="en-US" i="1"/>
              <a:t>i</a:t>
            </a:r>
            <a:r>
              <a:rPr lang="en-US" i="1" baseline="30000"/>
              <a:t>th</a:t>
            </a:r>
            <a:r>
              <a:rPr lang="en-US"/>
              <a:t> linked list has a node for vertex </a:t>
            </a:r>
            <a:r>
              <a:rPr lang="en-US" i="1"/>
              <a:t>j</a:t>
            </a:r>
            <a:r>
              <a:rPr lang="en-US"/>
              <a:t> if and only if the graph contains an edge from vertex </a:t>
            </a:r>
            <a:r>
              <a:rPr lang="en-US" i="1"/>
              <a:t>i</a:t>
            </a:r>
            <a:r>
              <a:rPr lang="en-US"/>
              <a:t> to vertex </a:t>
            </a:r>
            <a:r>
              <a:rPr lang="en-US" i="1"/>
              <a:t>j</a:t>
            </a:r>
            <a:r>
              <a:rPr lang="en-US"/>
              <a:t>.</a:t>
            </a:r>
          </a:p>
          <a:p>
            <a:r>
              <a:rPr lang="en-US"/>
              <a:t>Adjacency list is a better solution if the graph is sparse.</a:t>
            </a:r>
          </a:p>
          <a:p>
            <a:r>
              <a:rPr lang="en-US"/>
              <a:t>Space requirement is </a:t>
            </a:r>
            <a:r>
              <a:rPr lang="en-US" b="1">
                <a:solidFill>
                  <a:srgbClr val="0000FF"/>
                </a:solidFill>
              </a:rPr>
              <a:t>O(|E| + |V|), </a:t>
            </a:r>
            <a:r>
              <a:rPr lang="en-US"/>
              <a:t>which is linear in the size of the graph. </a:t>
            </a:r>
          </a:p>
          <a:p>
            <a:r>
              <a:rPr lang="en-US"/>
              <a:t>In an undirected graph each edge (v,</a:t>
            </a:r>
            <a:r>
              <a:rPr lang="tr-TR"/>
              <a:t> </a:t>
            </a:r>
            <a:r>
              <a:rPr lang="en-US"/>
              <a:t>w) appears in two lists.   </a:t>
            </a:r>
          </a:p>
          <a:p>
            <a:pPr lvl="1"/>
            <a:r>
              <a:rPr lang="en-US" sz="1800"/>
              <a:t>Space requirement is doubled.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9015A52-2757-451A-B46D-C4E538332D72}" type="slidenum">
              <a:rPr lang="en-US" sz="800" smtClean="0"/>
              <a:pPr/>
              <a:t>19</a:t>
            </a:fld>
            <a:endParaRPr lang="en-US" sz="8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List – Example1</a:t>
            </a:r>
          </a:p>
        </p:txBody>
      </p: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533400" y="1066800"/>
            <a:ext cx="7772400" cy="5075238"/>
            <a:chOff x="336" y="672"/>
            <a:chExt cx="4896" cy="3197"/>
          </a:xfrm>
        </p:grpSpPr>
        <p:pic>
          <p:nvPicPr>
            <p:cNvPr id="22535" name="Picture 3" descr="Carrano1308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768"/>
              <a:ext cx="4224" cy="3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336" y="672"/>
              <a:ext cx="119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A directed graph</a:t>
              </a: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2256" y="672"/>
              <a:ext cx="1287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Its Adjacency List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Graphs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Graphs are one of the unifying themes of computer science.</a:t>
            </a:r>
          </a:p>
          <a:p>
            <a:r>
              <a:rPr lang="en-US"/>
              <a:t>A graph G = (V</a:t>
            </a:r>
            <a:r>
              <a:rPr lang="tr-TR"/>
              <a:t>, </a:t>
            </a:r>
            <a:r>
              <a:rPr lang="en-US"/>
              <a:t>E) is defined by a set of </a:t>
            </a:r>
            <a:r>
              <a:rPr lang="en-US" i="1"/>
              <a:t>vertices V , and</a:t>
            </a:r>
            <a:r>
              <a:rPr lang="tr-TR" i="1"/>
              <a:t> </a:t>
            </a:r>
            <a:r>
              <a:rPr lang="en-US"/>
              <a:t>a set of </a:t>
            </a:r>
            <a:r>
              <a:rPr lang="en-US" i="1"/>
              <a:t>edges E consisting of ordered or unordered pairs of</a:t>
            </a:r>
            <a:r>
              <a:rPr lang="tr-TR" i="1"/>
              <a:t> </a:t>
            </a:r>
            <a:r>
              <a:rPr lang="tr-TR"/>
              <a:t>vertices from V .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4423BDB-EE47-4176-9D54-68BC9AED5340}" type="slidenum">
              <a:rPr lang="en-US" sz="800" smtClean="0"/>
              <a:pPr/>
              <a:t>2</a:t>
            </a:fld>
            <a:endParaRPr lang="en-US"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50919BE-0BCA-4E8F-A31E-C35DC40B2AF9}" type="slidenum">
              <a:rPr lang="en-US" sz="800" smtClean="0"/>
              <a:pPr/>
              <a:t>20</a:t>
            </a:fld>
            <a:endParaRPr lang="en-US" sz="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List – Example2</a:t>
            </a:r>
          </a:p>
        </p:txBody>
      </p:sp>
      <p:grpSp>
        <p:nvGrpSpPr>
          <p:cNvPr id="23558" name="Group 9"/>
          <p:cNvGrpSpPr>
            <a:grpSpLocks/>
          </p:cNvGrpSpPr>
          <p:nvPr/>
        </p:nvGrpSpPr>
        <p:grpSpPr bwMode="auto">
          <a:xfrm>
            <a:off x="457200" y="2057400"/>
            <a:ext cx="8534400" cy="3252788"/>
            <a:chOff x="288" y="1296"/>
            <a:chExt cx="5376" cy="2049"/>
          </a:xfrm>
        </p:grpSpPr>
        <p:grpSp>
          <p:nvGrpSpPr>
            <p:cNvPr id="23559" name="Group 6"/>
            <p:cNvGrpSpPr>
              <a:grpSpLocks/>
            </p:cNvGrpSpPr>
            <p:nvPr/>
          </p:nvGrpSpPr>
          <p:grpSpPr bwMode="auto">
            <a:xfrm>
              <a:off x="288" y="1536"/>
              <a:ext cx="5376" cy="1809"/>
              <a:chOff x="288" y="1536"/>
              <a:chExt cx="5376" cy="1809"/>
            </a:xfrm>
          </p:grpSpPr>
          <p:pic>
            <p:nvPicPr>
              <p:cNvPr id="23562" name="Picture 3" descr="Carrano1309.pct                                                000C8834 The Brain                      B3A96F87: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584"/>
                <a:ext cx="5328" cy="1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3" name="Text Box 4"/>
              <p:cNvSpPr txBox="1">
                <a:spLocks noChangeArrowheads="1"/>
              </p:cNvSpPr>
              <p:nvPr/>
            </p:nvSpPr>
            <p:spPr bwMode="auto">
              <a:xfrm>
                <a:off x="288" y="1584"/>
                <a:ext cx="24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9pPr>
              </a:lstStyle>
              <a:p>
                <a:pPr algn="l"/>
                <a:endParaRPr lang="tr-TR" sz="2000"/>
              </a:p>
            </p:txBody>
          </p:sp>
          <p:sp>
            <p:nvSpPr>
              <p:cNvPr id="23564" name="Text Box 5"/>
              <p:cNvSpPr txBox="1">
                <a:spLocks noChangeArrowheads="1"/>
              </p:cNvSpPr>
              <p:nvPr/>
            </p:nvSpPr>
            <p:spPr bwMode="auto">
              <a:xfrm>
                <a:off x="2496" y="1536"/>
                <a:ext cx="24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9pPr>
              </a:lstStyle>
              <a:p>
                <a:pPr algn="l"/>
                <a:endParaRPr lang="tr-TR" sz="2000"/>
              </a:p>
            </p:txBody>
          </p:sp>
        </p:grp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432" y="1296"/>
              <a:ext cx="21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An Undirected Weighted Graph</a:t>
              </a:r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3120" y="1296"/>
              <a:ext cx="1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Its Adjacency List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224A9A5-D2FF-4591-95B8-74FF536AD661}" type="slidenum">
              <a:rPr lang="en-US" sz="800" smtClean="0"/>
              <a:pPr/>
              <a:t>21</a:t>
            </a:fld>
            <a:endParaRPr lang="en-US" sz="8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Matrix vs Adjacency List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Two common graph operations:</a:t>
            </a:r>
          </a:p>
          <a:p>
            <a:pPr marL="800100" lvl="1" indent="-342900">
              <a:buFontTx/>
              <a:buAutoNum type="arabicPeriod"/>
            </a:pPr>
            <a:r>
              <a:rPr lang="en-US" sz="1800" b="1">
                <a:solidFill>
                  <a:srgbClr val="C00000"/>
                </a:solidFill>
              </a:rPr>
              <a:t>Determine whether there is an edge </a:t>
            </a:r>
            <a:r>
              <a:rPr lang="en-US" sz="1800"/>
              <a:t>from vertex i to vertex j.</a:t>
            </a:r>
          </a:p>
          <a:p>
            <a:pPr marL="800100" lvl="1" indent="-342900">
              <a:buFontTx/>
              <a:buAutoNum type="arabicPeriod"/>
            </a:pPr>
            <a:r>
              <a:rPr lang="en-US" sz="1800" b="1">
                <a:solidFill>
                  <a:srgbClr val="C00000"/>
                </a:solidFill>
              </a:rPr>
              <a:t>Find all vertices adjacent</a:t>
            </a:r>
            <a:r>
              <a:rPr lang="en-US" sz="1800">
                <a:solidFill>
                  <a:srgbClr val="C00000"/>
                </a:solidFill>
              </a:rPr>
              <a:t> </a:t>
            </a:r>
            <a:r>
              <a:rPr lang="en-US" sz="1800"/>
              <a:t>to a given vertex i.</a:t>
            </a:r>
          </a:p>
          <a:p>
            <a:pPr marL="457200" indent="-457200"/>
            <a:endParaRPr lang="en-US"/>
          </a:p>
          <a:p>
            <a:pPr marL="457200" indent="-457200"/>
            <a:r>
              <a:rPr lang="en-US"/>
              <a:t>An adjacency matrix supports operation 1 more efficiently.</a:t>
            </a:r>
          </a:p>
          <a:p>
            <a:pPr marL="457200" indent="-457200"/>
            <a:r>
              <a:rPr lang="en-US"/>
              <a:t>An adjacency list supports operation 2 more efficiently.</a:t>
            </a:r>
          </a:p>
          <a:p>
            <a:pPr marL="457200" indent="-457200"/>
            <a:endParaRPr lang="en-US"/>
          </a:p>
          <a:p>
            <a:pPr marL="457200" indent="-457200"/>
            <a:r>
              <a:rPr lang="en-US"/>
              <a:t>An adjacency list often requires less space than an adjacency matrix.</a:t>
            </a:r>
          </a:p>
          <a:p>
            <a:pPr marL="800100" lvl="1" indent="-342900"/>
            <a:r>
              <a:rPr lang="en-US" sz="1800"/>
              <a:t>Adjacency Matrix: Space requirement is O(|V|</a:t>
            </a:r>
            <a:r>
              <a:rPr lang="en-US" sz="1800" baseline="30000"/>
              <a:t>2</a:t>
            </a:r>
            <a:r>
              <a:rPr lang="en-US" sz="1800"/>
              <a:t>)</a:t>
            </a:r>
          </a:p>
          <a:p>
            <a:pPr marL="800100" lvl="1" indent="-342900"/>
            <a:r>
              <a:rPr lang="en-US" sz="1800"/>
              <a:t>Adjacency List : Space requirement is O(|E| + |V|), which is linear in the size of the graph.</a:t>
            </a:r>
          </a:p>
          <a:p>
            <a:pPr marL="800100" lvl="1" indent="-342900"/>
            <a:r>
              <a:rPr lang="en-US" sz="1800"/>
              <a:t>Adjacency matrix is better if the graph is dense (too many edges)</a:t>
            </a:r>
          </a:p>
          <a:p>
            <a:pPr marL="800100" lvl="1" indent="-342900"/>
            <a:r>
              <a:rPr lang="en-US" sz="1800"/>
              <a:t>Adjacency list is better if the graph is sparse (few edges)</a:t>
            </a:r>
          </a:p>
          <a:p>
            <a:pPr marL="457200" indent="-457200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Tradeoffs Between Adjacency Lists and</a:t>
            </a:r>
            <a:br>
              <a:rPr lang="en-US"/>
            </a:br>
            <a:r>
              <a:rPr lang="tr-TR"/>
              <a:t>Adjacency Matrices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to test if (x; y) exists? </a:t>
            </a:r>
          </a:p>
          <a:p>
            <a:r>
              <a:rPr lang="en-US" dirty="0"/>
              <a:t>Faster to find vertex degree? </a:t>
            </a:r>
          </a:p>
          <a:p>
            <a:r>
              <a:rPr lang="en-US" dirty="0"/>
              <a:t>Less memory on small graphs? </a:t>
            </a:r>
          </a:p>
          <a:p>
            <a:r>
              <a:rPr lang="en-US" dirty="0"/>
              <a:t>Less memory on big graphs? </a:t>
            </a:r>
          </a:p>
          <a:p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deletion</a:t>
            </a:r>
            <a:r>
              <a:rPr lang="tr-TR" dirty="0"/>
              <a:t>? </a:t>
            </a:r>
          </a:p>
          <a:p>
            <a:r>
              <a:rPr lang="en-US" dirty="0"/>
              <a:t>Faster to traverse the graph? </a:t>
            </a:r>
          </a:p>
          <a:p>
            <a:r>
              <a:rPr lang="en-US" dirty="0"/>
              <a:t>Better for most problems? </a:t>
            </a:r>
            <a:endParaRPr lang="tr-TR" dirty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9A46068-B42A-4357-AB5F-6CF47CDBDFBE}" type="slidenum">
              <a:rPr lang="en-US" sz="800" smtClean="0"/>
              <a:pPr/>
              <a:t>22</a:t>
            </a:fld>
            <a:endParaRPr lang="en-US"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Tradeoffs Between Adjacency Lists and</a:t>
            </a:r>
            <a:br>
              <a:rPr lang="en-US"/>
            </a:br>
            <a:r>
              <a:rPr lang="tr-TR"/>
              <a:t>Adjacency Matrices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to test if (x; y) exists? </a:t>
            </a:r>
            <a:r>
              <a:rPr lang="tr-TR" dirty="0"/>
              <a:t>	</a:t>
            </a:r>
            <a:r>
              <a:rPr lang="en-US" b="1" dirty="0">
                <a:solidFill>
                  <a:srgbClr val="0000FF"/>
                </a:solidFill>
              </a:rPr>
              <a:t>matrices</a:t>
            </a:r>
          </a:p>
          <a:p>
            <a:r>
              <a:rPr lang="en-US" dirty="0"/>
              <a:t>Faster to find vertex degree? </a:t>
            </a:r>
            <a:r>
              <a:rPr lang="tr-TR" dirty="0"/>
              <a:t>	</a:t>
            </a:r>
            <a:r>
              <a:rPr lang="en-US" b="1" dirty="0">
                <a:solidFill>
                  <a:srgbClr val="0000FF"/>
                </a:solidFill>
              </a:rPr>
              <a:t>lists</a:t>
            </a:r>
          </a:p>
          <a:p>
            <a:r>
              <a:rPr lang="en-US" dirty="0"/>
              <a:t>Less memory on small graphs? </a:t>
            </a:r>
            <a:r>
              <a:rPr lang="tr-TR" dirty="0"/>
              <a:t>	</a:t>
            </a:r>
            <a:r>
              <a:rPr lang="en-US" b="1" dirty="0">
                <a:solidFill>
                  <a:srgbClr val="0000FF"/>
                </a:solidFill>
              </a:rPr>
              <a:t>lists </a:t>
            </a:r>
            <a:r>
              <a:rPr lang="tr-TR" b="1" dirty="0">
                <a:solidFill>
                  <a:srgbClr val="0000FF"/>
                </a:solidFill>
              </a:rPr>
              <a:t>– </a:t>
            </a:r>
            <a:r>
              <a:rPr lang="en-US" b="1" dirty="0">
                <a:solidFill>
                  <a:srgbClr val="0000FF"/>
                </a:solidFill>
              </a:rPr>
              <a:t>(m+ n) vs. (n</a:t>
            </a:r>
            <a:r>
              <a:rPr lang="en-US" b="1" baseline="30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Less memory on big graphs? </a:t>
            </a:r>
            <a:r>
              <a:rPr lang="tr-TR" dirty="0"/>
              <a:t>	</a:t>
            </a:r>
            <a:r>
              <a:rPr lang="en-US" b="1" dirty="0">
                <a:solidFill>
                  <a:srgbClr val="0000FF"/>
                </a:solidFill>
              </a:rPr>
              <a:t>matrices (small win)</a:t>
            </a:r>
          </a:p>
          <a:p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deletion</a:t>
            </a:r>
            <a:r>
              <a:rPr lang="tr-TR" dirty="0"/>
              <a:t>? 	</a:t>
            </a:r>
            <a:r>
              <a:rPr lang="tr-TR" b="1" dirty="0" err="1">
                <a:solidFill>
                  <a:srgbClr val="0000FF"/>
                </a:solidFill>
              </a:rPr>
              <a:t>matrices</a:t>
            </a:r>
            <a:r>
              <a:rPr lang="tr-TR" b="1" dirty="0">
                <a:solidFill>
                  <a:srgbClr val="0000FF"/>
                </a:solidFill>
              </a:rPr>
              <a:t> O(1)</a:t>
            </a:r>
          </a:p>
          <a:p>
            <a:r>
              <a:rPr lang="en-US" dirty="0"/>
              <a:t>Faster to traverse the graph? </a:t>
            </a:r>
            <a:r>
              <a:rPr lang="tr-TR" dirty="0"/>
              <a:t>	</a:t>
            </a:r>
            <a:r>
              <a:rPr lang="en-US" b="1" dirty="0">
                <a:solidFill>
                  <a:srgbClr val="0000FF"/>
                </a:solidFill>
              </a:rPr>
              <a:t>lists </a:t>
            </a:r>
            <a:r>
              <a:rPr lang="tr-TR" b="1" dirty="0">
                <a:solidFill>
                  <a:srgbClr val="0000FF"/>
                </a:solidFill>
              </a:rPr>
              <a:t>– (</a:t>
            </a:r>
            <a:r>
              <a:rPr lang="en-US" b="1" dirty="0">
                <a:solidFill>
                  <a:srgbClr val="0000FF"/>
                </a:solidFill>
              </a:rPr>
              <a:t>m</a:t>
            </a:r>
            <a:r>
              <a:rPr lang="tr-TR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+ n</a:t>
            </a:r>
            <a:r>
              <a:rPr lang="tr-TR" b="1" dirty="0">
                <a:solidFill>
                  <a:srgbClr val="0000FF"/>
                </a:solidFill>
              </a:rPr>
              <a:t>)</a:t>
            </a:r>
            <a:r>
              <a:rPr lang="en-US" b="1" dirty="0">
                <a:solidFill>
                  <a:srgbClr val="0000FF"/>
                </a:solidFill>
              </a:rPr>
              <a:t> vs. </a:t>
            </a:r>
            <a:r>
              <a:rPr lang="tr-TR" b="1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n</a:t>
            </a:r>
            <a:r>
              <a:rPr lang="en-US" b="1" baseline="30000" dirty="0">
                <a:solidFill>
                  <a:srgbClr val="0000FF"/>
                </a:solidFill>
              </a:rPr>
              <a:t>2</a:t>
            </a:r>
            <a:r>
              <a:rPr lang="tr-TR" b="1" dirty="0">
                <a:solidFill>
                  <a:srgbClr val="0000FF"/>
                </a:solidFill>
              </a:rPr>
              <a:t>)</a:t>
            </a:r>
            <a:endParaRPr lang="en-US" b="1" baseline="30000" dirty="0">
              <a:solidFill>
                <a:srgbClr val="0000FF"/>
              </a:solidFill>
            </a:endParaRPr>
          </a:p>
          <a:p>
            <a:r>
              <a:rPr lang="en-US" dirty="0"/>
              <a:t>Better for most problems? </a:t>
            </a:r>
            <a:r>
              <a:rPr lang="tr-TR" dirty="0"/>
              <a:t>		</a:t>
            </a:r>
            <a:r>
              <a:rPr lang="en-US" b="1" dirty="0">
                <a:solidFill>
                  <a:srgbClr val="0000FF"/>
                </a:solidFill>
              </a:rPr>
              <a:t>lists</a:t>
            </a:r>
            <a:endParaRPr lang="tr-TR" b="1" dirty="0">
              <a:solidFill>
                <a:srgbClr val="0000FF"/>
              </a:solidFill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CE0AD19F-AB9D-4EBC-B6B6-F9028E2ACF6D}" type="slidenum">
              <a:rPr lang="en-US" sz="800" smtClean="0"/>
              <a:pPr/>
              <a:t>23</a:t>
            </a:fld>
            <a:endParaRPr lang="en-US"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830DD3A-80E9-4F6E-A947-C02E76309C81}" type="slidenum">
              <a:rPr lang="en-US" sz="800" smtClean="0"/>
              <a:pPr/>
              <a:t>24</a:t>
            </a:fld>
            <a:endParaRPr lang="en-US" sz="8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Traversals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graph-traversal</a:t>
            </a:r>
            <a:r>
              <a:rPr lang="en-US"/>
              <a:t> algorithm starts from a vertex v, </a:t>
            </a:r>
            <a:r>
              <a:rPr lang="en-US" b="1">
                <a:solidFill>
                  <a:srgbClr val="C00000"/>
                </a:solidFill>
              </a:rPr>
              <a:t>visits all of the vertices </a:t>
            </a:r>
            <a:r>
              <a:rPr lang="en-US"/>
              <a:t>that can be reachable from the vertex v.</a:t>
            </a:r>
          </a:p>
          <a:p>
            <a:pPr lvl="1"/>
            <a:r>
              <a:rPr lang="en-US" sz="2000"/>
              <a:t>A graph-traversal algorithm visits all vertices if and only if the graph is connected.</a:t>
            </a:r>
          </a:p>
          <a:p>
            <a:pPr>
              <a:spcBef>
                <a:spcPts val="1800"/>
              </a:spcBef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connected component </a:t>
            </a:r>
            <a:r>
              <a:rPr lang="en-US"/>
              <a:t>is the subset of vertices visited during a traversal algorithm that begins at a given vertex.</a:t>
            </a:r>
          </a:p>
          <a:p>
            <a:pPr>
              <a:spcBef>
                <a:spcPts val="1800"/>
              </a:spcBef>
            </a:pPr>
            <a:r>
              <a:rPr lang="en-US"/>
              <a:t>A graph-traversal algorithm must </a:t>
            </a:r>
            <a:r>
              <a:rPr lang="en-US" b="1">
                <a:solidFill>
                  <a:srgbClr val="C00000"/>
                </a:solidFill>
              </a:rPr>
              <a:t>mark each vertex </a:t>
            </a:r>
            <a:r>
              <a:rPr lang="en-US"/>
              <a:t>during a visit and must never visit a vertex more than once.</a:t>
            </a:r>
          </a:p>
          <a:p>
            <a:pPr lvl="1"/>
            <a:r>
              <a:rPr lang="en-US" sz="1800"/>
              <a:t>Thus, if a graph contains a cycle, the graph-traversal algorithm can avoid infinite loop.</a:t>
            </a:r>
          </a:p>
          <a:p>
            <a:pPr>
              <a:spcBef>
                <a:spcPts val="1800"/>
              </a:spcBef>
            </a:pPr>
            <a:r>
              <a:rPr lang="en-US"/>
              <a:t>We look at two graph-traversal algorithms:</a:t>
            </a:r>
          </a:p>
          <a:p>
            <a:pPr lvl="1"/>
            <a:r>
              <a:rPr lang="en-US" sz="2400" b="1">
                <a:solidFill>
                  <a:srgbClr val="C00000"/>
                </a:solidFill>
              </a:rPr>
              <a:t>Depth-First Traversal</a:t>
            </a:r>
          </a:p>
          <a:p>
            <a:pPr lvl="1"/>
            <a:r>
              <a:rPr lang="en-US" sz="2400" b="1">
                <a:solidFill>
                  <a:srgbClr val="C00000"/>
                </a:solidFill>
              </a:rPr>
              <a:t>Breadth-First Traversal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E7D5E73-B5DD-4508-9493-CE04841BE2D7}" type="slidenum">
              <a:rPr lang="en-US" sz="800" smtClean="0"/>
              <a:pPr/>
              <a:t>25</a:t>
            </a:fld>
            <a:endParaRPr lang="en-US" sz="8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Traversal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given vertex v, </a:t>
            </a:r>
            <a:r>
              <a:rPr lang="en-US" b="1">
                <a:solidFill>
                  <a:srgbClr val="C00000"/>
                </a:solidFill>
              </a:rPr>
              <a:t>depth-first traversal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algorithm proceeds along a path from v as deeply into the graph as possible before backing up. </a:t>
            </a:r>
          </a:p>
          <a:p>
            <a:endParaRPr lang="tr-TR"/>
          </a:p>
          <a:p>
            <a:r>
              <a:rPr lang="en-US"/>
              <a:t>That is, after visiting a vertex v, the algorithm visits (if possible) an unvisited adjacent vertex to vertex v.</a:t>
            </a:r>
          </a:p>
          <a:p>
            <a:endParaRPr lang="tr-TR"/>
          </a:p>
          <a:p>
            <a:r>
              <a:rPr lang="en-US"/>
              <a:t>The depth-first traversal algorithm does not completely specify the order in which it should visit the vertices adjacent to v.</a:t>
            </a:r>
          </a:p>
          <a:p>
            <a:pPr lvl="1"/>
            <a:r>
              <a:rPr lang="en-US" sz="2400"/>
              <a:t>We may visit the vertices adjacent to v in sorted order.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0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AB9F14F-0499-4380-A512-D6E6689F42C4}" type="slidenum">
              <a:rPr lang="en-US" sz="800" smtClean="0"/>
              <a:pPr/>
              <a:t>26</a:t>
            </a:fld>
            <a:endParaRPr lang="en-US" sz="80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Traversal – Example 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28600" y="1219200"/>
          <a:ext cx="445293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3" imgW="3296110" imgH="3610479" progId="PBrush">
                  <p:embed/>
                </p:oleObj>
              </mc:Choice>
              <mc:Fallback>
                <p:oleObj name="Bitmap Image" r:id="rId3" imgW="3296110" imgH="3610479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4452938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5029200" y="1524000"/>
            <a:ext cx="431006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>
              <a:buFontTx/>
              <a:buChar char="•"/>
            </a:pPr>
            <a:r>
              <a:rPr lang="en-US" sz="2000"/>
              <a:t> A depth-first traversal of the </a:t>
            </a:r>
          </a:p>
          <a:p>
            <a:pPr algn="l"/>
            <a:r>
              <a:rPr lang="en-US" sz="2000"/>
              <a:t>graph starting from vertex v.</a:t>
            </a:r>
          </a:p>
          <a:p>
            <a:pPr algn="l"/>
            <a:endParaRPr lang="en-US" sz="2000"/>
          </a:p>
          <a:p>
            <a:pPr algn="l">
              <a:buFontTx/>
              <a:buChar char="•"/>
            </a:pPr>
            <a:r>
              <a:rPr lang="en-US" sz="2000"/>
              <a:t> Visit a vertex, then visit a vertex</a:t>
            </a:r>
          </a:p>
          <a:p>
            <a:pPr algn="l"/>
            <a:r>
              <a:rPr lang="en-US" sz="2000"/>
              <a:t>adjacent to that vertex.</a:t>
            </a:r>
          </a:p>
          <a:p>
            <a:pPr algn="l"/>
            <a:endParaRPr lang="en-US" sz="2000"/>
          </a:p>
          <a:p>
            <a:pPr algn="l">
              <a:buFontTx/>
              <a:buChar char="•"/>
            </a:pPr>
            <a:r>
              <a:rPr lang="en-US" sz="2000"/>
              <a:t> If there is no unvisited vertex adjacent </a:t>
            </a:r>
          </a:p>
          <a:p>
            <a:pPr algn="l"/>
            <a:r>
              <a:rPr lang="en-US" sz="2000"/>
              <a:t>to visited vertex, back up to the previous</a:t>
            </a:r>
          </a:p>
          <a:p>
            <a:pPr algn="l"/>
            <a:r>
              <a:rPr lang="en-US" sz="2000"/>
              <a:t>step.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56721B3-50A8-4F8C-A5DC-20A0EA241D33}" type="slidenum">
              <a:rPr lang="en-US" sz="800" smtClean="0"/>
              <a:pPr/>
              <a:t>27</a:t>
            </a:fld>
            <a:endParaRPr lang="en-US" sz="8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Depth-First Traversal Algorithm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915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// by using depth-first strategy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// Recursive Version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latin typeface="Courier New" pitchFamily="-84" charset="0"/>
              </a:rPr>
              <a:t>for</a:t>
            </a:r>
            <a:r>
              <a:rPr lang="en-US" sz="1600">
                <a:latin typeface="Courier New" pitchFamily="-84" charset="0"/>
              </a:rPr>
              <a:t> (each unvisited vertex u adjacent to v)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	</a:t>
            </a:r>
            <a:r>
              <a:rPr lang="en-US" sz="1600" b="1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>
                <a:latin typeface="Courier New" pitchFamily="-84" charset="0"/>
              </a:rPr>
              <a:t>(u)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7E15AC3-A7AB-45C6-BC99-7C8644D271F1}" type="slidenum">
              <a:rPr lang="en-US" sz="800" smtClean="0"/>
              <a:pPr/>
              <a:t>28</a:t>
            </a:fld>
            <a:endParaRPr lang="en-US" sz="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Depth-First Traversal Algorithm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// Traverses a graph beginning at vertex v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// by using depth-first strategy: Iterative Version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s.createStack</a:t>
            </a:r>
            <a:r>
              <a:rPr lang="en-US" sz="160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// push v into the stack and mark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>
                <a:latin typeface="Courier New" pitchFamily="-84" charset="0"/>
              </a:rPr>
              <a:t> as visited;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latin typeface="Courier New" pitchFamily="-84" charset="0"/>
              </a:rPr>
              <a:t>while</a:t>
            </a:r>
            <a:r>
              <a:rPr lang="en-US" sz="1600">
                <a:latin typeface="Courier New" pitchFamily="-84" charset="0"/>
              </a:rPr>
              <a:t> (!s.isEmpty())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</a:t>
            </a:r>
            <a:r>
              <a:rPr lang="en-US" sz="1600" b="1">
                <a:latin typeface="Courier New" pitchFamily="-84" charset="0"/>
              </a:rPr>
              <a:t>if</a:t>
            </a:r>
            <a:r>
              <a:rPr lang="en-US" sz="1600">
                <a:latin typeface="Courier New" pitchFamily="-84" charset="0"/>
              </a:rPr>
              <a:t> (no unvisited vertices are adjacent to the vertex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 the top of stack)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s.pop</a:t>
            </a:r>
            <a:r>
              <a:rPr lang="en-US" sz="1600">
                <a:latin typeface="Courier New" pitchFamily="-84" charset="0"/>
              </a:rPr>
              <a:t>();  // backtrack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</a:t>
            </a:r>
            <a:r>
              <a:rPr lang="en-US" sz="1600" b="1">
                <a:latin typeface="Courier New" pitchFamily="-84" charset="0"/>
              </a:rPr>
              <a:t>else</a:t>
            </a:r>
            <a:r>
              <a:rPr lang="en-US" sz="1600">
                <a:latin typeface="Courier New" pitchFamily="-84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Select an unvisited vertex u adjacent to the vertex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   on the top of the stack;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</a:t>
            </a:r>
            <a:r>
              <a:rPr lang="en-US" sz="1600" b="1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C0CBC4A1-0E35-4ADD-9E98-B654D71EF57D}" type="slidenum">
              <a:rPr lang="en-US" sz="800" smtClean="0"/>
              <a:pPr/>
              <a:t>29</a:t>
            </a:fld>
            <a:endParaRPr lang="en-US" sz="8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of Iterative DFT – starting from vertex a</a:t>
            </a:r>
          </a:p>
        </p:txBody>
      </p:sp>
      <p:grpSp>
        <p:nvGrpSpPr>
          <p:cNvPr id="31750" name="Group 14"/>
          <p:cNvGrpSpPr>
            <a:grpSpLocks/>
          </p:cNvGrpSpPr>
          <p:nvPr/>
        </p:nvGrpSpPr>
        <p:grpSpPr bwMode="auto">
          <a:xfrm>
            <a:off x="381000" y="1295400"/>
            <a:ext cx="5029200" cy="3352800"/>
            <a:chOff x="240" y="479"/>
            <a:chExt cx="3168" cy="3559"/>
          </a:xfrm>
        </p:grpSpPr>
        <p:pic>
          <p:nvPicPr>
            <p:cNvPr id="31751" name="Picture 3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816"/>
              <a:ext cx="3168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2" name="Text Box 5"/>
            <p:cNvSpPr txBox="1">
              <a:spLocks noChangeArrowheads="1"/>
            </p:cNvSpPr>
            <p:nvPr/>
          </p:nvSpPr>
          <p:spPr bwMode="auto">
            <a:xfrm>
              <a:off x="720" y="624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3" name="Text Box 6"/>
            <p:cNvSpPr txBox="1">
              <a:spLocks noChangeArrowheads="1"/>
            </p:cNvSpPr>
            <p:nvPr/>
          </p:nvSpPr>
          <p:spPr bwMode="auto">
            <a:xfrm>
              <a:off x="240" y="1568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4" name="Text Box 7"/>
            <p:cNvSpPr txBox="1">
              <a:spLocks noChangeArrowheads="1"/>
            </p:cNvSpPr>
            <p:nvPr/>
          </p:nvSpPr>
          <p:spPr bwMode="auto">
            <a:xfrm>
              <a:off x="1248" y="3312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5" name="Text Box 8"/>
            <p:cNvSpPr txBox="1">
              <a:spLocks noChangeArrowheads="1"/>
            </p:cNvSpPr>
            <p:nvPr/>
          </p:nvSpPr>
          <p:spPr bwMode="auto">
            <a:xfrm>
              <a:off x="3216" y="1496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6" name="Text Box 9"/>
            <p:cNvSpPr txBox="1">
              <a:spLocks noChangeArrowheads="1"/>
            </p:cNvSpPr>
            <p:nvPr/>
          </p:nvSpPr>
          <p:spPr bwMode="auto">
            <a:xfrm>
              <a:off x="1728" y="1786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7" name="Text Box 10"/>
            <p:cNvSpPr txBox="1">
              <a:spLocks noChangeArrowheads="1"/>
            </p:cNvSpPr>
            <p:nvPr/>
          </p:nvSpPr>
          <p:spPr bwMode="auto">
            <a:xfrm>
              <a:off x="1920" y="2731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8" name="Text Box 11"/>
            <p:cNvSpPr txBox="1">
              <a:spLocks noChangeArrowheads="1"/>
            </p:cNvSpPr>
            <p:nvPr/>
          </p:nvSpPr>
          <p:spPr bwMode="auto">
            <a:xfrm>
              <a:off x="2688" y="2149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9" name="Text Box 12"/>
            <p:cNvSpPr txBox="1">
              <a:spLocks noChangeArrowheads="1"/>
            </p:cNvSpPr>
            <p:nvPr/>
          </p:nvSpPr>
          <p:spPr bwMode="auto">
            <a:xfrm>
              <a:off x="2304" y="1060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60" name="Text Box 13"/>
            <p:cNvSpPr txBox="1">
              <a:spLocks noChangeArrowheads="1"/>
            </p:cNvSpPr>
            <p:nvPr/>
          </p:nvSpPr>
          <p:spPr bwMode="auto">
            <a:xfrm>
              <a:off x="1584" y="479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Road Networks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modeling a road network, the vertices may represent the</a:t>
            </a:r>
            <a:r>
              <a:rPr lang="tr-TR"/>
              <a:t> </a:t>
            </a:r>
            <a:r>
              <a:rPr lang="en-US"/>
              <a:t>cities or junctions, certain pairs of which are connected by</a:t>
            </a:r>
            <a:r>
              <a:rPr lang="tr-TR"/>
              <a:t> roads/edges.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E4AC4EE-52A3-45D1-AA8C-9028AAB79BF3}" type="slidenum">
              <a:rPr lang="en-US" sz="800" smtClean="0"/>
              <a:pPr/>
              <a:t>3</a:t>
            </a:fld>
            <a:endParaRPr lang="en-US" sz="800"/>
          </a:p>
        </p:txBody>
      </p:sp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5638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520AE6E-5F24-4B26-988A-7624676C925E}" type="slidenum">
              <a:rPr lang="en-US" sz="800" smtClean="0"/>
              <a:pPr/>
              <a:t>30</a:t>
            </a:fld>
            <a:endParaRPr lang="en-US" sz="8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of Iterative DFT – starting from vertex a</a:t>
            </a:r>
          </a:p>
        </p:txBody>
      </p:sp>
      <p:pic>
        <p:nvPicPr>
          <p:cNvPr id="32774" name="Picture 4" descr="Carrano1312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66800"/>
            <a:ext cx="31877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5" name="Group 14"/>
          <p:cNvGrpSpPr>
            <a:grpSpLocks/>
          </p:cNvGrpSpPr>
          <p:nvPr/>
        </p:nvGrpSpPr>
        <p:grpSpPr bwMode="auto">
          <a:xfrm>
            <a:off x="381000" y="1295400"/>
            <a:ext cx="5029200" cy="3352800"/>
            <a:chOff x="240" y="479"/>
            <a:chExt cx="3168" cy="3559"/>
          </a:xfrm>
        </p:grpSpPr>
        <p:pic>
          <p:nvPicPr>
            <p:cNvPr id="32776" name="Picture 3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816"/>
              <a:ext cx="3168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7" name="Text Box 5"/>
            <p:cNvSpPr txBox="1">
              <a:spLocks noChangeArrowheads="1"/>
            </p:cNvSpPr>
            <p:nvPr/>
          </p:nvSpPr>
          <p:spPr bwMode="auto">
            <a:xfrm>
              <a:off x="720" y="6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240" y="156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9</a:t>
              </a:r>
            </a:p>
          </p:txBody>
        </p:sp>
        <p:sp>
          <p:nvSpPr>
            <p:cNvPr id="32779" name="Text Box 7"/>
            <p:cNvSpPr txBox="1">
              <a:spLocks noChangeArrowheads="1"/>
            </p:cNvSpPr>
            <p:nvPr/>
          </p:nvSpPr>
          <p:spPr bwMode="auto">
            <a:xfrm>
              <a:off x="1248" y="33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7</a:t>
              </a:r>
            </a:p>
          </p:txBody>
        </p:sp>
        <p:sp>
          <p:nvSpPr>
            <p:cNvPr id="32780" name="Text Box 8"/>
            <p:cNvSpPr txBox="1">
              <a:spLocks noChangeArrowheads="1"/>
            </p:cNvSpPr>
            <p:nvPr/>
          </p:nvSpPr>
          <p:spPr bwMode="auto">
            <a:xfrm>
              <a:off x="3216" y="14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8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1728" y="17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32782" name="Text Box 10"/>
            <p:cNvSpPr txBox="1">
              <a:spLocks noChangeArrowheads="1"/>
            </p:cNvSpPr>
            <p:nvPr/>
          </p:nvSpPr>
          <p:spPr bwMode="auto">
            <a:xfrm>
              <a:off x="1920" y="273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32783" name="Text Box 11"/>
            <p:cNvSpPr txBox="1">
              <a:spLocks noChangeArrowheads="1"/>
            </p:cNvSpPr>
            <p:nvPr/>
          </p:nvSpPr>
          <p:spPr bwMode="auto">
            <a:xfrm>
              <a:off x="2688" y="21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32784" name="Text Box 12"/>
            <p:cNvSpPr txBox="1">
              <a:spLocks noChangeArrowheads="1"/>
            </p:cNvSpPr>
            <p:nvPr/>
          </p:nvSpPr>
          <p:spPr bwMode="auto">
            <a:xfrm>
              <a:off x="2304" y="1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32785" name="Text Box 13"/>
            <p:cNvSpPr txBox="1">
              <a:spLocks noChangeArrowheads="1"/>
            </p:cNvSpPr>
            <p:nvPr/>
          </p:nvSpPr>
          <p:spPr bwMode="auto">
            <a:xfrm>
              <a:off x="1584" y="4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724CD38-EED9-4526-99FC-93EB4D003B9C}" type="slidenum">
              <a:rPr lang="en-US" sz="800" smtClean="0"/>
              <a:pPr/>
              <a:t>31</a:t>
            </a:fld>
            <a:endParaRPr lang="en-US" sz="8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</a:t>
            </a:r>
            <a:r>
              <a:rPr lang="tr-TR"/>
              <a:t>d</a:t>
            </a:r>
            <a:r>
              <a:rPr lang="en-US"/>
              <a:t>th-First Traversal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visiting a given vertex v, the </a:t>
            </a:r>
            <a:r>
              <a:rPr lang="en-US" b="1">
                <a:solidFill>
                  <a:srgbClr val="C00000"/>
                </a:solidFill>
              </a:rPr>
              <a:t>breadth-first traversal </a:t>
            </a:r>
            <a:r>
              <a:rPr lang="en-US"/>
              <a:t>algorithm visits every vertex adjacent to v that it can before visiting any other vertex.</a:t>
            </a:r>
            <a:endParaRPr lang="tr-TR"/>
          </a:p>
          <a:p>
            <a:endParaRPr lang="en-US"/>
          </a:p>
          <a:p>
            <a:r>
              <a:rPr lang="en-US"/>
              <a:t>The brea</a:t>
            </a:r>
            <a:r>
              <a:rPr lang="tr-TR"/>
              <a:t>d</a:t>
            </a:r>
            <a:r>
              <a:rPr lang="en-US"/>
              <a:t>th-first traversal algorithm does not completely specify the order in which it should visit the vertices adjacent to v.</a:t>
            </a:r>
          </a:p>
          <a:p>
            <a:pPr lvl="1"/>
            <a:r>
              <a:rPr lang="en-US" sz="2400"/>
              <a:t>We may visit the vertices adjacent to v in sorted order.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1E3B5118-411E-4007-B96C-4953DAEA9AD0}" type="slidenum">
              <a:rPr lang="en-US" sz="800" smtClean="0"/>
              <a:pPr/>
              <a:t>32</a:t>
            </a:fld>
            <a:endParaRPr lang="en-US" sz="80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</a:t>
            </a:r>
            <a:r>
              <a:rPr lang="tr-TR"/>
              <a:t>d</a:t>
            </a:r>
            <a:r>
              <a:rPr lang="en-US"/>
              <a:t>th-First Traversal – Example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457200" y="1295400"/>
          <a:ext cx="4332288" cy="487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Bitmap Image" r:id="rId3" imgW="3247619" imgH="3657143" progId="PBrush">
                  <p:embed/>
                </p:oleObj>
              </mc:Choice>
              <mc:Fallback>
                <p:oleObj name="Bitmap Image" r:id="rId3" imgW="3247619" imgH="3657143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4332288" cy="487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5029200" y="1524000"/>
            <a:ext cx="39306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>
              <a:buFontTx/>
              <a:buChar char="•"/>
            </a:pPr>
            <a:r>
              <a:rPr lang="en-US" sz="2000"/>
              <a:t> A brea</a:t>
            </a:r>
            <a:r>
              <a:rPr lang="tr-TR" sz="2000"/>
              <a:t>d</a:t>
            </a:r>
            <a:r>
              <a:rPr lang="en-US" sz="2000"/>
              <a:t>th-first traversal of the </a:t>
            </a:r>
          </a:p>
          <a:p>
            <a:pPr algn="l"/>
            <a:r>
              <a:rPr lang="en-US" sz="2000"/>
              <a:t>graph starting from vertex v.</a:t>
            </a:r>
          </a:p>
          <a:p>
            <a:pPr algn="l"/>
            <a:endParaRPr lang="en-US" sz="2000"/>
          </a:p>
          <a:p>
            <a:pPr algn="l">
              <a:buFontTx/>
              <a:buChar char="•"/>
            </a:pPr>
            <a:r>
              <a:rPr lang="en-US" sz="2000"/>
              <a:t> Visit a vertex, then visit all vertices</a:t>
            </a:r>
          </a:p>
          <a:p>
            <a:pPr algn="l"/>
            <a:r>
              <a:rPr lang="en-US" sz="2000"/>
              <a:t>adjacent to that vertex.</a:t>
            </a:r>
          </a:p>
          <a:p>
            <a:pPr algn="l"/>
            <a:endParaRPr 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5039D22-0A71-46AD-A14E-B07EC183B1E9}" type="slidenum">
              <a:rPr lang="en-US" sz="800" smtClean="0"/>
              <a:pPr/>
              <a:t>33</a:t>
            </a:fld>
            <a:endParaRPr lang="en-US" sz="8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Brea</a:t>
            </a:r>
            <a:r>
              <a:rPr lang="tr-TR"/>
              <a:t>d</a:t>
            </a:r>
            <a:r>
              <a:rPr lang="en-US"/>
              <a:t>th-First Traversal Algorithm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9916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>
                <a:solidFill>
                  <a:srgbClr val="C00000"/>
                </a:solidFill>
                <a:latin typeface="Courier New" pitchFamily="-84" charset="0"/>
              </a:rPr>
              <a:t>bft</a:t>
            </a:r>
            <a:r>
              <a:rPr lang="en-US" sz="160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// by using brea</a:t>
            </a:r>
            <a:r>
              <a:rPr lang="tr-TR" sz="1600">
                <a:latin typeface="Courier New" pitchFamily="-84" charset="0"/>
              </a:rPr>
              <a:t>d</a:t>
            </a:r>
            <a:r>
              <a:rPr lang="en-US" sz="1600">
                <a:latin typeface="Courier New" pitchFamily="-84" charset="0"/>
              </a:rPr>
              <a:t>th-first strategy: Iterative Version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q.createQueue</a:t>
            </a:r>
            <a:r>
              <a:rPr lang="en-US" sz="1600">
                <a:latin typeface="Courier New" pitchFamily="-84" charset="0"/>
              </a:rPr>
              <a:t>();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// add v to the queue and mark it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>
                <a:latin typeface="Courier New" pitchFamily="-84" charset="0"/>
              </a:rPr>
              <a:t> as visited;	</a:t>
            </a:r>
            <a:endParaRPr lang="tr-TR" sz="1600">
              <a:latin typeface="Courier New" pitchFamily="-84" charset="0"/>
            </a:endParaRPr>
          </a:p>
          <a:p>
            <a:pPr>
              <a:buFontTx/>
              <a:buNone/>
            </a:pPr>
            <a:r>
              <a:rPr lang="tr-TR" sz="1600" b="1">
                <a:solidFill>
                  <a:srgbClr val="00B050"/>
                </a:solidFill>
                <a:latin typeface="Courier New" pitchFamily="-84" charset="0"/>
              </a:rPr>
              <a:t>   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>
                <a:latin typeface="Courier New" pitchFamily="-84" charset="0"/>
              </a:rPr>
              <a:t>(v);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latin typeface="Courier New" pitchFamily="-84" charset="0"/>
              </a:rPr>
              <a:t>while</a:t>
            </a:r>
            <a:r>
              <a:rPr lang="en-US" sz="1600">
                <a:latin typeface="Courier New" pitchFamily="-84" charset="0"/>
              </a:rPr>
              <a:t> (!q.isEmpty())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   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q.dequeue</a:t>
            </a:r>
            <a:r>
              <a:rPr lang="en-US" sz="1600">
                <a:latin typeface="Courier New" pitchFamily="-84" charset="0"/>
              </a:rPr>
              <a:t>(w);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   </a:t>
            </a:r>
            <a:r>
              <a:rPr lang="en-US" sz="1600" b="1">
                <a:latin typeface="Courier New" pitchFamily="-84" charset="0"/>
              </a:rPr>
              <a:t>for</a:t>
            </a:r>
            <a:r>
              <a:rPr lang="en-US" sz="1600">
                <a:latin typeface="Courier New" pitchFamily="-84" charset="0"/>
              </a:rPr>
              <a:t> (each unvisited vertex u adjacent to w)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      </a:t>
            </a:r>
            <a:r>
              <a:rPr lang="en-US" sz="1600" b="1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      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>
                <a:latin typeface="Courier New" pitchFamily="-84" charset="0"/>
              </a:rPr>
              <a:t>(u);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   }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}</a:t>
            </a:r>
          </a:p>
          <a:p>
            <a:pPr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994878A-95A0-4473-931D-AABCCC5517AC}" type="slidenum">
              <a:rPr lang="en-US" sz="800" smtClean="0"/>
              <a:pPr/>
              <a:t>34</a:t>
            </a:fld>
            <a:endParaRPr lang="en-US" sz="8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of Iterative BFT – starting from vertex a</a:t>
            </a:r>
          </a:p>
        </p:txBody>
      </p:sp>
      <p:grpSp>
        <p:nvGrpSpPr>
          <p:cNvPr id="35846" name="Group 3"/>
          <p:cNvGrpSpPr>
            <a:grpSpLocks/>
          </p:cNvGrpSpPr>
          <p:nvPr/>
        </p:nvGrpSpPr>
        <p:grpSpPr bwMode="auto">
          <a:xfrm>
            <a:off x="381000" y="1557338"/>
            <a:ext cx="5029200" cy="3395662"/>
            <a:chOff x="240" y="775"/>
            <a:chExt cx="3168" cy="3263"/>
          </a:xfrm>
        </p:grpSpPr>
        <p:pic>
          <p:nvPicPr>
            <p:cNvPr id="35847" name="Picture 4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059"/>
              <a:ext cx="3168" cy="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Text Box 5"/>
            <p:cNvSpPr txBox="1">
              <a:spLocks noChangeArrowheads="1"/>
            </p:cNvSpPr>
            <p:nvPr/>
          </p:nvSpPr>
          <p:spPr bwMode="auto">
            <a:xfrm>
              <a:off x="720" y="919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49" name="Text Box 6"/>
            <p:cNvSpPr txBox="1">
              <a:spLocks noChangeArrowheads="1"/>
            </p:cNvSpPr>
            <p:nvPr/>
          </p:nvSpPr>
          <p:spPr bwMode="auto">
            <a:xfrm>
              <a:off x="240" y="1803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0" name="Text Box 7"/>
            <p:cNvSpPr txBox="1">
              <a:spLocks noChangeArrowheads="1"/>
            </p:cNvSpPr>
            <p:nvPr/>
          </p:nvSpPr>
          <p:spPr bwMode="auto">
            <a:xfrm>
              <a:off x="1248" y="3390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1" name="Text Box 8"/>
            <p:cNvSpPr txBox="1">
              <a:spLocks noChangeArrowheads="1"/>
            </p:cNvSpPr>
            <p:nvPr/>
          </p:nvSpPr>
          <p:spPr bwMode="auto">
            <a:xfrm>
              <a:off x="3216" y="1679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1728" y="1928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3" name="Text Box 10"/>
            <p:cNvSpPr txBox="1">
              <a:spLocks noChangeArrowheads="1"/>
            </p:cNvSpPr>
            <p:nvPr/>
          </p:nvSpPr>
          <p:spPr bwMode="auto">
            <a:xfrm>
              <a:off x="1920" y="2814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4" name="Text Box 11"/>
            <p:cNvSpPr txBox="1">
              <a:spLocks noChangeArrowheads="1"/>
            </p:cNvSpPr>
            <p:nvPr/>
          </p:nvSpPr>
          <p:spPr bwMode="auto">
            <a:xfrm>
              <a:off x="2688" y="2317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5" name="Text Box 12"/>
            <p:cNvSpPr txBox="1">
              <a:spLocks noChangeArrowheads="1"/>
            </p:cNvSpPr>
            <p:nvPr/>
          </p:nvSpPr>
          <p:spPr bwMode="auto">
            <a:xfrm>
              <a:off x="2304" y="1307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6" name="Text Box 13"/>
            <p:cNvSpPr txBox="1">
              <a:spLocks noChangeArrowheads="1"/>
            </p:cNvSpPr>
            <p:nvPr/>
          </p:nvSpPr>
          <p:spPr bwMode="auto">
            <a:xfrm>
              <a:off x="1584" y="775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29DC8E2-756C-4A5E-8C2F-7F571240A69A}" type="slidenum">
              <a:rPr lang="en-US" sz="800" smtClean="0"/>
              <a:pPr/>
              <a:t>35</a:t>
            </a:fld>
            <a:endParaRPr lang="en-US" sz="8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of Iterative BFT – starting from vertex a</a:t>
            </a:r>
          </a:p>
        </p:txBody>
      </p:sp>
      <p:grpSp>
        <p:nvGrpSpPr>
          <p:cNvPr id="36870" name="Group 3"/>
          <p:cNvGrpSpPr>
            <a:grpSpLocks/>
          </p:cNvGrpSpPr>
          <p:nvPr/>
        </p:nvGrpSpPr>
        <p:grpSpPr bwMode="auto">
          <a:xfrm>
            <a:off x="381000" y="1557338"/>
            <a:ext cx="5029200" cy="3395662"/>
            <a:chOff x="240" y="775"/>
            <a:chExt cx="3168" cy="3263"/>
          </a:xfrm>
        </p:grpSpPr>
        <p:pic>
          <p:nvPicPr>
            <p:cNvPr id="36879" name="Picture 4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059"/>
              <a:ext cx="3168" cy="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0" name="Text Box 5"/>
            <p:cNvSpPr txBox="1">
              <a:spLocks noChangeArrowheads="1"/>
            </p:cNvSpPr>
            <p:nvPr/>
          </p:nvSpPr>
          <p:spPr bwMode="auto">
            <a:xfrm>
              <a:off x="720" y="9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36881" name="Text Box 6"/>
            <p:cNvSpPr txBox="1">
              <a:spLocks noChangeArrowheads="1"/>
            </p:cNvSpPr>
            <p:nvPr/>
          </p:nvSpPr>
          <p:spPr bwMode="auto">
            <a:xfrm>
              <a:off x="240" y="18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36882" name="Text Box 7"/>
            <p:cNvSpPr txBox="1">
              <a:spLocks noChangeArrowheads="1"/>
            </p:cNvSpPr>
            <p:nvPr/>
          </p:nvSpPr>
          <p:spPr bwMode="auto">
            <a:xfrm>
              <a:off x="1248" y="33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36883" name="Text Box 8"/>
            <p:cNvSpPr txBox="1">
              <a:spLocks noChangeArrowheads="1"/>
            </p:cNvSpPr>
            <p:nvPr/>
          </p:nvSpPr>
          <p:spPr bwMode="auto">
            <a:xfrm>
              <a:off x="3216" y="16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9</a:t>
              </a:r>
            </a:p>
          </p:txBody>
        </p:sp>
        <p:sp>
          <p:nvSpPr>
            <p:cNvPr id="36884" name="Text Box 9"/>
            <p:cNvSpPr txBox="1">
              <a:spLocks noChangeArrowheads="1"/>
            </p:cNvSpPr>
            <p:nvPr/>
          </p:nvSpPr>
          <p:spPr bwMode="auto">
            <a:xfrm>
              <a:off x="1728" y="192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36885" name="Text Box 10"/>
            <p:cNvSpPr txBox="1">
              <a:spLocks noChangeArrowheads="1"/>
            </p:cNvSpPr>
            <p:nvPr/>
          </p:nvSpPr>
          <p:spPr bwMode="auto">
            <a:xfrm>
              <a:off x="1920" y="28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7</a:t>
              </a:r>
            </a:p>
          </p:txBody>
        </p:sp>
        <p:sp>
          <p:nvSpPr>
            <p:cNvPr id="36886" name="Text Box 11"/>
            <p:cNvSpPr txBox="1">
              <a:spLocks noChangeArrowheads="1"/>
            </p:cNvSpPr>
            <p:nvPr/>
          </p:nvSpPr>
          <p:spPr bwMode="auto">
            <a:xfrm>
              <a:off x="2688" y="23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8</a:t>
              </a:r>
            </a:p>
          </p:txBody>
        </p:sp>
        <p:sp>
          <p:nvSpPr>
            <p:cNvPr id="36887" name="Text Box 12"/>
            <p:cNvSpPr txBox="1">
              <a:spLocks noChangeArrowheads="1"/>
            </p:cNvSpPr>
            <p:nvPr/>
          </p:nvSpPr>
          <p:spPr bwMode="auto">
            <a:xfrm>
              <a:off x="2304" y="130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36888" name="Text Box 13"/>
            <p:cNvSpPr txBox="1">
              <a:spLocks noChangeArrowheads="1"/>
            </p:cNvSpPr>
            <p:nvPr/>
          </p:nvSpPr>
          <p:spPr bwMode="auto">
            <a:xfrm>
              <a:off x="1584" y="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</p:grpSp>
      <p:pic>
        <p:nvPicPr>
          <p:cNvPr id="36871" name="Picture 14" descr="Carrano1313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90600"/>
            <a:ext cx="28749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72" name="Straight Connector 18"/>
          <p:cNvCxnSpPr>
            <a:cxnSpLocks noChangeShapeType="1"/>
          </p:cNvCxnSpPr>
          <p:nvPr/>
        </p:nvCxnSpPr>
        <p:spPr bwMode="auto">
          <a:xfrm>
            <a:off x="6400800" y="152400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3" name="Straight Connector 19"/>
          <p:cNvCxnSpPr>
            <a:cxnSpLocks noChangeShapeType="1"/>
          </p:cNvCxnSpPr>
          <p:nvPr/>
        </p:nvCxnSpPr>
        <p:spPr bwMode="auto">
          <a:xfrm>
            <a:off x="6400800" y="2589213"/>
            <a:ext cx="3048000" cy="158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Straight Connector 20"/>
          <p:cNvCxnSpPr>
            <a:cxnSpLocks noChangeShapeType="1"/>
          </p:cNvCxnSpPr>
          <p:nvPr/>
        </p:nvCxnSpPr>
        <p:spPr bwMode="auto">
          <a:xfrm>
            <a:off x="6477000" y="3503613"/>
            <a:ext cx="3048000" cy="158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Connector 21"/>
          <p:cNvCxnSpPr>
            <a:cxnSpLocks noChangeShapeType="1"/>
          </p:cNvCxnSpPr>
          <p:nvPr/>
        </p:nvCxnSpPr>
        <p:spPr bwMode="auto">
          <a:xfrm>
            <a:off x="6477000" y="4113213"/>
            <a:ext cx="3048000" cy="158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6" name="Straight Connector 22"/>
          <p:cNvCxnSpPr>
            <a:cxnSpLocks noChangeShapeType="1"/>
          </p:cNvCxnSpPr>
          <p:nvPr/>
        </p:nvCxnSpPr>
        <p:spPr bwMode="auto">
          <a:xfrm>
            <a:off x="6477000" y="434340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7" name="Straight Connector 23"/>
          <p:cNvCxnSpPr>
            <a:cxnSpLocks noChangeShapeType="1"/>
          </p:cNvCxnSpPr>
          <p:nvPr/>
        </p:nvCxnSpPr>
        <p:spPr bwMode="auto">
          <a:xfrm>
            <a:off x="6477000" y="487680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Straight Connector 24"/>
          <p:cNvCxnSpPr>
            <a:cxnSpLocks noChangeShapeType="1"/>
          </p:cNvCxnSpPr>
          <p:nvPr/>
        </p:nvCxnSpPr>
        <p:spPr bwMode="auto">
          <a:xfrm>
            <a:off x="6477000" y="600075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E2483D9-1DBB-4A39-A8B8-BD4DA69C460A}" type="slidenum">
              <a:rPr lang="en-US" sz="800" smtClean="0"/>
              <a:pPr/>
              <a:t>36</a:t>
            </a:fld>
            <a:endParaRPr lang="en-US" sz="8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Sorting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directed graph without cycles has a natural order.</a:t>
            </a:r>
          </a:p>
          <a:p>
            <a:pPr lvl="1"/>
            <a:r>
              <a:rPr lang="en-US" sz="1800"/>
              <a:t>That is, vertex a precedes vertex b, which precedes c</a:t>
            </a:r>
          </a:p>
          <a:p>
            <a:pPr lvl="1"/>
            <a:r>
              <a:rPr lang="en-US" sz="1800"/>
              <a:t>For example, the prerequisite structure for the courses. </a:t>
            </a:r>
          </a:p>
          <a:p>
            <a:pPr lvl="1"/>
            <a:endParaRPr lang="en-US" sz="1800"/>
          </a:p>
          <a:p>
            <a:r>
              <a:rPr lang="en-US"/>
              <a:t>In which order we should visit the vertices of a directed graph without cycles so that we can visit vertex v after we visit its predecessors.</a:t>
            </a:r>
          </a:p>
          <a:p>
            <a:pPr lvl="1"/>
            <a:r>
              <a:rPr lang="en-US" sz="2400"/>
              <a:t>This is a linear order, and it is known as </a:t>
            </a:r>
            <a:r>
              <a:rPr lang="en-US" sz="2400" b="1">
                <a:solidFill>
                  <a:srgbClr val="C00000"/>
                </a:solidFill>
              </a:rPr>
              <a:t>topological order</a:t>
            </a:r>
            <a:r>
              <a:rPr lang="en-US" sz="2400"/>
              <a:t>.</a:t>
            </a:r>
          </a:p>
          <a:p>
            <a:endParaRPr lang="tr-TR"/>
          </a:p>
          <a:p>
            <a:r>
              <a:rPr lang="en-US"/>
              <a:t>For a given graph, there may be more than one topological order.</a:t>
            </a:r>
          </a:p>
          <a:p>
            <a:endParaRPr lang="en-US"/>
          </a:p>
          <a:p>
            <a:r>
              <a:rPr lang="en-US"/>
              <a:t>Arranging the vertices into a topological order is called         </a:t>
            </a:r>
            <a:r>
              <a:rPr lang="en-US" b="1">
                <a:solidFill>
                  <a:srgbClr val="C00000"/>
                </a:solidFill>
              </a:rPr>
              <a:t>topological sorting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0CA9F30-8C6D-4EF6-8C4F-4138820574ED}" type="slidenum">
              <a:rPr lang="en-US" sz="800" smtClean="0"/>
              <a:pPr/>
              <a:t>37</a:t>
            </a:fld>
            <a:endParaRPr lang="en-US" sz="8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Order – Example </a:t>
            </a:r>
          </a:p>
        </p:txBody>
      </p:sp>
      <p:pic>
        <p:nvPicPr>
          <p:cNvPr id="38918" name="Picture 3" descr="Carrano131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53340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6400800" y="1524000"/>
            <a:ext cx="280511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Some Topological Orders</a:t>
            </a:r>
          </a:p>
          <a:p>
            <a:pPr algn="l"/>
            <a:r>
              <a:rPr lang="en-US" sz="2000"/>
              <a:t>for this graph: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   a, g ,d, b, e, c, f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   a, b, g, d, e, f, c</a:t>
            </a:r>
          </a:p>
          <a:p>
            <a:pPr algn="l"/>
            <a:endParaRPr 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2F6E03F-B5BD-4CE1-93D8-ED48A4F57999}" type="slidenum">
              <a:rPr lang="en-US" sz="800" smtClean="0"/>
              <a:pPr/>
              <a:t>38</a:t>
            </a:fld>
            <a:endParaRPr lang="en-US" sz="8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Order – Example (cont.)</a:t>
            </a:r>
          </a:p>
        </p:txBody>
      </p:sp>
      <p:pic>
        <p:nvPicPr>
          <p:cNvPr id="39942" name="Picture 3" descr="Carrano1315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47800"/>
            <a:ext cx="7353300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838200" y="4800600"/>
            <a:ext cx="3949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The graph arranged according to </a:t>
            </a:r>
          </a:p>
          <a:p>
            <a:pPr algn="l"/>
            <a:r>
              <a:rPr lang="en-US" sz="2000">
                <a:latin typeface="Arial" charset="0"/>
              </a:rPr>
              <a:t>the topological orders </a:t>
            </a:r>
          </a:p>
          <a:p>
            <a:pPr lvl="1" algn="l">
              <a:buFontTx/>
              <a:buAutoNum type="alphaLcParenBoth"/>
            </a:pPr>
            <a:r>
              <a:rPr lang="en-US" sz="2000" i="1">
                <a:latin typeface="Arial" charset="0"/>
              </a:rPr>
              <a:t>a, g, d, b, e, c, f</a:t>
            </a:r>
            <a:r>
              <a:rPr lang="en-US" sz="2000">
                <a:latin typeface="Arial" charset="0"/>
              </a:rPr>
              <a:t>   and </a:t>
            </a:r>
          </a:p>
          <a:p>
            <a:pPr lvl="1" algn="l">
              <a:buFontTx/>
              <a:buAutoNum type="alphaLcParenBoth"/>
            </a:pPr>
            <a:r>
              <a:rPr lang="en-US" sz="2000" i="1">
                <a:latin typeface="Arial" charset="0"/>
              </a:rPr>
              <a:t>a, b, g, d, e, f, 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Applications of Topological Sorting</a:t>
            </a:r>
          </a:p>
        </p:txBody>
      </p:sp>
      <p:sp>
        <p:nvSpPr>
          <p:cNvPr id="40963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4419600" cy="5105400"/>
          </a:xfrm>
        </p:spPr>
        <p:txBody>
          <a:bodyPr/>
          <a:lstStyle/>
          <a:p>
            <a:r>
              <a:rPr lang="tr-TR"/>
              <a:t>Course prerequisites – which courses should you take next semester?</a:t>
            </a:r>
          </a:p>
          <a:p>
            <a:r>
              <a:rPr lang="tr-TR"/>
              <a:t>Project scheduling (PERT)</a:t>
            </a:r>
          </a:p>
          <a:p>
            <a:r>
              <a:rPr lang="tr-TR"/>
              <a:t>Processors: Instruction scheduling </a:t>
            </a:r>
          </a:p>
          <a:p>
            <a:r>
              <a:rPr lang="tr-TR"/>
              <a:t>Spreadsheets</a:t>
            </a:r>
          </a:p>
          <a:p>
            <a:r>
              <a:rPr lang="tr-TR"/>
              <a:t>Makefiles</a:t>
            </a:r>
          </a:p>
          <a:p>
            <a:endParaRPr lang="tr-TR"/>
          </a:p>
          <a:p>
            <a:endParaRPr lang="tr-TR"/>
          </a:p>
          <a:p>
            <a:pPr lvl="1">
              <a:buFontTx/>
              <a:buNone/>
            </a:pPr>
            <a:endParaRPr lang="tr-TR"/>
          </a:p>
        </p:txBody>
      </p:sp>
      <p:sp>
        <p:nvSpPr>
          <p:cNvPr id="4096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09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845DB3C-DB9B-4AB7-B119-228271FDCD8B}" type="slidenum">
              <a:rPr lang="en-US" sz="800" smtClean="0"/>
              <a:pPr/>
              <a:t>39</a:t>
            </a:fld>
            <a:endParaRPr lang="en-US" sz="800"/>
          </a:p>
        </p:txBody>
      </p:sp>
      <p:pic>
        <p:nvPicPr>
          <p:cNvPr id="40967" name="Picture 2" descr="http://upload.wikimedia.org/wikipedia/commons/thumb/3/37/Pert_chart_colored.svg/309px-Pert_chart_color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0"/>
            <a:ext cx="3429000" cy="20970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8200"/>
            <a:ext cx="3429000" cy="1368425"/>
          </a:xfrm>
          <a:prstGeom prst="rect">
            <a:avLst/>
          </a:prstGeom>
          <a:noFill/>
          <a:ln w="31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9" name="Picture 5" descr="http://upload.wikimedia.org/wikipedia/commons/thumb/b/b9/Subroutine_in_Excel.PNG/400px-Subroutine_in_Exc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3429000" cy="2247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7" descr="http://upload.wikimedia.org/wikipedia/commons/7/7d/Makefile-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4495800"/>
            <a:ext cx="2757487" cy="2247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1" name="Picture 9" descr="http://www.cse.msu.edu/~enbody/postrisc/postrisc2_files/image16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495800"/>
            <a:ext cx="2590800" cy="2209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Electronic Circuits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an electronic circuit, with junctions as vertices a</a:t>
            </a:r>
            <a:r>
              <a:rPr lang="tr-TR"/>
              <a:t>nd components as edges.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CDBF674-E3B3-4AE4-9603-D15779489590}" type="slidenum">
              <a:rPr lang="en-US" sz="800" smtClean="0"/>
              <a:pPr/>
              <a:t>4</a:t>
            </a:fld>
            <a:endParaRPr lang="en-US" sz="800"/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7437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D6B587C-3B1B-41EA-99E7-A4E57E1DCAF2}" type="slidenum">
              <a:rPr lang="en-US" sz="800" smtClean="0"/>
              <a:pPr/>
              <a:t>40</a:t>
            </a:fld>
            <a:endParaRPr lang="en-US" sz="8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Topological Sorting Algorithm1 – topSort1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-84" charset="0"/>
              </a:rPr>
              <a:t>topSort1</a:t>
            </a:r>
            <a:r>
              <a:rPr lang="en-US" sz="2000">
                <a:latin typeface="Courier New" pitchFamily="-84" charset="0"/>
              </a:rPr>
              <a:t>(in theGraph:Graph, out aList:List) {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// Arranges the vertices in graph theGraph into a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// toplogical order and places them in list aList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	n = number of vertices in theGraph;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	</a:t>
            </a:r>
            <a:r>
              <a:rPr lang="en-US" sz="2000" b="1">
                <a:latin typeface="Courier New" pitchFamily="-84" charset="0"/>
              </a:rPr>
              <a:t>for</a:t>
            </a:r>
            <a:r>
              <a:rPr lang="en-US" sz="2000">
                <a:latin typeface="Courier New" pitchFamily="-84" charset="0"/>
              </a:rPr>
              <a:t> (step=1 through n) {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	   select a vertex v that has no successors;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	   </a:t>
            </a:r>
            <a:r>
              <a:rPr lang="en-US" sz="2000" b="1">
                <a:solidFill>
                  <a:srgbClr val="00B050"/>
                </a:solidFill>
                <a:latin typeface="Courier New" pitchFamily="-84" charset="0"/>
              </a:rPr>
              <a:t>aList.insert</a:t>
            </a:r>
            <a:r>
              <a:rPr lang="en-US" sz="2000">
                <a:latin typeface="Courier New" pitchFamily="-84" charset="0"/>
              </a:rPr>
              <a:t>(1,v);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	   Delete from theGraph vertex v and its edges;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E52AEBC-283F-4E9D-873A-50FF4A3449B3}" type="slidenum">
              <a:rPr lang="en-US" sz="800" smtClean="0"/>
              <a:pPr/>
              <a:t>41</a:t>
            </a:fld>
            <a:endParaRPr lang="en-US" sz="8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of topSort1</a:t>
            </a:r>
          </a:p>
        </p:txBody>
      </p:sp>
      <p:pic>
        <p:nvPicPr>
          <p:cNvPr id="43014" name="Picture 3" descr="Carrano1316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8382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693DA1F-8074-4BFC-880E-DC8BFA6A784E}" type="slidenum">
              <a:rPr lang="en-US" sz="800" smtClean="0"/>
              <a:pPr/>
              <a:t>42</a:t>
            </a:fld>
            <a:endParaRPr lang="en-US" sz="8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Topological Sorting Algorithm – topSort2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solidFill>
                  <a:srgbClr val="C00000"/>
                </a:solidFill>
                <a:latin typeface="Courier New" pitchFamily="-84" charset="0"/>
              </a:rPr>
              <a:t>topSort2</a:t>
            </a:r>
            <a:r>
              <a:rPr lang="en-US" sz="1400">
                <a:latin typeface="Courier New" pitchFamily="-84" charset="0"/>
              </a:rPr>
              <a:t>(in theGraph:Graph, out aList:List)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// Arranges the vertices in graph theGraph into a</a:t>
            </a:r>
            <a:r>
              <a:rPr lang="tr-TR" sz="1400">
                <a:latin typeface="Courier New" pitchFamily="-84" charset="0"/>
              </a:rPr>
              <a:t> </a:t>
            </a:r>
            <a:r>
              <a:rPr lang="en-US" sz="1400">
                <a:latin typeface="Courier New" pitchFamily="-84" charset="0"/>
              </a:rPr>
              <a:t>top</a:t>
            </a:r>
            <a:r>
              <a:rPr lang="tr-TR" sz="1400">
                <a:latin typeface="Courier New" pitchFamily="-84" charset="0"/>
              </a:rPr>
              <a:t>o</a:t>
            </a:r>
            <a:r>
              <a:rPr lang="en-US" sz="1400">
                <a:latin typeface="Courier New" pitchFamily="-84" charset="0"/>
              </a:rPr>
              <a:t>logical order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// places them in list aList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</a:t>
            </a:r>
            <a:r>
              <a:rPr lang="en-US" sz="1400" b="1">
                <a:solidFill>
                  <a:srgbClr val="00B050"/>
                </a:solidFill>
                <a:latin typeface="Courier New" pitchFamily="-84" charset="0"/>
              </a:rPr>
              <a:t>s.createStack</a:t>
            </a:r>
            <a:r>
              <a:rPr lang="en-US" sz="140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</a:t>
            </a:r>
            <a:r>
              <a:rPr lang="en-US" sz="1400" b="1">
                <a:latin typeface="Courier New" pitchFamily="-84" charset="0"/>
              </a:rPr>
              <a:t>for</a:t>
            </a:r>
            <a:r>
              <a:rPr lang="en-US" sz="1400">
                <a:latin typeface="Courier New" pitchFamily="-84" charset="0"/>
              </a:rPr>
              <a:t> (all vertices v in the graph)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if (v has no predecessors)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   </a:t>
            </a:r>
            <a:r>
              <a:rPr lang="en-US" sz="1400" b="1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40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   </a:t>
            </a:r>
            <a:r>
              <a:rPr lang="en-US" sz="1400" b="1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40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</a:t>
            </a:r>
            <a:r>
              <a:rPr lang="en-US" sz="1400" b="1">
                <a:latin typeface="Courier New" pitchFamily="-84" charset="0"/>
              </a:rPr>
              <a:t>while</a:t>
            </a:r>
            <a:r>
              <a:rPr lang="en-US" sz="1400">
                <a:latin typeface="Courier New" pitchFamily="-84" charset="0"/>
              </a:rPr>
              <a:t> (!s.isEmpty())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</a:t>
            </a:r>
            <a:r>
              <a:rPr lang="en-US" sz="1400" b="1">
                <a:latin typeface="Courier New" pitchFamily="-84" charset="0"/>
              </a:rPr>
              <a:t>if</a:t>
            </a:r>
            <a:r>
              <a:rPr lang="en-US" sz="1400">
                <a:latin typeface="Courier New" pitchFamily="-84" charset="0"/>
              </a:rPr>
              <a:t> (all vertices adjacent to the vertex on the top of stack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      have been visited)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   </a:t>
            </a:r>
            <a:r>
              <a:rPr lang="en-US" sz="1400" b="1">
                <a:solidFill>
                  <a:srgbClr val="00B050"/>
                </a:solidFill>
                <a:latin typeface="Courier New" pitchFamily="-84" charset="0"/>
              </a:rPr>
              <a:t>s.pop</a:t>
            </a:r>
            <a:r>
              <a:rPr lang="en-US" sz="140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   </a:t>
            </a:r>
            <a:r>
              <a:rPr lang="en-US" sz="1400" b="1">
                <a:solidFill>
                  <a:srgbClr val="00B050"/>
                </a:solidFill>
                <a:latin typeface="Courier New" pitchFamily="-84" charset="0"/>
              </a:rPr>
              <a:t>aList.insert</a:t>
            </a:r>
            <a:r>
              <a:rPr lang="en-US" sz="1400">
                <a:latin typeface="Courier New" pitchFamily="-84" charset="0"/>
              </a:rPr>
              <a:t>(1,v);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</a:t>
            </a:r>
            <a:r>
              <a:rPr lang="en-US" sz="1400" b="1">
                <a:latin typeface="Courier New" pitchFamily="-84" charset="0"/>
              </a:rPr>
              <a:t>else</a:t>
            </a:r>
            <a:r>
              <a:rPr lang="en-US" sz="1400">
                <a:latin typeface="Courier New" pitchFamily="-84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    Select an unvisited vertex u adjacent to the vertex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       the top of the stack;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    </a:t>
            </a:r>
            <a:r>
              <a:rPr lang="en-US" sz="1400" b="1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40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    </a:t>
            </a:r>
            <a:r>
              <a:rPr lang="en-US" sz="1400" b="1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40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-84" charset="0"/>
              </a:rPr>
              <a:t>}</a:t>
            </a:r>
            <a:endParaRPr lang="en-US" sz="1600">
              <a:latin typeface="Courier New" pitchFamily="-8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4CF588A-2C69-43A6-A983-D165CC91F5E6}" type="slidenum">
              <a:rPr lang="en-US" sz="800" smtClean="0"/>
              <a:pPr/>
              <a:t>43</a:t>
            </a:fld>
            <a:endParaRPr lang="en-US" sz="8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tr-TR"/>
              <a:t>Remember: </a:t>
            </a:r>
            <a:r>
              <a:rPr lang="en-US"/>
              <a:t>Iterative Depth-First Traversal Algorithm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// Traverses a graph beginning at vertex v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// by using depth-first strategy: Iterative Version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s.createStack</a:t>
            </a:r>
            <a:r>
              <a:rPr lang="en-US" sz="160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// push v into the stack and mark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>
                <a:latin typeface="Courier New" pitchFamily="-84" charset="0"/>
              </a:rPr>
              <a:t> as visited;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latin typeface="Courier New" pitchFamily="-84" charset="0"/>
              </a:rPr>
              <a:t>while</a:t>
            </a:r>
            <a:r>
              <a:rPr lang="en-US" sz="1600">
                <a:latin typeface="Courier New" pitchFamily="-84" charset="0"/>
              </a:rPr>
              <a:t> (!s.isEmpty())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</a:t>
            </a:r>
            <a:r>
              <a:rPr lang="en-US" sz="1600" b="1">
                <a:latin typeface="Courier New" pitchFamily="-84" charset="0"/>
              </a:rPr>
              <a:t>if</a:t>
            </a:r>
            <a:r>
              <a:rPr lang="en-US" sz="1600">
                <a:latin typeface="Courier New" pitchFamily="-84" charset="0"/>
              </a:rPr>
              <a:t> (no unvisited vertices are adjacent to the vertex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 the top of stack)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s.pop</a:t>
            </a:r>
            <a:r>
              <a:rPr lang="en-US" sz="1600">
                <a:latin typeface="Courier New" pitchFamily="-84" charset="0"/>
              </a:rPr>
              <a:t>();  // backtrack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</a:t>
            </a:r>
            <a:r>
              <a:rPr lang="en-US" sz="1600" b="1">
                <a:latin typeface="Courier New" pitchFamily="-84" charset="0"/>
              </a:rPr>
              <a:t>else</a:t>
            </a:r>
            <a:r>
              <a:rPr lang="en-US" sz="1600">
                <a:latin typeface="Courier New" pitchFamily="-84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Select an unvisited vertex u adjacent to the vertex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   on the top of the stack;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   </a:t>
            </a:r>
            <a:r>
              <a:rPr lang="en-US" sz="1600" b="1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8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9839ADF-88BA-4A3A-846D-8418A9C3DE51}" type="slidenum">
              <a:rPr lang="en-US" sz="800" smtClean="0"/>
              <a:pPr/>
              <a:t>44</a:t>
            </a:fld>
            <a:endParaRPr lang="en-US" sz="8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of topSort2</a:t>
            </a:r>
          </a:p>
        </p:txBody>
      </p:sp>
      <p:pic>
        <p:nvPicPr>
          <p:cNvPr id="46086" name="Picture 3" descr="Carrano1317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64770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4" descr="Carrano131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3556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6D93651-1BDD-4EB0-897C-9471A9070847}" type="slidenum">
              <a:rPr lang="en-US" sz="800" smtClean="0"/>
              <a:pPr/>
              <a:t>45</a:t>
            </a:fld>
            <a:endParaRPr lang="en-US" sz="8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tree is a special kind of undirected graph. </a:t>
            </a:r>
          </a:p>
          <a:p>
            <a:r>
              <a:rPr lang="en-US"/>
              <a:t>That is, a </a:t>
            </a:r>
            <a:r>
              <a:rPr lang="en-US" b="1">
                <a:solidFill>
                  <a:srgbClr val="C00000"/>
                </a:solidFill>
              </a:rPr>
              <a:t>tree</a:t>
            </a:r>
            <a:r>
              <a:rPr lang="en-US"/>
              <a:t> is a connected undirected graph without cycles.</a:t>
            </a:r>
          </a:p>
          <a:p>
            <a:r>
              <a:rPr lang="en-US"/>
              <a:t>All trees are graphs, not all graphs are trees.</a:t>
            </a:r>
            <a:r>
              <a:rPr lang="tr-TR"/>
              <a:t> </a:t>
            </a:r>
            <a:r>
              <a:rPr lang="tr-TR" b="1">
                <a:solidFill>
                  <a:srgbClr val="C00000"/>
                </a:solidFill>
              </a:rPr>
              <a:t>Why?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spanning tree </a:t>
            </a:r>
            <a:r>
              <a:rPr lang="en-US"/>
              <a:t>of a connected undirected graph G is a sub-graph of G that contains all of G’s vertices and enough of its edges to form a tree.</a:t>
            </a:r>
          </a:p>
          <a:p>
            <a:r>
              <a:rPr lang="en-US"/>
              <a:t>There may be several spanning trees for a given graph.</a:t>
            </a:r>
          </a:p>
          <a:p>
            <a:r>
              <a:rPr lang="en-US"/>
              <a:t>If we have a connected undirected graph with cycles, and we remove edges until there are no cycles to obtain a spanning tree.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9494FC1-C42F-47FE-94BD-776EA51D8DBB}" type="slidenum">
              <a:rPr lang="en-US" sz="800" smtClean="0"/>
              <a:pPr/>
              <a:t>46</a:t>
            </a:fld>
            <a:endParaRPr lang="en-US" sz="8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Spanning Tree</a:t>
            </a:r>
          </a:p>
        </p:txBody>
      </p:sp>
      <p:pic>
        <p:nvPicPr>
          <p:cNvPr id="48134" name="Picture 3" descr="Carrano1318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70612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990600" y="5562600"/>
            <a:ext cx="591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/>
              <a:t>Remove dashed lines to obtain a spanning tree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6EBF45A-93FB-48DE-AFFF-C566DE718AE4}" type="slidenum">
              <a:rPr lang="en-US" sz="800" smtClean="0"/>
              <a:pPr/>
              <a:t>47</a:t>
            </a:fld>
            <a:endParaRPr lang="en-US" sz="8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Cycles?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2209800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sz="2000"/>
              <a:t>Observations about graphs:</a:t>
            </a:r>
          </a:p>
          <a:p>
            <a:pPr marL="457200" indent="-457200">
              <a:buFontTx/>
              <a:buAutoNum type="arabicPeriod"/>
            </a:pPr>
            <a:r>
              <a:rPr lang="en-US" sz="2000"/>
              <a:t>A connected undirected graph that has n vertices must have at leas</a:t>
            </a:r>
            <a:r>
              <a:rPr lang="tr-TR" sz="2000"/>
              <a:t>t</a:t>
            </a:r>
            <a:r>
              <a:rPr lang="en-US" sz="2000"/>
              <a:t> n-1 edges.</a:t>
            </a:r>
          </a:p>
          <a:p>
            <a:pPr marL="457200" indent="-457200">
              <a:buFontTx/>
              <a:buAutoNum type="arabicPeriod"/>
            </a:pPr>
            <a:r>
              <a:rPr lang="en-US" sz="2000"/>
              <a:t>A connected undirected graph that has n vertices and exactly n-1 edges cannot contain a cycle.</a:t>
            </a:r>
          </a:p>
          <a:p>
            <a:pPr marL="457200" indent="-457200">
              <a:buFontTx/>
              <a:buAutoNum type="arabicPeriod"/>
            </a:pPr>
            <a:r>
              <a:rPr lang="en-US" sz="2000"/>
              <a:t>A connected undirected graph that has n vertices and more than n-1 edges must contain a cycle.</a:t>
            </a:r>
          </a:p>
        </p:txBody>
      </p:sp>
      <p:pic>
        <p:nvPicPr>
          <p:cNvPr id="49159" name="Picture 4" descr="Carrano1319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5638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6400800" y="4343400"/>
            <a:ext cx="3044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Connected graphs that each </a:t>
            </a:r>
          </a:p>
          <a:p>
            <a:pPr algn="l"/>
            <a:r>
              <a:rPr lang="en-US" sz="2000"/>
              <a:t>have four vertices and </a:t>
            </a:r>
          </a:p>
          <a:p>
            <a:pPr algn="l"/>
            <a:r>
              <a:rPr lang="en-US" sz="2000"/>
              <a:t>three edges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3102849-078E-4FCF-A62B-BEA57BA268DD}" type="slidenum">
              <a:rPr lang="en-US" sz="800" smtClean="0"/>
              <a:pPr/>
              <a:t>48</a:t>
            </a:fld>
            <a:endParaRPr lang="en-US" sz="8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Spanning Tree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-84" charset="0"/>
              </a:rPr>
              <a:t>dfsTree</a:t>
            </a:r>
            <a:r>
              <a:rPr lang="en-US" sz="200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// Forms a spanning tree for a connected undirected graph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// beginning at vertex v by using depth-first search;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// Recursive Version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-84" charset="0"/>
              </a:rPr>
              <a:t>Mark v </a:t>
            </a:r>
            <a:r>
              <a:rPr lang="en-US" sz="2000">
                <a:latin typeface="Courier New" pitchFamily="-84" charset="0"/>
              </a:rPr>
              <a:t>as visited;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	</a:t>
            </a:r>
            <a:r>
              <a:rPr lang="en-US" sz="2000" b="1">
                <a:latin typeface="Courier New" pitchFamily="-84" charset="0"/>
              </a:rPr>
              <a:t>for</a:t>
            </a:r>
            <a:r>
              <a:rPr lang="en-US" sz="2000">
                <a:latin typeface="Courier New" pitchFamily="-84" charset="0"/>
              </a:rPr>
              <a:t> (each unvisited vertex u adjacent to v) {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	   </a:t>
            </a:r>
            <a:r>
              <a:rPr lang="en-US" sz="2000" b="1">
                <a:solidFill>
                  <a:srgbClr val="0000FF"/>
                </a:solidFill>
                <a:latin typeface="Courier New" pitchFamily="-84" charset="0"/>
              </a:rPr>
              <a:t>Mark the edge </a:t>
            </a:r>
            <a:r>
              <a:rPr lang="en-US" sz="2000">
                <a:latin typeface="Courier New" pitchFamily="-84" charset="0"/>
              </a:rPr>
              <a:t>from u tu v;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	   </a:t>
            </a:r>
            <a:r>
              <a:rPr lang="en-US" sz="2000" b="1">
                <a:solidFill>
                  <a:srgbClr val="C00000"/>
                </a:solidFill>
                <a:latin typeface="Courier New" pitchFamily="-84" charset="0"/>
              </a:rPr>
              <a:t>dfsTree</a:t>
            </a:r>
            <a:r>
              <a:rPr lang="en-US" sz="2000">
                <a:latin typeface="Courier New" pitchFamily="-84" charset="0"/>
              </a:rPr>
              <a:t>(u);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200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80D2258-15E2-4EA4-83E0-15B17913102B}" type="slidenum">
              <a:rPr lang="en-US" sz="800" smtClean="0"/>
              <a:pPr/>
              <a:t>49</a:t>
            </a:fld>
            <a:endParaRPr lang="en-US" sz="80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tr-TR"/>
              <a:t>Remember: </a:t>
            </a:r>
            <a:r>
              <a:rPr lang="en-US"/>
              <a:t>Recursive Depth-First Traversal Algorithm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915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// by using depth-first strategy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// Recursive Version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latin typeface="Courier New" pitchFamily="-84" charset="0"/>
              </a:rPr>
              <a:t>for</a:t>
            </a:r>
            <a:r>
              <a:rPr lang="en-US" sz="1600">
                <a:latin typeface="Courier New" pitchFamily="-84" charset="0"/>
              </a:rPr>
              <a:t> (each unvisited vertex u adjacent to v)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	</a:t>
            </a:r>
            <a:r>
              <a:rPr lang="en-US" sz="1600" b="1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>
                <a:latin typeface="Courier New" pitchFamily="-84" charset="0"/>
              </a:rPr>
              <a:t>(u)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Applications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Social networks (facebook ...)</a:t>
            </a:r>
          </a:p>
          <a:p>
            <a:r>
              <a:rPr lang="tr-TR"/>
              <a:t>Courses with prerequisites</a:t>
            </a:r>
          </a:p>
          <a:p>
            <a:r>
              <a:rPr lang="tr-TR"/>
              <a:t>Computer networks</a:t>
            </a:r>
          </a:p>
          <a:p>
            <a:r>
              <a:rPr lang="tr-TR"/>
              <a:t>Google maps</a:t>
            </a:r>
          </a:p>
          <a:p>
            <a:r>
              <a:rPr lang="tr-TR"/>
              <a:t>Airline flight schedules</a:t>
            </a:r>
          </a:p>
          <a:p>
            <a:r>
              <a:rPr lang="tr-TR"/>
              <a:t>Computer games </a:t>
            </a:r>
          </a:p>
          <a:p>
            <a:r>
              <a:rPr lang="tr-TR"/>
              <a:t>WWW documents</a:t>
            </a:r>
          </a:p>
          <a:p>
            <a:r>
              <a:rPr lang="tr-TR"/>
              <a:t>... (so many to list!)</a:t>
            </a:r>
          </a:p>
          <a:p>
            <a:endParaRPr lang="tr-TR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6A28A8F-5F83-41FB-94F2-4AB27C1601E8}" type="slidenum">
              <a:rPr lang="en-US" sz="800" smtClean="0"/>
              <a:pPr/>
              <a:t>5</a:t>
            </a:fld>
            <a:endParaRPr lang="en-US" sz="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AF4E433-E03F-48FE-A2EA-7A4D3CDE0627}" type="slidenum">
              <a:rPr lang="en-US" sz="800" smtClean="0"/>
              <a:pPr/>
              <a:t>50</a:t>
            </a:fld>
            <a:endParaRPr lang="en-US" sz="8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Spanning Tree – Example </a:t>
            </a:r>
          </a:p>
        </p:txBody>
      </p:sp>
      <p:pic>
        <p:nvPicPr>
          <p:cNvPr id="52230" name="Picture 3" descr="Carrano1320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8382000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485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The DFS spanning tree rooted at vertex </a:t>
            </a:r>
            <a:r>
              <a:rPr lang="en-US" sz="2000" i="1">
                <a:latin typeface="Arial" charset="0"/>
              </a:rPr>
              <a:t>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0D4EB65-5C76-4809-B780-C9D1459B4A74}" type="slidenum">
              <a:rPr lang="en-US" sz="800" smtClean="0"/>
              <a:pPr/>
              <a:t>51</a:t>
            </a:fld>
            <a:endParaRPr lang="en-US" sz="8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Spanning tree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C00000"/>
                </a:solidFill>
                <a:latin typeface="Courier New" pitchFamily="-84" charset="0"/>
              </a:rPr>
              <a:t>bfsTree</a:t>
            </a:r>
            <a:r>
              <a:rPr lang="en-US" sz="180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// Forms a spanning tree for a connected undirected graph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// beginning at vertex v by using brea</a:t>
            </a:r>
            <a:r>
              <a:rPr lang="tr-TR" sz="1800">
                <a:latin typeface="Courier New" pitchFamily="-84" charset="0"/>
              </a:rPr>
              <a:t>d</a:t>
            </a:r>
            <a:r>
              <a:rPr lang="en-US" sz="1800">
                <a:latin typeface="Courier New" pitchFamily="-84" charset="0"/>
              </a:rPr>
              <a:t>th-first search;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// Iterative Version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	</a:t>
            </a:r>
            <a:r>
              <a:rPr lang="en-US" sz="1800" b="1">
                <a:solidFill>
                  <a:srgbClr val="00B050"/>
                </a:solidFill>
                <a:latin typeface="Courier New" pitchFamily="-84" charset="0"/>
              </a:rPr>
              <a:t>q.createQueue</a:t>
            </a:r>
            <a:r>
              <a:rPr lang="en-US" sz="180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	</a:t>
            </a:r>
            <a:r>
              <a:rPr lang="en-US" sz="1800" b="1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80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80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	</a:t>
            </a:r>
            <a:r>
              <a:rPr lang="en-US" sz="1800" b="1">
                <a:latin typeface="Courier New" pitchFamily="-84" charset="0"/>
              </a:rPr>
              <a:t>while</a:t>
            </a:r>
            <a:r>
              <a:rPr lang="en-US" sz="1800">
                <a:latin typeface="Courier New" pitchFamily="-84" charset="0"/>
              </a:rPr>
              <a:t> (!q.isEmpty())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	   </a:t>
            </a:r>
            <a:r>
              <a:rPr lang="en-US" sz="1800" b="1">
                <a:solidFill>
                  <a:srgbClr val="00B050"/>
                </a:solidFill>
                <a:latin typeface="Courier New" pitchFamily="-84" charset="0"/>
              </a:rPr>
              <a:t>q.dequeue</a:t>
            </a:r>
            <a:r>
              <a:rPr lang="en-US" sz="1800">
                <a:latin typeface="Courier New" pitchFamily="-84" charset="0"/>
              </a:rPr>
              <a:t>(w);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	   </a:t>
            </a:r>
            <a:r>
              <a:rPr lang="en-US" sz="1800" b="1">
                <a:latin typeface="Courier New" pitchFamily="-84" charset="0"/>
              </a:rPr>
              <a:t>for</a:t>
            </a:r>
            <a:r>
              <a:rPr lang="en-US" sz="1800">
                <a:latin typeface="Courier New" pitchFamily="-84" charset="0"/>
              </a:rPr>
              <a:t> (each unvisited vertex u adjacent to w)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	      </a:t>
            </a:r>
            <a:r>
              <a:rPr lang="en-US" sz="1800" b="1">
                <a:solidFill>
                  <a:srgbClr val="0000FF"/>
                </a:solidFill>
                <a:latin typeface="Courier New" pitchFamily="-84" charset="0"/>
              </a:rPr>
              <a:t>Mark u </a:t>
            </a:r>
            <a:r>
              <a:rPr lang="en-US" sz="1800">
                <a:latin typeface="Courier New" pitchFamily="-84" charset="0"/>
              </a:rPr>
              <a:t>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	      </a:t>
            </a:r>
            <a:r>
              <a:rPr lang="en-US" sz="1800" b="1">
                <a:solidFill>
                  <a:srgbClr val="0000FF"/>
                </a:solidFill>
                <a:latin typeface="Courier New" pitchFamily="-84" charset="0"/>
              </a:rPr>
              <a:t>Mark edge </a:t>
            </a:r>
            <a:r>
              <a:rPr lang="en-US" sz="1800">
                <a:latin typeface="Courier New" pitchFamily="-84" charset="0"/>
              </a:rPr>
              <a:t>between w and u;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	      </a:t>
            </a:r>
            <a:r>
              <a:rPr lang="en-US" sz="1800" b="1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80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>
              <a:latin typeface="Courier New" pitchFamily="-8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54ED6DC-A0ED-47C1-9AAE-1D2C351E03E9}" type="slidenum">
              <a:rPr lang="en-US" sz="800" smtClean="0"/>
              <a:pPr/>
              <a:t>52</a:t>
            </a:fld>
            <a:endParaRPr lang="en-US" sz="8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tr-TR"/>
              <a:t>Remember: </a:t>
            </a:r>
            <a:r>
              <a:rPr lang="en-US"/>
              <a:t>Iterative Brea</a:t>
            </a:r>
            <a:r>
              <a:rPr lang="tr-TR"/>
              <a:t>d</a:t>
            </a:r>
            <a:r>
              <a:rPr lang="en-US"/>
              <a:t>th-First Traversal Algorithm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9916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>
                <a:solidFill>
                  <a:srgbClr val="C00000"/>
                </a:solidFill>
                <a:latin typeface="Courier New" pitchFamily="-84" charset="0"/>
              </a:rPr>
              <a:t>bft</a:t>
            </a:r>
            <a:r>
              <a:rPr lang="en-US" sz="160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// by using brea</a:t>
            </a:r>
            <a:r>
              <a:rPr lang="tr-TR" sz="1600">
                <a:latin typeface="Courier New" pitchFamily="-84" charset="0"/>
              </a:rPr>
              <a:t>d</a:t>
            </a:r>
            <a:r>
              <a:rPr lang="en-US" sz="1600">
                <a:latin typeface="Courier New" pitchFamily="-84" charset="0"/>
              </a:rPr>
              <a:t>th-first strategy: Iterative Version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q.createQueue</a:t>
            </a:r>
            <a:r>
              <a:rPr lang="en-US" sz="1600">
                <a:latin typeface="Courier New" pitchFamily="-84" charset="0"/>
              </a:rPr>
              <a:t>();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// add v to the queue and mark it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>
                <a:latin typeface="Courier New" pitchFamily="-84" charset="0"/>
              </a:rPr>
              <a:t>(v);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>
                <a:latin typeface="Courier New" pitchFamily="-84" charset="0"/>
              </a:rPr>
              <a:t> as visited;	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</a:t>
            </a:r>
            <a:r>
              <a:rPr lang="en-US" sz="1600" b="1">
                <a:latin typeface="Courier New" pitchFamily="-84" charset="0"/>
              </a:rPr>
              <a:t>while</a:t>
            </a:r>
            <a:r>
              <a:rPr lang="en-US" sz="1600">
                <a:latin typeface="Courier New" pitchFamily="-84" charset="0"/>
              </a:rPr>
              <a:t> (!q.isEmpty())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   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q.dequeue</a:t>
            </a:r>
            <a:r>
              <a:rPr lang="en-US" sz="1600">
                <a:latin typeface="Courier New" pitchFamily="-84" charset="0"/>
              </a:rPr>
              <a:t>(w);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   </a:t>
            </a:r>
            <a:r>
              <a:rPr lang="en-US" sz="1600" b="1">
                <a:latin typeface="Courier New" pitchFamily="-84" charset="0"/>
              </a:rPr>
              <a:t>for</a:t>
            </a:r>
            <a:r>
              <a:rPr lang="en-US" sz="1600">
                <a:latin typeface="Courier New" pitchFamily="-84" charset="0"/>
              </a:rPr>
              <a:t> (each unvisited vertex u adjacent to w)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      </a:t>
            </a:r>
            <a:r>
              <a:rPr lang="en-US" sz="1600" b="1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      </a:t>
            </a:r>
            <a:r>
              <a:rPr lang="en-US" sz="1600" b="1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>
                <a:latin typeface="Courier New" pitchFamily="-84" charset="0"/>
              </a:rPr>
              <a:t>(u);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   }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1600">
                <a:latin typeface="Courier New" pitchFamily="-84" charset="0"/>
              </a:rPr>
              <a:t>}</a:t>
            </a:r>
          </a:p>
          <a:p>
            <a:pPr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1BBF2FB-6770-4B36-9711-F31DB1C8FEFE}" type="slidenum">
              <a:rPr lang="en-US" sz="800" smtClean="0"/>
              <a:pPr/>
              <a:t>53</a:t>
            </a:fld>
            <a:endParaRPr lang="en-US" sz="8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Spanning tree – Example </a:t>
            </a:r>
          </a:p>
        </p:txBody>
      </p:sp>
      <p:pic>
        <p:nvPicPr>
          <p:cNvPr id="55302" name="Picture 3" descr="Carrano1321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229600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746125" y="5192713"/>
            <a:ext cx="4837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The BFS spanning tree rooted at vertex </a:t>
            </a:r>
            <a:r>
              <a:rPr lang="en-US" sz="2000" i="1">
                <a:latin typeface="Arial" charset="0"/>
              </a:rPr>
              <a:t>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2B8032D-32D3-46E1-A7A3-2D5F39B0635D}" type="slidenum">
              <a:rPr lang="en-US" sz="800" smtClean="0"/>
              <a:pPr/>
              <a:t>54</a:t>
            </a:fld>
            <a:endParaRPr lang="en-US" sz="80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If we have  a weighted connected undirected graph, the edges of each of its spanning tree will also be associated </a:t>
            </a:r>
            <a:r>
              <a:rPr lang="tr-TR"/>
              <a:t>with </a:t>
            </a:r>
            <a:r>
              <a:rPr lang="en-US"/>
              <a:t>costs.</a:t>
            </a:r>
          </a:p>
          <a:p>
            <a:pPr>
              <a:lnSpc>
                <a:spcPct val="90000"/>
              </a:lnSpc>
            </a:pPr>
            <a:endParaRPr lang="tr-TR"/>
          </a:p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 i="1"/>
              <a:t>cost of a spanning tree</a:t>
            </a:r>
            <a:r>
              <a:rPr lang="en-US"/>
              <a:t> is the sum of the costs </a:t>
            </a:r>
            <a:r>
              <a:rPr lang="tr-TR"/>
              <a:t>of </a:t>
            </a:r>
            <a:r>
              <a:rPr lang="en-US"/>
              <a:t>edges in the spanning tree.</a:t>
            </a:r>
          </a:p>
          <a:p>
            <a:pPr>
              <a:lnSpc>
                <a:spcPct val="90000"/>
              </a:lnSpc>
            </a:pPr>
            <a:endParaRPr lang="tr-TR"/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minimum spanning tree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of a connected undirected graph has a minimal edge-weight sum.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minimum spanning tree of a connected undirected may not be unique.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Although there may be several minimum spanning trees for a particular graph, their costs are equal.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Prim’s Algorithm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C00000"/>
                </a:solidFill>
              </a:rPr>
              <a:t>Prim’s algorithm  </a:t>
            </a:r>
            <a:r>
              <a:rPr lang="en-US"/>
              <a:t>finds a minimum spanning tree that begins any vertex.</a:t>
            </a:r>
          </a:p>
          <a:p>
            <a:pPr>
              <a:lnSpc>
                <a:spcPct val="90000"/>
              </a:lnSpc>
            </a:pPr>
            <a:endParaRPr lang="tr-TR" sz="2000"/>
          </a:p>
          <a:p>
            <a:pPr>
              <a:lnSpc>
                <a:spcPct val="90000"/>
              </a:lnSpc>
            </a:pPr>
            <a:r>
              <a:rPr lang="en-US" sz="2000"/>
              <a:t>Initially, the tree contains only the starting vertex.</a:t>
            </a:r>
          </a:p>
          <a:p>
            <a:pPr>
              <a:lnSpc>
                <a:spcPct val="90000"/>
              </a:lnSpc>
            </a:pPr>
            <a:endParaRPr lang="tr-TR" sz="2000"/>
          </a:p>
          <a:p>
            <a:pPr>
              <a:lnSpc>
                <a:spcPct val="90000"/>
              </a:lnSpc>
            </a:pPr>
            <a:r>
              <a:rPr lang="en-US" sz="2000"/>
              <a:t>At each stage, the algorithm selects a least-cost edge from among those that begin </a:t>
            </a:r>
            <a:r>
              <a:rPr lang="tr-TR" sz="2000"/>
              <a:t> </a:t>
            </a:r>
            <a:r>
              <a:rPr lang="en-US" sz="2000"/>
              <a:t>with a vertex in the tree and end with a vertex not in the tree.</a:t>
            </a:r>
          </a:p>
          <a:p>
            <a:pPr>
              <a:lnSpc>
                <a:spcPct val="90000"/>
              </a:lnSpc>
            </a:pPr>
            <a:endParaRPr lang="tr-TR" sz="2000"/>
          </a:p>
          <a:p>
            <a:pPr>
              <a:lnSpc>
                <a:spcPct val="90000"/>
              </a:lnSpc>
            </a:pPr>
            <a:r>
              <a:rPr lang="en-US" sz="2000"/>
              <a:t>The selected vertex and least-cost edge are added to the tree.</a:t>
            </a:r>
          </a:p>
          <a:p>
            <a:endParaRPr lang="tr-TR"/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192BBEBA-7BE0-4B36-A4BE-4CC4BFCEC496}" type="slidenum">
              <a:rPr lang="en-US" sz="800" smtClean="0"/>
              <a:pPr/>
              <a:t>55</a:t>
            </a:fld>
            <a:endParaRPr lang="en-US" sz="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828DAE9-D96B-4537-A95C-B38710E3D094}" type="slidenum">
              <a:rPr lang="en-US" sz="800" smtClean="0"/>
              <a:pPr/>
              <a:t>56</a:t>
            </a:fld>
            <a:endParaRPr lang="en-US" sz="8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-84" charset="0"/>
              </a:rPr>
              <a:t>primsAlgorithm</a:t>
            </a:r>
            <a:r>
              <a:rPr lang="en-US" sz="200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// Determines a minimum spanning tree for a weighted,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// connected, undirected graph whose weights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// nonnegative, beginning with any vertex.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-84" charset="0"/>
              </a:rPr>
              <a:t>Mark vertex </a:t>
            </a:r>
            <a:r>
              <a:rPr lang="en-US" sz="2000">
                <a:latin typeface="Courier New" pitchFamily="-84" charset="0"/>
              </a:rPr>
              <a:t>v as visited and include it in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	   the minimum spanning tree;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	</a:t>
            </a:r>
            <a:r>
              <a:rPr lang="en-US" sz="2000" b="1">
                <a:latin typeface="Courier New" pitchFamily="-84" charset="0"/>
              </a:rPr>
              <a:t>while</a:t>
            </a:r>
            <a:r>
              <a:rPr lang="en-US" sz="2000">
                <a:latin typeface="Courier New" pitchFamily="-84" charset="0"/>
              </a:rPr>
              <a:t> (there are unvisited vertices)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	   </a:t>
            </a:r>
            <a:r>
              <a:rPr lang="en-US" sz="2000" b="1">
                <a:solidFill>
                  <a:srgbClr val="00B050"/>
                </a:solidFill>
                <a:latin typeface="Courier New" pitchFamily="-84" charset="0"/>
              </a:rPr>
              <a:t>Find the least-cost edge </a:t>
            </a:r>
            <a:r>
              <a:rPr lang="en-US" sz="2000">
                <a:latin typeface="Courier New" pitchFamily="-84" charset="0"/>
              </a:rPr>
              <a:t>(v,u) from a visited vertex v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	      to some unvisited vertex u;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-84" charset="0"/>
              </a:rPr>
              <a:t>   Mark u </a:t>
            </a:r>
            <a:r>
              <a:rPr lang="en-US" sz="2000">
                <a:latin typeface="Courier New" pitchFamily="-84" charset="0"/>
              </a:rPr>
              <a:t>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	   </a:t>
            </a:r>
            <a:r>
              <a:rPr lang="en-US" sz="2000" b="1">
                <a:solidFill>
                  <a:srgbClr val="00B050"/>
                </a:solidFill>
                <a:latin typeface="Courier New" pitchFamily="-84" charset="0"/>
              </a:rPr>
              <a:t>Add the vertex u and the edge </a:t>
            </a:r>
            <a:r>
              <a:rPr lang="en-US" sz="2000">
                <a:latin typeface="Courier New" pitchFamily="-84" charset="0"/>
              </a:rPr>
              <a:t>(v,u) to the minimum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	      spanning tree;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ACA68A9-A516-49DD-ADD0-7069BDCBEEB4}" type="slidenum">
              <a:rPr lang="en-US" sz="800" smtClean="0"/>
              <a:pPr/>
              <a:t>57</a:t>
            </a:fld>
            <a:endParaRPr lang="en-US" sz="8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 – Trace </a:t>
            </a:r>
          </a:p>
        </p:txBody>
      </p:sp>
      <p:pic>
        <p:nvPicPr>
          <p:cNvPr id="59398" name="Picture 3" descr="Carrano1322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1628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Text Box 4"/>
          <p:cNvSpPr txBox="1">
            <a:spLocks noChangeArrowheads="1"/>
          </p:cNvSpPr>
          <p:nvPr/>
        </p:nvSpPr>
        <p:spPr bwMode="auto">
          <a:xfrm>
            <a:off x="822325" y="5726113"/>
            <a:ext cx="479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A weighted, connected, undirected graph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8F5F30D-8190-48DB-840B-2EE0419888D2}" type="slidenum">
              <a:rPr lang="en-US" sz="800" smtClean="0"/>
              <a:pPr/>
              <a:t>58</a:t>
            </a:fld>
            <a:endParaRPr lang="en-US" sz="80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 – Trace (cont.)</a:t>
            </a:r>
          </a:p>
        </p:txBody>
      </p:sp>
      <p:pic>
        <p:nvPicPr>
          <p:cNvPr id="60422" name="Picture 3" descr="Carrano1323b.pct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81050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327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>
              <a:spcBef>
                <a:spcPct val="5000"/>
              </a:spcBef>
            </a:pPr>
            <a:r>
              <a:rPr lang="en-US" sz="2000">
                <a:latin typeface="Arial" charset="0"/>
              </a:rPr>
              <a:t>beginning at vertex </a:t>
            </a:r>
            <a:r>
              <a:rPr lang="en-US" sz="2000" i="1">
                <a:latin typeface="Arial" charset="0"/>
              </a:rPr>
              <a:t>a</a:t>
            </a:r>
            <a:endParaRPr lang="en-US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 rot="2375243">
            <a:off x="6040438" y="1452563"/>
            <a:ext cx="914400" cy="18288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DB609761-1977-469D-984E-53B54A5DBCF6}" type="slidenum">
              <a:rPr lang="en-US" sz="800" smtClean="0"/>
              <a:pPr/>
              <a:t>59</a:t>
            </a:fld>
            <a:endParaRPr lang="en-US" sz="8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 – Trace (cont.)</a:t>
            </a:r>
          </a:p>
        </p:txBody>
      </p:sp>
      <p:pic>
        <p:nvPicPr>
          <p:cNvPr id="61446" name="Picture 3" descr="Carrano1323a_A.pct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91440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6"/>
          <p:cNvSpPr>
            <a:spLocks noChangeArrowheads="1"/>
          </p:cNvSpPr>
          <p:nvPr/>
        </p:nvSpPr>
        <p:spPr bwMode="auto">
          <a:xfrm rot="-983346">
            <a:off x="2160588" y="892175"/>
            <a:ext cx="1555750" cy="25019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 rot="-983346">
            <a:off x="5580063" y="1082675"/>
            <a:ext cx="1555750" cy="2503488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 rot="-983346">
            <a:off x="7319963" y="2359025"/>
            <a:ext cx="798512" cy="898525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CF9B18E-BBAA-40FE-9CA9-833689BED576}" type="slidenum">
              <a:rPr lang="en-US" sz="800" smtClean="0"/>
              <a:pPr/>
              <a:t>6</a:t>
            </a:fld>
            <a:endParaRPr lang="en-US" sz="8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Graphs </a:t>
            </a:r>
            <a:r>
              <a:rPr lang="en-US"/>
              <a:t>– Definitions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graph</a:t>
            </a:r>
            <a:r>
              <a:rPr lang="en-US"/>
              <a:t> G = (V, E) consists of</a:t>
            </a:r>
          </a:p>
          <a:p>
            <a:pPr lvl="1"/>
            <a:r>
              <a:rPr lang="en-US" sz="1800"/>
              <a:t>a set of </a:t>
            </a:r>
            <a:r>
              <a:rPr lang="en-US" sz="1800" b="1" i="1">
                <a:solidFill>
                  <a:srgbClr val="C00000"/>
                </a:solidFill>
              </a:rPr>
              <a:t>vertices</a:t>
            </a:r>
            <a:r>
              <a:rPr lang="en-US" sz="1800"/>
              <a:t>, V, and</a:t>
            </a:r>
          </a:p>
          <a:p>
            <a:pPr lvl="1"/>
            <a:r>
              <a:rPr lang="en-US" sz="1800"/>
              <a:t>a set of </a:t>
            </a:r>
            <a:r>
              <a:rPr lang="en-US" sz="1800" b="1" i="1">
                <a:solidFill>
                  <a:srgbClr val="C00000"/>
                </a:solidFill>
              </a:rPr>
              <a:t>edges</a:t>
            </a:r>
            <a:r>
              <a:rPr lang="en-US" sz="1800"/>
              <a:t>, E, where each edge is a pair (v,w) s.t. v,w </a:t>
            </a:r>
            <a:r>
              <a:rPr lang="en-US" sz="1800">
                <a:sym typeface="Symbol" charset="2"/>
              </a:rPr>
              <a:t> </a:t>
            </a:r>
            <a:r>
              <a:rPr lang="en-US" sz="1800"/>
              <a:t>V</a:t>
            </a:r>
          </a:p>
          <a:p>
            <a:pPr>
              <a:spcBef>
                <a:spcPts val="2400"/>
              </a:spcBef>
            </a:pPr>
            <a:r>
              <a:rPr lang="en-US"/>
              <a:t>Vertices are sometimes called </a:t>
            </a:r>
            <a:r>
              <a:rPr lang="en-US" b="1">
                <a:solidFill>
                  <a:srgbClr val="0000FF"/>
                </a:solidFill>
              </a:rPr>
              <a:t>nodes</a:t>
            </a:r>
            <a:r>
              <a:rPr lang="en-US"/>
              <a:t>, edges are sometimes called </a:t>
            </a:r>
            <a:r>
              <a:rPr lang="en-US" b="1">
                <a:solidFill>
                  <a:srgbClr val="0000FF"/>
                </a:solidFill>
              </a:rPr>
              <a:t>arcs</a:t>
            </a:r>
            <a:r>
              <a:rPr lang="en-US"/>
              <a:t>.</a:t>
            </a:r>
          </a:p>
          <a:p>
            <a:pPr>
              <a:spcBef>
                <a:spcPts val="2400"/>
              </a:spcBef>
            </a:pPr>
            <a:r>
              <a:rPr lang="en-US"/>
              <a:t>If the edge pair is ordered then the graph is called a </a:t>
            </a:r>
            <a:r>
              <a:rPr lang="en-US" b="1">
                <a:solidFill>
                  <a:srgbClr val="C00000"/>
                </a:solidFill>
              </a:rPr>
              <a:t>directed graph </a:t>
            </a:r>
            <a:r>
              <a:rPr lang="en-US" b="1"/>
              <a:t>(</a:t>
            </a:r>
            <a:r>
              <a:rPr lang="en-US"/>
              <a:t>also called</a:t>
            </a:r>
            <a:r>
              <a:rPr lang="en-US" b="1"/>
              <a:t> </a:t>
            </a:r>
            <a:r>
              <a:rPr lang="en-US" i="1"/>
              <a:t>digraphs)</a:t>
            </a:r>
            <a:r>
              <a:rPr lang="en-US" b="1"/>
              <a:t> </a:t>
            </a:r>
            <a:r>
              <a:rPr lang="en-US"/>
              <a:t>.</a:t>
            </a:r>
          </a:p>
          <a:p>
            <a:pPr>
              <a:spcBef>
                <a:spcPts val="2400"/>
              </a:spcBef>
            </a:pPr>
            <a:r>
              <a:rPr lang="en-US"/>
              <a:t>We also call a normal graph (which is not a directed graph) an </a:t>
            </a:r>
            <a:r>
              <a:rPr lang="en-US" b="1">
                <a:solidFill>
                  <a:srgbClr val="C00000"/>
                </a:solidFill>
              </a:rPr>
              <a:t>undirected graph</a:t>
            </a:r>
            <a:r>
              <a:rPr lang="en-US"/>
              <a:t>.</a:t>
            </a:r>
          </a:p>
          <a:p>
            <a:pPr lvl="1"/>
            <a:r>
              <a:rPr lang="en-US" sz="1800"/>
              <a:t>When we say graph we mean that it is an undirected graph.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3BFFA68-FA4A-4118-BC1A-B62DD0DA01BB}" type="slidenum">
              <a:rPr lang="en-US" sz="800" smtClean="0"/>
              <a:pPr/>
              <a:t>60</a:t>
            </a:fld>
            <a:endParaRPr lang="en-US" sz="80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 – Trace (cont.)</a:t>
            </a:r>
          </a:p>
        </p:txBody>
      </p:sp>
      <p:pic>
        <p:nvPicPr>
          <p:cNvPr id="62470" name="Picture 4" descr="Carrano1323a_B.pct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9067800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Applications of Minimum Spanning Trees</a:t>
            </a:r>
          </a:p>
        </p:txBody>
      </p:sp>
      <p:sp>
        <p:nvSpPr>
          <p:cNvPr id="634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Building low-cost network</a:t>
            </a:r>
          </a:p>
          <a:p>
            <a:r>
              <a:rPr lang="tr-TR"/>
              <a:t>G</a:t>
            </a:r>
            <a:r>
              <a:rPr lang="en-US"/>
              <a:t>roup</a:t>
            </a:r>
            <a:r>
              <a:rPr lang="tr-TR"/>
              <a:t>ing</a:t>
            </a:r>
            <a:r>
              <a:rPr lang="en-US"/>
              <a:t> objects into clusters, where each cluster is a set of similar</a:t>
            </a:r>
            <a:r>
              <a:rPr lang="tr-TR"/>
              <a:t> </a:t>
            </a:r>
            <a:r>
              <a:rPr lang="en-US"/>
              <a:t>objects.</a:t>
            </a:r>
            <a:endParaRPr lang="tr-TR"/>
          </a:p>
          <a:p>
            <a:r>
              <a:rPr lang="tr-TR"/>
              <a:t>Minimum bottleneck</a:t>
            </a:r>
          </a:p>
          <a:p>
            <a:endParaRPr lang="tr-TR"/>
          </a:p>
        </p:txBody>
      </p:sp>
      <p:sp>
        <p:nvSpPr>
          <p:cNvPr id="6349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6349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634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6B4B623-5D39-4A41-B28A-B051B91F5AE3}" type="slidenum">
              <a:rPr lang="en-US" sz="800" smtClean="0"/>
              <a:pPr/>
              <a:t>61</a:t>
            </a:fld>
            <a:endParaRPr lang="en-US" sz="800"/>
          </a:p>
        </p:txBody>
      </p:sp>
      <p:pic>
        <p:nvPicPr>
          <p:cNvPr id="63495" name="Picture 2" descr="http://www.springerimages.com/img/Images/BMC/MEDIUM_1471-2334-8-81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40188"/>
            <a:ext cx="2438400" cy="18272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6" name="Picture 4" descr="http://www.cisco.com/image/gif/paws/10556/16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2438400" cy="18494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7" name="Picture 6" descr="http://2.bp.blogspot.com/-fs3gQmFZCic/TksC_ti2RGI/AAAAAAAAAJ8/QPKBqBVO6g4/s400/MinSpanningTre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59238"/>
            <a:ext cx="2590800" cy="18843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12B536F-C225-454E-9DF0-BDF5E50BF4F5}" type="slidenum">
              <a:rPr lang="en-US" sz="800" smtClean="0"/>
              <a:pPr/>
              <a:t>7</a:t>
            </a:fld>
            <a:endParaRPr lang="en-US" sz="8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</a:t>
            </a:r>
            <a:r>
              <a:rPr lang="tr-TR"/>
              <a:t>s</a:t>
            </a:r>
            <a:r>
              <a:rPr lang="en-US"/>
              <a:t> – Definitions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vertices of a graph are </a:t>
            </a:r>
            <a:r>
              <a:rPr lang="en-US" b="1">
                <a:solidFill>
                  <a:srgbClr val="C00000"/>
                </a:solidFill>
              </a:rPr>
              <a:t>adjacent</a:t>
            </a:r>
            <a:r>
              <a:rPr lang="en-US"/>
              <a:t> if they are joined by an edge.</a:t>
            </a:r>
          </a:p>
          <a:p>
            <a:r>
              <a:rPr lang="en-US"/>
              <a:t>Vertex w is </a:t>
            </a:r>
            <a:r>
              <a:rPr lang="en-US" b="1">
                <a:solidFill>
                  <a:srgbClr val="0000FF"/>
                </a:solidFill>
              </a:rPr>
              <a:t>adjacent to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v  iff (v,w) </a:t>
            </a:r>
            <a:r>
              <a:rPr lang="en-US">
                <a:sym typeface="Symbol" charset="2"/>
              </a:rPr>
              <a:t></a:t>
            </a:r>
            <a:r>
              <a:rPr lang="en-US"/>
              <a:t> E.</a:t>
            </a:r>
          </a:p>
          <a:p>
            <a:pPr lvl="1"/>
            <a:r>
              <a:rPr lang="en-US" sz="1800"/>
              <a:t>In an undirected graph with edge (v, w) and hence (w,v) w is adjacent to v and v is adjacent to w.</a:t>
            </a:r>
          </a:p>
          <a:p>
            <a:pPr>
              <a:spcBef>
                <a:spcPts val="2400"/>
              </a:spcBef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path</a:t>
            </a:r>
            <a:r>
              <a:rPr lang="en-US"/>
              <a:t> between two vertices is a sequence of edges that begins at one vertex and ends at another vertex.	</a:t>
            </a:r>
          </a:p>
          <a:p>
            <a:pPr lvl="1"/>
            <a:r>
              <a:rPr lang="en-US" sz="1800"/>
              <a:t>i.e. w</a:t>
            </a:r>
            <a:r>
              <a:rPr lang="en-US" sz="1800" baseline="-25000"/>
              <a:t>1</a:t>
            </a:r>
            <a:r>
              <a:rPr lang="en-US" sz="1800"/>
              <a:t>, w</a:t>
            </a:r>
            <a:r>
              <a:rPr lang="en-US" sz="1800" baseline="-25000"/>
              <a:t>2</a:t>
            </a:r>
            <a:r>
              <a:rPr lang="en-US" sz="1800"/>
              <a:t>, …, w</a:t>
            </a:r>
            <a:r>
              <a:rPr lang="en-US" sz="1800" baseline="-25000"/>
              <a:t>N</a:t>
            </a:r>
            <a:r>
              <a:rPr lang="en-US" sz="1800"/>
              <a:t> is a path if (w</a:t>
            </a:r>
            <a:r>
              <a:rPr lang="en-US" sz="1800" baseline="-25000"/>
              <a:t>i</a:t>
            </a:r>
            <a:r>
              <a:rPr lang="en-US" sz="1800"/>
              <a:t>, w</a:t>
            </a:r>
            <a:r>
              <a:rPr lang="en-US" sz="1800" baseline="-25000"/>
              <a:t>i+1</a:t>
            </a:r>
            <a:r>
              <a:rPr lang="en-US" sz="1800"/>
              <a:t>) </a:t>
            </a:r>
            <a:r>
              <a:rPr lang="en-US" sz="1800">
                <a:sym typeface="Symbol" charset="2"/>
              </a:rPr>
              <a:t></a:t>
            </a:r>
            <a:r>
              <a:rPr lang="en-US" sz="1800"/>
              <a:t> E for 1 </a:t>
            </a:r>
            <a:r>
              <a:rPr lang="en-US" sz="1800">
                <a:sym typeface="Symbol" charset="2"/>
              </a:rPr>
              <a:t> i </a:t>
            </a:r>
            <a:r>
              <a:rPr lang="en-US" sz="1800"/>
              <a:t>. N-1</a:t>
            </a:r>
          </a:p>
          <a:p>
            <a:pPr lvl="1"/>
            <a:r>
              <a:rPr lang="en-US" sz="2000"/>
              <a:t>A </a:t>
            </a:r>
            <a:r>
              <a:rPr lang="en-US" sz="2000" b="1">
                <a:solidFill>
                  <a:srgbClr val="C00000"/>
                </a:solidFill>
              </a:rPr>
              <a:t>simple path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passes through a vertex only once.</a:t>
            </a:r>
          </a:p>
          <a:p>
            <a:pPr>
              <a:spcBef>
                <a:spcPts val="2400"/>
              </a:spcBef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cycle</a:t>
            </a:r>
            <a:r>
              <a:rPr lang="en-US"/>
              <a:t> is a path that begins and ends at the same vertex.</a:t>
            </a:r>
          </a:p>
          <a:p>
            <a:pPr lvl="1"/>
            <a:r>
              <a:rPr lang="en-US" sz="2000"/>
              <a:t>A </a:t>
            </a:r>
            <a:r>
              <a:rPr lang="en-US" sz="2000" b="1">
                <a:solidFill>
                  <a:srgbClr val="C00000"/>
                </a:solidFill>
              </a:rPr>
              <a:t>simple cycle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is a cycle that does not pass through other vertices more than once.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CAF9870-6705-493E-BFA4-BEB51179A5CF}" type="slidenum">
              <a:rPr lang="en-US" sz="800" smtClean="0"/>
              <a:pPr/>
              <a:t>8</a:t>
            </a:fld>
            <a:endParaRPr lang="en-US" sz="8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</a:t>
            </a:r>
            <a:r>
              <a:rPr lang="tr-TR"/>
              <a:t>s</a:t>
            </a:r>
            <a:r>
              <a:rPr lang="en-US"/>
              <a:t> – An Example</a:t>
            </a:r>
          </a:p>
        </p:txBody>
      </p:sp>
      <p:grpSp>
        <p:nvGrpSpPr>
          <p:cNvPr id="11270" name="Group 3"/>
          <p:cNvGrpSpPr>
            <a:grpSpLocks/>
          </p:cNvGrpSpPr>
          <p:nvPr/>
        </p:nvGrpSpPr>
        <p:grpSpPr bwMode="auto">
          <a:xfrm>
            <a:off x="609600" y="1143000"/>
            <a:ext cx="6337300" cy="1584325"/>
            <a:chOff x="816" y="960"/>
            <a:chExt cx="3992" cy="998"/>
          </a:xfrm>
        </p:grpSpPr>
        <p:sp>
          <p:nvSpPr>
            <p:cNvPr id="11273" name="Line 4"/>
            <p:cNvSpPr>
              <a:spLocks noChangeShapeType="1"/>
            </p:cNvSpPr>
            <p:nvPr/>
          </p:nvSpPr>
          <p:spPr bwMode="auto">
            <a:xfrm>
              <a:off x="2041" y="123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4" name="Line 5"/>
            <p:cNvSpPr>
              <a:spLocks noChangeShapeType="1"/>
            </p:cNvSpPr>
            <p:nvPr/>
          </p:nvSpPr>
          <p:spPr bwMode="auto">
            <a:xfrm>
              <a:off x="2086" y="114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5" name="Line 6"/>
            <p:cNvSpPr>
              <a:spLocks noChangeShapeType="1"/>
            </p:cNvSpPr>
            <p:nvPr/>
          </p:nvSpPr>
          <p:spPr bwMode="auto">
            <a:xfrm>
              <a:off x="3882" y="125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6" name="Line 7"/>
            <p:cNvSpPr>
              <a:spLocks noChangeShapeType="1"/>
            </p:cNvSpPr>
            <p:nvPr/>
          </p:nvSpPr>
          <p:spPr bwMode="auto">
            <a:xfrm flipH="1">
              <a:off x="1179" y="177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7" name="Line 8"/>
            <p:cNvSpPr>
              <a:spLocks noChangeShapeType="1"/>
            </p:cNvSpPr>
            <p:nvPr/>
          </p:nvSpPr>
          <p:spPr bwMode="auto">
            <a:xfrm flipH="1">
              <a:off x="2993" y="177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8" name="Line 9"/>
            <p:cNvSpPr>
              <a:spLocks noChangeShapeType="1"/>
            </p:cNvSpPr>
            <p:nvPr/>
          </p:nvSpPr>
          <p:spPr bwMode="auto">
            <a:xfrm flipH="1">
              <a:off x="1134" y="123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9" name="Oval 10"/>
            <p:cNvSpPr>
              <a:spLocks noChangeArrowheads="1"/>
            </p:cNvSpPr>
            <p:nvPr/>
          </p:nvSpPr>
          <p:spPr bwMode="auto">
            <a:xfrm>
              <a:off x="1723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1280" name="Oval 11"/>
            <p:cNvSpPr>
              <a:spLocks noChangeArrowheads="1"/>
            </p:cNvSpPr>
            <p:nvPr/>
          </p:nvSpPr>
          <p:spPr bwMode="auto">
            <a:xfrm>
              <a:off x="2630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1281" name="Oval 12"/>
            <p:cNvSpPr>
              <a:spLocks noChangeArrowheads="1"/>
            </p:cNvSpPr>
            <p:nvPr/>
          </p:nvSpPr>
          <p:spPr bwMode="auto">
            <a:xfrm>
              <a:off x="3537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1282" name="Oval 13"/>
            <p:cNvSpPr>
              <a:spLocks noChangeArrowheads="1"/>
            </p:cNvSpPr>
            <p:nvPr/>
          </p:nvSpPr>
          <p:spPr bwMode="auto">
            <a:xfrm>
              <a:off x="4445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1283" name="Oval 14"/>
            <p:cNvSpPr>
              <a:spLocks noChangeArrowheads="1"/>
            </p:cNvSpPr>
            <p:nvPr/>
          </p:nvSpPr>
          <p:spPr bwMode="auto">
            <a:xfrm>
              <a:off x="816" y="159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sp>
        <p:nvSpPr>
          <p:cNvPr id="11271" name="Text Box 15"/>
          <p:cNvSpPr txBox="1">
            <a:spLocks noChangeArrowheads="1"/>
          </p:cNvSpPr>
          <p:nvPr/>
        </p:nvSpPr>
        <p:spPr bwMode="auto">
          <a:xfrm>
            <a:off x="6400800" y="1371600"/>
            <a:ext cx="303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/>
              <a:t>A graph G (undirected)</a:t>
            </a:r>
          </a:p>
        </p:txBody>
      </p:sp>
      <p:sp>
        <p:nvSpPr>
          <p:cNvPr id="11272" name="Text Box 16"/>
          <p:cNvSpPr txBox="1">
            <a:spLocks noChangeArrowheads="1"/>
          </p:cNvSpPr>
          <p:nvPr/>
        </p:nvSpPr>
        <p:spPr bwMode="auto">
          <a:xfrm>
            <a:off x="614363" y="2819400"/>
            <a:ext cx="929163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The graph G= (V,E) has 5 vertices and 6 edges:</a:t>
            </a:r>
          </a:p>
          <a:p>
            <a:pPr algn="l" eaLnBrk="1" hangingPunct="1"/>
            <a:r>
              <a:rPr lang="en-US"/>
              <a:t>   V = {1,2,3,4,5}</a:t>
            </a:r>
          </a:p>
          <a:p>
            <a:pPr algn="l" eaLnBrk="1" hangingPunct="1"/>
            <a:r>
              <a:rPr lang="en-US"/>
              <a:t>   E = { (1,2),(1,3),(1,4),(2,5),(3,4),(4,5), </a:t>
            </a:r>
            <a:r>
              <a:rPr lang="en-US">
                <a:solidFill>
                  <a:schemeClr val="accent2"/>
                </a:solidFill>
              </a:rPr>
              <a:t>(2,1),(3,1),(4,1),(5,2),(4,3),(5,4)</a:t>
            </a:r>
            <a:r>
              <a:rPr lang="en-US"/>
              <a:t> }</a:t>
            </a:r>
          </a:p>
          <a:p>
            <a:pPr algn="l" eaLnBrk="1" hangingPunct="1"/>
            <a:r>
              <a:rPr lang="en-US"/>
              <a:t> </a:t>
            </a:r>
          </a:p>
          <a:p>
            <a:pPr algn="l" eaLnBrk="1" hangingPunct="1">
              <a:buFontTx/>
              <a:buChar char="•"/>
            </a:pPr>
            <a:r>
              <a:rPr lang="en-US"/>
              <a:t>  </a:t>
            </a:r>
            <a:r>
              <a:rPr lang="en-US" sz="2000" i="1"/>
              <a:t>Adjacent:</a:t>
            </a:r>
          </a:p>
          <a:p>
            <a:pPr lvl="1" algn="l" eaLnBrk="1" hangingPunct="1"/>
            <a:r>
              <a:rPr lang="en-US" sz="2000"/>
              <a:t>1 and 2 are adjacent  -- 1 is adjacent to 2 and 2 is adjacent to 1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Path:</a:t>
            </a:r>
          </a:p>
          <a:p>
            <a:pPr lvl="1" algn="l" eaLnBrk="1" hangingPunct="1"/>
            <a:r>
              <a:rPr lang="en-US" sz="2000"/>
              <a:t>1,2,5 ( a simple path),     1,3,4,1,2,5 (a path but not a simple path)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Cycle:</a:t>
            </a:r>
          </a:p>
          <a:p>
            <a:pPr algn="l" eaLnBrk="1" hangingPunct="1"/>
            <a:r>
              <a:rPr lang="en-US" sz="2000"/>
              <a:t>       1,3,4,1 (a simple cycle),  1,3,4,1,4,1 (cycle, but not simple cycle)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5A8BE6D-2DB9-4F50-8F4C-B726E6050CEF}" type="slidenum">
              <a:rPr lang="en-US" sz="800" smtClean="0"/>
              <a:pPr/>
              <a:t>9</a:t>
            </a:fld>
            <a:endParaRPr lang="en-US" sz="8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</a:t>
            </a:r>
            <a:r>
              <a:rPr lang="tr-TR"/>
              <a:t>s – </a:t>
            </a:r>
            <a:r>
              <a:rPr lang="en-US"/>
              <a:t>Definitions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1676400"/>
          </a:xfrm>
        </p:spPr>
        <p:txBody>
          <a:bodyPr/>
          <a:lstStyle/>
          <a:p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connected graph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has a path between each pair of distinct vertices.</a:t>
            </a:r>
          </a:p>
          <a:p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complete graph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has an edge between each pair of distinct vertices.</a:t>
            </a:r>
          </a:p>
          <a:p>
            <a:pPr lvl="1"/>
            <a:r>
              <a:rPr lang="en-US" sz="1800"/>
              <a:t>A complete graph is also a connected graph. But a connected graph may not be a complete graph.</a:t>
            </a:r>
          </a:p>
        </p:txBody>
      </p:sp>
      <p:grpSp>
        <p:nvGrpSpPr>
          <p:cNvPr id="12295" name="Group 8"/>
          <p:cNvGrpSpPr>
            <a:grpSpLocks/>
          </p:cNvGrpSpPr>
          <p:nvPr/>
        </p:nvGrpSpPr>
        <p:grpSpPr bwMode="auto">
          <a:xfrm>
            <a:off x="990600" y="3276600"/>
            <a:ext cx="8496300" cy="2928938"/>
            <a:chOff x="528" y="1968"/>
            <a:chExt cx="5594" cy="1991"/>
          </a:xfrm>
        </p:grpSpPr>
        <p:pic>
          <p:nvPicPr>
            <p:cNvPr id="12296" name="Picture 4" descr="Carrano1303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968"/>
              <a:ext cx="5280" cy="1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1152" y="3648"/>
              <a:ext cx="979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b="1"/>
                <a:t>connected</a:t>
              </a: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3264" y="3648"/>
              <a:ext cx="122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b="1"/>
                <a:t>disconnected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5232" y="3648"/>
              <a:ext cx="89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b="1"/>
                <a:t>complete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11524</TotalTime>
  <Words>4234</Words>
  <Application>Microsoft Macintosh PowerPoint</Application>
  <PresentationFormat>A4 Paper (210x297 mm)</PresentationFormat>
  <Paragraphs>686</Paragraphs>
  <Slides>61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Courier New</vt:lpstr>
      <vt:lpstr>Times New Roman</vt:lpstr>
      <vt:lpstr>Default Design</vt:lpstr>
      <vt:lpstr>Bitmap Image</vt:lpstr>
      <vt:lpstr>Graphs</vt:lpstr>
      <vt:lpstr>Graphs</vt:lpstr>
      <vt:lpstr>Road Networks</vt:lpstr>
      <vt:lpstr>Electronic Circuits</vt:lpstr>
      <vt:lpstr>Applications</vt:lpstr>
      <vt:lpstr>Graphs – Definitions </vt:lpstr>
      <vt:lpstr>Graphs – Definitions</vt:lpstr>
      <vt:lpstr>Graphs – An Example</vt:lpstr>
      <vt:lpstr>Graphs – Definitions</vt:lpstr>
      <vt:lpstr>Directed Graphs</vt:lpstr>
      <vt:lpstr>Directed Graphs</vt:lpstr>
      <vt:lpstr>Directed Graph – An Example</vt:lpstr>
      <vt:lpstr>Weighted Graph</vt:lpstr>
      <vt:lpstr>Graph Implementations</vt:lpstr>
      <vt:lpstr>Adjacency Matrix</vt:lpstr>
      <vt:lpstr>Adjacency Matrix – Example1</vt:lpstr>
      <vt:lpstr>Adjacency Matrix – Example2</vt:lpstr>
      <vt:lpstr>Adjacency List</vt:lpstr>
      <vt:lpstr>Adjacency List – Example1</vt:lpstr>
      <vt:lpstr>Adjacency List – Example2</vt:lpstr>
      <vt:lpstr>Adjacency Matrix vs Adjacency List</vt:lpstr>
      <vt:lpstr>Tradeoffs Between Adjacency Lists and Adjacency Matrices</vt:lpstr>
      <vt:lpstr>Tradeoffs Between Adjacency Lists and Adjacency Matrices</vt:lpstr>
      <vt:lpstr>Graph Traversals</vt:lpstr>
      <vt:lpstr>Depth-First Traversal</vt:lpstr>
      <vt:lpstr>Depth-First Traversal – Example </vt:lpstr>
      <vt:lpstr>Recursive Depth-First Traversal Algorithm</vt:lpstr>
      <vt:lpstr>Iterative Depth-First Traversal Algorithm</vt:lpstr>
      <vt:lpstr>Trace of Iterative DFT – starting from vertex a</vt:lpstr>
      <vt:lpstr>Trace of Iterative DFT – starting from vertex a</vt:lpstr>
      <vt:lpstr>Breadth-First Traversal</vt:lpstr>
      <vt:lpstr>Breadth-First Traversal – Example</vt:lpstr>
      <vt:lpstr>Iterative Breadth-First Traversal Algorithm</vt:lpstr>
      <vt:lpstr>Trace of Iterative BFT – starting from vertex a</vt:lpstr>
      <vt:lpstr>Trace of Iterative BFT – starting from vertex a</vt:lpstr>
      <vt:lpstr>Topological Sorting</vt:lpstr>
      <vt:lpstr>Topological Order – Example </vt:lpstr>
      <vt:lpstr>Topological Order – Example (cont.)</vt:lpstr>
      <vt:lpstr>Applications of Topological Sorting</vt:lpstr>
      <vt:lpstr>Simple Topological Sorting Algorithm1 – topSort1</vt:lpstr>
      <vt:lpstr>Trace of topSort1</vt:lpstr>
      <vt:lpstr>DFS Topological Sorting Algorithm – topSort2</vt:lpstr>
      <vt:lpstr>Remember: Iterative Depth-First Traversal Algorithm</vt:lpstr>
      <vt:lpstr>Trace of topSort2</vt:lpstr>
      <vt:lpstr>Spanning Trees</vt:lpstr>
      <vt:lpstr>A Spanning Tree</vt:lpstr>
      <vt:lpstr>Cycles?</vt:lpstr>
      <vt:lpstr>DFS Spanning Tree</vt:lpstr>
      <vt:lpstr>Remember: Recursive Depth-First Traversal Algorithm</vt:lpstr>
      <vt:lpstr>DFS Spanning Tree – Example </vt:lpstr>
      <vt:lpstr>BFS Spanning tree</vt:lpstr>
      <vt:lpstr>Remember: Iterative Breadth-First Traversal Algorithm</vt:lpstr>
      <vt:lpstr>BFS Spanning tree – Example </vt:lpstr>
      <vt:lpstr>Minimum Spanning Tree</vt:lpstr>
      <vt:lpstr>Prim’s Algorithm</vt:lpstr>
      <vt:lpstr>Prim’s Algorithm</vt:lpstr>
      <vt:lpstr>Prim’s Algorithm – Trace </vt:lpstr>
      <vt:lpstr>Prim’s Algorithm – Trace (cont.)</vt:lpstr>
      <vt:lpstr>Prim’s Algorithm – Trace (cont.)</vt:lpstr>
      <vt:lpstr>Prim’s Algorithm – Trace (cont.)</vt:lpstr>
      <vt:lpstr>Applications of Minimum Spanning Trees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Mert ÖZKAYA</cp:lastModifiedBy>
  <cp:revision>729</cp:revision>
  <cp:lastPrinted>1999-09-09T03:15:50Z</cp:lastPrinted>
  <dcterms:created xsi:type="dcterms:W3CDTF">1999-01-20T19:57:44Z</dcterms:created>
  <dcterms:modified xsi:type="dcterms:W3CDTF">2020-03-28T11:35:31Z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