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68"/>
  </p:notesMasterIdLst>
  <p:handoutMasterIdLst>
    <p:handoutMasterId r:id="rId69"/>
  </p:handoutMasterIdLst>
  <p:sldIdLst>
    <p:sldId id="396" r:id="rId2"/>
    <p:sldId id="256" r:id="rId3"/>
    <p:sldId id="259" r:id="rId4"/>
    <p:sldId id="258" r:id="rId5"/>
    <p:sldId id="257" r:id="rId6"/>
    <p:sldId id="260" r:id="rId7"/>
    <p:sldId id="261" r:id="rId8"/>
    <p:sldId id="262" r:id="rId9"/>
    <p:sldId id="263" r:id="rId10"/>
    <p:sldId id="264" r:id="rId11"/>
    <p:sldId id="266" r:id="rId12"/>
    <p:sldId id="267" r:id="rId13"/>
    <p:sldId id="269" r:id="rId14"/>
    <p:sldId id="270" r:id="rId15"/>
    <p:sldId id="271" r:id="rId16"/>
    <p:sldId id="272" r:id="rId17"/>
    <p:sldId id="348" r:id="rId18"/>
    <p:sldId id="349" r:id="rId19"/>
    <p:sldId id="350" r:id="rId20"/>
    <p:sldId id="351" r:id="rId21"/>
    <p:sldId id="274" r:id="rId22"/>
    <p:sldId id="276" r:id="rId23"/>
    <p:sldId id="277" r:id="rId24"/>
    <p:sldId id="279" r:id="rId25"/>
    <p:sldId id="278" r:id="rId26"/>
    <p:sldId id="280" r:id="rId27"/>
    <p:sldId id="398" r:id="rId28"/>
    <p:sldId id="346" r:id="rId29"/>
    <p:sldId id="347" r:id="rId30"/>
    <p:sldId id="374" r:id="rId31"/>
    <p:sldId id="373" r:id="rId32"/>
    <p:sldId id="376" r:id="rId33"/>
    <p:sldId id="377" r:id="rId34"/>
    <p:sldId id="378" r:id="rId35"/>
    <p:sldId id="299" r:id="rId36"/>
    <p:sldId id="300" r:id="rId37"/>
    <p:sldId id="381" r:id="rId38"/>
    <p:sldId id="382" r:id="rId39"/>
    <p:sldId id="301" r:id="rId40"/>
    <p:sldId id="302" r:id="rId41"/>
    <p:sldId id="303" r:id="rId42"/>
    <p:sldId id="304" r:id="rId43"/>
    <p:sldId id="384" r:id="rId44"/>
    <p:sldId id="395" r:id="rId45"/>
    <p:sldId id="393" r:id="rId46"/>
    <p:sldId id="385" r:id="rId47"/>
    <p:sldId id="386" r:id="rId48"/>
    <p:sldId id="309" r:id="rId49"/>
    <p:sldId id="310" r:id="rId50"/>
    <p:sldId id="387" r:id="rId51"/>
    <p:sldId id="388" r:id="rId52"/>
    <p:sldId id="314" r:id="rId53"/>
    <p:sldId id="315" r:id="rId54"/>
    <p:sldId id="316" r:id="rId55"/>
    <p:sldId id="317" r:id="rId56"/>
    <p:sldId id="318" r:id="rId57"/>
    <p:sldId id="319" r:id="rId58"/>
    <p:sldId id="320" r:id="rId59"/>
    <p:sldId id="389" r:id="rId60"/>
    <p:sldId id="391" r:id="rId61"/>
    <p:sldId id="390" r:id="rId62"/>
    <p:sldId id="392" r:id="rId63"/>
    <p:sldId id="353" r:id="rId64"/>
    <p:sldId id="334" r:id="rId65"/>
    <p:sldId id="335" r:id="rId66"/>
    <p:sldId id="336" r:id="rId67"/>
  </p:sldIdLst>
  <p:sldSz cx="9906000" cy="6858000" type="A4"/>
  <p:notesSz cx="6797675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Courier New" pitchFamily="-84" charset="0"/>
        <a:ea typeface="ＭＳ Ｐゴシック" pitchFamily="-8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Courier New" pitchFamily="-84" charset="0"/>
        <a:ea typeface="ＭＳ Ｐゴシック" pitchFamily="-8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Courier New" pitchFamily="-84" charset="0"/>
        <a:ea typeface="ＭＳ Ｐゴシック" pitchFamily="-8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Courier New" pitchFamily="-84" charset="0"/>
        <a:ea typeface="ＭＳ Ｐゴシック" pitchFamily="-8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Courier New" pitchFamily="-84" charset="0"/>
        <a:ea typeface="ＭＳ Ｐゴシック" pitchFamily="-8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Courier New" pitchFamily="-84" charset="0"/>
        <a:ea typeface="ＭＳ Ｐゴシック" pitchFamily="-84" charset="-128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Courier New" pitchFamily="-84" charset="0"/>
        <a:ea typeface="ＭＳ Ｐゴシック" pitchFamily="-84" charset="-128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Courier New" pitchFamily="-84" charset="0"/>
        <a:ea typeface="ＭＳ Ｐゴシック" pitchFamily="-84" charset="-128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Courier New" pitchFamily="-84" charset="0"/>
        <a:ea typeface="ＭＳ Ｐゴシック" pitchFamily="-8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80">
          <p15:clr>
            <a:srgbClr val="A4A3A4"/>
          </p15:clr>
        </p15:guide>
        <p15:guide id="2" pos="307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CCFF"/>
    <a:srgbClr val="008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069"/>
    <p:restoredTop sz="95890"/>
  </p:normalViewPr>
  <p:slideViewPr>
    <p:cSldViewPr>
      <p:cViewPr varScale="1">
        <p:scale>
          <a:sx n="145" d="100"/>
          <a:sy n="145" d="100"/>
        </p:scale>
        <p:origin x="1384" y="176"/>
      </p:cViewPr>
      <p:guideLst>
        <p:guide orient="horz" pos="1680"/>
        <p:guide pos="30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208"/>
    </p:cViewPr>
  </p:sorterViewPr>
  <p:notesViewPr>
    <p:cSldViewPr>
      <p:cViewPr varScale="1">
        <p:scale>
          <a:sx n="51" d="100"/>
          <a:sy n="51" d="100"/>
        </p:scale>
        <p:origin x="-1356" y="-78"/>
      </p:cViewPr>
      <p:guideLst>
        <p:guide orient="horz" pos="3126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8895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</a:extLst>
        </p:spPr>
        <p:txBody>
          <a:bodyPr vert="horz" wrap="square" lIns="89513" tIns="44756" rIns="89513" bIns="44756" numCol="1" anchor="t" anchorCtr="0" compatLnSpc="1">
            <a:prstTxWarp prst="textNoShape">
              <a:avLst/>
            </a:prstTxWarp>
          </a:bodyPr>
          <a:lstStyle>
            <a:lvl1pPr defTabSz="896938">
              <a:defRPr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lec04-trees</a:t>
            </a:r>
          </a:p>
        </p:txBody>
      </p:sp>
      <p:sp>
        <p:nvSpPr>
          <p:cNvPr id="2211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0638" y="0"/>
            <a:ext cx="2943225" cy="48895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</a:extLst>
        </p:spPr>
        <p:txBody>
          <a:bodyPr vert="horz" wrap="square" lIns="89513" tIns="44756" rIns="89513" bIns="44756" numCol="1" anchor="t" anchorCtr="0" compatLnSpc="1">
            <a:prstTxWarp prst="textNoShape">
              <a:avLst/>
            </a:prstTxWarp>
          </a:bodyPr>
          <a:lstStyle>
            <a:lvl1pPr algn="r" defTabSz="896938">
              <a:defRPr>
                <a:latin typeface="Times New Roman" pitchFamily="18" charset="0"/>
                <a:ea typeface="ＭＳ Ｐゴシック" pitchFamily="34" charset="-128"/>
              </a:defRPr>
            </a:lvl1pPr>
          </a:lstStyle>
          <a:p>
            <a:pPr>
              <a:defRPr/>
            </a:pPr>
            <a:fld id="{870F660F-934A-AB40-92EC-447FB6AED82B}" type="datetime1">
              <a:rPr lang="tr-TR" smtClean="0"/>
              <a:t>3.05.2021</a:t>
            </a:fld>
            <a:endParaRPr lang="en-US"/>
          </a:p>
        </p:txBody>
      </p:sp>
      <p:sp>
        <p:nvSpPr>
          <p:cNvPr id="2211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7688"/>
            <a:ext cx="2944813" cy="48895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</a:extLst>
        </p:spPr>
        <p:txBody>
          <a:bodyPr vert="horz" wrap="square" lIns="89513" tIns="44756" rIns="89513" bIns="44756" numCol="1" anchor="b" anchorCtr="0" compatLnSpc="1">
            <a:prstTxWarp prst="textNoShape">
              <a:avLst/>
            </a:prstTxWarp>
          </a:bodyPr>
          <a:lstStyle>
            <a:lvl1pPr defTabSz="896938">
              <a:defRPr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11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0638" y="9437688"/>
            <a:ext cx="2943225" cy="48895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</a:extLst>
        </p:spPr>
        <p:txBody>
          <a:bodyPr vert="horz" wrap="square" lIns="89513" tIns="44756" rIns="89513" bIns="44756" numCol="1" anchor="b" anchorCtr="0" compatLnSpc="1">
            <a:prstTxWarp prst="textNoShape">
              <a:avLst/>
            </a:prstTxWarp>
          </a:bodyPr>
          <a:lstStyle>
            <a:lvl1pPr algn="r" defTabSz="896938">
              <a:defRPr>
                <a:latin typeface="Times New Roman" pitchFamily="18" charset="0"/>
                <a:ea typeface="ＭＳ Ｐゴシック" pitchFamily="34" charset="-128"/>
              </a:defRPr>
            </a:lvl1pPr>
          </a:lstStyle>
          <a:p>
            <a:pPr>
              <a:defRPr/>
            </a:pPr>
            <a:fld id="{BB7B4FBB-92F4-4C71-9DA5-AE3CA81B04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2948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</a:extLst>
        </p:spPr>
        <p:txBody>
          <a:bodyPr vert="horz" wrap="square" lIns="91348" tIns="45674" rIns="91348" bIns="45674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lec04-trees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</a:extLst>
        </p:spPr>
        <p:txBody>
          <a:bodyPr vert="horz" wrap="square" lIns="91348" tIns="45674" rIns="91348" bIns="45674" numCol="1" anchor="t" anchorCtr="0" compatLnSpc="1">
            <a:prstTxWarp prst="textNoShape">
              <a:avLst/>
            </a:prstTxWarp>
          </a:bodyPr>
          <a:lstStyle>
            <a:lvl1pPr algn="r">
              <a:defRPr>
                <a:latin typeface="Times New Roman" pitchFamily="18" charset="0"/>
                <a:ea typeface="ＭＳ Ｐゴシック" pitchFamily="34" charset="-128"/>
              </a:defRPr>
            </a:lvl1pPr>
          </a:lstStyle>
          <a:p>
            <a:pPr>
              <a:defRPr/>
            </a:pPr>
            <a:fld id="{0CBAEA40-97B5-D143-9BEB-CBC086D864B0}" type="datetime1">
              <a:rPr lang="tr-TR" smtClean="0"/>
              <a:t>3.05.2021</a:t>
            </a:fld>
            <a:endParaRPr lang="en-US"/>
          </a:p>
        </p:txBody>
      </p:sp>
      <p:sp>
        <p:nvSpPr>
          <p:cNvPr id="880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2788" y="744538"/>
            <a:ext cx="5375275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8050"/>
            <a:ext cx="4984750" cy="446405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</a:extLst>
        </p:spPr>
        <p:txBody>
          <a:bodyPr vert="horz" wrap="square" lIns="91348" tIns="45674" rIns="91348" bIns="4567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89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4813" cy="49688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</a:extLst>
        </p:spPr>
        <p:txBody>
          <a:bodyPr vert="horz" wrap="square" lIns="91348" tIns="45674" rIns="91348" bIns="45674" numCol="1" anchor="b" anchorCtr="0" compatLnSpc="1">
            <a:prstTxWarp prst="textNoShape">
              <a:avLst/>
            </a:prstTxWarp>
          </a:bodyPr>
          <a:lstStyle>
            <a:lvl1pPr>
              <a:defRPr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89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863" y="9429750"/>
            <a:ext cx="2944812" cy="49688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</a:extLst>
        </p:spPr>
        <p:txBody>
          <a:bodyPr vert="horz" wrap="square" lIns="91348" tIns="45674" rIns="91348" bIns="45674" numCol="1" anchor="b" anchorCtr="0" compatLnSpc="1">
            <a:prstTxWarp prst="textNoShape">
              <a:avLst/>
            </a:prstTxWarp>
          </a:bodyPr>
          <a:lstStyle>
            <a:lvl1pPr algn="r">
              <a:defRPr>
                <a:latin typeface="Times New Roman" pitchFamily="18" charset="0"/>
                <a:ea typeface="ＭＳ Ｐゴシック" pitchFamily="34" charset="-128"/>
              </a:defRPr>
            </a:lvl1pPr>
          </a:lstStyle>
          <a:p>
            <a:pPr>
              <a:defRPr/>
            </a:pPr>
            <a:fld id="{2280D568-A494-4F84-9E5F-185E3AE2CA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358289"/>
      </p:ext>
    </p:extLst>
  </p:cSld>
  <p:clrMap bg1="lt1" tx1="dk1" bg2="lt2" tx2="dk2" accent1="accent1" accent2="accent2" accent3="accent3" accent4="accent4" accent5="accent5" accent6="accent6" hlink="hlink" folHlink="folHlink"/>
  <p:hf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r>
              <a:rPr lang="en-US">
                <a:latin typeface="Times New Roman" pitchFamily="-84" charset="0"/>
              </a:rPr>
              <a:t>lec04-trees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fld id="{171CB4B0-ECB5-834E-A1DD-54E391CC7A4B}" type="datetime1">
              <a:rPr lang="tr-TR" smtClean="0">
                <a:latin typeface="Times New Roman" pitchFamily="-84" charset="0"/>
              </a:rPr>
              <a:t>3.05.2021</a:t>
            </a:fld>
            <a:endParaRPr lang="en-US">
              <a:latin typeface="Times New Roman" pitchFamily="-84" charset="0"/>
            </a:endParaRPr>
          </a:p>
        </p:txBody>
      </p:sp>
      <p:sp>
        <p:nvSpPr>
          <p:cNvPr id="8909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fld id="{91E29F73-F23F-444E-93A1-24EEB2FABBB0}" type="slidenum">
              <a:rPr lang="en-US" smtClean="0">
                <a:latin typeface="Times New Roman" pitchFamily="-84" charset="0"/>
              </a:rPr>
              <a:pPr/>
              <a:t>2</a:t>
            </a:fld>
            <a:endParaRPr lang="en-US">
              <a:latin typeface="Times New Roman" pitchFamily="-84" charset="0"/>
            </a:endParaRPr>
          </a:p>
        </p:txBody>
      </p:sp>
      <p:sp>
        <p:nvSpPr>
          <p:cNvPr id="890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8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tr-TR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tr-TR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2018 Autumn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CS211 Data Structures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0C03BF-3ADC-47E7-893C-0720DD0F08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505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Click to edit Master text styles</a:t>
            </a:r>
          </a:p>
          <a:p>
            <a:pPr lvl="1"/>
            <a:r>
              <a:rPr lang="tr-TR"/>
              <a:t>Second level</a:t>
            </a:r>
          </a:p>
          <a:p>
            <a:pPr lvl="2"/>
            <a:r>
              <a:rPr lang="tr-TR"/>
              <a:t>Third level</a:t>
            </a:r>
          </a:p>
          <a:p>
            <a:pPr lvl="3"/>
            <a:r>
              <a:rPr lang="tr-TR"/>
              <a:t>Fourth level</a:t>
            </a:r>
          </a:p>
          <a:p>
            <a:pPr lvl="4"/>
            <a:r>
              <a:rPr lang="tr-TR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2018 Autumn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CS211 Data Structures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6A78B8-9C99-4CCD-BBC2-8B63183D78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267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10450" y="152400"/>
            <a:ext cx="2343150" cy="6172200"/>
          </a:xfrm>
        </p:spPr>
        <p:txBody>
          <a:bodyPr vert="eaVert"/>
          <a:lstStyle/>
          <a:p>
            <a:r>
              <a:rPr lang="tr-TR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152400"/>
            <a:ext cx="6877050" cy="6172200"/>
          </a:xfrm>
        </p:spPr>
        <p:txBody>
          <a:bodyPr vert="eaVert"/>
          <a:lstStyle/>
          <a:p>
            <a:pPr lvl="0"/>
            <a:r>
              <a:rPr lang="tr-TR"/>
              <a:t>Click to edit Master text styles</a:t>
            </a:r>
          </a:p>
          <a:p>
            <a:pPr lvl="1"/>
            <a:r>
              <a:rPr lang="tr-TR"/>
              <a:t>Second level</a:t>
            </a:r>
          </a:p>
          <a:p>
            <a:pPr lvl="2"/>
            <a:r>
              <a:rPr lang="tr-TR"/>
              <a:t>Third level</a:t>
            </a:r>
          </a:p>
          <a:p>
            <a:pPr lvl="3"/>
            <a:r>
              <a:rPr lang="tr-TR"/>
              <a:t>Fourth level</a:t>
            </a:r>
          </a:p>
          <a:p>
            <a:pPr lvl="4"/>
            <a:r>
              <a:rPr lang="tr-TR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2018 Autumn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CS211 Data Structures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3283C8-FED3-4529-AC9C-9374271F95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144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Click to edit Master text styles</a:t>
            </a:r>
          </a:p>
          <a:p>
            <a:pPr lvl="1"/>
            <a:r>
              <a:rPr lang="tr-TR"/>
              <a:t>Second level</a:t>
            </a:r>
          </a:p>
          <a:p>
            <a:pPr lvl="2"/>
            <a:r>
              <a:rPr lang="tr-TR"/>
              <a:t>Third level</a:t>
            </a:r>
          </a:p>
          <a:p>
            <a:pPr lvl="3"/>
            <a:r>
              <a:rPr lang="tr-TR"/>
              <a:t>Fourth level</a:t>
            </a:r>
          </a:p>
          <a:p>
            <a:pPr lvl="4"/>
            <a:r>
              <a:rPr lang="tr-TR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2018 Autumn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CS211 Data Structures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83687D-2E1D-434A-8B71-0534939071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25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tr-TR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2018 Autumn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CS211 Data Structures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BE86D0-4827-4ADB-886D-48043956C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883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219200"/>
            <a:ext cx="45720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/>
              <a:t>Click to edit Master text styles</a:t>
            </a:r>
          </a:p>
          <a:p>
            <a:pPr lvl="1"/>
            <a:r>
              <a:rPr lang="tr-TR"/>
              <a:t>Second level</a:t>
            </a:r>
          </a:p>
          <a:p>
            <a:pPr lvl="2"/>
            <a:r>
              <a:rPr lang="tr-TR"/>
              <a:t>Third level</a:t>
            </a:r>
          </a:p>
          <a:p>
            <a:pPr lvl="3"/>
            <a:r>
              <a:rPr lang="tr-TR"/>
              <a:t>Fourth level</a:t>
            </a:r>
          </a:p>
          <a:p>
            <a:pPr lvl="4"/>
            <a:r>
              <a:rPr lang="tr-TR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5400" y="1219200"/>
            <a:ext cx="45720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/>
              <a:t>Click to edit Master text styles</a:t>
            </a:r>
          </a:p>
          <a:p>
            <a:pPr lvl="1"/>
            <a:r>
              <a:rPr lang="tr-TR"/>
              <a:t>Second level</a:t>
            </a:r>
          </a:p>
          <a:p>
            <a:pPr lvl="2"/>
            <a:r>
              <a:rPr lang="tr-TR"/>
              <a:t>Third level</a:t>
            </a:r>
          </a:p>
          <a:p>
            <a:pPr lvl="3"/>
            <a:r>
              <a:rPr lang="tr-TR"/>
              <a:t>Fourth level</a:t>
            </a:r>
          </a:p>
          <a:p>
            <a:pPr lvl="4"/>
            <a:r>
              <a:rPr lang="tr-TR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2018 Autumn</a:t>
            </a: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CS211 Data Structures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2FB974-5278-49E2-A0D8-DE8E630CD8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326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tr-TR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Click to edit Master text styles</a:t>
            </a:r>
          </a:p>
          <a:p>
            <a:pPr lvl="1"/>
            <a:r>
              <a:rPr lang="tr-TR"/>
              <a:t>Second level</a:t>
            </a:r>
          </a:p>
          <a:p>
            <a:pPr lvl="2"/>
            <a:r>
              <a:rPr lang="tr-TR"/>
              <a:t>Third level</a:t>
            </a:r>
          </a:p>
          <a:p>
            <a:pPr lvl="3"/>
            <a:r>
              <a:rPr lang="tr-TR"/>
              <a:t>Fourth level</a:t>
            </a:r>
          </a:p>
          <a:p>
            <a:pPr lvl="4"/>
            <a:r>
              <a:rPr lang="tr-TR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Click to edit Master text styles</a:t>
            </a:r>
          </a:p>
          <a:p>
            <a:pPr lvl="1"/>
            <a:r>
              <a:rPr lang="tr-TR"/>
              <a:t>Second level</a:t>
            </a:r>
          </a:p>
          <a:p>
            <a:pPr lvl="2"/>
            <a:r>
              <a:rPr lang="tr-TR"/>
              <a:t>Third level</a:t>
            </a:r>
          </a:p>
          <a:p>
            <a:pPr lvl="3"/>
            <a:r>
              <a:rPr lang="tr-TR"/>
              <a:t>Fourth level</a:t>
            </a:r>
          </a:p>
          <a:p>
            <a:pPr lvl="4"/>
            <a:r>
              <a:rPr lang="tr-TR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2018 Autumn</a:t>
            </a:r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CS211 Data Structures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F394F0-CC53-464B-A5D2-3A910742DB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483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2018 Autumn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CS211 Data Structures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403758-3965-439E-A6A4-A4F4A5D6AA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833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2018 Autumn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CS211 Data Structures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99C699-C543-4C70-954A-D01DC24BC5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511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Click to edit Master text styles</a:t>
            </a:r>
          </a:p>
          <a:p>
            <a:pPr lvl="1"/>
            <a:r>
              <a:rPr lang="tr-TR"/>
              <a:t>Second level</a:t>
            </a:r>
          </a:p>
          <a:p>
            <a:pPr lvl="2"/>
            <a:r>
              <a:rPr lang="tr-TR"/>
              <a:t>Third level</a:t>
            </a:r>
          </a:p>
          <a:p>
            <a:pPr lvl="3"/>
            <a:r>
              <a:rPr lang="tr-TR"/>
              <a:t>Fourth level</a:t>
            </a:r>
          </a:p>
          <a:p>
            <a:pPr lvl="4"/>
            <a:r>
              <a:rPr lang="tr-TR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2018 Autumn</a:t>
            </a: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CS211 Data Structures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B105AB-F614-4379-A149-AAFC3EC40A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87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2018 Autumn</a:t>
            </a: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CS211 Data Structures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10C497-83A3-4ECA-9FFB-D8031638DC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109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152400"/>
            <a:ext cx="9372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219200"/>
            <a:ext cx="92964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81000" y="6477000"/>
            <a:ext cx="2063750" cy="2286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latin typeface="Calibri" pitchFamily="34" charset="0"/>
                <a:ea typeface="ＭＳ Ｐゴシック" pitchFamily="34" charset="-128"/>
              </a:defRPr>
            </a:lvl1pPr>
          </a:lstStyle>
          <a:p>
            <a:pPr>
              <a:defRPr/>
            </a:pPr>
            <a:r>
              <a:rPr lang="tr-TR"/>
              <a:t>2018 Autumn</a:t>
            </a:r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54350" y="6477000"/>
            <a:ext cx="3714750" cy="2286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latin typeface="+mn-lt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CS211 Data Structures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000" y="6477000"/>
            <a:ext cx="2063750" cy="2286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latin typeface="Calibri" pitchFamily="34" charset="0"/>
                <a:ea typeface="ＭＳ Ｐゴシック" pitchFamily="34" charset="-128"/>
              </a:defRPr>
            </a:lvl1pPr>
          </a:lstStyle>
          <a:p>
            <a:pPr>
              <a:defRPr/>
            </a:pPr>
            <a:fld id="{F8A80A08-B6FC-46CF-9FD6-4841EADDC9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libri" charset="0"/>
          <a:ea typeface="ＭＳ Ｐゴシック" charset="0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libri" charset="0"/>
          <a:ea typeface="ＭＳ Ｐゴシック" charset="0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libri" charset="0"/>
          <a:ea typeface="ＭＳ Ｐゴシック" charset="0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libri" charset="0"/>
          <a:ea typeface="ＭＳ Ｐゴシック" charset="0"/>
          <a:cs typeface="ＭＳ Ｐゴシック" charset="-128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charset="0"/>
          <a:ea typeface="ＭＳ Ｐゴシック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charset="0"/>
          <a:ea typeface="ＭＳ Ｐゴシック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charset="0"/>
          <a:ea typeface="ＭＳ Ｐゴシック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>
                <a:ea typeface="ＭＳ Ｐゴシック" pitchFamily="-84" charset="-128"/>
              </a:rPr>
              <a:t>Trees</a:t>
            </a:r>
          </a:p>
        </p:txBody>
      </p:sp>
      <p:sp>
        <p:nvSpPr>
          <p:cNvPr id="3075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>
                <a:ea typeface="ＭＳ Ｐゴシック" pitchFamily="-84" charset="-128"/>
              </a:rPr>
              <a:t>Doç. Dr. Mert Özkaya</a:t>
            </a:r>
          </a:p>
        </p:txBody>
      </p:sp>
      <p:sp>
        <p:nvSpPr>
          <p:cNvPr id="3076" name="Date Placeholder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r>
              <a:rPr lang="tr-TR" sz="800">
                <a:latin typeface="Calibri" pitchFamily="34" charset="0"/>
              </a:rPr>
              <a:t>2018 Autumn</a:t>
            </a:r>
            <a:endParaRPr lang="en-US" sz="800" dirty="0">
              <a:latin typeface="Calibri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CS211 Data Structures</a:t>
            </a:r>
          </a:p>
        </p:txBody>
      </p:sp>
      <p:sp>
        <p:nvSpPr>
          <p:cNvPr id="30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fld id="{E8CAAEE2-89AB-4AD0-91BD-BA54BAB75EF3}" type="slidenum">
              <a:rPr lang="en-US" sz="800" smtClean="0">
                <a:latin typeface="Calibri" pitchFamily="34" charset="0"/>
              </a:rPr>
              <a:pPr/>
              <a:t>1</a:t>
            </a:fld>
            <a:endParaRPr lang="en-US" sz="800">
              <a:latin typeface="Calibri" pitchFamily="34" charset="0"/>
            </a:endParaRPr>
          </a:p>
        </p:txBody>
      </p:sp>
      <p:sp>
        <p:nvSpPr>
          <p:cNvPr id="7" name="Title 6"/>
          <p:cNvSpPr txBox="1">
            <a:spLocks/>
          </p:cNvSpPr>
          <p:nvPr/>
        </p:nvSpPr>
        <p:spPr bwMode="auto">
          <a:xfrm>
            <a:off x="2133600" y="4238625"/>
            <a:ext cx="84201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sz="1050" i="1" kern="0" dirty="0">
                <a:solidFill>
                  <a:schemeClr val="tx2"/>
                </a:solidFill>
                <a:cs typeface="ＭＳ Ｐゴシック" pitchFamily="1" charset="-128"/>
              </a:rPr>
              <a:t>(Initially prepared by Dr. Ilyas </a:t>
            </a:r>
            <a:r>
              <a:rPr lang="en-US" sz="1050" i="1" kern="0" dirty="0" err="1">
                <a:solidFill>
                  <a:schemeClr val="tx2"/>
                </a:solidFill>
                <a:cs typeface="ＭＳ Ｐゴシック" pitchFamily="1" charset="-128"/>
              </a:rPr>
              <a:t>Cicekli</a:t>
            </a:r>
            <a:r>
              <a:rPr lang="en-US" sz="1050" i="1" kern="0" dirty="0">
                <a:solidFill>
                  <a:schemeClr val="tx2"/>
                </a:solidFill>
                <a:cs typeface="ＭＳ Ｐゴシック" pitchFamily="1" charset="-128"/>
              </a:rPr>
              <a:t>, then improved by Dr. Selim Aksoy)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Date Placeholder 2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r>
              <a:rPr lang="tr-TR" sz="800">
                <a:latin typeface="Calibri" pitchFamily="34" charset="0"/>
              </a:rPr>
              <a:t>2018 Autumn</a:t>
            </a:r>
            <a:endParaRPr lang="en-US" sz="800" dirty="0">
              <a:latin typeface="Calibri" pitchFamily="34" charset="0"/>
            </a:endParaRPr>
          </a:p>
        </p:txBody>
      </p:sp>
      <p:sp>
        <p:nvSpPr>
          <p:cNvPr id="23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CS211 Data Structures</a:t>
            </a:r>
          </a:p>
        </p:txBody>
      </p:sp>
      <p:sp>
        <p:nvSpPr>
          <p:cNvPr id="1229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fld id="{CCB5AFBB-9811-4B81-8EEF-21A370BB33DD}" type="slidenum">
              <a:rPr lang="en-US" sz="800" smtClean="0">
                <a:latin typeface="Calibri" pitchFamily="34" charset="0"/>
              </a:rPr>
              <a:pPr/>
              <a:t>10</a:t>
            </a:fld>
            <a:endParaRPr lang="en-US" sz="800">
              <a:latin typeface="Calibri" pitchFamily="34" charset="0"/>
            </a:endParaRPr>
          </a:p>
        </p:txBody>
      </p:sp>
      <p:sp>
        <p:nvSpPr>
          <p:cNvPr id="381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  <a:cs typeface="+mj-cs"/>
              </a:rPr>
              <a:t>Binary Tree -- Example</a:t>
            </a:r>
          </a:p>
        </p:txBody>
      </p:sp>
      <p:grpSp>
        <p:nvGrpSpPr>
          <p:cNvPr id="12294" name="Group 23"/>
          <p:cNvGrpSpPr>
            <a:grpSpLocks/>
          </p:cNvGrpSpPr>
          <p:nvPr/>
        </p:nvGrpSpPr>
        <p:grpSpPr bwMode="auto">
          <a:xfrm>
            <a:off x="1371600" y="1981200"/>
            <a:ext cx="2787650" cy="3276600"/>
            <a:chOff x="864" y="1248"/>
            <a:chExt cx="1756" cy="2064"/>
          </a:xfrm>
        </p:grpSpPr>
        <p:sp>
          <p:nvSpPr>
            <p:cNvPr id="12296" name="Line 3"/>
            <p:cNvSpPr>
              <a:spLocks noChangeShapeType="1"/>
            </p:cNvSpPr>
            <p:nvPr/>
          </p:nvSpPr>
          <p:spPr bwMode="auto">
            <a:xfrm flipH="1">
              <a:off x="960" y="1392"/>
              <a:ext cx="288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97" name="Line 4"/>
            <p:cNvSpPr>
              <a:spLocks noChangeShapeType="1"/>
            </p:cNvSpPr>
            <p:nvPr/>
          </p:nvSpPr>
          <p:spPr bwMode="auto">
            <a:xfrm>
              <a:off x="1248" y="1392"/>
              <a:ext cx="24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98" name="Line 5"/>
            <p:cNvSpPr>
              <a:spLocks noChangeShapeType="1"/>
            </p:cNvSpPr>
            <p:nvPr/>
          </p:nvSpPr>
          <p:spPr bwMode="auto">
            <a:xfrm flipH="1">
              <a:off x="1248" y="1776"/>
              <a:ext cx="24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99" name="Line 6"/>
            <p:cNvSpPr>
              <a:spLocks noChangeShapeType="1"/>
            </p:cNvSpPr>
            <p:nvPr/>
          </p:nvSpPr>
          <p:spPr bwMode="auto">
            <a:xfrm>
              <a:off x="1488" y="1776"/>
              <a:ext cx="288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00" name="Line 7"/>
            <p:cNvSpPr>
              <a:spLocks noChangeShapeType="1"/>
            </p:cNvSpPr>
            <p:nvPr/>
          </p:nvSpPr>
          <p:spPr bwMode="auto">
            <a:xfrm flipH="1">
              <a:off x="1008" y="2256"/>
              <a:ext cx="24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01" name="Line 8"/>
            <p:cNvSpPr>
              <a:spLocks noChangeShapeType="1"/>
            </p:cNvSpPr>
            <p:nvPr/>
          </p:nvSpPr>
          <p:spPr bwMode="auto">
            <a:xfrm flipH="1">
              <a:off x="1536" y="2208"/>
              <a:ext cx="24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02" name="Line 9"/>
            <p:cNvSpPr>
              <a:spLocks noChangeShapeType="1"/>
            </p:cNvSpPr>
            <p:nvPr/>
          </p:nvSpPr>
          <p:spPr bwMode="auto">
            <a:xfrm>
              <a:off x="1776" y="2208"/>
              <a:ext cx="336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03" name="Text Box 10"/>
            <p:cNvSpPr txBox="1">
              <a:spLocks noChangeArrowheads="1"/>
            </p:cNvSpPr>
            <p:nvPr/>
          </p:nvSpPr>
          <p:spPr bwMode="auto">
            <a:xfrm>
              <a:off x="1152" y="1248"/>
              <a:ext cx="39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9pPr>
            </a:lstStyle>
            <a:p>
              <a:r>
                <a:rPr lang="en-US" sz="2400">
                  <a:latin typeface="Times New Roman" pitchFamily="-84" charset="0"/>
                  <a:sym typeface="Symbol" pitchFamily="18" charset="2"/>
                </a:rPr>
                <a:t> A</a:t>
              </a:r>
              <a:endParaRPr lang="en-US" sz="2400">
                <a:latin typeface="Times New Roman" pitchFamily="-84" charset="0"/>
              </a:endParaRPr>
            </a:p>
          </p:txBody>
        </p:sp>
        <p:sp>
          <p:nvSpPr>
            <p:cNvPr id="12304" name="Text Box 11"/>
            <p:cNvSpPr txBox="1">
              <a:spLocks noChangeArrowheads="1"/>
            </p:cNvSpPr>
            <p:nvPr/>
          </p:nvSpPr>
          <p:spPr bwMode="auto">
            <a:xfrm>
              <a:off x="1152" y="2112"/>
              <a:ext cx="39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9pPr>
            </a:lstStyle>
            <a:p>
              <a:r>
                <a:rPr lang="en-US" sz="2400">
                  <a:latin typeface="Times New Roman" pitchFamily="-84" charset="0"/>
                  <a:sym typeface="Symbol" pitchFamily="18" charset="2"/>
                </a:rPr>
                <a:t> D</a:t>
              </a:r>
              <a:endParaRPr lang="en-US" sz="2400">
                <a:latin typeface="Times New Roman" pitchFamily="-84" charset="0"/>
              </a:endParaRPr>
            </a:p>
          </p:txBody>
        </p:sp>
        <p:sp>
          <p:nvSpPr>
            <p:cNvPr id="12305" name="Text Box 12"/>
            <p:cNvSpPr txBox="1">
              <a:spLocks noChangeArrowheads="1"/>
            </p:cNvSpPr>
            <p:nvPr/>
          </p:nvSpPr>
          <p:spPr bwMode="auto">
            <a:xfrm>
              <a:off x="1392" y="1632"/>
              <a:ext cx="3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9pPr>
            </a:lstStyle>
            <a:p>
              <a:r>
                <a:rPr lang="en-US" sz="2400">
                  <a:latin typeface="Times New Roman" pitchFamily="-84" charset="0"/>
                  <a:sym typeface="Symbol" pitchFamily="18" charset="2"/>
                </a:rPr>
                <a:t> C</a:t>
              </a:r>
              <a:endParaRPr lang="en-US" sz="2400">
                <a:latin typeface="Times New Roman" pitchFamily="-84" charset="0"/>
              </a:endParaRPr>
            </a:p>
          </p:txBody>
        </p:sp>
        <p:sp>
          <p:nvSpPr>
            <p:cNvPr id="12306" name="Text Box 13"/>
            <p:cNvSpPr txBox="1">
              <a:spLocks noChangeArrowheads="1"/>
            </p:cNvSpPr>
            <p:nvPr/>
          </p:nvSpPr>
          <p:spPr bwMode="auto">
            <a:xfrm>
              <a:off x="1680" y="2064"/>
              <a:ext cx="36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9pPr>
            </a:lstStyle>
            <a:p>
              <a:r>
                <a:rPr lang="en-US" sz="2400">
                  <a:latin typeface="Times New Roman" pitchFamily="-84" charset="0"/>
                  <a:sym typeface="Symbol" pitchFamily="18" charset="2"/>
                </a:rPr>
                <a:t> E</a:t>
              </a:r>
              <a:endParaRPr lang="en-US" sz="2400">
                <a:latin typeface="Times New Roman" pitchFamily="-84" charset="0"/>
              </a:endParaRPr>
            </a:p>
          </p:txBody>
        </p:sp>
        <p:sp>
          <p:nvSpPr>
            <p:cNvPr id="12307" name="Text Box 14"/>
            <p:cNvSpPr txBox="1">
              <a:spLocks noChangeArrowheads="1"/>
            </p:cNvSpPr>
            <p:nvPr/>
          </p:nvSpPr>
          <p:spPr bwMode="auto">
            <a:xfrm>
              <a:off x="1440" y="2544"/>
              <a:ext cx="39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9pPr>
            </a:lstStyle>
            <a:p>
              <a:r>
                <a:rPr lang="en-US" sz="2400">
                  <a:latin typeface="Times New Roman" pitchFamily="-84" charset="0"/>
                  <a:sym typeface="Symbol" pitchFamily="18" charset="2"/>
                </a:rPr>
                <a:t> G</a:t>
              </a:r>
              <a:endParaRPr lang="en-US" sz="2400">
                <a:latin typeface="Times New Roman" pitchFamily="-84" charset="0"/>
              </a:endParaRPr>
            </a:p>
          </p:txBody>
        </p:sp>
        <p:sp>
          <p:nvSpPr>
            <p:cNvPr id="12308" name="Text Box 15"/>
            <p:cNvSpPr txBox="1">
              <a:spLocks noChangeArrowheads="1"/>
            </p:cNvSpPr>
            <p:nvPr/>
          </p:nvSpPr>
          <p:spPr bwMode="auto">
            <a:xfrm>
              <a:off x="912" y="2544"/>
              <a:ext cx="35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9pPr>
            </a:lstStyle>
            <a:p>
              <a:r>
                <a:rPr lang="en-US" sz="2400">
                  <a:latin typeface="Times New Roman" pitchFamily="-84" charset="0"/>
                  <a:sym typeface="Symbol" pitchFamily="18" charset="2"/>
                </a:rPr>
                <a:t> F</a:t>
              </a:r>
              <a:endParaRPr lang="en-US" sz="2400">
                <a:latin typeface="Times New Roman" pitchFamily="-84" charset="0"/>
              </a:endParaRPr>
            </a:p>
          </p:txBody>
        </p:sp>
        <p:sp>
          <p:nvSpPr>
            <p:cNvPr id="12309" name="Text Box 16"/>
            <p:cNvSpPr txBox="1">
              <a:spLocks noChangeArrowheads="1"/>
            </p:cNvSpPr>
            <p:nvPr/>
          </p:nvSpPr>
          <p:spPr bwMode="auto">
            <a:xfrm>
              <a:off x="2016" y="2544"/>
              <a:ext cx="39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9pPr>
            </a:lstStyle>
            <a:p>
              <a:r>
                <a:rPr lang="en-US" sz="2400">
                  <a:latin typeface="Times New Roman" pitchFamily="-84" charset="0"/>
                  <a:sym typeface="Symbol" pitchFamily="18" charset="2"/>
                </a:rPr>
                <a:t> H</a:t>
              </a:r>
              <a:endParaRPr lang="en-US" sz="2400">
                <a:latin typeface="Times New Roman" pitchFamily="-84" charset="0"/>
              </a:endParaRPr>
            </a:p>
          </p:txBody>
        </p:sp>
        <p:sp>
          <p:nvSpPr>
            <p:cNvPr id="12310" name="Text Box 17"/>
            <p:cNvSpPr txBox="1">
              <a:spLocks noChangeArrowheads="1"/>
            </p:cNvSpPr>
            <p:nvPr/>
          </p:nvSpPr>
          <p:spPr bwMode="auto">
            <a:xfrm>
              <a:off x="864" y="1680"/>
              <a:ext cx="3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9pPr>
            </a:lstStyle>
            <a:p>
              <a:r>
                <a:rPr lang="en-US" sz="2400">
                  <a:latin typeface="Times New Roman" pitchFamily="-84" charset="0"/>
                  <a:sym typeface="Symbol" pitchFamily="18" charset="2"/>
                </a:rPr>
                <a:t> B</a:t>
              </a:r>
              <a:endParaRPr lang="en-US" sz="2400">
                <a:latin typeface="Times New Roman" pitchFamily="-84" charset="0"/>
              </a:endParaRPr>
            </a:p>
          </p:txBody>
        </p:sp>
        <p:sp>
          <p:nvSpPr>
            <p:cNvPr id="12311" name="Line 19"/>
            <p:cNvSpPr>
              <a:spLocks noChangeShapeType="1"/>
            </p:cNvSpPr>
            <p:nvPr/>
          </p:nvSpPr>
          <p:spPr bwMode="auto">
            <a:xfrm>
              <a:off x="2160" y="2736"/>
              <a:ext cx="24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12" name="Text Box 20"/>
            <p:cNvSpPr txBox="1">
              <a:spLocks noChangeArrowheads="1"/>
            </p:cNvSpPr>
            <p:nvPr/>
          </p:nvSpPr>
          <p:spPr bwMode="auto">
            <a:xfrm>
              <a:off x="2304" y="3024"/>
              <a:ext cx="3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9pPr>
            </a:lstStyle>
            <a:p>
              <a:r>
                <a:rPr lang="en-US" sz="2400">
                  <a:latin typeface="Times New Roman" pitchFamily="-84" charset="0"/>
                  <a:sym typeface="Symbol" pitchFamily="18" charset="2"/>
                </a:rPr>
                <a:t> I</a:t>
              </a:r>
              <a:endParaRPr lang="en-US" sz="2400">
                <a:latin typeface="Times New Roman" pitchFamily="-84" charset="0"/>
              </a:endParaRPr>
            </a:p>
          </p:txBody>
        </p:sp>
      </p:grpSp>
      <p:sp>
        <p:nvSpPr>
          <p:cNvPr id="12295" name="Text Box 22"/>
          <p:cNvSpPr txBox="1">
            <a:spLocks noChangeArrowheads="1"/>
          </p:cNvSpPr>
          <p:nvPr/>
        </p:nvSpPr>
        <p:spPr bwMode="auto">
          <a:xfrm>
            <a:off x="4876800" y="1752600"/>
            <a:ext cx="3921125" cy="415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pPr>
              <a:buFontTx/>
              <a:buChar char="•"/>
            </a:pPr>
            <a:r>
              <a:rPr lang="en-US" sz="2400">
                <a:latin typeface="Times New Roman" pitchFamily="-84" charset="0"/>
              </a:rPr>
              <a:t> A is the root.</a:t>
            </a:r>
            <a:endParaRPr lang="tr-TR" sz="2400">
              <a:latin typeface="Times New Roman" pitchFamily="-84" charset="0"/>
            </a:endParaRPr>
          </a:p>
          <a:p>
            <a:pPr>
              <a:buFontTx/>
              <a:buChar char="•"/>
            </a:pPr>
            <a:endParaRPr lang="en-US" sz="2400">
              <a:latin typeface="Times New Roman" pitchFamily="-84" charset="0"/>
            </a:endParaRPr>
          </a:p>
          <a:p>
            <a:pPr>
              <a:buFontTx/>
              <a:buChar char="•"/>
            </a:pPr>
            <a:r>
              <a:rPr lang="en-US" sz="2400">
                <a:latin typeface="Times New Roman" pitchFamily="-84" charset="0"/>
              </a:rPr>
              <a:t> B is left child of A, </a:t>
            </a:r>
            <a:endParaRPr lang="tr-TR" sz="2400">
              <a:latin typeface="Times New Roman" pitchFamily="-84" charset="0"/>
            </a:endParaRPr>
          </a:p>
          <a:p>
            <a:r>
              <a:rPr lang="tr-TR" sz="2400">
                <a:latin typeface="Times New Roman" pitchFamily="-84" charset="0"/>
              </a:rPr>
              <a:t>  </a:t>
            </a:r>
            <a:r>
              <a:rPr lang="en-US" sz="2400">
                <a:latin typeface="Times New Roman" pitchFamily="-84" charset="0"/>
              </a:rPr>
              <a:t>C is right child of A.</a:t>
            </a:r>
            <a:endParaRPr lang="tr-TR" sz="2400">
              <a:latin typeface="Times New Roman" pitchFamily="-84" charset="0"/>
            </a:endParaRPr>
          </a:p>
          <a:p>
            <a:endParaRPr lang="en-US" sz="2400">
              <a:latin typeface="Times New Roman" pitchFamily="-84" charset="0"/>
            </a:endParaRPr>
          </a:p>
          <a:p>
            <a:pPr>
              <a:buFontTx/>
              <a:buChar char="•"/>
            </a:pPr>
            <a:r>
              <a:rPr lang="en-US" sz="2400">
                <a:latin typeface="Times New Roman" pitchFamily="-84" charset="0"/>
              </a:rPr>
              <a:t> D doesn</a:t>
            </a:r>
            <a:r>
              <a:rPr lang="ja-JP" altLang="en-US" sz="2400">
                <a:latin typeface="Arial" charset="0"/>
              </a:rPr>
              <a:t>’</a:t>
            </a:r>
            <a:r>
              <a:rPr lang="en-US" altLang="ja-JP" sz="2400">
                <a:latin typeface="Times New Roman" pitchFamily="-84" charset="0"/>
              </a:rPr>
              <a:t>t have a right child.</a:t>
            </a:r>
            <a:endParaRPr lang="tr-TR" altLang="ja-JP" sz="2400">
              <a:latin typeface="Times New Roman" pitchFamily="-84" charset="0"/>
            </a:endParaRPr>
          </a:p>
          <a:p>
            <a:pPr>
              <a:buFontTx/>
              <a:buChar char="•"/>
            </a:pPr>
            <a:endParaRPr lang="en-US" altLang="ja-JP" sz="2400">
              <a:latin typeface="Times New Roman" pitchFamily="-84" charset="0"/>
            </a:endParaRPr>
          </a:p>
          <a:p>
            <a:pPr>
              <a:buFontTx/>
              <a:buChar char="•"/>
            </a:pPr>
            <a:r>
              <a:rPr lang="en-US" sz="2400">
                <a:latin typeface="Times New Roman" pitchFamily="-84" charset="0"/>
              </a:rPr>
              <a:t> H doesn</a:t>
            </a:r>
            <a:r>
              <a:rPr lang="ja-JP" altLang="en-US" sz="2400">
                <a:latin typeface="Arial" charset="0"/>
              </a:rPr>
              <a:t>’</a:t>
            </a:r>
            <a:r>
              <a:rPr lang="en-US" altLang="ja-JP" sz="2400">
                <a:latin typeface="Times New Roman" pitchFamily="-84" charset="0"/>
              </a:rPr>
              <a:t>t have a left child.</a:t>
            </a:r>
            <a:endParaRPr lang="tr-TR" altLang="ja-JP" sz="2400">
              <a:latin typeface="Times New Roman" pitchFamily="-84" charset="0"/>
            </a:endParaRPr>
          </a:p>
          <a:p>
            <a:pPr>
              <a:buFontTx/>
              <a:buChar char="•"/>
            </a:pPr>
            <a:endParaRPr lang="en-US" altLang="ja-JP" sz="2400">
              <a:latin typeface="Times New Roman" pitchFamily="-84" charset="0"/>
            </a:endParaRPr>
          </a:p>
          <a:p>
            <a:pPr>
              <a:buFontTx/>
              <a:buChar char="•"/>
            </a:pPr>
            <a:r>
              <a:rPr lang="en-US" sz="2400">
                <a:latin typeface="Times New Roman" pitchFamily="-84" charset="0"/>
              </a:rPr>
              <a:t> B, F, G and I are leaves.</a:t>
            </a:r>
          </a:p>
          <a:p>
            <a:pPr>
              <a:buFontTx/>
              <a:buChar char="•"/>
            </a:pPr>
            <a:endParaRPr lang="en-US" sz="2400">
              <a:latin typeface="Times New Roman" pitchFamily="-8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Date Placeholder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r>
              <a:rPr lang="tr-TR" sz="800">
                <a:latin typeface="Calibri" pitchFamily="34" charset="0"/>
              </a:rPr>
              <a:t>2018 Autumn</a:t>
            </a:r>
            <a:endParaRPr lang="en-US" sz="800" dirty="0">
              <a:latin typeface="Calibri" pitchFamily="34" charset="0"/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CS211 Data Structures</a:t>
            </a:r>
          </a:p>
        </p:txBody>
      </p:sp>
      <p:sp>
        <p:nvSpPr>
          <p:cNvPr id="1434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fld id="{52A520AA-116C-4AD2-8809-16E43ECFFA54}" type="slidenum">
              <a:rPr lang="en-US" sz="800" smtClean="0">
                <a:latin typeface="Calibri" pitchFamily="34" charset="0"/>
              </a:rPr>
              <a:pPr/>
              <a:t>11</a:t>
            </a:fld>
            <a:endParaRPr lang="en-US" sz="800">
              <a:latin typeface="Calibri" pitchFamily="34" charset="0"/>
            </a:endParaRPr>
          </a:p>
        </p:txBody>
      </p:sp>
      <p:sp>
        <p:nvSpPr>
          <p:cNvPr id="384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  <a:cs typeface="+mj-cs"/>
              </a:rPr>
              <a:t>Height of Binary Tree</a:t>
            </a:r>
          </a:p>
        </p:txBody>
      </p:sp>
      <p:sp>
        <p:nvSpPr>
          <p:cNvPr id="1434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>
                <a:ea typeface="ＭＳ Ｐゴシック" pitchFamily="-84" charset="-128"/>
              </a:rPr>
              <a:t>The height of a binary tree T can be defined as recursively as:</a:t>
            </a:r>
          </a:p>
          <a:p>
            <a:pPr lvl="1">
              <a:lnSpc>
                <a:spcPct val="90000"/>
              </a:lnSpc>
            </a:pPr>
            <a:r>
              <a:rPr lang="en-US" sz="2400">
                <a:ea typeface="ＭＳ Ｐゴシック" pitchFamily="-84" charset="-128"/>
              </a:rPr>
              <a:t>If T is empty, its height is 0.</a:t>
            </a:r>
          </a:p>
          <a:p>
            <a:pPr lvl="1">
              <a:lnSpc>
                <a:spcPct val="90000"/>
              </a:lnSpc>
            </a:pPr>
            <a:r>
              <a:rPr lang="en-US" sz="2400">
                <a:ea typeface="ＭＳ Ｐゴシック" pitchFamily="-84" charset="-128"/>
              </a:rPr>
              <a:t>If T is non-empty tree, then since T is of the form</a:t>
            </a:r>
            <a:r>
              <a:rPr lang="tr-TR" sz="2400">
                <a:ea typeface="ＭＳ Ｐゴシック" pitchFamily="-84" charset="-128"/>
              </a:rPr>
              <a:t> ...</a:t>
            </a:r>
            <a:endParaRPr lang="en-US" sz="2400">
              <a:ea typeface="ＭＳ Ｐゴシック" pitchFamily="-84" charset="-128"/>
            </a:endParaRPr>
          </a:p>
          <a:p>
            <a:pPr lvl="1">
              <a:lnSpc>
                <a:spcPct val="90000"/>
              </a:lnSpc>
            </a:pPr>
            <a:endParaRPr lang="en-US" sz="2400">
              <a:ea typeface="ＭＳ Ｐゴシック" pitchFamily="-84" charset="-128"/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>
                <a:ea typeface="ＭＳ Ｐゴシック" pitchFamily="-84" charset="-128"/>
              </a:rPr>
              <a:t>		      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sz="2400">
              <a:ea typeface="ＭＳ Ｐゴシック" pitchFamily="-84" charset="-128"/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>
                <a:ea typeface="ＭＳ Ｐゴシック" pitchFamily="-84" charset="-128"/>
              </a:rPr>
              <a:t>	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tr-TR" sz="2400">
                <a:ea typeface="ＭＳ Ｐゴシック" pitchFamily="-84" charset="-128"/>
              </a:rPr>
              <a:t>     ... </a:t>
            </a:r>
            <a:r>
              <a:rPr lang="en-US" sz="2400">
                <a:ea typeface="ＭＳ Ｐゴシック" pitchFamily="-84" charset="-128"/>
              </a:rPr>
              <a:t>height of T is 1 greater than height of its root</a:t>
            </a:r>
            <a:r>
              <a:rPr lang="ja-JP" altLang="en-US" sz="2400">
                <a:latin typeface="Arial" charset="0"/>
                <a:ea typeface="ＭＳ Ｐゴシック" pitchFamily="-84" charset="-128"/>
              </a:rPr>
              <a:t>’</a:t>
            </a:r>
            <a:r>
              <a:rPr lang="en-US" altLang="ja-JP" sz="2400">
                <a:ea typeface="ＭＳ Ｐゴシック" pitchFamily="-84" charset="-128"/>
              </a:rPr>
              <a:t>s taller subtree; ie.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sz="2400">
              <a:ea typeface="ＭＳ Ｐゴシック" pitchFamily="-84" charset="-128"/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>
                <a:ea typeface="ＭＳ Ｐゴシック" pitchFamily="-84" charset="-128"/>
              </a:rPr>
              <a:t>		</a:t>
            </a:r>
            <a:r>
              <a:rPr lang="tr-TR" sz="2400">
                <a:ea typeface="ＭＳ Ｐゴシック" pitchFamily="-84" charset="-128"/>
              </a:rPr>
              <a:t>                </a:t>
            </a:r>
            <a:r>
              <a:rPr lang="en-US" sz="2400" b="1">
                <a:solidFill>
                  <a:srgbClr val="C00000"/>
                </a:solidFill>
                <a:ea typeface="ＭＳ Ｐゴシック" pitchFamily="-84" charset="-128"/>
              </a:rPr>
              <a:t>height(T)</a:t>
            </a:r>
            <a:r>
              <a:rPr lang="en-US" sz="2400">
                <a:ea typeface="ＭＳ Ｐゴシック" pitchFamily="-84" charset="-128"/>
              </a:rPr>
              <a:t> = </a:t>
            </a:r>
            <a:r>
              <a:rPr lang="en-US" sz="2400">
                <a:solidFill>
                  <a:srgbClr val="C00000"/>
                </a:solidFill>
                <a:ea typeface="ＭＳ Ｐゴシック" pitchFamily="-84" charset="-128"/>
              </a:rPr>
              <a:t>1</a:t>
            </a:r>
            <a:r>
              <a:rPr lang="en-US" sz="2400">
                <a:ea typeface="ＭＳ Ｐゴシック" pitchFamily="-84" charset="-128"/>
              </a:rPr>
              <a:t> + </a:t>
            </a:r>
            <a:r>
              <a:rPr lang="en-US" sz="2400" b="1">
                <a:solidFill>
                  <a:srgbClr val="C00000"/>
                </a:solidFill>
                <a:ea typeface="ＭＳ Ｐゴシック" pitchFamily="-84" charset="-128"/>
              </a:rPr>
              <a:t>max</a:t>
            </a:r>
            <a:r>
              <a:rPr lang="en-US" sz="2400">
                <a:ea typeface="ＭＳ Ｐゴシック" pitchFamily="-84" charset="-128"/>
              </a:rPr>
              <a:t>{height(T</a:t>
            </a:r>
            <a:r>
              <a:rPr lang="en-US" sz="2400" baseline="-25000">
                <a:ea typeface="ＭＳ Ｐゴシック" pitchFamily="-84" charset="-128"/>
              </a:rPr>
              <a:t>L</a:t>
            </a:r>
            <a:r>
              <a:rPr lang="en-US" sz="2400">
                <a:ea typeface="ＭＳ Ｐゴシック" pitchFamily="-84" charset="-128"/>
              </a:rPr>
              <a:t>),height(T</a:t>
            </a:r>
            <a:r>
              <a:rPr lang="en-US" sz="2400" baseline="-25000">
                <a:ea typeface="ＭＳ Ｐゴシック" pitchFamily="-84" charset="-128"/>
              </a:rPr>
              <a:t>R</a:t>
            </a:r>
            <a:r>
              <a:rPr lang="en-US" sz="2400">
                <a:ea typeface="ＭＳ Ｐゴシック" pitchFamily="-84" charset="-128"/>
              </a:rPr>
              <a:t>)}</a:t>
            </a:r>
          </a:p>
          <a:p>
            <a:pPr>
              <a:lnSpc>
                <a:spcPct val="90000"/>
              </a:lnSpc>
            </a:pPr>
            <a:endParaRPr lang="en-US">
              <a:ea typeface="ＭＳ Ｐゴシック" pitchFamily="-84" charset="-128"/>
            </a:endParaRPr>
          </a:p>
        </p:txBody>
      </p:sp>
      <p:pic>
        <p:nvPicPr>
          <p:cNvPr id="14343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2514600"/>
            <a:ext cx="1536700" cy="142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Date Placeholder 2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r>
              <a:rPr lang="tr-TR" sz="800">
                <a:latin typeface="Calibri" pitchFamily="34" charset="0"/>
              </a:rPr>
              <a:t>2018 Autumn</a:t>
            </a:r>
            <a:endParaRPr lang="en-US" sz="800" dirty="0">
              <a:latin typeface="Calibri" pitchFamily="34" charset="0"/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CS211 Data Structures</a:t>
            </a:r>
          </a:p>
        </p:txBody>
      </p:sp>
      <p:sp>
        <p:nvSpPr>
          <p:cNvPr id="1536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fld id="{2B14CC1D-A5F9-4FAD-9645-50DAD7FD3326}" type="slidenum">
              <a:rPr lang="en-US" sz="800" smtClean="0">
                <a:latin typeface="Calibri" pitchFamily="34" charset="0"/>
              </a:rPr>
              <a:pPr/>
              <a:t>12</a:t>
            </a:fld>
            <a:endParaRPr lang="en-US" sz="800">
              <a:latin typeface="Calibri" pitchFamily="34" charset="0"/>
            </a:endParaRPr>
          </a:p>
        </p:txBody>
      </p:sp>
      <p:sp>
        <p:nvSpPr>
          <p:cNvPr id="385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  <a:cs typeface="+mj-cs"/>
              </a:rPr>
              <a:t>Height of Binary Tree (cont.)</a:t>
            </a:r>
          </a:p>
        </p:txBody>
      </p:sp>
      <p:pic>
        <p:nvPicPr>
          <p:cNvPr id="15366" name="Picture 3" descr="Carrano1006.pct                                                000C8891 The Brain                      B3A96F87: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00200"/>
            <a:ext cx="8077200" cy="381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7" name="Text Box 4"/>
          <p:cNvSpPr txBox="1">
            <a:spLocks noChangeArrowheads="1"/>
          </p:cNvSpPr>
          <p:nvPr/>
        </p:nvSpPr>
        <p:spPr bwMode="auto">
          <a:xfrm>
            <a:off x="1371600" y="5715000"/>
            <a:ext cx="62325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r>
              <a:rPr lang="en-US" sz="2000">
                <a:latin typeface="Arial" charset="0"/>
              </a:rPr>
              <a:t>Binary trees with the same nodes but different heights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Date Placeholder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r>
              <a:rPr lang="tr-TR" sz="800">
                <a:latin typeface="Calibri" pitchFamily="34" charset="0"/>
              </a:rPr>
              <a:t>2018 Autumn</a:t>
            </a:r>
            <a:endParaRPr lang="en-US" sz="800" dirty="0">
              <a:latin typeface="Calibri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CS211 Data Structures</a:t>
            </a:r>
          </a:p>
        </p:txBody>
      </p:sp>
      <p:sp>
        <p:nvSpPr>
          <p:cNvPr id="1638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fld id="{4655A5E7-065A-4556-BC0B-728DE8C1584D}" type="slidenum">
              <a:rPr lang="en-US" sz="800" smtClean="0">
                <a:latin typeface="Calibri" pitchFamily="34" charset="0"/>
              </a:rPr>
              <a:pPr/>
              <a:t>13</a:t>
            </a:fld>
            <a:endParaRPr lang="en-US" sz="800">
              <a:latin typeface="Calibri" pitchFamily="34" charset="0"/>
            </a:endParaRPr>
          </a:p>
        </p:txBody>
      </p:sp>
      <p:sp>
        <p:nvSpPr>
          <p:cNvPr id="387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  <a:cs typeface="+mj-cs"/>
              </a:rPr>
              <a:t>Full Binary Tree</a:t>
            </a:r>
          </a:p>
        </p:txBody>
      </p:sp>
      <p:sp>
        <p:nvSpPr>
          <p:cNvPr id="1639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ＭＳ Ｐゴシック" pitchFamily="-84" charset="-128"/>
              </a:rPr>
              <a:t>In a </a:t>
            </a:r>
            <a:r>
              <a:rPr lang="en-US" b="1" i="1">
                <a:solidFill>
                  <a:srgbClr val="C00000"/>
                </a:solidFill>
                <a:ea typeface="ＭＳ Ｐゴシック" pitchFamily="-84" charset="-128"/>
              </a:rPr>
              <a:t>full binary tree</a:t>
            </a:r>
            <a:r>
              <a:rPr lang="en-US">
                <a:solidFill>
                  <a:srgbClr val="C00000"/>
                </a:solidFill>
                <a:ea typeface="ＭＳ Ｐゴシック" pitchFamily="-84" charset="-128"/>
              </a:rPr>
              <a:t> </a:t>
            </a:r>
            <a:r>
              <a:rPr lang="en-US">
                <a:ea typeface="ＭＳ Ｐゴシック" pitchFamily="-84" charset="-128"/>
              </a:rPr>
              <a:t>of height h, all nodes that are at a level less than h have two children each.</a:t>
            </a:r>
          </a:p>
          <a:p>
            <a:r>
              <a:rPr lang="en-US">
                <a:ea typeface="ＭＳ Ｐゴシック" pitchFamily="-84" charset="-128"/>
              </a:rPr>
              <a:t>Each node in a full binary tree has left and right subtrees of the same height.</a:t>
            </a:r>
          </a:p>
          <a:p>
            <a:r>
              <a:rPr lang="en-US">
                <a:ea typeface="ＭＳ Ｐゴシック" pitchFamily="-84" charset="-128"/>
              </a:rPr>
              <a:t>Among binary trees of height h, a full binary tree has as many leaves as possible, and </a:t>
            </a:r>
            <a:r>
              <a:rPr lang="tr-TR" b="1">
                <a:solidFill>
                  <a:srgbClr val="C00000"/>
                </a:solidFill>
                <a:ea typeface="ＭＳ Ｐゴシック" pitchFamily="-84" charset="-128"/>
              </a:rPr>
              <a:t>leaves </a:t>
            </a:r>
            <a:r>
              <a:rPr lang="en-US" b="1">
                <a:solidFill>
                  <a:srgbClr val="C00000"/>
                </a:solidFill>
                <a:ea typeface="ＭＳ Ｐゴシック" pitchFamily="-84" charset="-128"/>
              </a:rPr>
              <a:t>all are at level h</a:t>
            </a:r>
            <a:r>
              <a:rPr lang="en-US">
                <a:ea typeface="ＭＳ Ｐゴシック" pitchFamily="-84" charset="-128"/>
              </a:rPr>
              <a:t>.</a:t>
            </a:r>
          </a:p>
          <a:p>
            <a:r>
              <a:rPr lang="en-US">
                <a:ea typeface="ＭＳ Ｐゴシック" pitchFamily="-84" charset="-128"/>
              </a:rPr>
              <a:t>A full binary </a:t>
            </a:r>
            <a:r>
              <a:rPr lang="tr-TR">
                <a:ea typeface="ＭＳ Ｐゴシック" pitchFamily="-84" charset="-128"/>
              </a:rPr>
              <a:t>tree </a:t>
            </a:r>
            <a:r>
              <a:rPr lang="en-US">
                <a:ea typeface="ＭＳ Ｐゴシック" pitchFamily="-84" charset="-128"/>
              </a:rPr>
              <a:t>has </a:t>
            </a:r>
            <a:r>
              <a:rPr lang="en-US" b="1">
                <a:solidFill>
                  <a:srgbClr val="C00000"/>
                </a:solidFill>
                <a:ea typeface="ＭＳ Ｐゴシック" pitchFamily="-84" charset="-128"/>
              </a:rPr>
              <a:t>no missing nodes</a:t>
            </a:r>
            <a:r>
              <a:rPr lang="en-US">
                <a:ea typeface="ＭＳ Ｐゴシック" pitchFamily="-84" charset="-128"/>
              </a:rPr>
              <a:t>.</a:t>
            </a:r>
          </a:p>
          <a:p>
            <a:r>
              <a:rPr lang="en-US">
                <a:ea typeface="ＭＳ Ｐゴシック" pitchFamily="-84" charset="-128"/>
              </a:rPr>
              <a:t>Recursive definition of full binary tree:</a:t>
            </a:r>
          </a:p>
          <a:p>
            <a:pPr lvl="1"/>
            <a:r>
              <a:rPr lang="en-US" sz="2400">
                <a:ea typeface="ＭＳ Ｐゴシック" pitchFamily="-84" charset="-128"/>
              </a:rPr>
              <a:t>If T is empty, T is a full binary tree of height 0.</a:t>
            </a:r>
          </a:p>
          <a:p>
            <a:pPr lvl="1"/>
            <a:r>
              <a:rPr lang="en-US" sz="2400">
                <a:ea typeface="ＭＳ Ｐゴシック" pitchFamily="-84" charset="-128"/>
              </a:rPr>
              <a:t>If T is not empty and has height h&gt;0, T is a full binary tree if its root</a:t>
            </a:r>
            <a:r>
              <a:rPr lang="ja-JP" altLang="en-US" sz="2400">
                <a:latin typeface="Arial" charset="0"/>
                <a:ea typeface="ＭＳ Ｐゴシック" pitchFamily="-84" charset="-128"/>
              </a:rPr>
              <a:t>’</a:t>
            </a:r>
            <a:r>
              <a:rPr lang="en-US" altLang="ja-JP" sz="2400">
                <a:ea typeface="ＭＳ Ｐゴシック" pitchFamily="-84" charset="-128"/>
              </a:rPr>
              <a:t>s subtrees are both full binary trees of height h-1.</a:t>
            </a:r>
          </a:p>
          <a:p>
            <a:pPr lvl="1"/>
            <a:endParaRPr lang="en-US" sz="2400">
              <a:ea typeface="ＭＳ Ｐゴシック" pitchFamily="-84" charset="-128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Date Placeholder 2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r>
              <a:rPr lang="tr-TR" sz="800">
                <a:latin typeface="Calibri" pitchFamily="34" charset="0"/>
              </a:rPr>
              <a:t>2018 Autumn</a:t>
            </a:r>
            <a:endParaRPr lang="en-US" sz="800" dirty="0">
              <a:latin typeface="Calibri" pitchFamily="34" charset="0"/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CS211 Data Structures</a:t>
            </a:r>
          </a:p>
        </p:txBody>
      </p:sp>
      <p:sp>
        <p:nvSpPr>
          <p:cNvPr id="1741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fld id="{44F709B5-3B2E-4185-AC59-C5877E42B1EF}" type="slidenum">
              <a:rPr lang="en-US" sz="800" smtClean="0">
                <a:latin typeface="Calibri" pitchFamily="34" charset="0"/>
              </a:rPr>
              <a:pPr/>
              <a:t>14</a:t>
            </a:fld>
            <a:endParaRPr lang="en-US" sz="800">
              <a:latin typeface="Calibri" pitchFamily="34" charset="0"/>
            </a:endParaRPr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-84" charset="-128"/>
              </a:rPr>
              <a:t>Full Binary Tree – Example </a:t>
            </a:r>
          </a:p>
        </p:txBody>
      </p:sp>
      <p:pic>
        <p:nvPicPr>
          <p:cNvPr id="17414" name="Picture 3" descr="Carrano1007.pct                                                000C8891 The Brain                      B3A96F87: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752600"/>
            <a:ext cx="3182938" cy="347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5" name="Text Box 4"/>
          <p:cNvSpPr txBox="1">
            <a:spLocks noChangeArrowheads="1"/>
          </p:cNvSpPr>
          <p:nvPr/>
        </p:nvSpPr>
        <p:spPr bwMode="auto">
          <a:xfrm>
            <a:off x="4648200" y="2895600"/>
            <a:ext cx="32718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r>
              <a:rPr lang="en-US" sz="2000">
                <a:latin typeface="Arial" charset="0"/>
              </a:rPr>
              <a:t>A full binary tree of height 3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Date Placeholder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r>
              <a:rPr lang="tr-TR" sz="800">
                <a:latin typeface="Calibri" pitchFamily="34" charset="0"/>
              </a:rPr>
              <a:t>2018 Autumn</a:t>
            </a:r>
            <a:endParaRPr lang="en-US" sz="800" dirty="0">
              <a:latin typeface="Calibri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CS211 Data Structures</a:t>
            </a:r>
          </a:p>
        </p:txBody>
      </p:sp>
      <p:sp>
        <p:nvSpPr>
          <p:cNvPr id="1843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fld id="{5E02B52D-5C67-419E-A63D-36D5D95A5BBE}" type="slidenum">
              <a:rPr lang="en-US" sz="800" smtClean="0">
                <a:latin typeface="Calibri" pitchFamily="34" charset="0"/>
              </a:rPr>
              <a:pPr/>
              <a:t>15</a:t>
            </a:fld>
            <a:endParaRPr lang="en-US" sz="800">
              <a:latin typeface="Calibri" pitchFamily="34" charset="0"/>
            </a:endParaRPr>
          </a:p>
        </p:txBody>
      </p:sp>
      <p:sp>
        <p:nvSpPr>
          <p:cNvPr id="389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  <a:cs typeface="+mj-cs"/>
              </a:rPr>
              <a:t>Complete Binary Tree</a:t>
            </a:r>
          </a:p>
        </p:txBody>
      </p:sp>
      <p:sp>
        <p:nvSpPr>
          <p:cNvPr id="389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defRPr/>
            </a:pPr>
            <a:r>
              <a:rPr lang="en-US" dirty="0">
                <a:ea typeface="+mn-ea"/>
                <a:cs typeface="+mn-cs"/>
              </a:rPr>
              <a:t>A </a:t>
            </a:r>
            <a:r>
              <a:rPr lang="en-US" b="1" i="1" dirty="0">
                <a:solidFill>
                  <a:srgbClr val="C00000"/>
                </a:solidFill>
                <a:ea typeface="+mn-ea"/>
                <a:cs typeface="+mn-cs"/>
              </a:rPr>
              <a:t>complete binary tree</a:t>
            </a:r>
            <a:r>
              <a:rPr lang="en-US" dirty="0">
                <a:solidFill>
                  <a:srgbClr val="C00000"/>
                </a:solidFill>
                <a:ea typeface="+mn-ea"/>
                <a:cs typeface="+mn-cs"/>
              </a:rPr>
              <a:t> </a:t>
            </a:r>
            <a:r>
              <a:rPr lang="en-US" dirty="0">
                <a:ea typeface="+mn-ea"/>
                <a:cs typeface="+mn-cs"/>
              </a:rPr>
              <a:t>of height h is a binary tree that is </a:t>
            </a:r>
            <a:r>
              <a:rPr lang="en-US" b="1" dirty="0">
                <a:solidFill>
                  <a:srgbClr val="C00000"/>
                </a:solidFill>
                <a:ea typeface="+mn-ea"/>
                <a:cs typeface="+mn-cs"/>
              </a:rPr>
              <a:t>full</a:t>
            </a:r>
            <a:r>
              <a:rPr lang="en-US" dirty="0">
                <a:ea typeface="+mn-ea"/>
                <a:cs typeface="+mn-cs"/>
              </a:rPr>
              <a:t> </a:t>
            </a:r>
            <a:r>
              <a:rPr lang="en-US" b="1" dirty="0">
                <a:solidFill>
                  <a:srgbClr val="C00000"/>
                </a:solidFill>
                <a:ea typeface="+mn-ea"/>
                <a:cs typeface="+mn-cs"/>
              </a:rPr>
              <a:t>down to level h-1</a:t>
            </a:r>
            <a:r>
              <a:rPr lang="en-US" dirty="0">
                <a:ea typeface="+mn-ea"/>
                <a:cs typeface="+mn-cs"/>
              </a:rPr>
              <a:t>, with level h filled in from left to right.</a:t>
            </a:r>
          </a:p>
          <a:p>
            <a:pPr marL="457200" indent="-457200">
              <a:defRPr/>
            </a:pPr>
            <a:endParaRPr lang="tr-TR" dirty="0">
              <a:ea typeface="+mn-ea"/>
              <a:cs typeface="+mn-cs"/>
            </a:endParaRPr>
          </a:p>
          <a:p>
            <a:pPr marL="457200" indent="-457200">
              <a:defRPr/>
            </a:pPr>
            <a:r>
              <a:rPr lang="en-US" dirty="0">
                <a:ea typeface="+mn-ea"/>
                <a:cs typeface="+mn-cs"/>
              </a:rPr>
              <a:t>A binary tree T of height h is complete if</a:t>
            </a:r>
          </a:p>
          <a:p>
            <a:pPr marL="800100" lvl="1" indent="-342900">
              <a:buFontTx/>
              <a:buAutoNum type="arabicPeriod"/>
              <a:defRPr/>
            </a:pPr>
            <a:r>
              <a:rPr lang="en-US" sz="2400" dirty="0">
                <a:ea typeface="+mn-ea"/>
              </a:rPr>
              <a:t>All nodes at level h-2 and above have two children each, and</a:t>
            </a:r>
          </a:p>
          <a:p>
            <a:pPr marL="800100" lvl="1" indent="-342900">
              <a:buFontTx/>
              <a:buAutoNum type="arabicPeriod"/>
              <a:defRPr/>
            </a:pPr>
            <a:r>
              <a:rPr lang="en-US" sz="2400" dirty="0">
                <a:ea typeface="+mn-ea"/>
              </a:rPr>
              <a:t>When a node at level h-1 has children, all nodes to its left at the same level have two children each, and</a:t>
            </a:r>
          </a:p>
          <a:p>
            <a:pPr marL="800100" lvl="1" indent="-342900">
              <a:buFontTx/>
              <a:buAutoNum type="arabicPeriod"/>
              <a:defRPr/>
            </a:pPr>
            <a:r>
              <a:rPr lang="en-US" sz="2400" dirty="0">
                <a:ea typeface="+mn-ea"/>
              </a:rPr>
              <a:t>When a node at level h-1 has one child, it is a left child.</a:t>
            </a:r>
          </a:p>
          <a:p>
            <a:pPr marL="457200" indent="-457200">
              <a:buFontTx/>
              <a:buNone/>
              <a:defRPr/>
            </a:pPr>
            <a:endParaRPr lang="en-US" dirty="0">
              <a:ea typeface="+mn-ea"/>
              <a:cs typeface="+mn-cs"/>
            </a:endParaRPr>
          </a:p>
          <a:p>
            <a:pPr marL="457200" indent="-457200">
              <a:defRPr/>
            </a:pPr>
            <a:r>
              <a:rPr lang="en-US" dirty="0">
                <a:ea typeface="+mn-ea"/>
                <a:cs typeface="+mn-cs"/>
              </a:rPr>
              <a:t>A full binary tree is a complete binary tree.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Date Placeholder 2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r>
              <a:rPr lang="tr-TR" sz="800">
                <a:latin typeface="Calibri" pitchFamily="34" charset="0"/>
              </a:rPr>
              <a:t>2018 Autumn</a:t>
            </a:r>
            <a:endParaRPr lang="en-US" sz="800" dirty="0">
              <a:latin typeface="Calibri" pitchFamily="34" charset="0"/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CS211 Data Structures</a:t>
            </a:r>
          </a:p>
        </p:txBody>
      </p:sp>
      <p:sp>
        <p:nvSpPr>
          <p:cNvPr id="1946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fld id="{99562978-7F8A-4CE7-9394-67F7DECE1F38}" type="slidenum">
              <a:rPr lang="en-US" sz="800" smtClean="0">
                <a:latin typeface="Calibri" pitchFamily="34" charset="0"/>
              </a:rPr>
              <a:pPr/>
              <a:t>16</a:t>
            </a:fld>
            <a:endParaRPr lang="en-US" sz="800">
              <a:latin typeface="Calibri" pitchFamily="34" charset="0"/>
            </a:endParaRPr>
          </a:p>
        </p:txBody>
      </p:sp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-84" charset="-128"/>
              </a:rPr>
              <a:t>Complete Binary Tree – Example </a:t>
            </a:r>
          </a:p>
        </p:txBody>
      </p:sp>
      <p:pic>
        <p:nvPicPr>
          <p:cNvPr id="19462" name="Picture 3" descr="Carrano1008.pct                                                000C8891 The Brain                      B3A96F87: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447800"/>
            <a:ext cx="6743700" cy="420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Date Placeholder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r>
              <a:rPr lang="tr-TR" sz="800">
                <a:latin typeface="Calibri" pitchFamily="34" charset="0"/>
              </a:rPr>
              <a:t>2018 Autumn</a:t>
            </a:r>
            <a:endParaRPr lang="en-US" sz="800" dirty="0">
              <a:latin typeface="Calibri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CS211 Data Structures</a:t>
            </a:r>
          </a:p>
        </p:txBody>
      </p:sp>
      <p:sp>
        <p:nvSpPr>
          <p:cNvPr id="2150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fld id="{20A8B8F1-F68D-482B-AC32-3DF1E6C4266B}" type="slidenum">
              <a:rPr lang="en-US" sz="800" smtClean="0">
                <a:latin typeface="Calibri" pitchFamily="34" charset="0"/>
              </a:rPr>
              <a:pPr/>
              <a:t>17</a:t>
            </a:fld>
            <a:endParaRPr lang="en-US" sz="800">
              <a:latin typeface="Calibri" pitchFamily="34" charset="0"/>
            </a:endParaRPr>
          </a:p>
        </p:txBody>
      </p:sp>
      <p:sp>
        <p:nvSpPr>
          <p:cNvPr id="447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  <a:cs typeface="+mj-cs"/>
              </a:rPr>
              <a:t>Maximum and Minimum Heights of a Binary Tree</a:t>
            </a:r>
          </a:p>
        </p:txBody>
      </p:sp>
      <p:sp>
        <p:nvSpPr>
          <p:cNvPr id="447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tr-TR" b="1" dirty="0">
                <a:solidFill>
                  <a:srgbClr val="C00000"/>
                </a:solidFill>
                <a:ea typeface="+mn-ea"/>
                <a:cs typeface="+mn-cs"/>
              </a:rPr>
              <a:t>E</a:t>
            </a:r>
            <a:r>
              <a:rPr lang="en-US" b="1" dirty="0" err="1">
                <a:solidFill>
                  <a:srgbClr val="C00000"/>
                </a:solidFill>
                <a:ea typeface="+mn-ea"/>
                <a:cs typeface="+mn-cs"/>
              </a:rPr>
              <a:t>fficiency</a:t>
            </a:r>
            <a:r>
              <a:rPr lang="en-US" dirty="0">
                <a:ea typeface="+mn-ea"/>
                <a:cs typeface="+mn-cs"/>
              </a:rPr>
              <a:t> of most binary tree operations </a:t>
            </a:r>
            <a:r>
              <a:rPr lang="en-US" b="1" dirty="0">
                <a:solidFill>
                  <a:srgbClr val="C00000"/>
                </a:solidFill>
                <a:ea typeface="+mn-ea"/>
                <a:cs typeface="+mn-cs"/>
              </a:rPr>
              <a:t>depends on </a:t>
            </a:r>
            <a:r>
              <a:rPr lang="en-US" b="1" dirty="0">
                <a:solidFill>
                  <a:srgbClr val="C00000"/>
                </a:solidFill>
              </a:rPr>
              <a:t>tree </a:t>
            </a:r>
            <a:r>
              <a:rPr lang="en-US" b="1" dirty="0">
                <a:solidFill>
                  <a:srgbClr val="C00000"/>
                </a:solidFill>
                <a:ea typeface="+mn-ea"/>
                <a:cs typeface="+mn-cs"/>
              </a:rPr>
              <a:t>height</a:t>
            </a:r>
            <a:r>
              <a:rPr lang="en-US" dirty="0">
                <a:ea typeface="+mn-ea"/>
                <a:cs typeface="+mn-cs"/>
              </a:rPr>
              <a:t>.</a:t>
            </a:r>
          </a:p>
          <a:p>
            <a:pPr>
              <a:defRPr/>
            </a:pPr>
            <a:endParaRPr lang="en-US" dirty="0">
              <a:ea typeface="+mn-ea"/>
              <a:cs typeface="+mn-cs"/>
            </a:endParaRPr>
          </a:p>
          <a:p>
            <a:pPr>
              <a:defRPr/>
            </a:pPr>
            <a:r>
              <a:rPr lang="tr-TR" b="1" dirty="0">
                <a:solidFill>
                  <a:srgbClr val="C00000"/>
                </a:solidFill>
                <a:ea typeface="+mn-ea"/>
                <a:cs typeface="+mn-cs"/>
              </a:rPr>
              <a:t>E.g. m</a:t>
            </a:r>
            <a:r>
              <a:rPr lang="en-US" b="1" dirty="0" err="1">
                <a:solidFill>
                  <a:srgbClr val="C00000"/>
                </a:solidFill>
                <a:ea typeface="+mn-ea"/>
                <a:cs typeface="+mn-cs"/>
              </a:rPr>
              <a:t>aximum</a:t>
            </a:r>
            <a:r>
              <a:rPr lang="en-US" b="1" dirty="0">
                <a:solidFill>
                  <a:srgbClr val="C00000"/>
                </a:solidFill>
                <a:ea typeface="+mn-ea"/>
                <a:cs typeface="+mn-cs"/>
              </a:rPr>
              <a:t> number of key comparisons </a:t>
            </a:r>
            <a:r>
              <a:rPr lang="en-US" dirty="0">
                <a:ea typeface="+mn-ea"/>
                <a:cs typeface="+mn-cs"/>
              </a:rPr>
              <a:t>for retrieval, deletion, and insertion operations for BSTs is the height of the tree.</a:t>
            </a:r>
          </a:p>
          <a:p>
            <a:pPr>
              <a:defRPr/>
            </a:pPr>
            <a:endParaRPr lang="en-US" dirty="0">
              <a:ea typeface="+mn-ea"/>
              <a:cs typeface="+mn-cs"/>
            </a:endParaRPr>
          </a:p>
          <a:p>
            <a:pPr>
              <a:defRPr/>
            </a:pPr>
            <a:r>
              <a:rPr lang="en-US" dirty="0">
                <a:ea typeface="+mn-ea"/>
                <a:cs typeface="+mn-cs"/>
              </a:rPr>
              <a:t>The maximum of height of a binary tree with n nodes is n.</a:t>
            </a:r>
            <a:r>
              <a:rPr lang="tr-TR" dirty="0">
                <a:ea typeface="+mn-ea"/>
                <a:cs typeface="+mn-cs"/>
              </a:rPr>
              <a:t>  </a:t>
            </a:r>
            <a:r>
              <a:rPr lang="tr-TR" dirty="0">
                <a:solidFill>
                  <a:srgbClr val="C00000"/>
                </a:solidFill>
                <a:ea typeface="+mn-ea"/>
                <a:cs typeface="+mn-cs"/>
              </a:rPr>
              <a:t>How?</a:t>
            </a:r>
            <a:endParaRPr lang="en-US" dirty="0">
              <a:solidFill>
                <a:srgbClr val="C00000"/>
              </a:solidFill>
              <a:ea typeface="+mn-ea"/>
              <a:cs typeface="+mn-cs"/>
            </a:endParaRPr>
          </a:p>
          <a:p>
            <a:pPr>
              <a:defRPr/>
            </a:pPr>
            <a:endParaRPr lang="en-US" dirty="0">
              <a:ea typeface="+mn-ea"/>
              <a:cs typeface="+mn-cs"/>
            </a:endParaRPr>
          </a:p>
          <a:p>
            <a:pPr>
              <a:defRPr/>
            </a:pPr>
            <a:r>
              <a:rPr lang="en-US" dirty="0">
                <a:ea typeface="+mn-ea"/>
                <a:cs typeface="+mn-cs"/>
              </a:rPr>
              <a:t>Each level of a minimum height tree, except the last level, must contain as many nodes as possible.</a:t>
            </a:r>
            <a:endParaRPr lang="tr-TR" dirty="0">
              <a:ea typeface="+mn-ea"/>
              <a:cs typeface="+mn-cs"/>
            </a:endParaRPr>
          </a:p>
          <a:p>
            <a:pPr lvl="1">
              <a:defRPr/>
            </a:pPr>
            <a:r>
              <a:rPr lang="tr-TR" sz="1800" dirty="0">
                <a:solidFill>
                  <a:srgbClr val="C00000"/>
                </a:solidFill>
                <a:ea typeface="+mn-ea"/>
                <a:cs typeface="+mn-cs"/>
              </a:rPr>
              <a:t>Should the tree be a Complete Binary Tree?</a:t>
            </a:r>
            <a:endParaRPr lang="en-US" sz="1800" dirty="0">
              <a:solidFill>
                <a:srgbClr val="C00000"/>
              </a:solidFill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Date Placeholder 2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r>
              <a:rPr lang="tr-TR" sz="800">
                <a:latin typeface="Calibri" pitchFamily="34" charset="0"/>
              </a:rPr>
              <a:t>2018 Autumn</a:t>
            </a:r>
            <a:endParaRPr lang="en-US" sz="800" dirty="0">
              <a:latin typeface="Calibri" pitchFamily="34" charset="0"/>
            </a:endParaRPr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CS211 Data Structures</a:t>
            </a:r>
          </a:p>
        </p:txBody>
      </p:sp>
      <p:sp>
        <p:nvSpPr>
          <p:cNvPr id="2253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fld id="{800C5BA3-67CE-46F0-8E26-BBB33EC7372B}" type="slidenum">
              <a:rPr lang="en-US" sz="800" smtClean="0">
                <a:latin typeface="Calibri" pitchFamily="34" charset="0"/>
              </a:rPr>
              <a:pPr/>
              <a:t>18</a:t>
            </a:fld>
            <a:endParaRPr lang="en-US" sz="800">
              <a:latin typeface="Calibri" pitchFamily="34" charset="0"/>
            </a:endParaRPr>
          </a:p>
        </p:txBody>
      </p:sp>
      <p:sp>
        <p:nvSpPr>
          <p:cNvPr id="448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  <a:cs typeface="+mj-cs"/>
              </a:rPr>
              <a:t>Maximum and Minimum Heights of a Binary Tree</a:t>
            </a:r>
          </a:p>
        </p:txBody>
      </p:sp>
      <p:pic>
        <p:nvPicPr>
          <p:cNvPr id="22534" name="Picture 3" descr="Carrano1030.pct                                                000C8891 The Brain                      B3A96F87: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371600"/>
            <a:ext cx="2422525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5" name="Picture 4" descr="Carrano1031.pct                                                000C8891 The Brain                      B3A96F87: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219200"/>
            <a:ext cx="4205288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6" name="Text Box 5"/>
          <p:cNvSpPr txBox="1">
            <a:spLocks noChangeArrowheads="1"/>
          </p:cNvSpPr>
          <p:nvPr/>
        </p:nvSpPr>
        <p:spPr bwMode="auto">
          <a:xfrm>
            <a:off x="228600" y="4876800"/>
            <a:ext cx="36385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r>
              <a:rPr lang="en-US" sz="2000">
                <a:latin typeface="Arial" charset="0"/>
              </a:rPr>
              <a:t>A maximum-height binary tree </a:t>
            </a:r>
          </a:p>
          <a:p>
            <a:r>
              <a:rPr lang="en-US" sz="2000">
                <a:latin typeface="Arial" charset="0"/>
              </a:rPr>
              <a:t>with seven nodes</a:t>
            </a:r>
          </a:p>
        </p:txBody>
      </p:sp>
      <p:sp>
        <p:nvSpPr>
          <p:cNvPr id="22537" name="Text Box 6"/>
          <p:cNvSpPr txBox="1">
            <a:spLocks noChangeArrowheads="1"/>
          </p:cNvSpPr>
          <p:nvPr/>
        </p:nvSpPr>
        <p:spPr bwMode="auto">
          <a:xfrm>
            <a:off x="5105400" y="5181600"/>
            <a:ext cx="38639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>
                <a:latin typeface="Arial" charset="0"/>
              </a:rPr>
              <a:t>Some binary trees of height 3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Date Placeholder 2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r>
              <a:rPr lang="tr-TR" sz="800">
                <a:latin typeface="Calibri" pitchFamily="34" charset="0"/>
              </a:rPr>
              <a:t>2018 Autumn</a:t>
            </a:r>
            <a:endParaRPr lang="en-US" sz="800" dirty="0">
              <a:latin typeface="Calibri" pitchFamily="34" charset="0"/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CS211 Data Structures</a:t>
            </a:r>
          </a:p>
        </p:txBody>
      </p:sp>
      <p:sp>
        <p:nvSpPr>
          <p:cNvPr id="2355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fld id="{3887FB8F-A942-46A4-9EA5-1A80973B15B1}" type="slidenum">
              <a:rPr lang="en-US" sz="800" smtClean="0">
                <a:latin typeface="Calibri" pitchFamily="34" charset="0"/>
              </a:rPr>
              <a:pPr/>
              <a:t>19</a:t>
            </a:fld>
            <a:endParaRPr lang="en-US" sz="800">
              <a:latin typeface="Calibri" pitchFamily="34" charset="0"/>
            </a:endParaRPr>
          </a:p>
        </p:txBody>
      </p:sp>
      <p:sp>
        <p:nvSpPr>
          <p:cNvPr id="449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chemeClr val="tx1"/>
                </a:solidFill>
                <a:ea typeface="+mj-ea"/>
                <a:cs typeface="+mj-cs"/>
              </a:rPr>
              <a:t>Counting the nodes in a full binary tree of height </a:t>
            </a:r>
            <a:r>
              <a:rPr lang="en-US" i="1">
                <a:solidFill>
                  <a:schemeClr val="tx1"/>
                </a:solidFill>
                <a:ea typeface="+mj-ea"/>
                <a:cs typeface="+mj-cs"/>
              </a:rPr>
              <a:t>h</a:t>
            </a:r>
          </a:p>
        </p:txBody>
      </p:sp>
      <p:pic>
        <p:nvPicPr>
          <p:cNvPr id="23558" name="Picture 3" descr="Carrano1032.pct                                                000C8891 The Brain                      B3A96F87: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295400"/>
            <a:ext cx="8534400" cy="500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Date Placeholder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r>
              <a:rPr lang="tr-TR" sz="800">
                <a:latin typeface="Calibri" pitchFamily="34" charset="0"/>
              </a:rPr>
              <a:t>2018 Autumn</a:t>
            </a:r>
            <a:endParaRPr lang="en-US" sz="800" dirty="0">
              <a:latin typeface="Calibri" pitchFamily="34" charset="0"/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CS211 Data Structures</a:t>
            </a:r>
          </a:p>
        </p:txBody>
      </p:sp>
      <p:sp>
        <p:nvSpPr>
          <p:cNvPr id="410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fld id="{99EB396A-A874-4E8D-BB83-E3320AF06597}" type="slidenum">
              <a:rPr lang="en-US" sz="800" smtClean="0">
                <a:latin typeface="Calibri" pitchFamily="34" charset="0"/>
              </a:rPr>
              <a:pPr/>
              <a:t>2</a:t>
            </a:fld>
            <a:endParaRPr lang="en-US" sz="800">
              <a:latin typeface="Calibri" pitchFamily="34" charset="0"/>
            </a:endParaRPr>
          </a:p>
        </p:txBody>
      </p:sp>
      <p:sp>
        <p:nvSpPr>
          <p:cNvPr id="373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  <a:cs typeface="+mj-cs"/>
              </a:rPr>
              <a:t>What is a Tree?</a:t>
            </a:r>
          </a:p>
        </p:txBody>
      </p:sp>
      <p:sp>
        <p:nvSpPr>
          <p:cNvPr id="410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lnSpc>
                <a:spcPct val="80000"/>
              </a:lnSpc>
              <a:buFontTx/>
              <a:buNone/>
            </a:pPr>
            <a:endParaRPr lang="en-US" sz="2400" i="1">
              <a:ea typeface="ＭＳ Ｐゴシック" pitchFamily="-84" charset="-128"/>
            </a:endParaRPr>
          </a:p>
          <a:p>
            <a:pPr>
              <a:lnSpc>
                <a:spcPct val="80000"/>
              </a:lnSpc>
            </a:pPr>
            <a:r>
              <a:rPr lang="en-US">
                <a:ea typeface="ＭＳ Ｐゴシック" pitchFamily="-84" charset="-128"/>
              </a:rPr>
              <a:t>T is a </a:t>
            </a:r>
            <a:r>
              <a:rPr lang="en-US" b="1">
                <a:solidFill>
                  <a:srgbClr val="C00000"/>
                </a:solidFill>
                <a:ea typeface="ＭＳ Ｐゴシック" pitchFamily="-84" charset="-128"/>
              </a:rPr>
              <a:t>tree</a:t>
            </a:r>
            <a:r>
              <a:rPr lang="en-US">
                <a:ea typeface="ＭＳ Ｐゴシック" pitchFamily="-84" charset="-128"/>
              </a:rPr>
              <a:t> if either</a:t>
            </a:r>
          </a:p>
          <a:p>
            <a:pPr lvl="1">
              <a:lnSpc>
                <a:spcPct val="80000"/>
              </a:lnSpc>
            </a:pPr>
            <a:endParaRPr lang="tr-TR" sz="2400">
              <a:ea typeface="ＭＳ Ｐゴシック" pitchFamily="-84" charset="-128"/>
            </a:endParaRPr>
          </a:p>
          <a:p>
            <a:pPr lvl="1">
              <a:lnSpc>
                <a:spcPct val="80000"/>
              </a:lnSpc>
            </a:pPr>
            <a:r>
              <a:rPr lang="en-US" sz="2400">
                <a:ea typeface="ＭＳ Ｐゴシック" pitchFamily="-84" charset="-128"/>
              </a:rPr>
              <a:t>T has no nodes, or</a:t>
            </a:r>
          </a:p>
          <a:p>
            <a:pPr lvl="1">
              <a:lnSpc>
                <a:spcPct val="80000"/>
              </a:lnSpc>
            </a:pPr>
            <a:endParaRPr lang="tr-TR" sz="2400">
              <a:ea typeface="ＭＳ Ｐゴシック" pitchFamily="-84" charset="-128"/>
            </a:endParaRPr>
          </a:p>
          <a:p>
            <a:pPr lvl="1">
              <a:lnSpc>
                <a:spcPct val="80000"/>
              </a:lnSpc>
            </a:pPr>
            <a:r>
              <a:rPr lang="en-US" sz="2400">
                <a:ea typeface="ＭＳ Ｐゴシック" pitchFamily="-84" charset="-128"/>
              </a:rPr>
              <a:t>T is of the form: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400">
                <a:ea typeface="ＭＳ Ｐゴシック" pitchFamily="-84" charset="-128"/>
              </a:rPr>
              <a:t>			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sz="2400">
              <a:ea typeface="ＭＳ Ｐゴシック" pitchFamily="-84" charset="-128"/>
            </a:endParaRPr>
          </a:p>
          <a:p>
            <a:pPr lvl="1">
              <a:lnSpc>
                <a:spcPct val="80000"/>
              </a:lnSpc>
              <a:buFontTx/>
              <a:buNone/>
            </a:pPr>
            <a:endParaRPr lang="en-US" sz="2400">
              <a:ea typeface="ＭＳ Ｐゴシック" pitchFamily="-84" charset="-128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400">
                <a:ea typeface="ＭＳ Ｐゴシック" pitchFamily="-84" charset="-128"/>
              </a:rPr>
              <a:t>	</a:t>
            </a:r>
            <a:r>
              <a:rPr lang="tr-TR" sz="2400">
                <a:ea typeface="ＭＳ Ｐゴシック" pitchFamily="-84" charset="-128"/>
              </a:rPr>
              <a:t>			</a:t>
            </a:r>
            <a:r>
              <a:rPr lang="en-US" sz="2400">
                <a:ea typeface="ＭＳ Ｐゴシック" pitchFamily="-84" charset="-128"/>
              </a:rPr>
              <a:t>where r is a node and T</a:t>
            </a:r>
            <a:r>
              <a:rPr lang="en-US" sz="2400" baseline="-25000">
                <a:ea typeface="ＭＳ Ｐゴシック" pitchFamily="-84" charset="-128"/>
              </a:rPr>
              <a:t>1</a:t>
            </a:r>
            <a:r>
              <a:rPr lang="en-US" sz="2400">
                <a:ea typeface="ＭＳ Ｐゴシック" pitchFamily="-84" charset="-128"/>
              </a:rPr>
              <a:t>, T</a:t>
            </a:r>
            <a:r>
              <a:rPr lang="en-US" sz="2400" baseline="-25000">
                <a:ea typeface="ＭＳ Ｐゴシック" pitchFamily="-84" charset="-128"/>
              </a:rPr>
              <a:t>2</a:t>
            </a:r>
            <a:r>
              <a:rPr lang="en-US" sz="2400">
                <a:ea typeface="ＭＳ Ｐゴシック" pitchFamily="-84" charset="-128"/>
              </a:rPr>
              <a:t>, ..., T</a:t>
            </a:r>
            <a:r>
              <a:rPr lang="en-US" sz="2400" baseline="-25000">
                <a:ea typeface="ＭＳ Ｐゴシック" pitchFamily="-84" charset="-128"/>
              </a:rPr>
              <a:t>k </a:t>
            </a:r>
            <a:r>
              <a:rPr lang="en-US" sz="2400">
                <a:ea typeface="ＭＳ Ｐゴシック" pitchFamily="-84" charset="-128"/>
              </a:rPr>
              <a:t> are trees.</a:t>
            </a:r>
          </a:p>
        </p:txBody>
      </p:sp>
      <p:pic>
        <p:nvPicPr>
          <p:cNvPr id="4103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2286000"/>
            <a:ext cx="3505200" cy="201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Date Placeholder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r>
              <a:rPr lang="tr-TR" sz="800">
                <a:latin typeface="Calibri" pitchFamily="34" charset="0"/>
              </a:rPr>
              <a:t>2018 Autumn</a:t>
            </a:r>
            <a:endParaRPr lang="en-US" sz="800" dirty="0">
              <a:latin typeface="Calibri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CS211 Data Structures</a:t>
            </a:r>
          </a:p>
        </p:txBody>
      </p:sp>
      <p:sp>
        <p:nvSpPr>
          <p:cNvPr id="2458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fld id="{85A845FF-BD6F-49CA-A156-AA00C1764F1F}" type="slidenum">
              <a:rPr lang="en-US" sz="800" smtClean="0">
                <a:latin typeface="Calibri" pitchFamily="34" charset="0"/>
              </a:rPr>
              <a:pPr/>
              <a:t>20</a:t>
            </a:fld>
            <a:endParaRPr lang="en-US" sz="800">
              <a:latin typeface="Calibri" pitchFamily="34" charset="0"/>
            </a:endParaRPr>
          </a:p>
        </p:txBody>
      </p:sp>
      <p:sp>
        <p:nvSpPr>
          <p:cNvPr id="450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  <a:cs typeface="+mj-cs"/>
              </a:rPr>
              <a:t>Some Height Theorems</a:t>
            </a:r>
          </a:p>
        </p:txBody>
      </p:sp>
      <p:sp>
        <p:nvSpPr>
          <p:cNvPr id="2458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b="1" i="1">
                <a:solidFill>
                  <a:srgbClr val="C00000"/>
                </a:solidFill>
                <a:ea typeface="ＭＳ Ｐゴシック" pitchFamily="-84" charset="-128"/>
              </a:rPr>
              <a:t>Theorem:</a:t>
            </a:r>
            <a:r>
              <a:rPr lang="en-US">
                <a:solidFill>
                  <a:srgbClr val="C00000"/>
                </a:solidFill>
                <a:ea typeface="ＭＳ Ｐゴシック" pitchFamily="-84" charset="-128"/>
              </a:rPr>
              <a:t> </a:t>
            </a:r>
            <a:r>
              <a:rPr lang="en-US">
                <a:ea typeface="ＭＳ Ｐゴシック" pitchFamily="-84" charset="-128"/>
              </a:rPr>
              <a:t>A full binary </a:t>
            </a:r>
            <a:r>
              <a:rPr lang="tr-TR">
                <a:ea typeface="ＭＳ Ｐゴシック" pitchFamily="-84" charset="-128"/>
              </a:rPr>
              <a:t>tree </a:t>
            </a:r>
            <a:r>
              <a:rPr lang="en-US">
                <a:ea typeface="ＭＳ Ｐゴシック" pitchFamily="-84" charset="-128"/>
              </a:rPr>
              <a:t>of height h</a:t>
            </a:r>
            <a:r>
              <a:rPr lang="en-US">
                <a:ea typeface="ＭＳ Ｐゴシック" pitchFamily="-84" charset="-128"/>
                <a:sym typeface="Symbol" pitchFamily="18" charset="2"/>
              </a:rPr>
              <a:t>0 has 2</a:t>
            </a:r>
            <a:r>
              <a:rPr lang="en-US" baseline="30000">
                <a:ea typeface="ＭＳ Ｐゴシック" pitchFamily="-84" charset="-128"/>
                <a:sym typeface="Symbol" pitchFamily="18" charset="2"/>
              </a:rPr>
              <a:t>h</a:t>
            </a:r>
            <a:r>
              <a:rPr lang="en-US">
                <a:ea typeface="ＭＳ Ｐゴシック" pitchFamily="-84" charset="-128"/>
                <a:sym typeface="Symbol" pitchFamily="18" charset="2"/>
              </a:rPr>
              <a:t>-1 nodes.</a:t>
            </a:r>
          </a:p>
          <a:p>
            <a:endParaRPr lang="tr-TR">
              <a:ea typeface="ＭＳ Ｐゴシック" pitchFamily="-84" charset="-128"/>
              <a:sym typeface="Symbol" pitchFamily="18" charset="2"/>
            </a:endParaRPr>
          </a:p>
          <a:p>
            <a:r>
              <a:rPr lang="en-US">
                <a:ea typeface="ＭＳ Ｐゴシック" pitchFamily="-84" charset="-128"/>
                <a:sym typeface="Symbol" pitchFamily="18" charset="2"/>
              </a:rPr>
              <a:t>The maximum number of nodes that a binary tree of height h can have is 2</a:t>
            </a:r>
            <a:r>
              <a:rPr lang="en-US" baseline="30000">
                <a:ea typeface="ＭＳ Ｐゴシック" pitchFamily="-84" charset="-128"/>
                <a:sym typeface="Symbol" pitchFamily="18" charset="2"/>
              </a:rPr>
              <a:t>h</a:t>
            </a:r>
            <a:r>
              <a:rPr lang="en-US">
                <a:ea typeface="ＭＳ Ｐゴシック" pitchFamily="-84" charset="-128"/>
                <a:sym typeface="Symbol" pitchFamily="18" charset="2"/>
              </a:rPr>
              <a:t>-1.</a:t>
            </a:r>
            <a:endParaRPr lang="tr-TR">
              <a:ea typeface="ＭＳ Ｐゴシック" pitchFamily="-84" charset="-128"/>
              <a:sym typeface="Symbol" pitchFamily="18" charset="2"/>
            </a:endParaRPr>
          </a:p>
          <a:p>
            <a:endParaRPr lang="tr-TR">
              <a:ea typeface="ＭＳ Ｐゴシック" pitchFamily="-84" charset="-128"/>
              <a:sym typeface="Symbol" pitchFamily="18" charset="2"/>
            </a:endParaRPr>
          </a:p>
          <a:p>
            <a:r>
              <a:rPr lang="en-US">
                <a:ea typeface="ＭＳ Ｐゴシック" pitchFamily="-84" charset="-128"/>
                <a:sym typeface="Wingdings" pitchFamily="-84" charset="2"/>
              </a:rPr>
              <a:t>We cannot insert a new node into a full binary tree without </a:t>
            </a:r>
          </a:p>
          <a:p>
            <a:pPr>
              <a:buFont typeface="Wingdings" pitchFamily="-84" charset="2"/>
              <a:buNone/>
            </a:pPr>
            <a:r>
              <a:rPr lang="en-US">
                <a:ea typeface="ＭＳ Ｐゴシック" pitchFamily="-84" charset="-128"/>
                <a:sym typeface="Wingdings" pitchFamily="-84" charset="2"/>
              </a:rPr>
              <a:t>	increasing its height.</a:t>
            </a:r>
            <a:endParaRPr lang="en-US">
              <a:ea typeface="ＭＳ Ｐゴシック" pitchFamily="-84" charset="-128"/>
              <a:sym typeface="Symbol" pitchFamily="18" charset="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Date Placeholder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r>
              <a:rPr lang="tr-TR" sz="800">
                <a:latin typeface="Calibri" pitchFamily="34" charset="0"/>
              </a:rPr>
              <a:t>2018 Autumn</a:t>
            </a:r>
            <a:endParaRPr lang="en-US" sz="800" dirty="0">
              <a:latin typeface="Calibri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CS211 Data Structures</a:t>
            </a:r>
          </a:p>
        </p:txBody>
      </p:sp>
      <p:sp>
        <p:nvSpPr>
          <p:cNvPr id="2765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fld id="{1CBCAD2B-C0C9-4E2F-96A3-1B9443C7E279}" type="slidenum">
              <a:rPr lang="en-US" sz="800" smtClean="0">
                <a:latin typeface="Calibri" pitchFamily="34" charset="0"/>
              </a:rPr>
              <a:pPr/>
              <a:t>21</a:t>
            </a:fld>
            <a:endParaRPr lang="en-US" sz="800">
              <a:latin typeface="Calibri" pitchFamily="34" charset="0"/>
            </a:endParaRPr>
          </a:p>
        </p:txBody>
      </p:sp>
      <p:sp>
        <p:nvSpPr>
          <p:cNvPr id="392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  <a:cs typeface="+mj-cs"/>
              </a:rPr>
              <a:t>An Array-Based Implementation of Binary Trees</a:t>
            </a:r>
          </a:p>
        </p:txBody>
      </p:sp>
      <p:sp>
        <p:nvSpPr>
          <p:cNvPr id="39942" name="Rectangle 6"/>
          <p:cNvSpPr>
            <a:spLocks noChangeArrowheads="1"/>
          </p:cNvSpPr>
          <p:nvPr/>
        </p:nvSpPr>
        <p:spPr bwMode="auto">
          <a:xfrm>
            <a:off x="533400" y="990600"/>
            <a:ext cx="9372600" cy="535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tabLst>
                <a:tab pos="549275" algn="l"/>
              </a:tabLst>
              <a:defRPr/>
            </a:pPr>
            <a:r>
              <a:rPr lang="en-US" sz="1800" dirty="0">
                <a:solidFill>
                  <a:srgbClr val="760F50"/>
                </a:solidFill>
                <a:latin typeface="+mn-lt"/>
                <a:ea typeface="ＭＳ 明朝" pitchFamily="49" charset="-128"/>
              </a:rPr>
              <a:t>const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ＭＳ 明朝" pitchFamily="49" charset="-128"/>
              </a:rPr>
              <a:t> </a:t>
            </a:r>
            <a:r>
              <a:rPr lang="en-US" sz="1800" dirty="0" err="1">
                <a:solidFill>
                  <a:srgbClr val="760F50"/>
                </a:solidFill>
                <a:latin typeface="+mn-lt"/>
                <a:ea typeface="ＭＳ 明朝" pitchFamily="49" charset="-128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ＭＳ 明朝" pitchFamily="49" charset="-128"/>
              </a:rPr>
              <a:t> MAX_NODES = </a:t>
            </a:r>
            <a:r>
              <a:rPr lang="en-US" sz="1800" dirty="0">
                <a:solidFill>
                  <a:srgbClr val="0000FF"/>
                </a:solidFill>
                <a:latin typeface="+mn-lt"/>
                <a:ea typeface="ＭＳ 明朝" pitchFamily="49" charset="-128"/>
              </a:rPr>
              <a:t>100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ＭＳ 明朝" pitchFamily="49" charset="-128"/>
              </a:rPr>
              <a:t>; 	</a:t>
            </a:r>
            <a:r>
              <a:rPr lang="en-US" sz="1800" dirty="0">
                <a:solidFill>
                  <a:srgbClr val="236E25"/>
                </a:solidFill>
                <a:latin typeface="+mn-lt"/>
                <a:ea typeface="ＭＳ 明朝" pitchFamily="49" charset="-128"/>
              </a:rPr>
              <a:t>// maximum number of nodes</a:t>
            </a:r>
            <a:endParaRPr lang="en-US" sz="1800" dirty="0">
              <a:latin typeface="+mn-lt"/>
              <a:ea typeface="ＭＳ 明朝" pitchFamily="49" charset="-128"/>
            </a:endParaRPr>
          </a:p>
          <a:p>
            <a:pPr>
              <a:tabLst>
                <a:tab pos="549275" algn="l"/>
              </a:tabLst>
              <a:defRPr/>
            </a:pPr>
            <a:r>
              <a:rPr lang="en-US" sz="1800" dirty="0" err="1">
                <a:solidFill>
                  <a:srgbClr val="760F50"/>
                </a:solidFill>
                <a:latin typeface="+mn-lt"/>
                <a:ea typeface="ＭＳ 明朝" pitchFamily="49" charset="-128"/>
              </a:rPr>
              <a:t>typedef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ＭＳ 明朝" pitchFamily="49" charset="-128"/>
              </a:rPr>
              <a:t> string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ＭＳ 明朝" pitchFamily="49" charset="-128"/>
              </a:rPr>
              <a:t>TreeItemType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ＭＳ 明朝" pitchFamily="49" charset="-128"/>
              </a:rPr>
              <a:t>;</a:t>
            </a:r>
          </a:p>
          <a:p>
            <a:pPr>
              <a:tabLst>
                <a:tab pos="549275" algn="l"/>
              </a:tabLst>
              <a:defRPr/>
            </a:pPr>
            <a:endParaRPr lang="en-US" sz="900" dirty="0">
              <a:latin typeface="+mn-lt"/>
              <a:ea typeface="ＭＳ 明朝" pitchFamily="49" charset="-128"/>
            </a:endParaRPr>
          </a:p>
          <a:p>
            <a:pPr>
              <a:tabLst>
                <a:tab pos="549275" algn="l"/>
              </a:tabLst>
              <a:defRPr/>
            </a:pPr>
            <a:r>
              <a:rPr lang="en-US" sz="1800" dirty="0">
                <a:solidFill>
                  <a:srgbClr val="760F50"/>
                </a:solidFill>
                <a:latin typeface="+mn-lt"/>
                <a:ea typeface="ＭＳ 明朝" pitchFamily="49" charset="-128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ＭＳ 明朝" pitchFamily="49" charset="-128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ＭＳ 明朝" pitchFamily="49" charset="-128"/>
              </a:rPr>
              <a:t>TreeNode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ＭＳ 明朝" pitchFamily="49" charset="-128"/>
              </a:rPr>
              <a:t> { 			</a:t>
            </a:r>
            <a:r>
              <a:rPr lang="en-US" sz="1800" dirty="0">
                <a:solidFill>
                  <a:srgbClr val="236E25"/>
                </a:solidFill>
                <a:latin typeface="+mn-lt"/>
                <a:ea typeface="ＭＳ 明朝" pitchFamily="49" charset="-128"/>
              </a:rPr>
              <a:t>// node in the tree</a:t>
            </a:r>
            <a:endParaRPr lang="en-US" sz="1800" dirty="0">
              <a:latin typeface="+mn-lt"/>
              <a:ea typeface="ＭＳ 明朝" pitchFamily="49" charset="-128"/>
            </a:endParaRPr>
          </a:p>
          <a:p>
            <a:pPr>
              <a:tabLst>
                <a:tab pos="549275" algn="l"/>
              </a:tabLst>
              <a:defRPr/>
            </a:pPr>
            <a:r>
              <a:rPr lang="en-US" sz="1800" dirty="0">
                <a:solidFill>
                  <a:srgbClr val="760F50"/>
                </a:solidFill>
                <a:latin typeface="+mn-lt"/>
                <a:ea typeface="ＭＳ 明朝" pitchFamily="49" charset="-128"/>
              </a:rPr>
              <a:t>private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ＭＳ 明朝" pitchFamily="49" charset="-128"/>
              </a:rPr>
              <a:t>:</a:t>
            </a:r>
            <a:endParaRPr lang="en-US" sz="1800" dirty="0">
              <a:latin typeface="+mn-lt"/>
              <a:ea typeface="ＭＳ 明朝" pitchFamily="49" charset="-128"/>
            </a:endParaRPr>
          </a:p>
          <a:p>
            <a:pPr>
              <a:tabLst>
                <a:tab pos="549275" algn="l"/>
              </a:tabLst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ＭＳ 明朝" pitchFamily="49" charset="-128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ＭＳ 明朝" pitchFamily="49" charset="-128"/>
              </a:rPr>
              <a:t>TreeNode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ＭＳ 明朝" pitchFamily="49" charset="-128"/>
              </a:rPr>
              <a:t>();</a:t>
            </a:r>
            <a:endParaRPr lang="en-US" sz="1800" dirty="0">
              <a:latin typeface="+mn-lt"/>
              <a:ea typeface="ＭＳ 明朝" pitchFamily="49" charset="-128"/>
            </a:endParaRPr>
          </a:p>
          <a:p>
            <a:pPr>
              <a:tabLst>
                <a:tab pos="549275" algn="l"/>
              </a:tabLst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ＭＳ 明朝" pitchFamily="49" charset="-128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ＭＳ 明朝" pitchFamily="49" charset="-128"/>
              </a:rPr>
              <a:t>TreeNode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ＭＳ 明朝" pitchFamily="49" charset="-128"/>
              </a:rPr>
              <a:t>(</a:t>
            </a:r>
            <a:r>
              <a:rPr lang="en-US" sz="1800" dirty="0">
                <a:solidFill>
                  <a:srgbClr val="760F50"/>
                </a:solidFill>
                <a:latin typeface="+mn-lt"/>
                <a:ea typeface="ＭＳ 明朝" pitchFamily="49" charset="-128"/>
              </a:rPr>
              <a:t>const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ＭＳ 明朝" pitchFamily="49" charset="-128"/>
              </a:rPr>
              <a:t> </a:t>
            </a:r>
            <a:r>
              <a:rPr lang="en-US" sz="1800" dirty="0" err="1">
                <a:solidFill>
                  <a:srgbClr val="3F6E74"/>
                </a:solidFill>
                <a:latin typeface="+mn-lt"/>
                <a:ea typeface="ＭＳ 明朝" pitchFamily="49" charset="-128"/>
              </a:rPr>
              <a:t>TreeItemType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ＭＳ 明朝" pitchFamily="49" charset="-128"/>
              </a:rPr>
              <a:t>&amp;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ＭＳ 明朝" pitchFamily="49" charset="-128"/>
              </a:rPr>
              <a:t>nodeItem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ＭＳ 明朝" pitchFamily="49" charset="-128"/>
              </a:rPr>
              <a:t>, </a:t>
            </a:r>
            <a:r>
              <a:rPr lang="en-US" sz="1800" dirty="0" err="1">
                <a:solidFill>
                  <a:srgbClr val="760F50"/>
                </a:solidFill>
                <a:latin typeface="+mn-lt"/>
                <a:ea typeface="ＭＳ 明朝" pitchFamily="49" charset="-128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ＭＳ 明朝" pitchFamily="49" charset="-128"/>
              </a:rPr>
              <a:t> left, </a:t>
            </a:r>
            <a:r>
              <a:rPr lang="en-US" sz="1800" dirty="0" err="1">
                <a:solidFill>
                  <a:srgbClr val="760F50"/>
                </a:solidFill>
                <a:latin typeface="+mn-lt"/>
                <a:ea typeface="ＭＳ 明朝" pitchFamily="49" charset="-128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ＭＳ 明朝" pitchFamily="49" charset="-128"/>
              </a:rPr>
              <a:t> right);</a:t>
            </a:r>
            <a:endParaRPr lang="en-US" sz="1800" dirty="0">
              <a:latin typeface="+mn-lt"/>
              <a:ea typeface="ＭＳ 明朝" pitchFamily="49" charset="-128"/>
            </a:endParaRPr>
          </a:p>
          <a:p>
            <a:pPr>
              <a:tabLst>
                <a:tab pos="549275" algn="l"/>
              </a:tabLst>
              <a:defRPr/>
            </a:pPr>
            <a:endParaRPr lang="en-US" sz="900" dirty="0">
              <a:solidFill>
                <a:srgbClr val="000000"/>
              </a:solidFill>
              <a:latin typeface="+mn-lt"/>
              <a:ea typeface="ＭＳ 明朝" pitchFamily="49" charset="-128"/>
            </a:endParaRPr>
          </a:p>
          <a:p>
            <a:pPr>
              <a:tabLst>
                <a:tab pos="549275" algn="l"/>
              </a:tabLst>
              <a:defRPr/>
            </a:pPr>
            <a:r>
              <a:rPr lang="en-US" sz="900" dirty="0">
                <a:solidFill>
                  <a:srgbClr val="000000"/>
                </a:solidFill>
                <a:latin typeface="+mn-lt"/>
                <a:ea typeface="ＭＳ 明朝" pitchFamily="49" charset="-128"/>
              </a:rPr>
              <a:t>	</a:t>
            </a:r>
          </a:p>
          <a:p>
            <a:pPr>
              <a:tabLst>
                <a:tab pos="549275" algn="l"/>
              </a:tabLst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ＭＳ 明朝" pitchFamily="49" charset="-128"/>
              </a:rPr>
              <a:t>	</a:t>
            </a:r>
            <a:r>
              <a:rPr lang="en-US" sz="1800" dirty="0" err="1">
                <a:solidFill>
                  <a:srgbClr val="3F6E74"/>
                </a:solidFill>
                <a:latin typeface="+mn-lt"/>
                <a:ea typeface="ＭＳ 明朝" pitchFamily="49" charset="-128"/>
              </a:rPr>
              <a:t>TreeItemType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ＭＳ 明朝" pitchFamily="49" charset="-128"/>
              </a:rPr>
              <a:t> item; 		</a:t>
            </a:r>
            <a:r>
              <a:rPr lang="en-US" sz="1800" dirty="0">
                <a:solidFill>
                  <a:srgbClr val="236E25"/>
                </a:solidFill>
                <a:latin typeface="+mn-lt"/>
                <a:ea typeface="ＭＳ 明朝" pitchFamily="49" charset="-128"/>
              </a:rPr>
              <a:t>// data portion</a:t>
            </a:r>
            <a:endParaRPr lang="en-US" sz="1800" dirty="0">
              <a:latin typeface="+mn-lt"/>
              <a:ea typeface="ＭＳ 明朝" pitchFamily="49" charset="-128"/>
            </a:endParaRPr>
          </a:p>
          <a:p>
            <a:pPr>
              <a:tabLst>
                <a:tab pos="549275" algn="l"/>
              </a:tabLst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ＭＳ 明朝" pitchFamily="49" charset="-128"/>
              </a:rPr>
              <a:t>	</a:t>
            </a:r>
            <a:r>
              <a:rPr lang="en-US" sz="1800" dirty="0" err="1">
                <a:solidFill>
                  <a:srgbClr val="760F50"/>
                </a:solidFill>
                <a:latin typeface="+mn-lt"/>
                <a:ea typeface="ＭＳ 明朝" pitchFamily="49" charset="-128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ＭＳ 明朝" pitchFamily="49" charset="-128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ＭＳ 明朝" pitchFamily="49" charset="-128"/>
              </a:rPr>
              <a:t>leftChild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ＭＳ 明朝" pitchFamily="49" charset="-128"/>
              </a:rPr>
              <a:t>; 			</a:t>
            </a:r>
            <a:r>
              <a:rPr lang="en-US" sz="1800" dirty="0">
                <a:solidFill>
                  <a:srgbClr val="236E25"/>
                </a:solidFill>
                <a:latin typeface="+mn-lt"/>
                <a:ea typeface="ＭＳ 明朝" pitchFamily="49" charset="-128"/>
              </a:rPr>
              <a:t>// index to left child</a:t>
            </a:r>
            <a:endParaRPr lang="en-US" sz="1800" dirty="0">
              <a:latin typeface="+mn-lt"/>
              <a:ea typeface="ＭＳ 明朝" pitchFamily="49" charset="-128"/>
            </a:endParaRPr>
          </a:p>
          <a:p>
            <a:pPr>
              <a:tabLst>
                <a:tab pos="549275" algn="l"/>
              </a:tabLst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ＭＳ 明朝" pitchFamily="49" charset="-128"/>
              </a:rPr>
              <a:t>	</a:t>
            </a:r>
            <a:r>
              <a:rPr lang="en-US" sz="1800" dirty="0" err="1">
                <a:solidFill>
                  <a:srgbClr val="760F50"/>
                </a:solidFill>
                <a:latin typeface="+mn-lt"/>
                <a:ea typeface="ＭＳ 明朝" pitchFamily="49" charset="-128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ＭＳ 明朝" pitchFamily="49" charset="-128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ＭＳ 明朝" pitchFamily="49" charset="-128"/>
              </a:rPr>
              <a:t>rightChild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ＭＳ 明朝" pitchFamily="49" charset="-128"/>
              </a:rPr>
              <a:t>; 		</a:t>
            </a:r>
            <a:r>
              <a:rPr lang="en-US" sz="1800" dirty="0">
                <a:solidFill>
                  <a:srgbClr val="236E25"/>
                </a:solidFill>
                <a:latin typeface="+mn-lt"/>
                <a:ea typeface="ＭＳ 明朝" pitchFamily="49" charset="-128"/>
              </a:rPr>
              <a:t>// index to right child</a:t>
            </a:r>
            <a:endParaRPr lang="en-US" sz="1800" dirty="0">
              <a:latin typeface="+mn-lt"/>
              <a:ea typeface="ＭＳ 明朝" pitchFamily="49" charset="-128"/>
            </a:endParaRPr>
          </a:p>
          <a:p>
            <a:pPr>
              <a:tabLst>
                <a:tab pos="549275" algn="l"/>
              </a:tabLst>
              <a:defRPr/>
            </a:pPr>
            <a:r>
              <a:rPr lang="en-US" sz="900" dirty="0">
                <a:solidFill>
                  <a:srgbClr val="000000"/>
                </a:solidFill>
                <a:latin typeface="+mn-lt"/>
                <a:ea typeface="ＭＳ 明朝" pitchFamily="49" charset="-128"/>
              </a:rPr>
              <a:t>	</a:t>
            </a:r>
          </a:p>
          <a:p>
            <a:pPr>
              <a:tabLst>
                <a:tab pos="549275" algn="l"/>
              </a:tabLst>
              <a:defRPr/>
            </a:pPr>
            <a:r>
              <a:rPr lang="en-US" sz="1800" dirty="0">
                <a:solidFill>
                  <a:srgbClr val="236E25"/>
                </a:solidFill>
                <a:latin typeface="+mn-lt"/>
                <a:ea typeface="ＭＳ 明朝" pitchFamily="49" charset="-128"/>
              </a:rPr>
              <a:t>	// friend class - can access private parts</a:t>
            </a:r>
            <a:endParaRPr lang="en-US" sz="1800" dirty="0">
              <a:latin typeface="+mn-lt"/>
              <a:ea typeface="ＭＳ 明朝" pitchFamily="49" charset="-128"/>
            </a:endParaRPr>
          </a:p>
          <a:p>
            <a:pPr>
              <a:tabLst>
                <a:tab pos="549275" algn="l"/>
              </a:tabLst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ＭＳ 明朝" pitchFamily="49" charset="-128"/>
              </a:rPr>
              <a:t>	</a:t>
            </a:r>
            <a:r>
              <a:rPr lang="en-US" sz="1800" dirty="0">
                <a:solidFill>
                  <a:srgbClr val="760F50"/>
                </a:solidFill>
                <a:latin typeface="+mn-lt"/>
                <a:ea typeface="ＭＳ 明朝" pitchFamily="49" charset="-128"/>
              </a:rPr>
              <a:t>friend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ＭＳ 明朝" pitchFamily="49" charset="-128"/>
              </a:rPr>
              <a:t> </a:t>
            </a:r>
            <a:r>
              <a:rPr lang="en-US" sz="1800" dirty="0">
                <a:solidFill>
                  <a:srgbClr val="760F50"/>
                </a:solidFill>
                <a:latin typeface="+mn-lt"/>
                <a:ea typeface="ＭＳ 明朝" pitchFamily="49" charset="-128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ＭＳ 明朝" pitchFamily="49" charset="-128"/>
              </a:rPr>
              <a:t> </a:t>
            </a:r>
            <a:r>
              <a:rPr lang="en-US" sz="1800" dirty="0" err="1">
                <a:solidFill>
                  <a:srgbClr val="3F6E74"/>
                </a:solidFill>
                <a:latin typeface="+mn-lt"/>
                <a:ea typeface="ＭＳ 明朝" pitchFamily="49" charset="-128"/>
              </a:rPr>
              <a:t>BinaryTree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ＭＳ 明朝" pitchFamily="49" charset="-128"/>
              </a:rPr>
              <a:t>;</a:t>
            </a:r>
            <a:endParaRPr lang="en-US" sz="1800" dirty="0">
              <a:latin typeface="+mn-lt"/>
              <a:ea typeface="ＭＳ 明朝" pitchFamily="49" charset="-128"/>
            </a:endParaRPr>
          </a:p>
          <a:p>
            <a:pPr>
              <a:tabLst>
                <a:tab pos="549275" algn="l"/>
              </a:tabLst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ＭＳ 明朝" pitchFamily="49" charset="-128"/>
              </a:rPr>
              <a:t>};</a:t>
            </a:r>
            <a:endParaRPr lang="en-US" sz="1800" dirty="0">
              <a:latin typeface="+mn-lt"/>
              <a:ea typeface="ＭＳ 明朝" pitchFamily="49" charset="-128"/>
            </a:endParaRPr>
          </a:p>
          <a:p>
            <a:pPr>
              <a:tabLst>
                <a:tab pos="549275" algn="l"/>
              </a:tabLst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ＭＳ 明朝" pitchFamily="49" charset="-128"/>
              </a:rPr>
              <a:t> </a:t>
            </a:r>
            <a:endParaRPr lang="en-US" sz="1800" dirty="0">
              <a:latin typeface="+mn-lt"/>
              <a:ea typeface="ＭＳ 明朝" pitchFamily="49" charset="-128"/>
            </a:endParaRPr>
          </a:p>
          <a:p>
            <a:pPr>
              <a:tabLst>
                <a:tab pos="549275" algn="l"/>
              </a:tabLst>
              <a:defRPr/>
            </a:pPr>
            <a:r>
              <a:rPr lang="en-US" sz="1800" dirty="0">
                <a:solidFill>
                  <a:srgbClr val="236E25"/>
                </a:solidFill>
                <a:latin typeface="+mn-lt"/>
                <a:ea typeface="ＭＳ 明朝" pitchFamily="49" charset="-128"/>
              </a:rPr>
              <a:t>// An array of tree nodes</a:t>
            </a:r>
            <a:endParaRPr lang="en-US" sz="1800" dirty="0">
              <a:latin typeface="+mn-lt"/>
              <a:ea typeface="ＭＳ 明朝" pitchFamily="49" charset="-128"/>
            </a:endParaRPr>
          </a:p>
          <a:p>
            <a:pPr>
              <a:tabLst>
                <a:tab pos="549275" algn="l"/>
              </a:tabLst>
              <a:defRPr/>
            </a:pPr>
            <a:r>
              <a:rPr lang="en-US" sz="1800" dirty="0" err="1">
                <a:solidFill>
                  <a:srgbClr val="3F6E74"/>
                </a:solidFill>
                <a:latin typeface="+mn-lt"/>
                <a:ea typeface="ＭＳ 明朝" pitchFamily="49" charset="-128"/>
              </a:rPr>
              <a:t>TreeNode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ＭＳ 明朝" pitchFamily="49" charset="-128"/>
              </a:rPr>
              <a:t>[MAX_NODES] tree;</a:t>
            </a:r>
            <a:endParaRPr lang="en-US" sz="1800" dirty="0">
              <a:latin typeface="+mn-lt"/>
              <a:ea typeface="ＭＳ 明朝" pitchFamily="49" charset="-128"/>
            </a:endParaRPr>
          </a:p>
          <a:p>
            <a:pPr>
              <a:tabLst>
                <a:tab pos="549275" algn="l"/>
              </a:tabLst>
              <a:defRPr/>
            </a:pPr>
            <a:r>
              <a:rPr lang="en-US" sz="1800" dirty="0" err="1">
                <a:solidFill>
                  <a:srgbClr val="760F50"/>
                </a:solidFill>
                <a:latin typeface="+mn-lt"/>
                <a:ea typeface="ＭＳ 明朝" pitchFamily="49" charset="-128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ＭＳ 明朝" pitchFamily="49" charset="-128"/>
              </a:rPr>
              <a:t>  root;</a:t>
            </a:r>
            <a:endParaRPr lang="en-US" sz="1800" dirty="0">
              <a:latin typeface="+mn-lt"/>
              <a:ea typeface="ＭＳ 明朝" pitchFamily="49" charset="-128"/>
            </a:endParaRPr>
          </a:p>
          <a:p>
            <a:pPr>
              <a:tabLst>
                <a:tab pos="549275" algn="l"/>
              </a:tabLst>
              <a:defRPr/>
            </a:pPr>
            <a:r>
              <a:rPr lang="en-US" sz="1800" dirty="0" err="1">
                <a:solidFill>
                  <a:srgbClr val="760F50"/>
                </a:solidFill>
                <a:latin typeface="+mn-lt"/>
                <a:ea typeface="ＭＳ 明朝" pitchFamily="49" charset="-128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ＭＳ 明朝" pitchFamily="49" charset="-128"/>
              </a:rPr>
              <a:t>  free;</a:t>
            </a:r>
            <a:endParaRPr lang="en-US" sz="1800" dirty="0">
              <a:latin typeface="+mn-lt"/>
              <a:ea typeface="ＭＳ 明朝" pitchFamily="49" charset="-128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Date Placeholder 2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r>
              <a:rPr lang="tr-TR" sz="800">
                <a:latin typeface="Calibri" pitchFamily="34" charset="0"/>
              </a:rPr>
              <a:t>2018 Autumn</a:t>
            </a:r>
            <a:endParaRPr lang="en-US" sz="800" dirty="0">
              <a:latin typeface="Calibri" pitchFamily="34" charset="0"/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CS211 Data Structures</a:t>
            </a:r>
          </a:p>
        </p:txBody>
      </p:sp>
      <p:sp>
        <p:nvSpPr>
          <p:cNvPr id="2970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fld id="{13DE2E19-34A8-4670-A1D1-9E4BA53E9F00}" type="slidenum">
              <a:rPr lang="en-US" sz="800" smtClean="0">
                <a:latin typeface="Calibri" pitchFamily="34" charset="0"/>
              </a:rPr>
              <a:pPr/>
              <a:t>22</a:t>
            </a:fld>
            <a:endParaRPr lang="en-US" sz="800">
              <a:latin typeface="Calibri" pitchFamily="34" charset="0"/>
            </a:endParaRPr>
          </a:p>
        </p:txBody>
      </p:sp>
      <p:sp>
        <p:nvSpPr>
          <p:cNvPr id="394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  <a:cs typeface="+mj-cs"/>
              </a:rPr>
              <a:t>An Array-Based Representation of </a:t>
            </a:r>
            <a:br>
              <a:rPr lang="en-US" dirty="0">
                <a:ea typeface="+mj-ea"/>
                <a:cs typeface="+mj-cs"/>
              </a:rPr>
            </a:br>
            <a:r>
              <a:rPr lang="en-US" dirty="0">
                <a:ea typeface="+mj-ea"/>
                <a:cs typeface="+mj-cs"/>
              </a:rPr>
              <a:t>a Complete Binary Tree</a:t>
            </a:r>
          </a:p>
        </p:txBody>
      </p:sp>
      <p:sp>
        <p:nvSpPr>
          <p:cNvPr id="29702" name="Text Box 3"/>
          <p:cNvSpPr txBox="1">
            <a:spLocks noChangeArrowheads="1"/>
          </p:cNvSpPr>
          <p:nvPr/>
        </p:nvSpPr>
        <p:spPr bwMode="auto">
          <a:xfrm>
            <a:off x="304800" y="1219200"/>
            <a:ext cx="8931275" cy="532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800100" indent="-3429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pPr>
              <a:buFontTx/>
              <a:buChar char="•"/>
            </a:pPr>
            <a:r>
              <a:rPr lang="en-US" sz="2000">
                <a:latin typeface="Times New Roman" pitchFamily="-84" charset="0"/>
              </a:rPr>
              <a:t> </a:t>
            </a:r>
            <a:r>
              <a:rPr lang="en-US" sz="2000">
                <a:latin typeface="Calibri" pitchFamily="34" charset="0"/>
              </a:rPr>
              <a:t>If we know that our binary tree is a </a:t>
            </a:r>
            <a:r>
              <a:rPr lang="en-US" sz="2000" b="1">
                <a:solidFill>
                  <a:srgbClr val="C00000"/>
                </a:solidFill>
                <a:latin typeface="Calibri" pitchFamily="34" charset="0"/>
              </a:rPr>
              <a:t>complete binary tree</a:t>
            </a:r>
            <a:r>
              <a:rPr lang="en-US" sz="2000">
                <a:latin typeface="Calibri" pitchFamily="34" charset="0"/>
              </a:rPr>
              <a:t>, we can use a simpler </a:t>
            </a:r>
          </a:p>
          <a:p>
            <a:r>
              <a:rPr lang="en-US" sz="2000">
                <a:latin typeface="Calibri" pitchFamily="34" charset="0"/>
              </a:rPr>
              <a:t>   array-based representation for complete binary trees</a:t>
            </a:r>
          </a:p>
          <a:p>
            <a:pPr lvl="1">
              <a:buFont typeface="Arial" charset="0"/>
              <a:buChar char="•"/>
            </a:pPr>
            <a:r>
              <a:rPr lang="en-US" sz="2000" b="1">
                <a:solidFill>
                  <a:srgbClr val="C00000"/>
                </a:solidFill>
                <a:latin typeface="Calibri" pitchFamily="34" charset="0"/>
              </a:rPr>
              <a:t> without </a:t>
            </a:r>
            <a:r>
              <a:rPr lang="en-US" sz="2000">
                <a:latin typeface="Calibri" pitchFamily="34" charset="0"/>
              </a:rPr>
              <a:t>using</a:t>
            </a:r>
            <a:r>
              <a:rPr lang="en-US" sz="2000" b="1">
                <a:solidFill>
                  <a:srgbClr val="C00000"/>
                </a:solidFill>
                <a:latin typeface="Calibri" pitchFamily="34" charset="0"/>
              </a:rPr>
              <a:t> leftChild</a:t>
            </a:r>
            <a:r>
              <a:rPr lang="tr-TR" sz="2000" b="1">
                <a:solidFill>
                  <a:srgbClr val="C00000"/>
                </a:solidFill>
                <a:latin typeface="Calibri" pitchFamily="34" charset="0"/>
              </a:rPr>
              <a:t>, </a:t>
            </a:r>
            <a:r>
              <a:rPr lang="en-US" sz="2000" b="1">
                <a:solidFill>
                  <a:srgbClr val="C00000"/>
                </a:solidFill>
                <a:latin typeface="Calibri" pitchFamily="34" charset="0"/>
              </a:rPr>
              <a:t>rightChild </a:t>
            </a:r>
            <a:r>
              <a:rPr lang="en-US" sz="2000">
                <a:latin typeface="Calibri" pitchFamily="34" charset="0"/>
              </a:rPr>
              <a:t>links</a:t>
            </a:r>
          </a:p>
          <a:p>
            <a:endParaRPr lang="en-US" sz="2000">
              <a:latin typeface="Calibri" pitchFamily="34" charset="0"/>
            </a:endParaRPr>
          </a:p>
          <a:p>
            <a:pPr>
              <a:buFontTx/>
              <a:buChar char="•"/>
            </a:pPr>
            <a:r>
              <a:rPr lang="en-US" sz="2000">
                <a:latin typeface="Calibri" pitchFamily="34" charset="0"/>
              </a:rPr>
              <a:t> We can number the nodes level by level, and left to right (starting from 0, the root</a:t>
            </a:r>
          </a:p>
          <a:p>
            <a:r>
              <a:rPr lang="en-US" sz="2000">
                <a:latin typeface="Calibri" pitchFamily="34" charset="0"/>
              </a:rPr>
              <a:t>   will be 0). If a node is numbered as i, in the ith location of the array, </a:t>
            </a:r>
            <a:r>
              <a:rPr lang="en-US" sz="2000">
                <a:latin typeface="Courier" charset="0"/>
              </a:rPr>
              <a:t>tree[i]</a:t>
            </a:r>
            <a:r>
              <a:rPr lang="en-US" sz="2000">
                <a:latin typeface="Calibri" pitchFamily="34" charset="0"/>
              </a:rPr>
              <a:t>,</a:t>
            </a:r>
          </a:p>
          <a:p>
            <a:r>
              <a:rPr lang="en-US" sz="2000">
                <a:latin typeface="Courier" charset="0"/>
              </a:rPr>
              <a:t> </a:t>
            </a:r>
            <a:r>
              <a:rPr lang="en-US" sz="2000">
                <a:latin typeface="Calibri" pitchFamily="34" charset="0"/>
              </a:rPr>
              <a:t> contains this node without links.</a:t>
            </a:r>
          </a:p>
          <a:p>
            <a:endParaRPr lang="en-US" sz="2000">
              <a:latin typeface="Calibri" pitchFamily="34" charset="0"/>
            </a:endParaRPr>
          </a:p>
          <a:p>
            <a:pPr>
              <a:buFontTx/>
              <a:buChar char="•"/>
            </a:pPr>
            <a:r>
              <a:rPr lang="en-US" sz="2000">
                <a:latin typeface="Calibri" pitchFamily="34" charset="0"/>
              </a:rPr>
              <a:t> Using these numbers we can find leftChild, rightChild, and parent of a node i.</a:t>
            </a:r>
          </a:p>
          <a:p>
            <a:pPr>
              <a:buFontTx/>
              <a:buChar char="•"/>
            </a:pPr>
            <a:endParaRPr lang="en-US" sz="2000">
              <a:latin typeface="Calibri" pitchFamily="34" charset="0"/>
            </a:endParaRPr>
          </a:p>
          <a:p>
            <a:r>
              <a:rPr lang="en-US" sz="2000">
                <a:latin typeface="Calibri" pitchFamily="34" charset="0"/>
              </a:rPr>
              <a:t>      The left child (if it exists) of node i is		</a:t>
            </a:r>
            <a:r>
              <a:rPr lang="en-US" sz="2000">
                <a:latin typeface="Courier" charset="0"/>
              </a:rPr>
              <a:t>tree[2*i+1]</a:t>
            </a:r>
          </a:p>
          <a:p>
            <a:endParaRPr lang="en-US" sz="2000">
              <a:latin typeface="Calibri" pitchFamily="34" charset="0"/>
            </a:endParaRPr>
          </a:p>
          <a:p>
            <a:r>
              <a:rPr lang="en-US" sz="2000">
                <a:latin typeface="Calibri" pitchFamily="34" charset="0"/>
              </a:rPr>
              <a:t>      The right child (if it exists) of node i is		</a:t>
            </a:r>
            <a:r>
              <a:rPr lang="en-US" sz="2000">
                <a:latin typeface="Courier" charset="0"/>
              </a:rPr>
              <a:t>tree[2*i+2]</a:t>
            </a:r>
          </a:p>
          <a:p>
            <a:endParaRPr lang="en-US" sz="2000">
              <a:latin typeface="Calibri" pitchFamily="34" charset="0"/>
            </a:endParaRPr>
          </a:p>
          <a:p>
            <a:r>
              <a:rPr lang="en-US" sz="2000">
                <a:latin typeface="Calibri" pitchFamily="34" charset="0"/>
              </a:rPr>
              <a:t>      The parent (if it exists) of node i is</a:t>
            </a:r>
            <a:r>
              <a:rPr lang="en-US" sz="2000">
                <a:latin typeface="Times New Roman" pitchFamily="-84" charset="0"/>
              </a:rPr>
              <a:t>		</a:t>
            </a:r>
            <a:r>
              <a:rPr lang="en-US" sz="2000">
                <a:latin typeface="Courier" charset="0"/>
              </a:rPr>
              <a:t>tree[(i-1)/2]</a:t>
            </a:r>
          </a:p>
          <a:p>
            <a:endParaRPr lang="en-US" sz="2000">
              <a:latin typeface="Times New Roman" pitchFamily="-84" charset="0"/>
            </a:endParaRPr>
          </a:p>
          <a:p>
            <a:endParaRPr lang="en-US" sz="2000">
              <a:latin typeface="Times New Roman" pitchFamily="-84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Date Placeholder 2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r>
              <a:rPr lang="tr-TR" sz="800">
                <a:latin typeface="Calibri" pitchFamily="34" charset="0"/>
              </a:rPr>
              <a:t>2018 Autumn</a:t>
            </a:r>
            <a:endParaRPr lang="en-US" sz="800" dirty="0">
              <a:latin typeface="Calibri" pitchFamily="34" charset="0"/>
            </a:endParaRPr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CS211 Data Structures</a:t>
            </a:r>
          </a:p>
        </p:txBody>
      </p:sp>
      <p:sp>
        <p:nvSpPr>
          <p:cNvPr id="3072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fld id="{97DCC9C7-7325-4767-85BD-DEEA47292287}" type="slidenum">
              <a:rPr lang="en-US" sz="800" smtClean="0">
                <a:latin typeface="Calibri" pitchFamily="34" charset="0"/>
              </a:rPr>
              <a:pPr/>
              <a:t>23</a:t>
            </a:fld>
            <a:endParaRPr lang="en-US" sz="800">
              <a:latin typeface="Calibri" pitchFamily="34" charset="0"/>
            </a:endParaRPr>
          </a:p>
        </p:txBody>
      </p:sp>
      <p:sp>
        <p:nvSpPr>
          <p:cNvPr id="395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  <a:cs typeface="+mj-cs"/>
              </a:rPr>
              <a:t>An Array-Based Representation of a Complete Binary Tree (cont.)</a:t>
            </a:r>
          </a:p>
        </p:txBody>
      </p:sp>
      <p:pic>
        <p:nvPicPr>
          <p:cNvPr id="30726" name="Picture 3" descr="Carrano1013.pct                                                000C8891 The Brain                      B3A96F87: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1828800"/>
            <a:ext cx="2905125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0727" name="Group 11"/>
          <p:cNvGrpSpPr>
            <a:grpSpLocks/>
          </p:cNvGrpSpPr>
          <p:nvPr/>
        </p:nvGrpSpPr>
        <p:grpSpPr bwMode="auto">
          <a:xfrm>
            <a:off x="304800" y="1752600"/>
            <a:ext cx="5029200" cy="3573463"/>
            <a:chOff x="144" y="1152"/>
            <a:chExt cx="3168" cy="2251"/>
          </a:xfrm>
        </p:grpSpPr>
        <p:pic>
          <p:nvPicPr>
            <p:cNvPr id="30728" name="Picture 4" descr="Carrano1012.pct                                                000C8891 The Brain                      B3A96F87: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" y="1200"/>
              <a:ext cx="3120" cy="2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729" name="Text Box 5"/>
            <p:cNvSpPr txBox="1">
              <a:spLocks noChangeArrowheads="1"/>
            </p:cNvSpPr>
            <p:nvPr/>
          </p:nvSpPr>
          <p:spPr bwMode="auto">
            <a:xfrm>
              <a:off x="1536" y="1152"/>
              <a:ext cx="212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9pPr>
            </a:lstStyle>
            <a:p>
              <a:r>
                <a:rPr lang="en-US" sz="2400">
                  <a:latin typeface="Times New Roman" pitchFamily="-84" charset="0"/>
                </a:rPr>
                <a:t>0</a:t>
              </a:r>
            </a:p>
          </p:txBody>
        </p:sp>
        <p:sp>
          <p:nvSpPr>
            <p:cNvPr id="30730" name="Text Box 6"/>
            <p:cNvSpPr txBox="1">
              <a:spLocks noChangeArrowheads="1"/>
            </p:cNvSpPr>
            <p:nvPr/>
          </p:nvSpPr>
          <p:spPr bwMode="auto">
            <a:xfrm>
              <a:off x="720" y="2016"/>
              <a:ext cx="212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9pPr>
            </a:lstStyle>
            <a:p>
              <a:r>
                <a:rPr lang="en-US" sz="2400">
                  <a:latin typeface="Times New Roman" pitchFamily="-84" charset="0"/>
                </a:rPr>
                <a:t>1</a:t>
              </a:r>
            </a:p>
          </p:txBody>
        </p:sp>
        <p:sp>
          <p:nvSpPr>
            <p:cNvPr id="30731" name="Text Box 7"/>
            <p:cNvSpPr txBox="1">
              <a:spLocks noChangeArrowheads="1"/>
            </p:cNvSpPr>
            <p:nvPr/>
          </p:nvSpPr>
          <p:spPr bwMode="auto">
            <a:xfrm>
              <a:off x="2352" y="2016"/>
              <a:ext cx="212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9pPr>
            </a:lstStyle>
            <a:p>
              <a:r>
                <a:rPr lang="en-US" sz="2400">
                  <a:latin typeface="Times New Roman" pitchFamily="-84" charset="0"/>
                </a:rPr>
                <a:t>2</a:t>
              </a:r>
            </a:p>
          </p:txBody>
        </p:sp>
        <p:sp>
          <p:nvSpPr>
            <p:cNvPr id="30732" name="Text Box 8"/>
            <p:cNvSpPr txBox="1">
              <a:spLocks noChangeArrowheads="1"/>
            </p:cNvSpPr>
            <p:nvPr/>
          </p:nvSpPr>
          <p:spPr bwMode="auto">
            <a:xfrm>
              <a:off x="144" y="2784"/>
              <a:ext cx="212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9pPr>
            </a:lstStyle>
            <a:p>
              <a:r>
                <a:rPr lang="en-US" sz="2400">
                  <a:latin typeface="Times New Roman" pitchFamily="-84" charset="0"/>
                </a:rPr>
                <a:t>3</a:t>
              </a:r>
            </a:p>
          </p:txBody>
        </p:sp>
        <p:sp>
          <p:nvSpPr>
            <p:cNvPr id="30733" name="Text Box 9"/>
            <p:cNvSpPr txBox="1">
              <a:spLocks noChangeArrowheads="1"/>
            </p:cNvSpPr>
            <p:nvPr/>
          </p:nvSpPr>
          <p:spPr bwMode="auto">
            <a:xfrm>
              <a:off x="1152" y="2784"/>
              <a:ext cx="212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9pPr>
            </a:lstStyle>
            <a:p>
              <a:r>
                <a:rPr lang="en-US" sz="2400">
                  <a:latin typeface="Times New Roman" pitchFamily="-84" charset="0"/>
                </a:rPr>
                <a:t>4</a:t>
              </a:r>
            </a:p>
          </p:txBody>
        </p:sp>
        <p:sp>
          <p:nvSpPr>
            <p:cNvPr id="30734" name="Text Box 10"/>
            <p:cNvSpPr txBox="1">
              <a:spLocks noChangeArrowheads="1"/>
            </p:cNvSpPr>
            <p:nvPr/>
          </p:nvSpPr>
          <p:spPr bwMode="auto">
            <a:xfrm>
              <a:off x="2112" y="2784"/>
              <a:ext cx="212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9pPr>
            </a:lstStyle>
            <a:p>
              <a:r>
                <a:rPr lang="en-US" sz="2400">
                  <a:latin typeface="Times New Roman" pitchFamily="-84" charset="0"/>
                </a:rPr>
                <a:t>5</a:t>
              </a: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Date Placeholder 2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r>
              <a:rPr lang="tr-TR" sz="800">
                <a:latin typeface="Calibri" pitchFamily="34" charset="0"/>
              </a:rPr>
              <a:t>2018 Autumn</a:t>
            </a:r>
            <a:endParaRPr lang="en-US" sz="800" dirty="0">
              <a:latin typeface="Calibri" pitchFamily="34" charset="0"/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CS211 Data Structures</a:t>
            </a:r>
          </a:p>
        </p:txBody>
      </p:sp>
      <p:sp>
        <p:nvSpPr>
          <p:cNvPr id="3174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fld id="{4E66A8A1-9142-432C-8A77-38F7EA1C3593}" type="slidenum">
              <a:rPr lang="en-US" sz="800" smtClean="0">
                <a:latin typeface="Calibri" pitchFamily="34" charset="0"/>
              </a:rPr>
              <a:pPr/>
              <a:t>24</a:t>
            </a:fld>
            <a:endParaRPr lang="en-US" sz="800">
              <a:latin typeface="Calibri" pitchFamily="34" charset="0"/>
            </a:endParaRPr>
          </a:p>
        </p:txBody>
      </p:sp>
      <p:sp>
        <p:nvSpPr>
          <p:cNvPr id="397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  <a:cs typeface="+mj-cs"/>
              </a:rPr>
              <a:t>Pointer-Based Implementation of Binary Trees </a:t>
            </a:r>
          </a:p>
        </p:txBody>
      </p:sp>
      <p:pic>
        <p:nvPicPr>
          <p:cNvPr id="31750" name="Picture 3" descr="Carrano1014.pct                                                000C8891 The Brain                      B3A96F87: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447800"/>
            <a:ext cx="5486400" cy="431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Date Placeholder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r>
              <a:rPr lang="tr-TR" sz="800">
                <a:latin typeface="Calibri" pitchFamily="34" charset="0"/>
              </a:rPr>
              <a:t>2018 Autumn</a:t>
            </a:r>
            <a:endParaRPr lang="en-US" sz="800" dirty="0">
              <a:latin typeface="Calibri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CS211 Data Structures</a:t>
            </a:r>
          </a:p>
        </p:txBody>
      </p:sp>
      <p:sp>
        <p:nvSpPr>
          <p:cNvPr id="3277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fld id="{2233157E-21CB-43A0-A30F-398A7CC9611C}" type="slidenum">
              <a:rPr lang="en-US" sz="800" smtClean="0">
                <a:latin typeface="Calibri" pitchFamily="34" charset="0"/>
              </a:rPr>
              <a:pPr/>
              <a:t>25</a:t>
            </a:fld>
            <a:endParaRPr lang="en-US" sz="800">
              <a:latin typeface="Calibri" pitchFamily="34" charset="0"/>
            </a:endParaRPr>
          </a:p>
        </p:txBody>
      </p:sp>
      <p:sp>
        <p:nvSpPr>
          <p:cNvPr id="396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  <a:cs typeface="+mj-cs"/>
              </a:rPr>
              <a:t>A Pointer-Based Implementation of</a:t>
            </a:r>
            <a:br>
              <a:rPr lang="en-US" dirty="0">
                <a:ea typeface="+mj-ea"/>
                <a:cs typeface="+mj-cs"/>
              </a:rPr>
            </a:br>
            <a:r>
              <a:rPr lang="en-US" dirty="0">
                <a:ea typeface="+mj-ea"/>
                <a:cs typeface="+mj-cs"/>
              </a:rPr>
              <a:t>a Binary Tree Node</a:t>
            </a:r>
          </a:p>
        </p:txBody>
      </p:sp>
      <p:sp>
        <p:nvSpPr>
          <p:cNvPr id="45062" name="Rectangle 2"/>
          <p:cNvSpPr>
            <a:spLocks noChangeArrowheads="1"/>
          </p:cNvSpPr>
          <p:nvPr/>
        </p:nvSpPr>
        <p:spPr bwMode="auto">
          <a:xfrm>
            <a:off x="304800" y="1447800"/>
            <a:ext cx="9372600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1800" dirty="0" err="1">
                <a:solidFill>
                  <a:srgbClr val="760F50"/>
                </a:solidFill>
                <a:latin typeface="+mn-lt"/>
                <a:ea typeface="ＭＳ Ｐゴシック" pitchFamily="34" charset="-128"/>
                <a:cs typeface="Courier" charset="0"/>
              </a:rPr>
              <a:t>typedef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 string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TreeItemType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;</a:t>
            </a:r>
          </a:p>
          <a:p>
            <a:pPr>
              <a:defRPr/>
            </a:pPr>
            <a:endParaRPr lang="en-US" sz="1800" dirty="0">
              <a:solidFill>
                <a:srgbClr val="000000"/>
              </a:solidFill>
              <a:latin typeface="+mn-lt"/>
              <a:ea typeface="ＭＳ Ｐゴシック" pitchFamily="34" charset="-128"/>
              <a:cs typeface="Courier" charset="0"/>
            </a:endParaRPr>
          </a:p>
          <a:p>
            <a:pPr>
              <a:defRPr/>
            </a:pPr>
            <a:r>
              <a:rPr lang="en-US" sz="1800" dirty="0">
                <a:solidFill>
                  <a:srgbClr val="760F50"/>
                </a:solidFill>
                <a:latin typeface="+mn-lt"/>
                <a:ea typeface="ＭＳ Ｐゴシック" pitchFamily="34" charset="-128"/>
                <a:cs typeface="Courier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TreeNode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 {            </a:t>
            </a:r>
            <a:r>
              <a:rPr lang="en-US" sz="1800" dirty="0">
                <a:solidFill>
                  <a:srgbClr val="236E25"/>
                </a:solidFill>
                <a:latin typeface="+mn-lt"/>
                <a:ea typeface="ＭＳ Ｐゴシック" pitchFamily="34" charset="-128"/>
                <a:cs typeface="Courier" charset="0"/>
              </a:rPr>
              <a:t>// node in the tree</a:t>
            </a:r>
            <a:endParaRPr lang="en-US" sz="1800" dirty="0">
              <a:solidFill>
                <a:srgbClr val="000000"/>
              </a:solidFill>
              <a:latin typeface="+mn-lt"/>
              <a:ea typeface="ＭＳ Ｐゴシック" pitchFamily="34" charset="-128"/>
              <a:cs typeface="Courier" charset="0"/>
            </a:endParaRPr>
          </a:p>
          <a:p>
            <a:pPr>
              <a:defRPr/>
            </a:pPr>
            <a:r>
              <a:rPr lang="en-US" sz="1800" dirty="0">
                <a:solidFill>
                  <a:srgbClr val="760F50"/>
                </a:solidFill>
                <a:latin typeface="+mn-lt"/>
                <a:ea typeface="ＭＳ Ｐゴシック" pitchFamily="34" charset="-128"/>
                <a:cs typeface="Courier" charset="0"/>
              </a:rPr>
              <a:t>private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:</a:t>
            </a:r>
          </a:p>
          <a:p>
            <a:pPr>
              <a:defRPr/>
            </a:pPr>
            <a:r>
              <a:rPr lang="nl-NL" sz="1800" dirty="0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    TreeNode() {}</a:t>
            </a:r>
          </a:p>
          <a:p>
            <a:pPr>
              <a:defRPr/>
            </a:pPr>
            <a:r>
              <a:rPr lang="nl-NL" sz="1800" dirty="0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    TreeNode(</a:t>
            </a:r>
            <a:r>
              <a:rPr lang="nl-NL" sz="1800" dirty="0">
                <a:solidFill>
                  <a:srgbClr val="760F50"/>
                </a:solidFill>
                <a:latin typeface="+mn-lt"/>
                <a:ea typeface="ＭＳ Ｐゴシック" pitchFamily="34" charset="-128"/>
                <a:cs typeface="Courier" charset="0"/>
              </a:rPr>
              <a:t>const</a:t>
            </a:r>
            <a:r>
              <a:rPr lang="nl-NL" sz="1800" dirty="0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 </a:t>
            </a:r>
            <a:r>
              <a:rPr lang="nl-NL" sz="1800" dirty="0">
                <a:solidFill>
                  <a:srgbClr val="3F6E74"/>
                </a:solidFill>
                <a:latin typeface="+mn-lt"/>
                <a:ea typeface="ＭＳ Ｐゴシック" pitchFamily="34" charset="-128"/>
                <a:cs typeface="Courier" charset="0"/>
              </a:rPr>
              <a:t>TreeItemType</a:t>
            </a:r>
            <a:r>
              <a:rPr lang="nl-NL" sz="1800" dirty="0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&amp; nodeItem,</a:t>
            </a:r>
          </a:p>
          <a:p>
            <a:pPr>
              <a:defRPr/>
            </a:pPr>
            <a:r>
              <a:rPr lang="nl-NL" sz="1800" dirty="0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        </a:t>
            </a:r>
            <a:r>
              <a:rPr lang="nl-NL" sz="1800" dirty="0">
                <a:solidFill>
                  <a:srgbClr val="3F6E74"/>
                </a:solidFill>
                <a:latin typeface="+mn-lt"/>
                <a:ea typeface="ＭＳ Ｐゴシック" pitchFamily="34" charset="-128"/>
                <a:cs typeface="Courier" charset="0"/>
              </a:rPr>
              <a:t>TreeNode</a:t>
            </a:r>
            <a:r>
              <a:rPr lang="nl-NL" sz="1800" dirty="0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 *left = </a:t>
            </a:r>
            <a:r>
              <a:rPr lang="nl-NL" sz="1800" dirty="0">
                <a:solidFill>
                  <a:srgbClr val="760F50"/>
                </a:solidFill>
                <a:latin typeface="+mn-lt"/>
                <a:ea typeface="ＭＳ Ｐゴシック" pitchFamily="34" charset="-128"/>
                <a:cs typeface="Courier" charset="0"/>
              </a:rPr>
              <a:t>NULL</a:t>
            </a:r>
            <a:r>
              <a:rPr lang="nl-NL" sz="1800" dirty="0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,</a:t>
            </a:r>
          </a:p>
          <a:p>
            <a:pPr>
              <a:defRPr/>
            </a:pPr>
            <a:r>
              <a:rPr lang="nl-NL" sz="1800" dirty="0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        </a:t>
            </a:r>
            <a:r>
              <a:rPr lang="nl-NL" sz="1800" dirty="0">
                <a:solidFill>
                  <a:srgbClr val="3F6E74"/>
                </a:solidFill>
                <a:latin typeface="+mn-lt"/>
                <a:ea typeface="ＭＳ Ｐゴシック" pitchFamily="34" charset="-128"/>
                <a:cs typeface="Courier" charset="0"/>
              </a:rPr>
              <a:t>TreeNode</a:t>
            </a:r>
            <a:r>
              <a:rPr lang="nl-NL" sz="1800" dirty="0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 *right = </a:t>
            </a:r>
            <a:r>
              <a:rPr lang="nl-NL" sz="1800" dirty="0">
                <a:solidFill>
                  <a:srgbClr val="760F50"/>
                </a:solidFill>
                <a:latin typeface="+mn-lt"/>
                <a:ea typeface="ＭＳ Ｐゴシック" pitchFamily="34" charset="-128"/>
                <a:cs typeface="Courier" charset="0"/>
              </a:rPr>
              <a:t>NULL</a:t>
            </a:r>
            <a:r>
              <a:rPr lang="nl-NL" sz="1800" dirty="0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)</a:t>
            </a:r>
          </a:p>
          <a:p>
            <a:pPr>
              <a:defRPr/>
            </a:pPr>
            <a:r>
              <a:rPr lang="nl-NL" sz="1800" dirty="0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        :item(nodeItem),leftChildPtr(left),rightChildPtr(right) {}</a:t>
            </a:r>
          </a:p>
          <a:p>
            <a:pPr>
              <a:defRPr/>
            </a:pPr>
            <a:endParaRPr lang="nl-NL" sz="1800" dirty="0">
              <a:solidFill>
                <a:srgbClr val="000000"/>
              </a:solidFill>
              <a:latin typeface="+mn-lt"/>
              <a:ea typeface="ＭＳ Ｐゴシック" pitchFamily="34" charset="-128"/>
              <a:cs typeface="Courier" charset="0"/>
            </a:endParaRPr>
          </a:p>
          <a:p>
            <a:pPr>
              <a:defRPr/>
            </a:pPr>
            <a:r>
              <a:rPr lang="nl-NL" sz="1800" dirty="0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    </a:t>
            </a:r>
            <a:r>
              <a:rPr lang="nl-NL" sz="1800" dirty="0">
                <a:solidFill>
                  <a:srgbClr val="3F6E74"/>
                </a:solidFill>
                <a:latin typeface="+mn-lt"/>
                <a:ea typeface="ＭＳ Ｐゴシック" pitchFamily="34" charset="-128"/>
                <a:cs typeface="Courier" charset="0"/>
              </a:rPr>
              <a:t>TreeItemType</a:t>
            </a:r>
            <a:r>
              <a:rPr lang="nl-NL" sz="1800" dirty="0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 </a:t>
            </a:r>
            <a:r>
              <a:rPr lang="nl-NL" sz="1800" dirty="0">
                <a:solidFill>
                  <a:srgbClr val="3F6E74"/>
                </a:solidFill>
                <a:latin typeface="+mn-lt"/>
                <a:ea typeface="ＭＳ Ｐゴシック" pitchFamily="34" charset="-128"/>
                <a:cs typeface="Courier" charset="0"/>
              </a:rPr>
              <a:t>item</a:t>
            </a:r>
            <a:r>
              <a:rPr lang="nl-NL" sz="1800" dirty="0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;       </a:t>
            </a:r>
            <a:r>
              <a:rPr lang="nl-NL" sz="1800" dirty="0">
                <a:solidFill>
                  <a:srgbClr val="236E25"/>
                </a:solidFill>
                <a:latin typeface="+mn-lt"/>
                <a:ea typeface="ＭＳ Ｐゴシック" pitchFamily="34" charset="-128"/>
                <a:cs typeface="Courier" charset="0"/>
              </a:rPr>
              <a:t>// data portion</a:t>
            </a:r>
            <a:endParaRPr lang="nl-NL" sz="1800" dirty="0">
              <a:solidFill>
                <a:srgbClr val="000000"/>
              </a:solidFill>
              <a:latin typeface="+mn-lt"/>
              <a:ea typeface="ＭＳ Ｐゴシック" pitchFamily="34" charset="-128"/>
              <a:cs typeface="Courier" charset="0"/>
            </a:endParaRPr>
          </a:p>
          <a:p>
            <a:pPr>
              <a:defRPr/>
            </a:pPr>
            <a:r>
              <a:rPr lang="nl-NL" sz="1800" dirty="0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    </a:t>
            </a:r>
            <a:r>
              <a:rPr lang="nl-NL" sz="1800" dirty="0">
                <a:solidFill>
                  <a:srgbClr val="3F6E74"/>
                </a:solidFill>
                <a:latin typeface="+mn-lt"/>
                <a:ea typeface="ＭＳ Ｐゴシック" pitchFamily="34" charset="-128"/>
                <a:cs typeface="Courier" charset="0"/>
              </a:rPr>
              <a:t>TreeNode</a:t>
            </a:r>
            <a:r>
              <a:rPr lang="nl-NL" sz="1800" dirty="0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 *</a:t>
            </a:r>
            <a:r>
              <a:rPr lang="nl-NL" sz="1800" dirty="0">
                <a:solidFill>
                  <a:srgbClr val="3F6E74"/>
                </a:solidFill>
                <a:latin typeface="+mn-lt"/>
                <a:ea typeface="ＭＳ Ｐゴシック" pitchFamily="34" charset="-128"/>
                <a:cs typeface="Courier" charset="0"/>
              </a:rPr>
              <a:t>leftChildPtr</a:t>
            </a:r>
            <a:r>
              <a:rPr lang="nl-NL" sz="1800" dirty="0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;  </a:t>
            </a:r>
            <a:r>
              <a:rPr lang="nl-NL" sz="1800" dirty="0">
                <a:solidFill>
                  <a:srgbClr val="236E25"/>
                </a:solidFill>
                <a:latin typeface="+mn-lt"/>
                <a:ea typeface="ＭＳ Ｐゴシック" pitchFamily="34" charset="-128"/>
                <a:cs typeface="Courier" charset="0"/>
              </a:rPr>
              <a:t>// pointer to left child</a:t>
            </a:r>
            <a:endParaRPr lang="nl-NL" sz="1800" dirty="0">
              <a:solidFill>
                <a:srgbClr val="000000"/>
              </a:solidFill>
              <a:latin typeface="+mn-lt"/>
              <a:ea typeface="ＭＳ Ｐゴシック" pitchFamily="34" charset="-128"/>
              <a:cs typeface="Courier" charset="0"/>
            </a:endParaRPr>
          </a:p>
          <a:p>
            <a:pPr>
              <a:defRPr/>
            </a:pPr>
            <a:r>
              <a:rPr lang="nl-NL" sz="1800" dirty="0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    </a:t>
            </a:r>
            <a:r>
              <a:rPr lang="nl-NL" sz="1800" dirty="0">
                <a:solidFill>
                  <a:srgbClr val="3F6E74"/>
                </a:solidFill>
                <a:latin typeface="+mn-lt"/>
                <a:ea typeface="ＭＳ Ｐゴシック" pitchFamily="34" charset="-128"/>
                <a:cs typeface="Courier" charset="0"/>
              </a:rPr>
              <a:t>TreeNode</a:t>
            </a:r>
            <a:r>
              <a:rPr lang="nl-NL" sz="1800" dirty="0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 *</a:t>
            </a:r>
            <a:r>
              <a:rPr lang="nl-NL" sz="1800" dirty="0">
                <a:solidFill>
                  <a:srgbClr val="3F6E74"/>
                </a:solidFill>
                <a:latin typeface="+mn-lt"/>
                <a:ea typeface="ＭＳ Ｐゴシック" pitchFamily="34" charset="-128"/>
                <a:cs typeface="Courier" charset="0"/>
              </a:rPr>
              <a:t>rightChildPtr</a:t>
            </a:r>
            <a:r>
              <a:rPr lang="nl-NL" sz="1800" dirty="0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; </a:t>
            </a:r>
            <a:r>
              <a:rPr lang="nl-NL" sz="1800" dirty="0">
                <a:solidFill>
                  <a:srgbClr val="236E25"/>
                </a:solidFill>
                <a:latin typeface="+mn-lt"/>
                <a:ea typeface="ＭＳ Ｐゴシック" pitchFamily="34" charset="-128"/>
                <a:cs typeface="Courier" charset="0"/>
              </a:rPr>
              <a:t>// pointer to right child</a:t>
            </a:r>
          </a:p>
          <a:p>
            <a:pPr>
              <a:defRPr/>
            </a:pPr>
            <a:endParaRPr lang="nl-NL" sz="1800" dirty="0">
              <a:solidFill>
                <a:srgbClr val="000000"/>
              </a:solidFill>
              <a:latin typeface="+mn-lt"/>
              <a:ea typeface="ＭＳ Ｐゴシック" pitchFamily="34" charset="-128"/>
              <a:cs typeface="Courier" charset="0"/>
            </a:endParaRPr>
          </a:p>
          <a:p>
            <a:pPr>
              <a:defRPr/>
            </a:pPr>
            <a:r>
              <a:rPr lang="nl-NL" sz="1800" dirty="0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    </a:t>
            </a:r>
            <a:r>
              <a:rPr lang="nl-NL" sz="1800" dirty="0">
                <a:solidFill>
                  <a:srgbClr val="760F50"/>
                </a:solidFill>
                <a:latin typeface="+mn-lt"/>
                <a:ea typeface="ＭＳ Ｐゴシック" pitchFamily="34" charset="-128"/>
                <a:cs typeface="Courier" charset="0"/>
              </a:rPr>
              <a:t>friend</a:t>
            </a:r>
            <a:r>
              <a:rPr lang="nl-NL" sz="1800" dirty="0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 </a:t>
            </a:r>
            <a:r>
              <a:rPr lang="nl-NL" sz="1800" dirty="0">
                <a:solidFill>
                  <a:srgbClr val="760F50"/>
                </a:solidFill>
                <a:latin typeface="+mn-lt"/>
                <a:ea typeface="ＭＳ Ｐゴシック" pitchFamily="34" charset="-128"/>
                <a:cs typeface="Courier" charset="0"/>
              </a:rPr>
              <a:t>class</a:t>
            </a:r>
            <a:r>
              <a:rPr lang="nl-NL" sz="1800" dirty="0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 </a:t>
            </a:r>
            <a:r>
              <a:rPr lang="nl-NL" sz="1800" dirty="0">
                <a:solidFill>
                  <a:srgbClr val="3F6E74"/>
                </a:solidFill>
                <a:latin typeface="+mn-lt"/>
                <a:ea typeface="ＭＳ Ｐゴシック" pitchFamily="34" charset="-128"/>
                <a:cs typeface="Courier" charset="0"/>
              </a:rPr>
              <a:t>BinaryTree</a:t>
            </a:r>
            <a:r>
              <a:rPr lang="nl-NL" sz="1800" dirty="0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;</a:t>
            </a:r>
          </a:p>
          <a:p>
            <a:pPr>
              <a:defRPr/>
            </a:pPr>
            <a:r>
              <a:rPr lang="nl-NL" sz="1800" dirty="0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}; </a:t>
            </a:r>
            <a:endParaRPr lang="en-US" sz="1800" dirty="0">
              <a:latin typeface="+mn-lt"/>
              <a:ea typeface="ＭＳ Ｐゴシック" pitchFamily="34" charset="-128"/>
              <a:cs typeface="Courier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Date Placeholder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r>
              <a:rPr lang="tr-TR" sz="800">
                <a:latin typeface="Calibri" pitchFamily="34" charset="0"/>
              </a:rPr>
              <a:t>2018 Autumn</a:t>
            </a:r>
            <a:endParaRPr lang="en-US" sz="800" dirty="0">
              <a:latin typeface="Calibri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CS211 Data Structures</a:t>
            </a:r>
          </a:p>
        </p:txBody>
      </p:sp>
      <p:sp>
        <p:nvSpPr>
          <p:cNvPr id="3379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fld id="{159A9F16-54C8-4919-852F-3BDF5F9E9EE7}" type="slidenum">
              <a:rPr lang="en-US" sz="800" smtClean="0">
                <a:latin typeface="Calibri" pitchFamily="34" charset="0"/>
              </a:rPr>
              <a:pPr/>
              <a:t>26</a:t>
            </a:fld>
            <a:endParaRPr lang="en-US" sz="800">
              <a:latin typeface="Calibri" pitchFamily="34" charset="0"/>
            </a:endParaRPr>
          </a:p>
        </p:txBody>
      </p:sp>
      <p:sp>
        <p:nvSpPr>
          <p:cNvPr id="337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-84" charset="-128"/>
              </a:rPr>
              <a:t>Binary Tree – TreeException.h</a:t>
            </a:r>
          </a:p>
        </p:txBody>
      </p:sp>
      <p:sp>
        <p:nvSpPr>
          <p:cNvPr id="46086" name="Rectangle 2"/>
          <p:cNvSpPr>
            <a:spLocks noChangeArrowheads="1"/>
          </p:cNvSpPr>
          <p:nvPr/>
        </p:nvSpPr>
        <p:spPr bwMode="auto">
          <a:xfrm>
            <a:off x="381000" y="1066800"/>
            <a:ext cx="9144000" cy="470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tabLst>
                <a:tab pos="549275" algn="l"/>
              </a:tabLst>
              <a:defRPr/>
            </a:pPr>
            <a:r>
              <a:rPr lang="en-US" sz="2000" dirty="0">
                <a:solidFill>
                  <a:srgbClr val="760F50"/>
                </a:solidFill>
                <a:latin typeface="+mn-lt"/>
                <a:ea typeface="ＭＳ 明朝" pitchFamily="49" charset="-128"/>
              </a:rPr>
              <a:t>class</a:t>
            </a:r>
            <a:r>
              <a:rPr lang="en-US" sz="2000" dirty="0">
                <a:solidFill>
                  <a:srgbClr val="000000"/>
                </a:solidFill>
                <a:latin typeface="+mn-lt"/>
                <a:ea typeface="ＭＳ 明朝" pitchFamily="49" charset="-128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+mn-lt"/>
                <a:ea typeface="ＭＳ 明朝" pitchFamily="49" charset="-128"/>
              </a:rPr>
              <a:t>TreeException</a:t>
            </a:r>
            <a:r>
              <a:rPr lang="en-US" sz="2000" dirty="0">
                <a:solidFill>
                  <a:srgbClr val="000000"/>
                </a:solidFill>
                <a:latin typeface="+mn-lt"/>
                <a:ea typeface="ＭＳ 明朝" pitchFamily="49" charset="-128"/>
              </a:rPr>
              <a:t> : </a:t>
            </a:r>
            <a:r>
              <a:rPr lang="en-US" sz="2000" dirty="0">
                <a:solidFill>
                  <a:srgbClr val="760F50"/>
                </a:solidFill>
                <a:latin typeface="+mn-lt"/>
                <a:ea typeface="ＭＳ 明朝" pitchFamily="49" charset="-128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+mn-lt"/>
                <a:ea typeface="ＭＳ 明朝" pitchFamily="49" charset="-128"/>
              </a:rPr>
              <a:t> </a:t>
            </a:r>
            <a:r>
              <a:rPr lang="en-US" sz="2000" dirty="0">
                <a:solidFill>
                  <a:srgbClr val="5C2699"/>
                </a:solidFill>
                <a:latin typeface="+mn-lt"/>
                <a:ea typeface="ＭＳ 明朝" pitchFamily="49" charset="-128"/>
              </a:rPr>
              <a:t>exception</a:t>
            </a:r>
            <a:r>
              <a:rPr lang="en-US" sz="2000" dirty="0">
                <a:solidFill>
                  <a:srgbClr val="000000"/>
                </a:solidFill>
                <a:latin typeface="+mn-lt"/>
                <a:ea typeface="ＭＳ 明朝" pitchFamily="49" charset="-128"/>
              </a:rPr>
              <a:t>{</a:t>
            </a:r>
            <a:endParaRPr lang="en-US" sz="2000" dirty="0">
              <a:latin typeface="+mn-lt"/>
              <a:ea typeface="ＭＳ 明朝" pitchFamily="49" charset="-128"/>
            </a:endParaRPr>
          </a:p>
          <a:p>
            <a:pPr>
              <a:tabLst>
                <a:tab pos="549275" algn="l"/>
              </a:tabLst>
              <a:defRPr/>
            </a:pPr>
            <a:endParaRPr lang="en-US" sz="2000" dirty="0">
              <a:solidFill>
                <a:srgbClr val="760F50"/>
              </a:solidFill>
              <a:latin typeface="+mn-lt"/>
              <a:ea typeface="ＭＳ 明朝" pitchFamily="49" charset="-128"/>
            </a:endParaRPr>
          </a:p>
          <a:p>
            <a:pPr>
              <a:tabLst>
                <a:tab pos="549275" algn="l"/>
              </a:tabLst>
              <a:defRPr/>
            </a:pPr>
            <a:r>
              <a:rPr lang="en-US" sz="2000" dirty="0">
                <a:solidFill>
                  <a:srgbClr val="760F50"/>
                </a:solidFill>
                <a:latin typeface="+mn-lt"/>
                <a:ea typeface="ＭＳ 明朝" pitchFamily="49" charset="-128"/>
              </a:rPr>
              <a:t>private</a:t>
            </a:r>
            <a:r>
              <a:rPr lang="en-US" sz="2000" dirty="0">
                <a:solidFill>
                  <a:srgbClr val="000000"/>
                </a:solidFill>
                <a:latin typeface="+mn-lt"/>
                <a:ea typeface="ＭＳ 明朝" pitchFamily="49" charset="-128"/>
              </a:rPr>
              <a:t>:</a:t>
            </a:r>
            <a:endParaRPr lang="en-US" sz="2000" dirty="0">
              <a:latin typeface="+mn-lt"/>
              <a:ea typeface="ＭＳ 明朝" pitchFamily="49" charset="-128"/>
            </a:endParaRPr>
          </a:p>
          <a:p>
            <a:pPr>
              <a:tabLst>
                <a:tab pos="549275" algn="l"/>
              </a:tabLst>
              <a:defRPr/>
            </a:pPr>
            <a:r>
              <a:rPr lang="en-US" sz="2000" dirty="0">
                <a:solidFill>
                  <a:srgbClr val="000000"/>
                </a:solidFill>
                <a:latin typeface="+mn-lt"/>
                <a:ea typeface="ＭＳ 明朝" pitchFamily="49" charset="-128"/>
              </a:rPr>
              <a:t>    </a:t>
            </a:r>
            <a:r>
              <a:rPr lang="en-US" sz="2000" dirty="0">
                <a:solidFill>
                  <a:srgbClr val="5C2699"/>
                </a:solidFill>
                <a:latin typeface="+mn-lt"/>
                <a:ea typeface="ＭＳ 明朝" pitchFamily="49" charset="-128"/>
              </a:rPr>
              <a:t>string</a:t>
            </a:r>
            <a:r>
              <a:rPr lang="en-US" sz="2000" dirty="0">
                <a:solidFill>
                  <a:srgbClr val="000000"/>
                </a:solidFill>
                <a:latin typeface="+mn-lt"/>
                <a:ea typeface="ＭＳ 明朝" pitchFamily="49" charset="-128"/>
              </a:rPr>
              <a:t> </a:t>
            </a:r>
            <a:r>
              <a:rPr lang="en-US" sz="2000" dirty="0" err="1">
                <a:solidFill>
                  <a:srgbClr val="3F6E74"/>
                </a:solidFill>
                <a:latin typeface="+mn-lt"/>
                <a:ea typeface="ＭＳ 明朝" pitchFamily="49" charset="-128"/>
              </a:rPr>
              <a:t>msg</a:t>
            </a:r>
            <a:r>
              <a:rPr lang="en-US" sz="2000" dirty="0">
                <a:solidFill>
                  <a:srgbClr val="000000"/>
                </a:solidFill>
                <a:latin typeface="+mn-lt"/>
                <a:ea typeface="ＭＳ 明朝" pitchFamily="49" charset="-128"/>
              </a:rPr>
              <a:t>;</a:t>
            </a:r>
            <a:endParaRPr lang="en-US" sz="2000" dirty="0">
              <a:latin typeface="+mn-lt"/>
              <a:ea typeface="ＭＳ 明朝" pitchFamily="49" charset="-128"/>
            </a:endParaRPr>
          </a:p>
          <a:p>
            <a:pPr>
              <a:tabLst>
                <a:tab pos="549275" algn="l"/>
              </a:tabLst>
              <a:defRPr/>
            </a:pPr>
            <a:endParaRPr lang="en-US" sz="2000" dirty="0">
              <a:solidFill>
                <a:srgbClr val="760F50"/>
              </a:solidFill>
              <a:latin typeface="+mn-lt"/>
              <a:ea typeface="ＭＳ 明朝" pitchFamily="49" charset="-128"/>
            </a:endParaRPr>
          </a:p>
          <a:p>
            <a:pPr>
              <a:tabLst>
                <a:tab pos="549275" algn="l"/>
              </a:tabLst>
              <a:defRPr/>
            </a:pPr>
            <a:r>
              <a:rPr lang="en-US" sz="2000" dirty="0">
                <a:solidFill>
                  <a:srgbClr val="760F50"/>
                </a:solidFill>
                <a:latin typeface="+mn-lt"/>
                <a:ea typeface="ＭＳ 明朝" pitchFamily="49" charset="-128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+mn-lt"/>
                <a:ea typeface="ＭＳ 明朝" pitchFamily="49" charset="-128"/>
              </a:rPr>
              <a:t>:</a:t>
            </a:r>
            <a:endParaRPr lang="en-US" sz="2000" dirty="0">
              <a:latin typeface="+mn-lt"/>
              <a:ea typeface="ＭＳ 明朝" pitchFamily="49" charset="-128"/>
            </a:endParaRPr>
          </a:p>
          <a:p>
            <a:pPr>
              <a:tabLst>
                <a:tab pos="549275" algn="l"/>
              </a:tabLst>
              <a:defRPr/>
            </a:pPr>
            <a:r>
              <a:rPr lang="en-US" sz="2000" dirty="0">
                <a:solidFill>
                  <a:srgbClr val="000000"/>
                </a:solidFill>
                <a:latin typeface="+mn-lt"/>
                <a:ea typeface="ＭＳ 明朝" pitchFamily="49" charset="-128"/>
              </a:rPr>
              <a:t>	</a:t>
            </a:r>
            <a:r>
              <a:rPr lang="en-US" sz="2000" dirty="0">
                <a:solidFill>
                  <a:srgbClr val="760F50"/>
                </a:solidFill>
                <a:latin typeface="+mn-lt"/>
                <a:ea typeface="ＭＳ 明朝" pitchFamily="49" charset="-128"/>
              </a:rPr>
              <a:t>virtual</a:t>
            </a:r>
            <a:r>
              <a:rPr lang="en-US" sz="2000" dirty="0">
                <a:solidFill>
                  <a:srgbClr val="000000"/>
                </a:solidFill>
                <a:latin typeface="+mn-lt"/>
                <a:ea typeface="ＭＳ 明朝" pitchFamily="49" charset="-128"/>
              </a:rPr>
              <a:t> </a:t>
            </a:r>
            <a:r>
              <a:rPr lang="en-US" sz="2000" dirty="0">
                <a:solidFill>
                  <a:srgbClr val="760F50"/>
                </a:solidFill>
                <a:latin typeface="+mn-lt"/>
                <a:ea typeface="ＭＳ 明朝" pitchFamily="49" charset="-128"/>
              </a:rPr>
              <a:t>const</a:t>
            </a:r>
            <a:r>
              <a:rPr lang="en-US" sz="2000" dirty="0">
                <a:solidFill>
                  <a:srgbClr val="000000"/>
                </a:solidFill>
                <a:latin typeface="+mn-lt"/>
                <a:ea typeface="ＭＳ 明朝" pitchFamily="49" charset="-128"/>
              </a:rPr>
              <a:t> </a:t>
            </a:r>
            <a:r>
              <a:rPr lang="en-US" sz="2000" dirty="0">
                <a:solidFill>
                  <a:srgbClr val="760F50"/>
                </a:solidFill>
                <a:latin typeface="+mn-lt"/>
                <a:ea typeface="ＭＳ 明朝" pitchFamily="49" charset="-128"/>
              </a:rPr>
              <a:t>char</a:t>
            </a:r>
            <a:r>
              <a:rPr lang="en-US" sz="2000" dirty="0">
                <a:solidFill>
                  <a:srgbClr val="000000"/>
                </a:solidFill>
                <a:latin typeface="+mn-lt"/>
                <a:ea typeface="ＭＳ 明朝" pitchFamily="49" charset="-128"/>
              </a:rPr>
              <a:t>* what() </a:t>
            </a:r>
            <a:r>
              <a:rPr lang="en-US" sz="2000" dirty="0">
                <a:solidFill>
                  <a:srgbClr val="760F50"/>
                </a:solidFill>
                <a:latin typeface="+mn-lt"/>
                <a:ea typeface="ＭＳ 明朝" pitchFamily="49" charset="-128"/>
              </a:rPr>
              <a:t>const</a:t>
            </a:r>
            <a:r>
              <a:rPr lang="en-US" sz="2000" dirty="0">
                <a:solidFill>
                  <a:srgbClr val="000000"/>
                </a:solidFill>
                <a:latin typeface="+mn-lt"/>
                <a:ea typeface="ＭＳ 明朝" pitchFamily="49" charset="-128"/>
              </a:rPr>
              <a:t> </a:t>
            </a:r>
            <a:r>
              <a:rPr lang="en-US" sz="2000" dirty="0">
                <a:solidFill>
                  <a:srgbClr val="760F50"/>
                </a:solidFill>
                <a:latin typeface="+mn-lt"/>
                <a:ea typeface="ＭＳ 明朝" pitchFamily="49" charset="-128"/>
              </a:rPr>
              <a:t>throw</a:t>
            </a:r>
            <a:r>
              <a:rPr lang="en-US" sz="2000" dirty="0">
                <a:solidFill>
                  <a:srgbClr val="000000"/>
                </a:solidFill>
                <a:latin typeface="+mn-lt"/>
                <a:ea typeface="ＭＳ 明朝" pitchFamily="49" charset="-128"/>
              </a:rPr>
              <a:t>()</a:t>
            </a:r>
            <a:endParaRPr lang="en-US" sz="2000" dirty="0">
              <a:latin typeface="+mn-lt"/>
              <a:ea typeface="ＭＳ 明朝" pitchFamily="49" charset="-128"/>
            </a:endParaRPr>
          </a:p>
          <a:p>
            <a:pPr>
              <a:tabLst>
                <a:tab pos="549275" algn="l"/>
              </a:tabLst>
              <a:defRPr/>
            </a:pPr>
            <a:r>
              <a:rPr lang="en-US" sz="2000" dirty="0">
                <a:solidFill>
                  <a:srgbClr val="000000"/>
                </a:solidFill>
                <a:latin typeface="+mn-lt"/>
                <a:ea typeface="ＭＳ 明朝" pitchFamily="49" charset="-128"/>
              </a:rPr>
              <a:t>	{</a:t>
            </a:r>
            <a:endParaRPr lang="en-US" sz="2000" dirty="0">
              <a:latin typeface="+mn-lt"/>
              <a:ea typeface="ＭＳ 明朝" pitchFamily="49" charset="-128"/>
            </a:endParaRPr>
          </a:p>
          <a:p>
            <a:pPr>
              <a:tabLst>
                <a:tab pos="549275" algn="l"/>
              </a:tabLst>
              <a:defRPr/>
            </a:pPr>
            <a:r>
              <a:rPr lang="en-US" sz="2000" dirty="0">
                <a:solidFill>
                  <a:srgbClr val="000000"/>
                </a:solidFill>
                <a:latin typeface="+mn-lt"/>
                <a:ea typeface="ＭＳ 明朝" pitchFamily="49" charset="-128"/>
              </a:rPr>
              <a:t>		</a:t>
            </a:r>
            <a:r>
              <a:rPr lang="en-US" sz="2000" dirty="0">
                <a:solidFill>
                  <a:srgbClr val="760F50"/>
                </a:solidFill>
                <a:latin typeface="+mn-lt"/>
                <a:ea typeface="ＭＳ 明朝" pitchFamily="49" charset="-128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+mn-lt"/>
                <a:ea typeface="ＭＳ 明朝" pitchFamily="49" charset="-128"/>
              </a:rPr>
              <a:t> </a:t>
            </a:r>
            <a:r>
              <a:rPr lang="en-US" sz="2000" dirty="0" err="1">
                <a:solidFill>
                  <a:srgbClr val="3F6E74"/>
                </a:solidFill>
                <a:latin typeface="+mn-lt"/>
                <a:ea typeface="ＭＳ 明朝" pitchFamily="49" charset="-128"/>
              </a:rPr>
              <a:t>msg</a:t>
            </a:r>
            <a:r>
              <a:rPr lang="en-US" sz="2000" dirty="0" err="1">
                <a:solidFill>
                  <a:srgbClr val="000000"/>
                </a:solidFill>
                <a:latin typeface="+mn-lt"/>
                <a:ea typeface="ＭＳ 明朝" pitchFamily="49" charset="-128"/>
              </a:rPr>
              <a:t>.</a:t>
            </a:r>
            <a:r>
              <a:rPr lang="en-US" sz="2000" dirty="0" err="1">
                <a:solidFill>
                  <a:srgbClr val="2E0D6E"/>
                </a:solidFill>
                <a:latin typeface="+mn-lt"/>
                <a:ea typeface="ＭＳ 明朝" pitchFamily="49" charset="-128"/>
              </a:rPr>
              <a:t>c_str</a:t>
            </a:r>
            <a:r>
              <a:rPr lang="en-US" sz="2000" dirty="0">
                <a:solidFill>
                  <a:srgbClr val="000000"/>
                </a:solidFill>
                <a:latin typeface="+mn-lt"/>
                <a:ea typeface="ＭＳ 明朝" pitchFamily="49" charset="-128"/>
              </a:rPr>
              <a:t>();</a:t>
            </a:r>
            <a:endParaRPr lang="en-US" sz="2000" dirty="0">
              <a:latin typeface="+mn-lt"/>
              <a:ea typeface="ＭＳ 明朝" pitchFamily="49" charset="-128"/>
            </a:endParaRPr>
          </a:p>
          <a:p>
            <a:pPr>
              <a:tabLst>
                <a:tab pos="549275" algn="l"/>
              </a:tabLst>
              <a:defRPr/>
            </a:pPr>
            <a:r>
              <a:rPr lang="en-US" sz="2000" dirty="0">
                <a:solidFill>
                  <a:srgbClr val="000000"/>
                </a:solidFill>
                <a:latin typeface="+mn-lt"/>
                <a:ea typeface="ＭＳ 明朝" pitchFamily="49" charset="-128"/>
              </a:rPr>
              <a:t>	}</a:t>
            </a:r>
          </a:p>
          <a:p>
            <a:pPr>
              <a:tabLst>
                <a:tab pos="549275" algn="l"/>
              </a:tabLst>
              <a:defRPr/>
            </a:pPr>
            <a:r>
              <a:rPr lang="en-US" sz="2000" dirty="0">
                <a:solidFill>
                  <a:srgbClr val="000000"/>
                </a:solidFill>
                <a:latin typeface="+mn-lt"/>
                <a:ea typeface="ＭＳ 明朝" pitchFamily="49" charset="-128"/>
              </a:rPr>
              <a:t>         </a:t>
            </a:r>
            <a:r>
              <a:rPr lang="en-US" sz="2000" dirty="0" err="1">
                <a:solidFill>
                  <a:srgbClr val="000000"/>
                </a:solidFill>
                <a:latin typeface="+mn-lt"/>
                <a:ea typeface="ＭＳ 明朝" pitchFamily="49" charset="-128"/>
              </a:rPr>
              <a:t>TreeException</a:t>
            </a:r>
            <a:r>
              <a:rPr lang="en-US" sz="2000" dirty="0">
                <a:solidFill>
                  <a:srgbClr val="000000"/>
                </a:solidFill>
                <a:latin typeface="+mn-lt"/>
                <a:ea typeface="ＭＳ 明朝" pitchFamily="49" charset="-128"/>
              </a:rPr>
              <a:t>(</a:t>
            </a:r>
            <a:r>
              <a:rPr lang="en-US" sz="2000" dirty="0">
                <a:solidFill>
                  <a:srgbClr val="760F50"/>
                </a:solidFill>
                <a:latin typeface="+mn-lt"/>
                <a:ea typeface="ＭＳ 明朝" pitchFamily="49" charset="-128"/>
              </a:rPr>
              <a:t>const</a:t>
            </a:r>
            <a:r>
              <a:rPr lang="en-US" sz="2000" dirty="0">
                <a:solidFill>
                  <a:srgbClr val="000000"/>
                </a:solidFill>
                <a:latin typeface="+mn-lt"/>
                <a:ea typeface="ＭＳ 明朝" pitchFamily="49" charset="-128"/>
              </a:rPr>
              <a:t> </a:t>
            </a:r>
            <a:r>
              <a:rPr lang="en-US" sz="2000" dirty="0">
                <a:solidFill>
                  <a:srgbClr val="5C2699"/>
                </a:solidFill>
                <a:latin typeface="+mn-lt"/>
                <a:ea typeface="ＭＳ 明朝" pitchFamily="49" charset="-128"/>
              </a:rPr>
              <a:t>string</a:t>
            </a:r>
            <a:r>
              <a:rPr lang="en-US" sz="2000" dirty="0">
                <a:solidFill>
                  <a:srgbClr val="000000"/>
                </a:solidFill>
                <a:latin typeface="+mn-lt"/>
                <a:ea typeface="ＭＳ 明朝" pitchFamily="49" charset="-128"/>
              </a:rPr>
              <a:t> &amp; message =</a:t>
            </a:r>
            <a:r>
              <a:rPr lang="en-US" sz="2000" dirty="0">
                <a:solidFill>
                  <a:srgbClr val="891315"/>
                </a:solidFill>
                <a:latin typeface="+mn-lt"/>
                <a:ea typeface="ＭＳ 明朝" pitchFamily="49" charset="-128"/>
              </a:rPr>
              <a:t>""</a:t>
            </a:r>
            <a:r>
              <a:rPr lang="en-US" sz="2000" dirty="0">
                <a:solidFill>
                  <a:srgbClr val="000000"/>
                </a:solidFill>
                <a:latin typeface="+mn-lt"/>
                <a:ea typeface="ＭＳ 明朝" pitchFamily="49" charset="-128"/>
              </a:rPr>
              <a:t>) :</a:t>
            </a:r>
            <a:r>
              <a:rPr lang="en-US" sz="2000" dirty="0">
                <a:latin typeface="+mn-lt"/>
                <a:ea typeface="ＭＳ 明朝" pitchFamily="49" charset="-128"/>
              </a:rPr>
              <a:t> </a:t>
            </a:r>
            <a:r>
              <a:rPr lang="en-US" sz="2000" dirty="0">
                <a:solidFill>
                  <a:srgbClr val="5C2699"/>
                </a:solidFill>
                <a:latin typeface="+mn-lt"/>
                <a:ea typeface="ＭＳ 明朝" pitchFamily="49" charset="-128"/>
              </a:rPr>
              <a:t>exception</a:t>
            </a:r>
            <a:r>
              <a:rPr lang="en-US" sz="2000" dirty="0">
                <a:solidFill>
                  <a:srgbClr val="000000"/>
                </a:solidFill>
                <a:latin typeface="+mn-lt"/>
                <a:ea typeface="ＭＳ 明朝" pitchFamily="49" charset="-128"/>
              </a:rPr>
              <a:t>(), msg(message) {};</a:t>
            </a:r>
          </a:p>
          <a:p>
            <a:pPr>
              <a:tabLst>
                <a:tab pos="549275" algn="l"/>
              </a:tabLst>
              <a:defRPr/>
            </a:pPr>
            <a:r>
              <a:rPr lang="en-US" sz="2000" dirty="0">
                <a:solidFill>
                  <a:srgbClr val="000000"/>
                </a:solidFill>
                <a:latin typeface="+mn-lt"/>
                <a:ea typeface="ＭＳ 明朝" pitchFamily="49" charset="-128"/>
              </a:rPr>
              <a:t>   </a:t>
            </a:r>
          </a:p>
          <a:p>
            <a:pPr>
              <a:tabLst>
                <a:tab pos="549275" algn="l"/>
              </a:tabLst>
              <a:defRPr/>
            </a:pPr>
            <a:r>
              <a:rPr lang="en-US" sz="2000" dirty="0">
                <a:solidFill>
                  <a:srgbClr val="000000"/>
                </a:solidFill>
                <a:latin typeface="+mn-lt"/>
                <a:ea typeface="ＭＳ 明朝" pitchFamily="49" charset="-128"/>
              </a:rPr>
              <a:t>         ~</a:t>
            </a:r>
            <a:r>
              <a:rPr lang="en-US" sz="2000" dirty="0" err="1">
                <a:solidFill>
                  <a:srgbClr val="000000"/>
                </a:solidFill>
                <a:latin typeface="+mn-lt"/>
                <a:ea typeface="ＭＳ 明朝" pitchFamily="49" charset="-128"/>
              </a:rPr>
              <a:t>TreeException</a:t>
            </a:r>
            <a:r>
              <a:rPr lang="en-US" sz="2000" dirty="0">
                <a:solidFill>
                  <a:srgbClr val="000000"/>
                </a:solidFill>
                <a:latin typeface="+mn-lt"/>
                <a:ea typeface="ＭＳ 明朝" pitchFamily="49" charset="-128"/>
              </a:rPr>
              <a:t>() </a:t>
            </a:r>
            <a:r>
              <a:rPr lang="en-US" sz="2000" dirty="0">
                <a:solidFill>
                  <a:srgbClr val="760F50"/>
                </a:solidFill>
                <a:latin typeface="+mn-lt"/>
                <a:ea typeface="ＭＳ 明朝" pitchFamily="49" charset="-128"/>
              </a:rPr>
              <a:t>throw</a:t>
            </a:r>
            <a:r>
              <a:rPr lang="en-US" sz="2000" dirty="0">
                <a:solidFill>
                  <a:srgbClr val="000000"/>
                </a:solidFill>
                <a:latin typeface="+mn-lt"/>
                <a:ea typeface="ＭＳ 明朝" pitchFamily="49" charset="-128"/>
              </a:rPr>
              <a:t>() {};</a:t>
            </a:r>
            <a:endParaRPr lang="en-US" sz="2000" dirty="0">
              <a:latin typeface="+mn-lt"/>
              <a:ea typeface="ＭＳ 明朝" pitchFamily="49" charset="-128"/>
            </a:endParaRPr>
          </a:p>
          <a:p>
            <a:pPr>
              <a:tabLst>
                <a:tab pos="549275" algn="l"/>
              </a:tabLst>
              <a:defRPr/>
            </a:pPr>
            <a:endParaRPr lang="en-US" sz="2000" dirty="0">
              <a:solidFill>
                <a:srgbClr val="000000"/>
              </a:solidFill>
              <a:latin typeface="+mn-lt"/>
              <a:ea typeface="ＭＳ 明朝" pitchFamily="49" charset="-128"/>
            </a:endParaRPr>
          </a:p>
          <a:p>
            <a:pPr>
              <a:tabLst>
                <a:tab pos="549275" algn="l"/>
              </a:tabLst>
              <a:defRPr/>
            </a:pPr>
            <a:r>
              <a:rPr lang="en-US" sz="2000" dirty="0">
                <a:solidFill>
                  <a:srgbClr val="000000"/>
                </a:solidFill>
                <a:latin typeface="+mn-lt"/>
                <a:ea typeface="ＭＳ 明朝" pitchFamily="49" charset="-128"/>
              </a:rPr>
              <a:t>}; </a:t>
            </a:r>
            <a:r>
              <a:rPr lang="en-US" sz="2000" dirty="0">
                <a:solidFill>
                  <a:srgbClr val="236E25"/>
                </a:solidFill>
                <a:latin typeface="+mn-lt"/>
                <a:ea typeface="ＭＳ 明朝" pitchFamily="49" charset="-128"/>
              </a:rPr>
              <a:t>// end </a:t>
            </a:r>
            <a:r>
              <a:rPr lang="en-US" sz="2000" dirty="0" err="1">
                <a:solidFill>
                  <a:srgbClr val="236E25"/>
                </a:solidFill>
                <a:latin typeface="+mn-lt"/>
                <a:ea typeface="ＭＳ 明朝" pitchFamily="49" charset="-128"/>
              </a:rPr>
              <a:t>TreeException</a:t>
            </a:r>
            <a:endParaRPr lang="en-US" sz="2000" dirty="0">
              <a:latin typeface="+mn-lt"/>
              <a:ea typeface="ＭＳ 明朝" pitchFamily="49" charset="-128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Date Placeholder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r>
              <a:rPr lang="tr-TR" sz="800">
                <a:latin typeface="Calibri" pitchFamily="34" charset="0"/>
              </a:rPr>
              <a:t>2018 Autumn</a:t>
            </a:r>
            <a:endParaRPr lang="en-US" sz="800" dirty="0">
              <a:latin typeface="Calibri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CS211 Data Structures</a:t>
            </a:r>
          </a:p>
        </p:txBody>
      </p:sp>
      <p:sp>
        <p:nvSpPr>
          <p:cNvPr id="3482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fld id="{C338044C-EF1A-4318-BBCC-F7FDBE8F13A5}" type="slidenum">
              <a:rPr lang="en-US" sz="800" smtClean="0">
                <a:latin typeface="Calibri" pitchFamily="34" charset="0"/>
              </a:rPr>
              <a:pPr/>
              <a:t>27</a:t>
            </a:fld>
            <a:endParaRPr lang="en-US" sz="800">
              <a:latin typeface="Calibri" pitchFamily="34" charset="0"/>
            </a:endParaRPr>
          </a:p>
        </p:txBody>
      </p:sp>
      <p:pic>
        <p:nvPicPr>
          <p:cNvPr id="34821" name="Picture 4" descr="Carrano1009.pct                                                000C8891 The Brain                      B3A96F87: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762000"/>
            <a:ext cx="2436813" cy="521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  <a:cs typeface="+mj-cs"/>
              </a:rPr>
              <a:t>The </a:t>
            </a:r>
            <a:r>
              <a:rPr lang="en-US" dirty="0" err="1">
                <a:ea typeface="+mj-ea"/>
                <a:cs typeface="+mj-cs"/>
              </a:rPr>
              <a:t>BinaryTree</a:t>
            </a:r>
            <a:r>
              <a:rPr lang="en-US" dirty="0">
                <a:ea typeface="+mj-ea"/>
                <a:cs typeface="+mj-cs"/>
              </a:rPr>
              <a:t> Class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>
                <a:ea typeface="ＭＳ Ｐゴシック" pitchFamily="-84" charset="-128"/>
              </a:rPr>
              <a:t>Properties</a:t>
            </a:r>
          </a:p>
          <a:p>
            <a:pPr lvl="1"/>
            <a:r>
              <a:rPr lang="en-US" sz="1800">
                <a:ea typeface="ＭＳ Ｐゴシック" pitchFamily="-84" charset="-128"/>
              </a:rPr>
              <a:t>TreeNode * root</a:t>
            </a:r>
          </a:p>
          <a:p>
            <a:endParaRPr lang="tr-TR" b="1">
              <a:ea typeface="ＭＳ Ｐゴシック" pitchFamily="-84" charset="-128"/>
            </a:endParaRPr>
          </a:p>
          <a:p>
            <a:r>
              <a:rPr lang="en-US" b="1">
                <a:ea typeface="ＭＳ Ｐゴシック" pitchFamily="-84" charset="-128"/>
              </a:rPr>
              <a:t>Constructors</a:t>
            </a:r>
          </a:p>
          <a:p>
            <a:pPr lvl="1"/>
            <a:r>
              <a:rPr lang="en-US" sz="1800">
                <a:solidFill>
                  <a:srgbClr val="000000"/>
                </a:solidFill>
                <a:ea typeface="ＭＳ Ｐゴシック" pitchFamily="-84" charset="-128"/>
              </a:rPr>
              <a:t>BinaryTree();</a:t>
            </a:r>
          </a:p>
          <a:p>
            <a:pPr lvl="1"/>
            <a:r>
              <a:rPr lang="en-US" sz="1800">
                <a:solidFill>
                  <a:srgbClr val="000000"/>
                </a:solidFill>
                <a:ea typeface="ＭＳ Ｐゴシック" pitchFamily="-84" charset="-128"/>
              </a:rPr>
              <a:t>BinaryTree(</a:t>
            </a:r>
            <a:r>
              <a:rPr lang="en-US" sz="1800">
                <a:solidFill>
                  <a:srgbClr val="760F50"/>
                </a:solidFill>
                <a:ea typeface="ＭＳ Ｐゴシック" pitchFamily="-84" charset="-128"/>
              </a:rPr>
              <a:t>const</a:t>
            </a:r>
            <a:r>
              <a:rPr lang="en-US" sz="1800">
                <a:solidFill>
                  <a:srgbClr val="000000"/>
                </a:solidFill>
                <a:ea typeface="ＭＳ Ｐゴシック" pitchFamily="-84" charset="-128"/>
              </a:rPr>
              <a:t> </a:t>
            </a:r>
            <a:r>
              <a:rPr lang="en-US" sz="1800">
                <a:solidFill>
                  <a:srgbClr val="3F6E74"/>
                </a:solidFill>
                <a:ea typeface="ＭＳ Ｐゴシック" pitchFamily="-84" charset="-128"/>
              </a:rPr>
              <a:t>TreeItemType</a:t>
            </a:r>
            <a:r>
              <a:rPr lang="en-US" sz="1800">
                <a:solidFill>
                  <a:srgbClr val="000000"/>
                </a:solidFill>
                <a:ea typeface="ＭＳ Ｐゴシック" pitchFamily="-84" charset="-128"/>
              </a:rPr>
              <a:t>&amp; rootItem);</a:t>
            </a:r>
          </a:p>
          <a:p>
            <a:pPr lvl="1"/>
            <a:r>
              <a:rPr lang="en-US" sz="1800">
                <a:solidFill>
                  <a:srgbClr val="000000"/>
                </a:solidFill>
                <a:ea typeface="ＭＳ Ｐゴシック" pitchFamily="-84" charset="-128"/>
              </a:rPr>
              <a:t>BinaryTree(</a:t>
            </a:r>
            <a:r>
              <a:rPr lang="en-US" sz="1800">
                <a:solidFill>
                  <a:srgbClr val="760F50"/>
                </a:solidFill>
                <a:ea typeface="ＭＳ Ｐゴシック" pitchFamily="-84" charset="-128"/>
              </a:rPr>
              <a:t>const</a:t>
            </a:r>
            <a:r>
              <a:rPr lang="en-US" sz="1800">
                <a:solidFill>
                  <a:srgbClr val="000000"/>
                </a:solidFill>
                <a:ea typeface="ＭＳ Ｐゴシック" pitchFamily="-84" charset="-128"/>
              </a:rPr>
              <a:t> </a:t>
            </a:r>
            <a:r>
              <a:rPr lang="en-US" sz="1800">
                <a:solidFill>
                  <a:srgbClr val="3F6E74"/>
                </a:solidFill>
                <a:ea typeface="ＭＳ Ｐゴシック" pitchFamily="-84" charset="-128"/>
              </a:rPr>
              <a:t>TreeItemType</a:t>
            </a:r>
            <a:r>
              <a:rPr lang="en-US" sz="1800">
                <a:solidFill>
                  <a:srgbClr val="000000"/>
                </a:solidFill>
                <a:ea typeface="ＭＳ Ｐゴシック" pitchFamily="-84" charset="-128"/>
              </a:rPr>
              <a:t>&amp; rootItem, </a:t>
            </a:r>
          </a:p>
          <a:p>
            <a:pPr lvl="1">
              <a:buFontTx/>
              <a:buNone/>
            </a:pPr>
            <a:r>
              <a:rPr lang="en-US" sz="1800">
                <a:solidFill>
                  <a:srgbClr val="000000"/>
                </a:solidFill>
                <a:ea typeface="ＭＳ Ｐゴシック" pitchFamily="-84" charset="-128"/>
              </a:rPr>
              <a:t>			   </a:t>
            </a:r>
            <a:r>
              <a:rPr lang="en-US" sz="1800">
                <a:solidFill>
                  <a:srgbClr val="3F6E74"/>
                </a:solidFill>
                <a:ea typeface="ＭＳ Ｐゴシック" pitchFamily="-84" charset="-128"/>
              </a:rPr>
              <a:t>BinaryTree</a:t>
            </a:r>
            <a:r>
              <a:rPr lang="en-US" sz="1800">
                <a:solidFill>
                  <a:srgbClr val="000000"/>
                </a:solidFill>
                <a:ea typeface="ＭＳ Ｐゴシック" pitchFamily="-84" charset="-128"/>
              </a:rPr>
              <a:t>&amp; leftTree, </a:t>
            </a:r>
            <a:r>
              <a:rPr lang="en-US" sz="1800">
                <a:solidFill>
                  <a:srgbClr val="3F6E74"/>
                </a:solidFill>
                <a:ea typeface="ＭＳ Ｐゴシック" pitchFamily="-84" charset="-128"/>
              </a:rPr>
              <a:t>BinaryTree</a:t>
            </a:r>
            <a:r>
              <a:rPr lang="en-US" sz="1800">
                <a:solidFill>
                  <a:srgbClr val="000000"/>
                </a:solidFill>
                <a:ea typeface="ＭＳ Ｐゴシック" pitchFamily="-84" charset="-128"/>
              </a:rPr>
              <a:t>&amp; rightTree);</a:t>
            </a:r>
          </a:p>
          <a:p>
            <a:pPr lvl="1"/>
            <a:r>
              <a:rPr lang="en-US" sz="1800">
                <a:solidFill>
                  <a:srgbClr val="000000"/>
                </a:solidFill>
                <a:ea typeface="ＭＳ Ｐゴシック" pitchFamily="-84" charset="-128"/>
              </a:rPr>
              <a:t>BinaryTree(</a:t>
            </a:r>
            <a:r>
              <a:rPr lang="en-US" sz="1800">
                <a:solidFill>
                  <a:srgbClr val="760F50"/>
                </a:solidFill>
                <a:ea typeface="ＭＳ Ｐゴシック" pitchFamily="-84" charset="-128"/>
              </a:rPr>
              <a:t>const</a:t>
            </a:r>
            <a:r>
              <a:rPr lang="en-US" sz="1800">
                <a:solidFill>
                  <a:srgbClr val="000000"/>
                </a:solidFill>
                <a:ea typeface="ＭＳ Ｐゴシック" pitchFamily="-84" charset="-128"/>
              </a:rPr>
              <a:t> </a:t>
            </a:r>
            <a:r>
              <a:rPr lang="en-US" sz="1800">
                <a:solidFill>
                  <a:srgbClr val="3F6E74"/>
                </a:solidFill>
                <a:ea typeface="ＭＳ Ｐゴシック" pitchFamily="-84" charset="-128"/>
              </a:rPr>
              <a:t>BinaryTree</a:t>
            </a:r>
            <a:r>
              <a:rPr lang="en-US" sz="1800">
                <a:solidFill>
                  <a:srgbClr val="000000"/>
                </a:solidFill>
                <a:ea typeface="ＭＳ Ｐゴシック" pitchFamily="-84" charset="-128"/>
              </a:rPr>
              <a:t>&amp; tree);</a:t>
            </a:r>
          </a:p>
          <a:p>
            <a:pPr marL="914400" lvl="2" indent="0">
              <a:buFontTx/>
              <a:buNone/>
            </a:pPr>
            <a:r>
              <a:rPr lang="en-US">
                <a:solidFill>
                  <a:srgbClr val="760F50"/>
                </a:solidFill>
                <a:ea typeface="ＭＳ Ｐゴシック" pitchFamily="-84" charset="-128"/>
              </a:rPr>
              <a:t>void</a:t>
            </a:r>
            <a:r>
              <a:rPr lang="en-US">
                <a:solidFill>
                  <a:srgbClr val="000000"/>
                </a:solidFill>
                <a:ea typeface="ＭＳ Ｐゴシック" pitchFamily="-84" charset="-128"/>
              </a:rPr>
              <a:t> copyTree(</a:t>
            </a:r>
            <a:r>
              <a:rPr lang="en-US">
                <a:solidFill>
                  <a:srgbClr val="3F6E74"/>
                </a:solidFill>
                <a:ea typeface="ＭＳ Ｐゴシック" pitchFamily="-84" charset="-128"/>
              </a:rPr>
              <a:t>TreeNode</a:t>
            </a:r>
            <a:r>
              <a:rPr lang="en-US">
                <a:solidFill>
                  <a:srgbClr val="000000"/>
                </a:solidFill>
                <a:ea typeface="ＭＳ Ｐゴシック" pitchFamily="-84" charset="-128"/>
              </a:rPr>
              <a:t> *</a:t>
            </a:r>
            <a:r>
              <a:rPr lang="en-US">
                <a:solidFill>
                  <a:srgbClr val="3F6E74"/>
                </a:solidFill>
                <a:ea typeface="ＭＳ Ｐゴシック" pitchFamily="-84" charset="-128"/>
              </a:rPr>
              <a:t>treePtr</a:t>
            </a:r>
            <a:r>
              <a:rPr lang="en-US">
                <a:solidFill>
                  <a:srgbClr val="000000"/>
                </a:solidFill>
                <a:ea typeface="ＭＳ Ｐゴシック" pitchFamily="-84" charset="-128"/>
              </a:rPr>
              <a:t>, </a:t>
            </a:r>
            <a:r>
              <a:rPr lang="en-US">
                <a:solidFill>
                  <a:srgbClr val="3F6E74"/>
                </a:solidFill>
                <a:ea typeface="ＭＳ Ｐゴシック" pitchFamily="-84" charset="-128"/>
              </a:rPr>
              <a:t>TreeNode</a:t>
            </a:r>
            <a:r>
              <a:rPr lang="en-US">
                <a:solidFill>
                  <a:srgbClr val="000000"/>
                </a:solidFill>
                <a:ea typeface="ＭＳ Ｐゴシック" pitchFamily="-84" charset="-128"/>
              </a:rPr>
              <a:t>* &amp; newTreePtr) </a:t>
            </a:r>
            <a:r>
              <a:rPr lang="en-US">
                <a:solidFill>
                  <a:srgbClr val="760F50"/>
                </a:solidFill>
                <a:ea typeface="ＭＳ Ｐゴシック" pitchFamily="-84" charset="-128"/>
              </a:rPr>
              <a:t>const</a:t>
            </a:r>
            <a:r>
              <a:rPr lang="en-US">
                <a:solidFill>
                  <a:srgbClr val="000000"/>
                </a:solidFill>
                <a:ea typeface="ＭＳ Ｐゴシック" pitchFamily="-84" charset="-128"/>
              </a:rPr>
              <a:t>;</a:t>
            </a:r>
          </a:p>
          <a:p>
            <a:pPr lvl="1">
              <a:buFontTx/>
              <a:buNone/>
            </a:pPr>
            <a:endParaRPr lang="en-US" sz="1600">
              <a:solidFill>
                <a:srgbClr val="000000"/>
              </a:solidFill>
              <a:latin typeface="Courier" charset="0"/>
              <a:ea typeface="ＭＳ Ｐゴシック" pitchFamily="-84" charset="-128"/>
            </a:endParaRPr>
          </a:p>
          <a:p>
            <a:r>
              <a:rPr lang="en-US" b="1">
                <a:solidFill>
                  <a:srgbClr val="000000"/>
                </a:solidFill>
                <a:ea typeface="ＭＳ Ｐゴシック" pitchFamily="-84" charset="-128"/>
              </a:rPr>
              <a:t>Destructor</a:t>
            </a:r>
          </a:p>
          <a:p>
            <a:pPr lvl="1"/>
            <a:r>
              <a:rPr lang="en-US" sz="1800">
                <a:solidFill>
                  <a:srgbClr val="000000"/>
                </a:solidFill>
                <a:ea typeface="ＭＳ Ｐゴシック" pitchFamily="-84" charset="-128"/>
              </a:rPr>
              <a:t>~BinaryTree();</a:t>
            </a:r>
          </a:p>
          <a:p>
            <a:pPr marL="914400" lvl="2" indent="0">
              <a:buFontTx/>
              <a:buNone/>
            </a:pPr>
            <a:r>
              <a:rPr lang="en-US">
                <a:solidFill>
                  <a:srgbClr val="760F50"/>
                </a:solidFill>
                <a:ea typeface="ＭＳ Ｐゴシック" pitchFamily="-84" charset="-128"/>
              </a:rPr>
              <a:t>void</a:t>
            </a:r>
            <a:r>
              <a:rPr lang="en-US">
                <a:solidFill>
                  <a:srgbClr val="000000"/>
                </a:solidFill>
                <a:ea typeface="ＭＳ Ｐゴシック" pitchFamily="-84" charset="-128"/>
              </a:rPr>
              <a:t> destroyTree(</a:t>
            </a:r>
            <a:r>
              <a:rPr lang="en-US">
                <a:solidFill>
                  <a:srgbClr val="3F6E74"/>
                </a:solidFill>
                <a:ea typeface="ＭＳ Ｐゴシック" pitchFamily="-84" charset="-128"/>
              </a:rPr>
              <a:t>TreeNode</a:t>
            </a:r>
            <a:r>
              <a:rPr lang="en-US">
                <a:solidFill>
                  <a:srgbClr val="000000"/>
                </a:solidFill>
                <a:ea typeface="ＭＳ Ｐゴシック" pitchFamily="-84" charset="-128"/>
              </a:rPr>
              <a:t> * &amp;</a:t>
            </a:r>
            <a:r>
              <a:rPr lang="en-US">
                <a:solidFill>
                  <a:srgbClr val="3F6E74"/>
                </a:solidFill>
                <a:ea typeface="ＭＳ Ｐゴシック" pitchFamily="-84" charset="-128"/>
              </a:rPr>
              <a:t>treePtr</a:t>
            </a:r>
            <a:r>
              <a:rPr lang="en-US">
                <a:solidFill>
                  <a:srgbClr val="000000"/>
                </a:solidFill>
                <a:ea typeface="ＭＳ Ｐゴシック" pitchFamily="-84" charset="-128"/>
              </a:rPr>
              <a:t>);</a:t>
            </a:r>
            <a:endParaRPr lang="en-US">
              <a:ea typeface="ＭＳ Ｐゴシック" pitchFamily="-84" charset="-128"/>
            </a:endParaRPr>
          </a:p>
        </p:txBody>
      </p:sp>
      <p:sp>
        <p:nvSpPr>
          <p:cNvPr id="35844" name="Date Placeholder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r>
              <a:rPr lang="tr-TR" sz="800">
                <a:latin typeface="Calibri" pitchFamily="34" charset="0"/>
              </a:rPr>
              <a:t>2018 Autumn</a:t>
            </a:r>
            <a:endParaRPr lang="en-US" sz="800" dirty="0">
              <a:latin typeface="Calibri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CS211 Data Structures</a:t>
            </a:r>
          </a:p>
        </p:txBody>
      </p:sp>
      <p:sp>
        <p:nvSpPr>
          <p:cNvPr id="358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fld id="{532F4FBE-65C9-4025-A668-7D7CDA9044C7}" type="slidenum">
              <a:rPr lang="en-US" sz="800" smtClean="0">
                <a:latin typeface="Calibri" pitchFamily="34" charset="0"/>
              </a:rPr>
              <a:pPr/>
              <a:t>28</a:t>
            </a:fld>
            <a:endParaRPr lang="en-US" sz="80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>
                <a:ea typeface="+mj-ea"/>
                <a:cs typeface="+mj-cs"/>
              </a:rPr>
              <a:t>BinaryTree</a:t>
            </a:r>
            <a:r>
              <a:rPr lang="en-US" dirty="0">
                <a:ea typeface="+mj-ea"/>
                <a:cs typeface="+mj-cs"/>
              </a:rPr>
              <a:t>: Public Methods</a:t>
            </a:r>
          </a:p>
        </p:txBody>
      </p:sp>
      <p:sp>
        <p:nvSpPr>
          <p:cNvPr id="36867" name="Date Placeholder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r>
              <a:rPr lang="tr-TR" sz="800">
                <a:latin typeface="Calibri" pitchFamily="34" charset="0"/>
              </a:rPr>
              <a:t>2018 Autumn</a:t>
            </a:r>
            <a:endParaRPr lang="en-US" sz="800" dirty="0">
              <a:latin typeface="Calibri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CS211 Data Structures</a:t>
            </a:r>
          </a:p>
        </p:txBody>
      </p:sp>
      <p:sp>
        <p:nvSpPr>
          <p:cNvPr id="3686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fld id="{93528D58-DFAD-4AD3-B75D-20046AF23ED6}" type="slidenum">
              <a:rPr lang="en-US" sz="800" smtClean="0">
                <a:latin typeface="Calibri" pitchFamily="34" charset="0"/>
              </a:rPr>
              <a:pPr/>
              <a:t>29</a:t>
            </a:fld>
            <a:endParaRPr lang="en-US" sz="800">
              <a:latin typeface="Calibri" pitchFamily="34" charset="0"/>
            </a:endParaRPr>
          </a:p>
        </p:txBody>
      </p:sp>
      <p:sp>
        <p:nvSpPr>
          <p:cNvPr id="48134" name="Rectangle 6"/>
          <p:cNvSpPr>
            <a:spLocks noChangeArrowheads="1"/>
          </p:cNvSpPr>
          <p:nvPr/>
        </p:nvSpPr>
        <p:spPr bwMode="auto">
          <a:xfrm>
            <a:off x="381000" y="990600"/>
            <a:ext cx="9067800" cy="5402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85750" indent="-285750">
              <a:lnSpc>
                <a:spcPct val="120000"/>
              </a:lnSpc>
              <a:buFont typeface="Arial" pitchFamily="34" charset="0"/>
              <a:buChar char="•"/>
              <a:defRPr/>
            </a:pPr>
            <a:r>
              <a:rPr lang="en-US" sz="1800" dirty="0" err="1">
                <a:solidFill>
                  <a:srgbClr val="760F50"/>
                </a:solidFill>
                <a:latin typeface="+mn-lt"/>
                <a:ea typeface="ＭＳ Ｐゴシック" pitchFamily="34" charset="-128"/>
                <a:cs typeface="Courier" charset="0"/>
              </a:rPr>
              <a:t>bool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isEmpty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()</a:t>
            </a:r>
          </a:p>
          <a:p>
            <a:pPr marL="285750" indent="-285750">
              <a:lnSpc>
                <a:spcPct val="120000"/>
              </a:lnSpc>
              <a:buFont typeface="Arial" pitchFamily="34" charset="0"/>
              <a:buChar char="•"/>
              <a:defRPr/>
            </a:pPr>
            <a:r>
              <a:rPr lang="en-US" sz="1800" dirty="0" err="1">
                <a:solidFill>
                  <a:srgbClr val="3F6E74"/>
                </a:solidFill>
                <a:latin typeface="+mn-lt"/>
                <a:ea typeface="ＭＳ Ｐゴシック" pitchFamily="34" charset="-128"/>
                <a:cs typeface="Courier" charset="0"/>
              </a:rPr>
              <a:t>TreeItemType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rootData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() </a:t>
            </a:r>
            <a:r>
              <a:rPr lang="en-US" sz="1800" dirty="0">
                <a:solidFill>
                  <a:srgbClr val="760F50"/>
                </a:solidFill>
                <a:latin typeface="+mn-lt"/>
                <a:ea typeface="ＭＳ Ｐゴシック" pitchFamily="34" charset="-128"/>
                <a:cs typeface="Courier" charset="0"/>
              </a:rPr>
              <a:t>const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 </a:t>
            </a:r>
            <a:r>
              <a:rPr lang="en-US" sz="1800" dirty="0">
                <a:solidFill>
                  <a:srgbClr val="760F50"/>
                </a:solidFill>
                <a:latin typeface="+mn-lt"/>
                <a:ea typeface="ＭＳ Ｐゴシック" pitchFamily="34" charset="-128"/>
                <a:cs typeface="Courier" charset="0"/>
              </a:rPr>
              <a:t>throw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(</a:t>
            </a:r>
            <a:r>
              <a:rPr lang="en-US" sz="1800" dirty="0" err="1">
                <a:solidFill>
                  <a:srgbClr val="3F6E74"/>
                </a:solidFill>
                <a:latin typeface="+mn-lt"/>
                <a:ea typeface="ＭＳ Ｐゴシック" pitchFamily="34" charset="-128"/>
                <a:cs typeface="Courier" charset="0"/>
              </a:rPr>
              <a:t>TreeException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)</a:t>
            </a:r>
          </a:p>
          <a:p>
            <a:pPr marL="285750" indent="-285750">
              <a:lnSpc>
                <a:spcPct val="120000"/>
              </a:lnSpc>
              <a:buFont typeface="Arial" pitchFamily="34" charset="0"/>
              <a:buChar char="•"/>
              <a:defRPr/>
            </a:pPr>
            <a:r>
              <a:rPr lang="en-US" sz="1800" dirty="0">
                <a:solidFill>
                  <a:srgbClr val="760F50"/>
                </a:solidFill>
                <a:latin typeface="+mn-lt"/>
                <a:ea typeface="ＭＳ Ｐゴシック" pitchFamily="34" charset="-128"/>
                <a:cs typeface="Courier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setRootData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(</a:t>
            </a:r>
            <a:r>
              <a:rPr lang="en-US" sz="1800" dirty="0">
                <a:solidFill>
                  <a:srgbClr val="760F50"/>
                </a:solidFill>
                <a:latin typeface="+mn-lt"/>
                <a:ea typeface="ＭＳ Ｐゴシック" pitchFamily="34" charset="-128"/>
                <a:cs typeface="Courier" charset="0"/>
              </a:rPr>
              <a:t>const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 </a:t>
            </a:r>
            <a:r>
              <a:rPr lang="en-US" sz="1800" dirty="0" err="1">
                <a:solidFill>
                  <a:srgbClr val="3F6E74"/>
                </a:solidFill>
                <a:latin typeface="+mn-lt"/>
                <a:ea typeface="ＭＳ Ｐゴシック" pitchFamily="34" charset="-128"/>
                <a:cs typeface="Courier" charset="0"/>
              </a:rPr>
              <a:t>TreeItemType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&amp;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newItem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)</a:t>
            </a:r>
          </a:p>
          <a:p>
            <a:pPr marL="285750" indent="-285750">
              <a:lnSpc>
                <a:spcPct val="120000"/>
              </a:lnSpc>
              <a:buFont typeface="Arial" pitchFamily="34" charset="0"/>
              <a:buChar char="•"/>
              <a:defRPr/>
            </a:pPr>
            <a:r>
              <a:rPr lang="en-US" sz="1800" dirty="0">
                <a:solidFill>
                  <a:srgbClr val="760F50"/>
                </a:solidFill>
                <a:latin typeface="+mn-lt"/>
                <a:ea typeface="ＭＳ Ｐゴシック" pitchFamily="34" charset="-128"/>
                <a:cs typeface="Courier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attachLeft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(</a:t>
            </a:r>
            <a:r>
              <a:rPr lang="en-US" sz="1800" dirty="0">
                <a:solidFill>
                  <a:srgbClr val="760F50"/>
                </a:solidFill>
                <a:latin typeface="+mn-lt"/>
                <a:ea typeface="ＭＳ Ｐゴシック" pitchFamily="34" charset="-128"/>
                <a:cs typeface="Courier" charset="0"/>
              </a:rPr>
              <a:t>const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 </a:t>
            </a:r>
            <a:r>
              <a:rPr lang="en-US" sz="1800" dirty="0" err="1">
                <a:solidFill>
                  <a:srgbClr val="3F6E74"/>
                </a:solidFill>
                <a:latin typeface="+mn-lt"/>
                <a:ea typeface="ＭＳ Ｐゴシック" pitchFamily="34" charset="-128"/>
                <a:cs typeface="Courier" charset="0"/>
              </a:rPr>
              <a:t>TreeItemType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&amp;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newItem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)</a:t>
            </a:r>
          </a:p>
          <a:p>
            <a:pPr marL="285750" indent="-285750">
              <a:lnSpc>
                <a:spcPct val="120000"/>
              </a:lnSpc>
              <a:buFont typeface="Arial" pitchFamily="34" charset="0"/>
              <a:buChar char="•"/>
              <a:defRPr/>
            </a:pPr>
            <a:r>
              <a:rPr lang="en-US" sz="1800" dirty="0">
                <a:solidFill>
                  <a:srgbClr val="760F50"/>
                </a:solidFill>
                <a:latin typeface="+mn-lt"/>
                <a:ea typeface="ＭＳ Ｐゴシック" pitchFamily="34" charset="-128"/>
                <a:cs typeface="Courier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attachRight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(</a:t>
            </a:r>
            <a:r>
              <a:rPr lang="en-US" sz="1800" dirty="0">
                <a:solidFill>
                  <a:srgbClr val="760F50"/>
                </a:solidFill>
                <a:latin typeface="+mn-lt"/>
                <a:ea typeface="ＭＳ Ｐゴシック" pitchFamily="34" charset="-128"/>
                <a:cs typeface="Courier" charset="0"/>
              </a:rPr>
              <a:t>const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 </a:t>
            </a:r>
            <a:r>
              <a:rPr lang="en-US" sz="1800" dirty="0" err="1">
                <a:solidFill>
                  <a:srgbClr val="3F6E74"/>
                </a:solidFill>
                <a:latin typeface="+mn-lt"/>
                <a:ea typeface="ＭＳ Ｐゴシック" pitchFamily="34" charset="-128"/>
                <a:cs typeface="Courier" charset="0"/>
              </a:rPr>
              <a:t>TreeItemType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&amp;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newItem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)</a:t>
            </a:r>
          </a:p>
          <a:p>
            <a:pPr marL="285750" indent="-285750">
              <a:lnSpc>
                <a:spcPct val="120000"/>
              </a:lnSpc>
              <a:buFont typeface="Arial" pitchFamily="34" charset="0"/>
              <a:buChar char="•"/>
              <a:defRPr/>
            </a:pPr>
            <a:r>
              <a:rPr lang="en-US" sz="1800" dirty="0">
                <a:solidFill>
                  <a:srgbClr val="760F50"/>
                </a:solidFill>
                <a:latin typeface="+mn-lt"/>
                <a:ea typeface="ＭＳ Ｐゴシック" pitchFamily="34" charset="-128"/>
                <a:cs typeface="Courier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attachLeftSubtree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(</a:t>
            </a:r>
            <a:r>
              <a:rPr lang="en-US" sz="1800" dirty="0" err="1">
                <a:solidFill>
                  <a:srgbClr val="3F6E74"/>
                </a:solidFill>
                <a:latin typeface="+mn-lt"/>
                <a:ea typeface="ＭＳ Ｐゴシック" pitchFamily="34" charset="-128"/>
                <a:cs typeface="Courier" charset="0"/>
              </a:rPr>
              <a:t>BinaryTree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&amp;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leftTree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)</a:t>
            </a:r>
          </a:p>
          <a:p>
            <a:pPr marL="285750" indent="-285750">
              <a:lnSpc>
                <a:spcPct val="120000"/>
              </a:lnSpc>
              <a:buFont typeface="Arial" pitchFamily="34" charset="0"/>
              <a:buChar char="•"/>
              <a:defRPr/>
            </a:pPr>
            <a:r>
              <a:rPr lang="en-US" sz="1800" dirty="0">
                <a:solidFill>
                  <a:srgbClr val="760F50"/>
                </a:solidFill>
                <a:latin typeface="+mn-lt"/>
                <a:ea typeface="ＭＳ Ｐゴシック" pitchFamily="34" charset="-128"/>
                <a:cs typeface="Courier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attachRightSubtree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(</a:t>
            </a:r>
            <a:r>
              <a:rPr lang="en-US" sz="1800" dirty="0" err="1">
                <a:solidFill>
                  <a:srgbClr val="3F6E74"/>
                </a:solidFill>
                <a:latin typeface="+mn-lt"/>
                <a:ea typeface="ＭＳ Ｐゴシック" pitchFamily="34" charset="-128"/>
                <a:cs typeface="Courier" charset="0"/>
              </a:rPr>
              <a:t>BinaryTree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&amp;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rightTree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)</a:t>
            </a:r>
          </a:p>
          <a:p>
            <a:pPr marL="285750" indent="-285750">
              <a:lnSpc>
                <a:spcPct val="120000"/>
              </a:lnSpc>
              <a:buFont typeface="Arial" pitchFamily="34" charset="0"/>
              <a:buChar char="•"/>
              <a:defRPr/>
            </a:pPr>
            <a:r>
              <a:rPr lang="en-US" sz="1800" dirty="0">
                <a:solidFill>
                  <a:srgbClr val="760F50"/>
                </a:solidFill>
                <a:latin typeface="+mn-lt"/>
                <a:ea typeface="ＭＳ Ｐゴシック" pitchFamily="34" charset="-128"/>
                <a:cs typeface="Courier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detachLeftSubtree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(</a:t>
            </a:r>
            <a:r>
              <a:rPr lang="en-US" sz="1800" dirty="0" err="1">
                <a:solidFill>
                  <a:srgbClr val="3F6E74"/>
                </a:solidFill>
                <a:latin typeface="+mn-lt"/>
                <a:ea typeface="ＭＳ Ｐゴシック" pitchFamily="34" charset="-128"/>
                <a:cs typeface="Courier" charset="0"/>
              </a:rPr>
              <a:t>BinaryTree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&amp;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leftTree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)</a:t>
            </a:r>
          </a:p>
          <a:p>
            <a:pPr marL="285750" indent="-285750">
              <a:lnSpc>
                <a:spcPct val="120000"/>
              </a:lnSpc>
              <a:buFont typeface="Arial" pitchFamily="34" charset="0"/>
              <a:buChar char="•"/>
              <a:defRPr/>
            </a:pPr>
            <a:r>
              <a:rPr lang="en-US" sz="1800" dirty="0">
                <a:solidFill>
                  <a:srgbClr val="760F50"/>
                </a:solidFill>
                <a:latin typeface="+mn-lt"/>
                <a:ea typeface="ＭＳ Ｐゴシック" pitchFamily="34" charset="-128"/>
                <a:cs typeface="Courier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detachRightSubtree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(</a:t>
            </a:r>
            <a:r>
              <a:rPr lang="en-US" sz="1800" dirty="0" err="1">
                <a:solidFill>
                  <a:srgbClr val="3F6E74"/>
                </a:solidFill>
                <a:latin typeface="+mn-lt"/>
                <a:ea typeface="ＭＳ Ｐゴシック" pitchFamily="34" charset="-128"/>
                <a:cs typeface="Courier" charset="0"/>
              </a:rPr>
              <a:t>BinaryTree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&amp;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rightTree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)</a:t>
            </a:r>
          </a:p>
          <a:p>
            <a:pPr marL="285750" indent="-285750">
              <a:lnSpc>
                <a:spcPct val="120000"/>
              </a:lnSpc>
              <a:buFont typeface="Arial" pitchFamily="34" charset="0"/>
              <a:buChar char="•"/>
              <a:defRPr/>
            </a:pPr>
            <a:r>
              <a:rPr lang="en-US" sz="1800" dirty="0" err="1">
                <a:solidFill>
                  <a:srgbClr val="3F6E74"/>
                </a:solidFill>
                <a:latin typeface="+mn-lt"/>
                <a:ea typeface="ＭＳ Ｐゴシック" pitchFamily="34" charset="-128"/>
                <a:cs typeface="Courier" charset="0"/>
              </a:rPr>
              <a:t>BinaryTree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leftSubtree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()</a:t>
            </a:r>
          </a:p>
          <a:p>
            <a:pPr marL="285750" indent="-285750">
              <a:lnSpc>
                <a:spcPct val="120000"/>
              </a:lnSpc>
              <a:buFont typeface="Arial" pitchFamily="34" charset="0"/>
              <a:buChar char="•"/>
              <a:defRPr/>
            </a:pPr>
            <a:r>
              <a:rPr lang="en-US" sz="1800" dirty="0" err="1">
                <a:solidFill>
                  <a:srgbClr val="3F6E74"/>
                </a:solidFill>
                <a:latin typeface="+mn-lt"/>
                <a:ea typeface="ＭＳ Ｐゴシック" pitchFamily="34" charset="-128"/>
                <a:cs typeface="Courier" charset="0"/>
              </a:rPr>
              <a:t>BinaryTree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rightSubtree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()</a:t>
            </a:r>
          </a:p>
          <a:p>
            <a:pPr marL="285750" indent="-285750">
              <a:lnSpc>
                <a:spcPct val="120000"/>
              </a:lnSpc>
              <a:buFont typeface="Arial" pitchFamily="34" charset="0"/>
              <a:buChar char="•"/>
              <a:defRPr/>
            </a:pPr>
            <a:r>
              <a:rPr lang="en-US" sz="1800" dirty="0">
                <a:solidFill>
                  <a:srgbClr val="760F50"/>
                </a:solidFill>
                <a:latin typeface="+mn-lt"/>
                <a:ea typeface="ＭＳ Ｐゴシック" pitchFamily="34" charset="-128"/>
                <a:cs typeface="Courier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preorderTraverse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(</a:t>
            </a:r>
            <a:r>
              <a:rPr lang="en-US" sz="1800" dirty="0" err="1">
                <a:solidFill>
                  <a:srgbClr val="3F6E74"/>
                </a:solidFill>
                <a:latin typeface="+mn-lt"/>
                <a:ea typeface="ＭＳ Ｐゴシック" pitchFamily="34" charset="-128"/>
                <a:cs typeface="Courier" charset="0"/>
              </a:rPr>
              <a:t>FunctionType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 </a:t>
            </a:r>
            <a:r>
              <a:rPr lang="en-US" sz="1800" dirty="0" err="1">
                <a:solidFill>
                  <a:srgbClr val="3F6E74"/>
                </a:solidFill>
                <a:latin typeface="+mn-lt"/>
                <a:ea typeface="ＭＳ Ｐゴシック" pitchFamily="34" charset="-128"/>
                <a:cs typeface="Courier" charset="0"/>
              </a:rPr>
              <a:t>visit_fn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)</a:t>
            </a:r>
          </a:p>
          <a:p>
            <a:pPr marL="285750" indent="-285750">
              <a:lnSpc>
                <a:spcPct val="120000"/>
              </a:lnSpc>
              <a:buFont typeface="Arial" pitchFamily="34" charset="0"/>
              <a:buChar char="•"/>
              <a:defRPr/>
            </a:pPr>
            <a:r>
              <a:rPr lang="en-US" sz="1800" dirty="0">
                <a:solidFill>
                  <a:srgbClr val="760F50"/>
                </a:solidFill>
                <a:latin typeface="+mn-lt"/>
                <a:ea typeface="ＭＳ Ｐゴシック" pitchFamily="34" charset="-128"/>
                <a:cs typeface="Courier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inorderTraverse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(</a:t>
            </a:r>
            <a:r>
              <a:rPr lang="en-US" sz="1800" dirty="0" err="1">
                <a:solidFill>
                  <a:srgbClr val="3F6E74"/>
                </a:solidFill>
                <a:latin typeface="+mn-lt"/>
                <a:ea typeface="ＭＳ Ｐゴシック" pitchFamily="34" charset="-128"/>
                <a:cs typeface="Courier" charset="0"/>
              </a:rPr>
              <a:t>FunctionType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 </a:t>
            </a:r>
            <a:r>
              <a:rPr lang="en-US" sz="1800" dirty="0" err="1">
                <a:solidFill>
                  <a:srgbClr val="3F6E74"/>
                </a:solidFill>
                <a:latin typeface="+mn-lt"/>
                <a:ea typeface="ＭＳ Ｐゴシック" pitchFamily="34" charset="-128"/>
                <a:cs typeface="Courier" charset="0"/>
              </a:rPr>
              <a:t>visit_fn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)</a:t>
            </a:r>
          </a:p>
          <a:p>
            <a:pPr marL="285750" indent="-285750">
              <a:lnSpc>
                <a:spcPct val="120000"/>
              </a:lnSpc>
              <a:buFont typeface="Arial" pitchFamily="34" charset="0"/>
              <a:buChar char="•"/>
              <a:defRPr/>
            </a:pPr>
            <a:r>
              <a:rPr lang="en-US" sz="1800" dirty="0">
                <a:solidFill>
                  <a:srgbClr val="760F50"/>
                </a:solidFill>
                <a:latin typeface="+mn-lt"/>
                <a:ea typeface="ＭＳ Ｐゴシック" pitchFamily="34" charset="-128"/>
                <a:cs typeface="Courier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postorderTraverse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(</a:t>
            </a:r>
            <a:r>
              <a:rPr lang="en-US" sz="1800" dirty="0" err="1">
                <a:solidFill>
                  <a:srgbClr val="3F6E74"/>
                </a:solidFill>
                <a:latin typeface="+mn-lt"/>
                <a:ea typeface="ＭＳ Ｐゴシック" pitchFamily="34" charset="-128"/>
                <a:cs typeface="Courier" charset="0"/>
              </a:rPr>
              <a:t>FunctionType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 </a:t>
            </a:r>
            <a:r>
              <a:rPr lang="en-US" sz="1800" dirty="0" err="1">
                <a:solidFill>
                  <a:srgbClr val="3F6E74"/>
                </a:solidFill>
                <a:latin typeface="+mn-lt"/>
                <a:ea typeface="ＭＳ Ｐゴシック" pitchFamily="34" charset="-128"/>
                <a:cs typeface="Courier" charset="0"/>
              </a:rPr>
              <a:t>visit_fn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)</a:t>
            </a:r>
          </a:p>
          <a:p>
            <a:pPr marL="742950" lvl="1" indent="-285750">
              <a:lnSpc>
                <a:spcPct val="120000"/>
              </a:lnSpc>
              <a:buFont typeface="Arial" pitchFamily="34" charset="0"/>
              <a:buChar char="•"/>
              <a:defRPr/>
            </a:pPr>
            <a:r>
              <a:rPr lang="en-US" sz="1800" dirty="0" err="1">
                <a:latin typeface="+mn-lt"/>
                <a:ea typeface="ＭＳ Ｐゴシック" pitchFamily="34" charset="-128"/>
                <a:cs typeface="Courier" charset="0"/>
              </a:rPr>
              <a:t>FunctionType</a:t>
            </a:r>
            <a:r>
              <a:rPr lang="en-US" sz="1800" dirty="0">
                <a:latin typeface="+mn-lt"/>
                <a:ea typeface="ＭＳ Ｐゴシック" pitchFamily="34" charset="-128"/>
              </a:rPr>
              <a:t> </a:t>
            </a:r>
            <a:r>
              <a:rPr lang="en-US" sz="1800" dirty="0">
                <a:latin typeface="+mn-lt"/>
                <a:ea typeface="ＭＳ Ｐゴシック" pitchFamily="34" charset="-128"/>
                <a:cs typeface="Calibri" pitchFamily="34" charset="0"/>
              </a:rPr>
              <a:t>is a pointer to a function</a:t>
            </a:r>
            <a:r>
              <a:rPr lang="en-US" sz="1800" dirty="0">
                <a:latin typeface="+mn-lt"/>
                <a:ea typeface="ＭＳ Ｐゴシック" pitchFamily="34" charset="-128"/>
              </a:rPr>
              <a:t>:</a:t>
            </a:r>
          </a:p>
          <a:p>
            <a:pPr marL="1200150" lvl="2" indent="-285750">
              <a:lnSpc>
                <a:spcPct val="120000"/>
              </a:lnSpc>
              <a:buFont typeface="Arial" pitchFamily="34" charset="0"/>
              <a:buChar char="•"/>
              <a:defRPr/>
            </a:pPr>
            <a:r>
              <a:rPr lang="en-US" sz="1600" dirty="0" err="1">
                <a:solidFill>
                  <a:srgbClr val="760F50"/>
                </a:solidFill>
                <a:latin typeface="+mn-lt"/>
                <a:ea typeface="ＭＳ Ｐゴシック" pitchFamily="34" charset="-128"/>
                <a:cs typeface="Courier" charset="0"/>
              </a:rPr>
              <a:t>typedef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 </a:t>
            </a:r>
            <a:r>
              <a:rPr lang="en-US" sz="1600" dirty="0">
                <a:solidFill>
                  <a:srgbClr val="760F50"/>
                </a:solidFill>
                <a:latin typeface="+mn-lt"/>
                <a:ea typeface="ＭＳ Ｐゴシック" pitchFamily="34" charset="-128"/>
                <a:cs typeface="Courier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 (*</a:t>
            </a:r>
            <a:r>
              <a:rPr lang="en-US" sz="1600" dirty="0" err="1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FunctionType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)(</a:t>
            </a:r>
            <a:r>
              <a:rPr lang="en-US" sz="1600" dirty="0" err="1">
                <a:solidFill>
                  <a:srgbClr val="3F6E74"/>
                </a:solidFill>
                <a:latin typeface="+mn-lt"/>
                <a:ea typeface="ＭＳ Ｐゴシック" pitchFamily="34" charset="-128"/>
                <a:cs typeface="Courier" charset="0"/>
              </a:rPr>
              <a:t>TreeItemType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&amp; </a:t>
            </a:r>
            <a:r>
              <a:rPr lang="en-US" sz="1600" dirty="0" err="1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anItem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);</a:t>
            </a:r>
            <a:endParaRPr lang="en-US" sz="1600" dirty="0">
              <a:latin typeface="+mn-lt"/>
              <a:ea typeface="ＭＳ Ｐゴシック" pitchFamily="34" charset="-128"/>
              <a:cs typeface="Courier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Date Placeholder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r>
              <a:rPr lang="tr-TR" sz="800">
                <a:latin typeface="Calibri" pitchFamily="34" charset="0"/>
              </a:rPr>
              <a:t>2018 Autumn</a:t>
            </a:r>
            <a:endParaRPr lang="en-US" sz="800" dirty="0">
              <a:latin typeface="Calibri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CS211 Data Structures</a:t>
            </a:r>
          </a:p>
        </p:txBody>
      </p:sp>
      <p:sp>
        <p:nvSpPr>
          <p:cNvPr id="512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fld id="{1BDBBEF7-092E-43EC-B54B-4E9348CB5D1B}" type="slidenum">
              <a:rPr lang="en-US" sz="800" smtClean="0">
                <a:latin typeface="Calibri" pitchFamily="34" charset="0"/>
              </a:rPr>
              <a:pPr/>
              <a:t>3</a:t>
            </a:fld>
            <a:endParaRPr lang="en-US" sz="800">
              <a:latin typeface="Calibri" pitchFamily="34" charset="0"/>
            </a:endParaRPr>
          </a:p>
        </p:txBody>
      </p:sp>
      <p:sp>
        <p:nvSpPr>
          <p:cNvPr id="376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  <a:cs typeface="+mj-cs"/>
              </a:rPr>
              <a:t>Tree Terminology</a:t>
            </a:r>
          </a:p>
        </p:txBody>
      </p:sp>
      <p:sp>
        <p:nvSpPr>
          <p:cNvPr id="51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90600"/>
            <a:ext cx="9448800" cy="4876800"/>
          </a:xfrm>
        </p:spPr>
        <p:txBody>
          <a:bodyPr/>
          <a:lstStyle/>
          <a:p>
            <a:pPr>
              <a:lnSpc>
                <a:spcPct val="150000"/>
              </a:lnSpc>
              <a:buFontTx/>
              <a:buNone/>
            </a:pPr>
            <a:r>
              <a:rPr lang="en-US" sz="2200" b="1" i="1">
                <a:solidFill>
                  <a:srgbClr val="C00000"/>
                </a:solidFill>
                <a:ea typeface="ＭＳ Ｐゴシック" pitchFamily="-84" charset="-128"/>
              </a:rPr>
              <a:t>Parent</a:t>
            </a:r>
            <a:r>
              <a:rPr lang="en-US" sz="2200">
                <a:ea typeface="ＭＳ Ｐゴシック" pitchFamily="-84" charset="-128"/>
              </a:rPr>
              <a:t> – The parent of node n is the node directly above in the tree.</a:t>
            </a:r>
          </a:p>
          <a:p>
            <a:pPr>
              <a:buFontTx/>
              <a:buNone/>
            </a:pPr>
            <a:r>
              <a:rPr lang="en-US" sz="2200" b="1" i="1">
                <a:solidFill>
                  <a:srgbClr val="C00000"/>
                </a:solidFill>
                <a:ea typeface="ＭＳ Ｐゴシック" pitchFamily="-84" charset="-128"/>
              </a:rPr>
              <a:t>Child</a:t>
            </a:r>
            <a:r>
              <a:rPr lang="en-US" sz="2200">
                <a:ea typeface="ＭＳ Ｐゴシック" pitchFamily="-84" charset="-128"/>
              </a:rPr>
              <a:t> – The child of node n is the node directly below in the tree.</a:t>
            </a:r>
          </a:p>
          <a:p>
            <a:pPr lvl="2"/>
            <a:r>
              <a:rPr lang="en-US" sz="2000">
                <a:ea typeface="ＭＳ Ｐゴシック" pitchFamily="-84" charset="-128"/>
              </a:rPr>
              <a:t>If node m is the parent of node n, node n is the child of node m.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sz="2200" b="1" i="1">
                <a:solidFill>
                  <a:srgbClr val="C00000"/>
                </a:solidFill>
                <a:ea typeface="ＭＳ Ｐゴシック" pitchFamily="-84" charset="-128"/>
              </a:rPr>
              <a:t>Root</a:t>
            </a:r>
            <a:r>
              <a:rPr lang="en-US" sz="2200">
                <a:ea typeface="ＭＳ Ｐゴシック" pitchFamily="-84" charset="-128"/>
              </a:rPr>
              <a:t> – The only node in the tree with no parent.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sz="2200" b="1" i="1">
                <a:solidFill>
                  <a:srgbClr val="C00000"/>
                </a:solidFill>
                <a:ea typeface="ＭＳ Ｐゴシック" pitchFamily="-84" charset="-128"/>
              </a:rPr>
              <a:t>Leaf</a:t>
            </a:r>
            <a:r>
              <a:rPr lang="en-US" sz="2200">
                <a:ea typeface="ＭＳ Ｐゴシック" pitchFamily="-84" charset="-128"/>
              </a:rPr>
              <a:t> – A node with no children.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sz="2200" b="1" i="1">
                <a:solidFill>
                  <a:srgbClr val="C00000"/>
                </a:solidFill>
                <a:ea typeface="ＭＳ Ｐゴシック" pitchFamily="-84" charset="-128"/>
              </a:rPr>
              <a:t>Siblings</a:t>
            </a:r>
            <a:r>
              <a:rPr lang="en-US" sz="2200">
                <a:ea typeface="ＭＳ Ｐゴシック" pitchFamily="-84" charset="-128"/>
              </a:rPr>
              <a:t> – Nodes with a common parent.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sz="2200" b="1" i="1">
                <a:solidFill>
                  <a:srgbClr val="C00000"/>
                </a:solidFill>
                <a:ea typeface="ＭＳ Ｐゴシック" pitchFamily="-84" charset="-128"/>
              </a:rPr>
              <a:t>Ancestor</a:t>
            </a:r>
            <a:r>
              <a:rPr lang="en-US" sz="2200">
                <a:ea typeface="ＭＳ Ｐゴシック" pitchFamily="-84" charset="-128"/>
              </a:rPr>
              <a:t> – An ancestor of node n is a node on the path from the root to n.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sz="2200" b="1" i="1">
                <a:solidFill>
                  <a:srgbClr val="C00000"/>
                </a:solidFill>
                <a:ea typeface="ＭＳ Ｐゴシック" pitchFamily="-84" charset="-128"/>
              </a:rPr>
              <a:t>Descendant</a:t>
            </a:r>
            <a:r>
              <a:rPr lang="en-US" sz="2200">
                <a:ea typeface="ＭＳ Ｐゴシック" pitchFamily="-84" charset="-128"/>
              </a:rPr>
              <a:t> – A descendant of node n is a node on the path from n to a leaf.</a:t>
            </a:r>
          </a:p>
          <a:p>
            <a:pPr>
              <a:buFontTx/>
              <a:buNone/>
            </a:pPr>
            <a:r>
              <a:rPr lang="en-US" sz="2200" b="1" i="1">
                <a:solidFill>
                  <a:srgbClr val="C00000"/>
                </a:solidFill>
                <a:ea typeface="ＭＳ Ｐゴシック" pitchFamily="-84" charset="-128"/>
              </a:rPr>
              <a:t>Subtree</a:t>
            </a:r>
            <a:r>
              <a:rPr lang="en-US" sz="2200">
                <a:ea typeface="ＭＳ Ｐゴシック" pitchFamily="-84" charset="-128"/>
              </a:rPr>
              <a:t> – A subtree of node n is a tree that consists of a child (if any) of n and the child</a:t>
            </a:r>
            <a:r>
              <a:rPr lang="tr-TR" sz="2200">
                <a:latin typeface="Arial" charset="0"/>
                <a:ea typeface="ＭＳ Ｐゴシック" pitchFamily="-84" charset="-128"/>
              </a:rPr>
              <a:t>’</a:t>
            </a:r>
            <a:r>
              <a:rPr lang="en-US" altLang="ja-JP" sz="2200">
                <a:ea typeface="ＭＳ Ｐゴシック" pitchFamily="-84" charset="-128"/>
              </a:rPr>
              <a:t>s descendants (a tree which is rooted by a child of node n)</a:t>
            </a:r>
            <a:endParaRPr lang="en-US" sz="2200">
              <a:ea typeface="ＭＳ Ｐゴシック" pitchFamily="-84" charset="-128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-84" charset="-128"/>
              </a:rPr>
              <a:t>BinaryTree: Implementation </a:t>
            </a: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ea typeface="ＭＳ Ｐゴシック" pitchFamily="-84" charset="-128"/>
              </a:rPr>
              <a:t>The complete implementation is in your text book</a:t>
            </a:r>
          </a:p>
          <a:p>
            <a:r>
              <a:rPr lang="en-US">
                <a:ea typeface="ＭＳ Ｐゴシック" pitchFamily="-84" charset="-128"/>
              </a:rPr>
              <a:t>In class, we will go through only some methods</a:t>
            </a:r>
          </a:p>
          <a:p>
            <a:pPr lvl="1"/>
            <a:r>
              <a:rPr lang="en-US" sz="1800">
                <a:ea typeface="ＭＳ Ｐゴシック" pitchFamily="-84" charset="-128"/>
              </a:rPr>
              <a:t>Skipping straightforward methods</a:t>
            </a:r>
          </a:p>
          <a:p>
            <a:pPr lvl="2"/>
            <a:r>
              <a:rPr lang="en-US">
                <a:ea typeface="ＭＳ Ｐゴシック" pitchFamily="-84" charset="-128"/>
              </a:rPr>
              <a:t>Such as </a:t>
            </a:r>
            <a:r>
              <a:rPr lang="en-US">
                <a:solidFill>
                  <a:srgbClr val="000000"/>
                </a:solidFill>
                <a:latin typeface="Courier" charset="0"/>
                <a:ea typeface="ＭＳ Ｐゴシック" pitchFamily="-84" charset="-128"/>
              </a:rPr>
              <a:t>isEmpty</a:t>
            </a:r>
            <a:r>
              <a:rPr lang="en-US">
                <a:ea typeface="ＭＳ Ｐゴシック" pitchFamily="-84" charset="-128"/>
              </a:rPr>
              <a:t>, </a:t>
            </a:r>
            <a:r>
              <a:rPr lang="en-US">
                <a:solidFill>
                  <a:srgbClr val="000000"/>
                </a:solidFill>
                <a:latin typeface="Courier" charset="0"/>
                <a:ea typeface="ＭＳ Ｐゴシック" pitchFamily="-84" charset="-128"/>
              </a:rPr>
              <a:t>rootData</a:t>
            </a:r>
            <a:r>
              <a:rPr lang="en-US">
                <a:ea typeface="ＭＳ Ｐゴシック" pitchFamily="-84" charset="-128"/>
              </a:rPr>
              <a:t>, and </a:t>
            </a:r>
            <a:r>
              <a:rPr lang="en-US">
                <a:solidFill>
                  <a:srgbClr val="000000"/>
                </a:solidFill>
                <a:latin typeface="Courier" charset="0"/>
                <a:ea typeface="ＭＳ Ｐゴシック" pitchFamily="-84" charset="-128"/>
              </a:rPr>
              <a:t>setRootData</a:t>
            </a:r>
            <a:r>
              <a:rPr lang="en-US">
                <a:ea typeface="ＭＳ Ｐゴシック" pitchFamily="-84" charset="-128"/>
              </a:rPr>
              <a:t> functions</a:t>
            </a:r>
          </a:p>
          <a:p>
            <a:pPr lvl="1"/>
            <a:r>
              <a:rPr lang="en-US" sz="1800">
                <a:ea typeface="ＭＳ Ｐゴシック" pitchFamily="-84" charset="-128"/>
              </a:rPr>
              <a:t>Skipping some details</a:t>
            </a:r>
          </a:p>
          <a:p>
            <a:pPr lvl="2"/>
            <a:r>
              <a:rPr lang="en-US">
                <a:ea typeface="ＭＳ Ｐゴシック" pitchFamily="-84" charset="-128"/>
              </a:rPr>
              <a:t>Such as throwing exceptions</a:t>
            </a:r>
          </a:p>
        </p:txBody>
      </p:sp>
      <p:sp>
        <p:nvSpPr>
          <p:cNvPr id="37892" name="Date Placeholder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r>
              <a:rPr lang="tr-TR" sz="800">
                <a:latin typeface="Calibri" pitchFamily="34" charset="0"/>
              </a:rPr>
              <a:t>2018 Autumn</a:t>
            </a:r>
            <a:endParaRPr lang="en-US" sz="800" dirty="0">
              <a:latin typeface="Calibri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pitchFamily="34" charset="-128"/>
              </a:rPr>
              <a:t>CS211 Data Structures</a:t>
            </a:r>
          </a:p>
        </p:txBody>
      </p:sp>
      <p:sp>
        <p:nvSpPr>
          <p:cNvPr id="378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fld id="{CE9B9ED9-A74E-4616-AB38-6C191E2612E3}" type="slidenum">
              <a:rPr lang="en-US" sz="800" smtClean="0">
                <a:latin typeface="Calibri" pitchFamily="34" charset="0"/>
              </a:rPr>
              <a:pPr/>
              <a:t>30</a:t>
            </a:fld>
            <a:endParaRPr lang="en-US" sz="80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Content Placeholder 2"/>
          <p:cNvSpPr>
            <a:spLocks noGrp="1"/>
          </p:cNvSpPr>
          <p:nvPr>
            <p:ph idx="1"/>
          </p:nvPr>
        </p:nvSpPr>
        <p:spPr>
          <a:xfrm>
            <a:off x="381000" y="609600"/>
            <a:ext cx="9525000" cy="5867400"/>
          </a:xfrm>
        </p:spPr>
        <p:txBody>
          <a:bodyPr/>
          <a:lstStyle/>
          <a:p>
            <a:pPr>
              <a:buFontTx/>
              <a:buNone/>
            </a:pPr>
            <a:r>
              <a:rPr lang="en-US" sz="1600">
                <a:solidFill>
                  <a:srgbClr val="008324"/>
                </a:solidFill>
                <a:ea typeface="ＭＳ Ｐゴシック" pitchFamily="-84" charset="-128"/>
              </a:rPr>
              <a:t>// Default constructor</a:t>
            </a:r>
            <a:endParaRPr lang="en-US" sz="1600">
              <a:solidFill>
                <a:srgbClr val="000000"/>
              </a:solidFill>
              <a:ea typeface="ＭＳ Ｐゴシック" pitchFamily="-84" charset="-128"/>
            </a:endParaRPr>
          </a:p>
          <a:p>
            <a:pPr>
              <a:buFontTx/>
              <a:buNone/>
            </a:pP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BinaryTree::BinaryTree() : root(</a:t>
            </a:r>
            <a:r>
              <a:rPr lang="en-US" sz="1600">
                <a:solidFill>
                  <a:srgbClr val="C02D9D"/>
                </a:solidFill>
                <a:ea typeface="ＭＳ Ｐゴシック" pitchFamily="-84" charset="-128"/>
              </a:rPr>
              <a:t>NULL</a:t>
            </a: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) {</a:t>
            </a:r>
          </a:p>
          <a:p>
            <a:pPr>
              <a:buFontTx/>
              <a:buNone/>
            </a:pPr>
            <a:endParaRPr lang="en-US" sz="1600">
              <a:solidFill>
                <a:srgbClr val="000000"/>
              </a:solidFill>
              <a:ea typeface="ＭＳ Ｐゴシック" pitchFamily="-84" charset="-128"/>
            </a:endParaRPr>
          </a:p>
          <a:p>
            <a:pPr>
              <a:buFontTx/>
              <a:buNone/>
            </a:pP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}</a:t>
            </a:r>
            <a:endParaRPr lang="en-US" sz="1600">
              <a:solidFill>
                <a:srgbClr val="008324"/>
              </a:solidFill>
              <a:ea typeface="ＭＳ Ｐゴシック" pitchFamily="-84" charset="-128"/>
            </a:endParaRPr>
          </a:p>
          <a:p>
            <a:pPr>
              <a:buFontTx/>
              <a:buNone/>
            </a:pPr>
            <a:endParaRPr lang="en-US" sz="1600">
              <a:solidFill>
                <a:srgbClr val="000000"/>
              </a:solidFill>
              <a:ea typeface="ＭＳ Ｐゴシック" pitchFamily="-84" charset="-128"/>
            </a:endParaRPr>
          </a:p>
          <a:p>
            <a:pPr>
              <a:buFontTx/>
              <a:buNone/>
            </a:pPr>
            <a:endParaRPr lang="en-US" sz="1600">
              <a:solidFill>
                <a:srgbClr val="000000"/>
              </a:solidFill>
              <a:ea typeface="ＭＳ Ｐゴシック" pitchFamily="-84" charset="-128"/>
            </a:endParaRPr>
          </a:p>
          <a:p>
            <a:pPr>
              <a:buFontTx/>
              <a:buNone/>
            </a:pPr>
            <a:r>
              <a:rPr lang="en-US" sz="1600">
                <a:solidFill>
                  <a:srgbClr val="008324"/>
                </a:solidFill>
                <a:ea typeface="ＭＳ Ｐゴシック" pitchFamily="-84" charset="-128"/>
              </a:rPr>
              <a:t>// Protected constructor</a:t>
            </a:r>
            <a:endParaRPr lang="en-US" sz="1600">
              <a:solidFill>
                <a:srgbClr val="000000"/>
              </a:solidFill>
              <a:ea typeface="ＭＳ Ｐゴシック" pitchFamily="-84" charset="-128"/>
            </a:endParaRPr>
          </a:p>
          <a:p>
            <a:pPr>
              <a:buFontTx/>
              <a:buNone/>
            </a:pP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BinaryTree::BinaryTree(TreeNode *nodePtr) : root(nodePtr) {</a:t>
            </a:r>
          </a:p>
          <a:p>
            <a:pPr>
              <a:buFontTx/>
              <a:buNone/>
            </a:pPr>
            <a:endParaRPr lang="en-US" sz="1600">
              <a:solidFill>
                <a:srgbClr val="000000"/>
              </a:solidFill>
              <a:ea typeface="ＭＳ Ｐゴシック" pitchFamily="-84" charset="-128"/>
            </a:endParaRPr>
          </a:p>
          <a:p>
            <a:pPr>
              <a:buFontTx/>
              <a:buNone/>
            </a:pP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}</a:t>
            </a:r>
          </a:p>
          <a:p>
            <a:pPr>
              <a:buFontTx/>
              <a:buNone/>
            </a:pPr>
            <a:endParaRPr lang="en-US" sz="1600">
              <a:solidFill>
                <a:srgbClr val="000000"/>
              </a:solidFill>
              <a:ea typeface="ＭＳ Ｐゴシック" pitchFamily="-84" charset="-128"/>
            </a:endParaRPr>
          </a:p>
          <a:p>
            <a:pPr>
              <a:buFontTx/>
              <a:buNone/>
            </a:pPr>
            <a:endParaRPr lang="en-US" sz="1600">
              <a:solidFill>
                <a:srgbClr val="000000"/>
              </a:solidFill>
              <a:ea typeface="ＭＳ Ｐゴシック" pitchFamily="-84" charset="-128"/>
            </a:endParaRPr>
          </a:p>
          <a:p>
            <a:pPr>
              <a:buFontTx/>
              <a:buNone/>
            </a:pPr>
            <a:r>
              <a:rPr lang="en-US" sz="1600">
                <a:solidFill>
                  <a:srgbClr val="008324"/>
                </a:solidFill>
                <a:ea typeface="ＭＳ Ｐゴシック" pitchFamily="-84" charset="-128"/>
              </a:rPr>
              <a:t>// Constructor</a:t>
            </a:r>
            <a:endParaRPr lang="en-US" sz="1600">
              <a:solidFill>
                <a:srgbClr val="000000"/>
              </a:solidFill>
              <a:ea typeface="ＭＳ Ｐゴシック" pitchFamily="-84" charset="-128"/>
            </a:endParaRPr>
          </a:p>
          <a:p>
            <a:pPr>
              <a:buFontTx/>
              <a:buNone/>
            </a:pP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BinaryTree::BinaryTree(</a:t>
            </a:r>
            <a:r>
              <a:rPr lang="en-US" sz="1600">
                <a:solidFill>
                  <a:srgbClr val="C02D9D"/>
                </a:solidFill>
                <a:ea typeface="ＭＳ Ｐゴシック" pitchFamily="-84" charset="-128"/>
              </a:rPr>
              <a:t>const</a:t>
            </a: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 TreeItemType&amp; rootItem) {</a:t>
            </a:r>
          </a:p>
          <a:p>
            <a:pPr>
              <a:buFontTx/>
              <a:buNone/>
            </a:pP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		root = </a:t>
            </a:r>
            <a:r>
              <a:rPr lang="en-US" sz="1600">
                <a:solidFill>
                  <a:srgbClr val="C02D9D"/>
                </a:solidFill>
                <a:ea typeface="ＭＳ Ｐゴシック" pitchFamily="-84" charset="-128"/>
              </a:rPr>
              <a:t>new</a:t>
            </a: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 TreeNode(rootItem, </a:t>
            </a:r>
            <a:r>
              <a:rPr lang="en-US" sz="1600">
                <a:solidFill>
                  <a:srgbClr val="C02D9D"/>
                </a:solidFill>
                <a:ea typeface="ＭＳ Ｐゴシック" pitchFamily="-84" charset="-128"/>
              </a:rPr>
              <a:t>NULL</a:t>
            </a: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, </a:t>
            </a:r>
            <a:r>
              <a:rPr lang="en-US" sz="1600">
                <a:solidFill>
                  <a:srgbClr val="C02D9D"/>
                </a:solidFill>
                <a:ea typeface="ＭＳ Ｐゴシック" pitchFamily="-84" charset="-128"/>
              </a:rPr>
              <a:t>NULL</a:t>
            </a: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);</a:t>
            </a:r>
          </a:p>
          <a:p>
            <a:pPr>
              <a:buFontTx/>
              <a:buNone/>
            </a:pP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}</a:t>
            </a:r>
            <a:endParaRPr lang="en-US" sz="1600">
              <a:solidFill>
                <a:srgbClr val="008324"/>
              </a:solidFill>
              <a:ea typeface="ＭＳ Ｐゴシック" pitchFamily="-84" charset="-128"/>
            </a:endParaRPr>
          </a:p>
          <a:p>
            <a:pPr>
              <a:buFontTx/>
              <a:buNone/>
            </a:pPr>
            <a:endParaRPr lang="en-US" sz="1600">
              <a:solidFill>
                <a:srgbClr val="008324"/>
              </a:solidFill>
              <a:ea typeface="ＭＳ Ｐゴシック" pitchFamily="-84" charset="-128"/>
            </a:endParaRPr>
          </a:p>
          <a:p>
            <a:pPr>
              <a:buFontTx/>
              <a:buNone/>
            </a:pPr>
            <a:endParaRPr lang="en-US" sz="1600">
              <a:solidFill>
                <a:srgbClr val="000000"/>
              </a:solidFill>
              <a:ea typeface="ＭＳ Ｐゴシック" pitchFamily="-84" charset="-128"/>
            </a:endParaRPr>
          </a:p>
          <a:p>
            <a:pPr>
              <a:buFontTx/>
              <a:buNone/>
            </a:pPr>
            <a:endParaRPr lang="en-US" sz="1600">
              <a:solidFill>
                <a:srgbClr val="000000"/>
              </a:solidFill>
              <a:ea typeface="ＭＳ Ｐゴシック" pitchFamily="-84" charset="-128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sz="1600">
              <a:ea typeface="ＭＳ Ｐゴシック" pitchFamily="-84" charset="-128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sz="1600">
              <a:ea typeface="ＭＳ Ｐゴシック" pitchFamily="-84" charset="-128"/>
            </a:endParaRPr>
          </a:p>
          <a:p>
            <a:endParaRPr lang="en-US" sz="1600">
              <a:ea typeface="ＭＳ Ｐゴシック" pitchFamily="-84" charset="-128"/>
            </a:endParaRPr>
          </a:p>
        </p:txBody>
      </p:sp>
      <p:sp>
        <p:nvSpPr>
          <p:cNvPr id="38915" name="Date Placeholder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r>
              <a:rPr lang="tr-TR" sz="800">
                <a:latin typeface="Calibri" pitchFamily="34" charset="0"/>
              </a:rPr>
              <a:t>2018 Autumn</a:t>
            </a:r>
            <a:endParaRPr lang="en-US" sz="800" dirty="0">
              <a:latin typeface="Calibri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pitchFamily="34" charset="-128"/>
              </a:rPr>
              <a:t>CS211 Data Structures</a:t>
            </a:r>
          </a:p>
        </p:txBody>
      </p:sp>
      <p:sp>
        <p:nvSpPr>
          <p:cNvPr id="3891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fld id="{72034421-6061-4861-B951-25294EEBE797}" type="slidenum">
              <a:rPr lang="en-US" sz="800" smtClean="0">
                <a:latin typeface="Calibri" pitchFamily="34" charset="0"/>
              </a:rPr>
              <a:pPr/>
              <a:t>31</a:t>
            </a:fld>
            <a:endParaRPr lang="en-US" sz="80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Content Placeholder 2"/>
          <p:cNvSpPr>
            <a:spLocks noGrp="1"/>
          </p:cNvSpPr>
          <p:nvPr>
            <p:ph idx="1"/>
          </p:nvPr>
        </p:nvSpPr>
        <p:spPr>
          <a:xfrm>
            <a:off x="381000" y="152400"/>
            <a:ext cx="9525000" cy="6324600"/>
          </a:xfrm>
        </p:spPr>
        <p:txBody>
          <a:bodyPr/>
          <a:lstStyle/>
          <a:p>
            <a:pPr>
              <a:buFontTx/>
              <a:buNone/>
            </a:pPr>
            <a:r>
              <a:rPr lang="en-US" sz="1600">
                <a:solidFill>
                  <a:srgbClr val="008324"/>
                </a:solidFill>
                <a:ea typeface="ＭＳ Ｐゴシック" pitchFamily="-84" charset="-128"/>
              </a:rPr>
              <a:t>// Constructor</a:t>
            </a:r>
            <a:endParaRPr lang="en-US" sz="1600">
              <a:solidFill>
                <a:srgbClr val="000000"/>
              </a:solidFill>
              <a:ea typeface="ＭＳ Ｐゴシック" pitchFamily="-84" charset="-128"/>
            </a:endParaRPr>
          </a:p>
          <a:p>
            <a:pPr>
              <a:buFontTx/>
              <a:buNone/>
            </a:pP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BinaryTree::BinaryTree(</a:t>
            </a:r>
            <a:r>
              <a:rPr lang="en-US" sz="1600">
                <a:solidFill>
                  <a:srgbClr val="C02D9D"/>
                </a:solidFill>
                <a:ea typeface="ＭＳ Ｐゴシック" pitchFamily="-84" charset="-128"/>
              </a:rPr>
              <a:t>const</a:t>
            </a: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 TreeItemType&amp; rootItem, </a:t>
            </a:r>
          </a:p>
          <a:p>
            <a:pPr>
              <a:buFontTx/>
              <a:buNone/>
            </a:pP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				 BinaryTree&amp; leftTree, BinaryTree&amp; rightTree) {</a:t>
            </a:r>
          </a:p>
          <a:p>
            <a:pPr>
              <a:buFontTx/>
              <a:buNone/>
            </a:pP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		root = </a:t>
            </a:r>
            <a:r>
              <a:rPr lang="en-US" sz="1600">
                <a:solidFill>
                  <a:srgbClr val="C02D9D"/>
                </a:solidFill>
                <a:ea typeface="ＭＳ Ｐゴシック" pitchFamily="-84" charset="-128"/>
              </a:rPr>
              <a:t>new</a:t>
            </a: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 TreeNode(rootItem, </a:t>
            </a:r>
            <a:r>
              <a:rPr lang="en-US" sz="1600">
                <a:solidFill>
                  <a:srgbClr val="C02D9D"/>
                </a:solidFill>
                <a:ea typeface="ＭＳ Ｐゴシック" pitchFamily="-84" charset="-128"/>
              </a:rPr>
              <a:t>NULL</a:t>
            </a: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, </a:t>
            </a:r>
            <a:r>
              <a:rPr lang="en-US" sz="1600">
                <a:solidFill>
                  <a:srgbClr val="C02D9D"/>
                </a:solidFill>
                <a:ea typeface="ＭＳ Ｐゴシック" pitchFamily="-84" charset="-128"/>
              </a:rPr>
              <a:t>NULL</a:t>
            </a: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);</a:t>
            </a:r>
          </a:p>
          <a:p>
            <a:pPr>
              <a:buFontTx/>
              <a:buNone/>
            </a:pP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		attachLeftSubtree(leftTree);</a:t>
            </a:r>
          </a:p>
          <a:p>
            <a:pPr>
              <a:buFontTx/>
              <a:buNone/>
            </a:pP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		attachRightSubtree(rightTree);</a:t>
            </a:r>
          </a:p>
          <a:p>
            <a:pPr>
              <a:buFontTx/>
              <a:buNone/>
            </a:pP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}</a:t>
            </a:r>
            <a:endParaRPr lang="en-US" sz="1600">
              <a:solidFill>
                <a:srgbClr val="C02D9D"/>
              </a:solidFill>
              <a:ea typeface="ＭＳ Ｐゴシック" pitchFamily="-84" charset="-128"/>
            </a:endParaRPr>
          </a:p>
          <a:p>
            <a:pPr>
              <a:buFontTx/>
              <a:buNone/>
            </a:pPr>
            <a:endParaRPr lang="en-US" sz="1600">
              <a:solidFill>
                <a:srgbClr val="C02D9D"/>
              </a:solidFill>
              <a:ea typeface="ＭＳ Ｐゴシック" pitchFamily="-84" charset="-128"/>
            </a:endParaRPr>
          </a:p>
          <a:p>
            <a:pPr>
              <a:buFontTx/>
              <a:buNone/>
            </a:pPr>
            <a:r>
              <a:rPr lang="en-US" sz="1600">
                <a:solidFill>
                  <a:srgbClr val="C02D9D"/>
                </a:solidFill>
                <a:ea typeface="ＭＳ Ｐゴシック" pitchFamily="-84" charset="-128"/>
              </a:rPr>
              <a:t>void</a:t>
            </a: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 BinaryTree::attachLeftSubtree(BinaryTree&amp; leftTree) {</a:t>
            </a:r>
          </a:p>
          <a:p>
            <a:pPr>
              <a:buFontTx/>
              <a:buNone/>
            </a:pP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		</a:t>
            </a:r>
            <a:r>
              <a:rPr lang="en-US" sz="1600">
                <a:solidFill>
                  <a:srgbClr val="008324"/>
                </a:solidFill>
                <a:ea typeface="ＭＳ Ｐゴシック" pitchFamily="-84" charset="-128"/>
              </a:rPr>
              <a:t>// Assertion: nonempty tree; no left child</a:t>
            </a:r>
            <a:endParaRPr lang="en-US" sz="1600">
              <a:solidFill>
                <a:srgbClr val="000000"/>
              </a:solidFill>
              <a:ea typeface="ＭＳ Ｐゴシック" pitchFamily="-84" charset="-128"/>
            </a:endParaRPr>
          </a:p>
          <a:p>
            <a:pPr>
              <a:buFontTx/>
              <a:buNone/>
            </a:pPr>
            <a:r>
              <a:rPr lang="en-US" sz="1600">
                <a:solidFill>
                  <a:srgbClr val="C02D9D"/>
                </a:solidFill>
                <a:ea typeface="ＭＳ Ｐゴシック" pitchFamily="-84" charset="-128"/>
              </a:rPr>
              <a:t>		if</a:t>
            </a: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 (!isEmpty() &amp;&amp; (root-&gt;leftChildPtr == </a:t>
            </a:r>
            <a:r>
              <a:rPr lang="en-US" sz="1600">
                <a:solidFill>
                  <a:srgbClr val="C02D9D"/>
                </a:solidFill>
                <a:ea typeface="ＭＳ Ｐゴシック" pitchFamily="-84" charset="-128"/>
              </a:rPr>
              <a:t>NULL</a:t>
            </a: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)) {</a:t>
            </a:r>
          </a:p>
          <a:p>
            <a:pPr>
              <a:buFontTx/>
              <a:buNone/>
            </a:pP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			root-&gt;leftChildPtr = leftTree.root;</a:t>
            </a:r>
          </a:p>
          <a:p>
            <a:pPr>
              <a:buFontTx/>
              <a:buNone/>
            </a:pP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			leftTree.root = </a:t>
            </a:r>
            <a:r>
              <a:rPr lang="en-US" sz="1600">
                <a:solidFill>
                  <a:srgbClr val="C02D9D"/>
                </a:solidFill>
                <a:ea typeface="ＭＳ Ｐゴシック" pitchFamily="-84" charset="-128"/>
              </a:rPr>
              <a:t>NULL</a:t>
            </a:r>
            <a:endParaRPr lang="en-US" sz="1600">
              <a:solidFill>
                <a:srgbClr val="000000"/>
              </a:solidFill>
              <a:ea typeface="ＭＳ Ｐゴシック" pitchFamily="-84" charset="-128"/>
            </a:endParaRPr>
          </a:p>
          <a:p>
            <a:pPr>
              <a:buFontTx/>
              <a:buNone/>
            </a:pP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		}</a:t>
            </a:r>
          </a:p>
          <a:p>
            <a:pPr>
              <a:buFontTx/>
              <a:buNone/>
            </a:pP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}</a:t>
            </a:r>
          </a:p>
          <a:p>
            <a:pPr>
              <a:buFontTx/>
              <a:buNone/>
            </a:pPr>
            <a:endParaRPr lang="en-US" sz="1600">
              <a:solidFill>
                <a:srgbClr val="000000"/>
              </a:solidFill>
              <a:ea typeface="ＭＳ Ｐゴシック" pitchFamily="-84" charset="-128"/>
            </a:endParaRPr>
          </a:p>
          <a:p>
            <a:pPr>
              <a:buFontTx/>
              <a:buNone/>
            </a:pPr>
            <a:r>
              <a:rPr lang="en-US" sz="1600">
                <a:solidFill>
                  <a:srgbClr val="C02D9D"/>
                </a:solidFill>
                <a:ea typeface="ＭＳ Ｐゴシック" pitchFamily="-84" charset="-128"/>
              </a:rPr>
              <a:t>void</a:t>
            </a: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 BinaryTree::attachRightSubtree(BinaryTree&amp; rightTree) {</a:t>
            </a:r>
          </a:p>
          <a:p>
            <a:pPr>
              <a:buFontTx/>
              <a:buNone/>
            </a:pPr>
            <a:r>
              <a:rPr lang="en-US" sz="1600">
                <a:solidFill>
                  <a:srgbClr val="008324"/>
                </a:solidFill>
                <a:ea typeface="ＭＳ Ｐゴシック" pitchFamily="-84" charset="-128"/>
              </a:rPr>
              <a:t>		// Left as an exercise</a:t>
            </a:r>
            <a:endParaRPr lang="en-US" sz="1600">
              <a:solidFill>
                <a:srgbClr val="000000"/>
              </a:solidFill>
              <a:ea typeface="ＭＳ Ｐゴシック" pitchFamily="-84" charset="-128"/>
            </a:endParaRPr>
          </a:p>
          <a:p>
            <a:pPr>
              <a:buFontTx/>
              <a:buNone/>
            </a:pP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}</a:t>
            </a:r>
          </a:p>
          <a:p>
            <a:pPr>
              <a:buFontTx/>
              <a:buNone/>
            </a:pPr>
            <a:endParaRPr lang="en-US" sz="1600">
              <a:solidFill>
                <a:srgbClr val="000000"/>
              </a:solidFill>
              <a:ea typeface="ＭＳ Ｐゴシック" pitchFamily="-84" charset="-128"/>
            </a:endParaRPr>
          </a:p>
          <a:p>
            <a:endParaRPr lang="en-US" sz="1600">
              <a:ea typeface="ＭＳ Ｐゴシック" pitchFamily="-84" charset="-128"/>
            </a:endParaRPr>
          </a:p>
        </p:txBody>
      </p:sp>
      <p:sp>
        <p:nvSpPr>
          <p:cNvPr id="39939" name="Date Placeholder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r>
              <a:rPr lang="tr-TR" sz="800">
                <a:latin typeface="Calibri" pitchFamily="34" charset="0"/>
              </a:rPr>
              <a:t>2018 Autumn</a:t>
            </a:r>
            <a:endParaRPr lang="en-US" sz="800" dirty="0">
              <a:latin typeface="Calibri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pitchFamily="34" charset="-128"/>
              </a:rPr>
              <a:t>CS211 Data Structures</a:t>
            </a:r>
          </a:p>
        </p:txBody>
      </p:sp>
      <p:sp>
        <p:nvSpPr>
          <p:cNvPr id="3994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fld id="{DEA1BB44-C97A-4D9B-8062-D96139DD5D98}" type="slidenum">
              <a:rPr lang="en-US" sz="800" smtClean="0">
                <a:latin typeface="Calibri" pitchFamily="34" charset="0"/>
              </a:rPr>
              <a:pPr/>
              <a:t>32</a:t>
            </a:fld>
            <a:endParaRPr lang="en-US" sz="80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Content Placeholder 2"/>
          <p:cNvSpPr>
            <a:spLocks noGrp="1"/>
          </p:cNvSpPr>
          <p:nvPr>
            <p:ph idx="1"/>
          </p:nvPr>
        </p:nvSpPr>
        <p:spPr>
          <a:xfrm>
            <a:off x="381000" y="152400"/>
            <a:ext cx="9525000" cy="6324600"/>
          </a:xfrm>
        </p:spPr>
        <p:txBody>
          <a:bodyPr/>
          <a:lstStyle/>
          <a:p>
            <a:pPr>
              <a:buFontTx/>
              <a:buNone/>
            </a:pPr>
            <a:r>
              <a:rPr lang="en-US" sz="1600">
                <a:solidFill>
                  <a:srgbClr val="008324"/>
                </a:solidFill>
                <a:ea typeface="ＭＳ Ｐゴシック" pitchFamily="-84" charset="-128"/>
              </a:rPr>
              <a:t>// Copy constructor</a:t>
            </a:r>
            <a:endParaRPr lang="en-US" sz="1600">
              <a:solidFill>
                <a:srgbClr val="000000"/>
              </a:solidFill>
              <a:ea typeface="ＭＳ Ｐゴシック" pitchFamily="-84" charset="-128"/>
            </a:endParaRPr>
          </a:p>
          <a:p>
            <a:pPr>
              <a:buFontTx/>
              <a:buNone/>
            </a:pP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BinaryTree::BinaryTree(</a:t>
            </a:r>
            <a:r>
              <a:rPr lang="en-US" sz="1600">
                <a:solidFill>
                  <a:srgbClr val="C02D9D"/>
                </a:solidFill>
                <a:ea typeface="ＭＳ Ｐゴシック" pitchFamily="-84" charset="-128"/>
              </a:rPr>
              <a:t>const</a:t>
            </a: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 BinaryTree&amp; tree) {</a:t>
            </a:r>
          </a:p>
          <a:p>
            <a:pPr>
              <a:buFontTx/>
              <a:buNone/>
            </a:pP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		copyTree(tree.root, root);</a:t>
            </a:r>
          </a:p>
          <a:p>
            <a:pPr>
              <a:buFontTx/>
              <a:buNone/>
            </a:pP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}</a:t>
            </a:r>
          </a:p>
          <a:p>
            <a:pPr>
              <a:buFontTx/>
              <a:buNone/>
            </a:pPr>
            <a:endParaRPr lang="en-US" sz="1600">
              <a:solidFill>
                <a:srgbClr val="000000"/>
              </a:solidFill>
              <a:ea typeface="ＭＳ Ｐゴシック" pitchFamily="-84" charset="-128"/>
            </a:endParaRPr>
          </a:p>
          <a:p>
            <a:pPr>
              <a:buFontTx/>
              <a:buNone/>
            </a:pPr>
            <a:endParaRPr lang="en-US" sz="1600">
              <a:solidFill>
                <a:srgbClr val="000000"/>
              </a:solidFill>
              <a:ea typeface="ＭＳ Ｐゴシック" pitchFamily="-84" charset="-128"/>
            </a:endParaRPr>
          </a:p>
          <a:p>
            <a:pPr>
              <a:buFontTx/>
              <a:buNone/>
            </a:pPr>
            <a:r>
              <a:rPr lang="en-US" sz="1600">
                <a:solidFill>
                  <a:srgbClr val="008324"/>
                </a:solidFill>
                <a:ea typeface="ＭＳ Ｐゴシック" pitchFamily="-84" charset="-128"/>
              </a:rPr>
              <a:t>// Uses preorder traversal for the copy operation</a:t>
            </a:r>
          </a:p>
          <a:p>
            <a:pPr>
              <a:buFontTx/>
              <a:buNone/>
            </a:pPr>
            <a:r>
              <a:rPr lang="en-US" sz="1600">
                <a:solidFill>
                  <a:srgbClr val="008324"/>
                </a:solidFill>
                <a:ea typeface="ＭＳ Ｐゴシック" pitchFamily="-84" charset="-128"/>
              </a:rPr>
              <a:t>// (Visits first the node and then the left and right children)</a:t>
            </a:r>
            <a:endParaRPr lang="en-US" sz="1600">
              <a:solidFill>
                <a:srgbClr val="000000"/>
              </a:solidFill>
              <a:ea typeface="ＭＳ Ｐゴシック" pitchFamily="-84" charset="-128"/>
            </a:endParaRPr>
          </a:p>
          <a:p>
            <a:pPr>
              <a:buFontTx/>
              <a:buNone/>
            </a:pPr>
            <a:r>
              <a:rPr lang="en-US" sz="1600">
                <a:solidFill>
                  <a:srgbClr val="C02D9D"/>
                </a:solidFill>
                <a:ea typeface="ＭＳ Ｐゴシック" pitchFamily="-84" charset="-128"/>
              </a:rPr>
              <a:t>void</a:t>
            </a: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 BinaryTree::copyTree(TreeNode *treePtr, TreeNode *&amp; newTreePtr) </a:t>
            </a:r>
            <a:r>
              <a:rPr lang="en-US" sz="1600">
                <a:solidFill>
                  <a:srgbClr val="C02D9D"/>
                </a:solidFill>
                <a:ea typeface="ＭＳ Ｐゴシック" pitchFamily="-84" charset="-128"/>
              </a:rPr>
              <a:t>const</a:t>
            </a: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 {</a:t>
            </a:r>
          </a:p>
          <a:p>
            <a:pPr>
              <a:buFontTx/>
              <a:buNone/>
            </a:pPr>
            <a:endParaRPr lang="en-US" sz="1600">
              <a:solidFill>
                <a:srgbClr val="000000"/>
              </a:solidFill>
              <a:ea typeface="ＭＳ Ｐゴシック" pitchFamily="-84" charset="-128"/>
            </a:endParaRPr>
          </a:p>
          <a:p>
            <a:pPr>
              <a:buFontTx/>
              <a:buNone/>
            </a:pPr>
            <a:r>
              <a:rPr lang="en-US" sz="1600">
                <a:solidFill>
                  <a:srgbClr val="C02D9D"/>
                </a:solidFill>
                <a:ea typeface="ＭＳ Ｐゴシック" pitchFamily="-84" charset="-128"/>
              </a:rPr>
              <a:t>		if</a:t>
            </a: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 (treePtr != </a:t>
            </a:r>
            <a:r>
              <a:rPr lang="en-US" sz="1600">
                <a:solidFill>
                  <a:srgbClr val="C02D9D"/>
                </a:solidFill>
                <a:ea typeface="ＭＳ Ｐゴシック" pitchFamily="-84" charset="-128"/>
              </a:rPr>
              <a:t>NULL</a:t>
            </a: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) {		</a:t>
            </a:r>
            <a:r>
              <a:rPr lang="en-US" sz="1600">
                <a:solidFill>
                  <a:srgbClr val="008324"/>
                </a:solidFill>
                <a:ea typeface="ＭＳ Ｐゴシック" pitchFamily="-84" charset="-128"/>
              </a:rPr>
              <a:t>// copy node</a:t>
            </a:r>
            <a:endParaRPr lang="en-US" sz="1600">
              <a:solidFill>
                <a:srgbClr val="000000"/>
              </a:solidFill>
              <a:ea typeface="ＭＳ Ｐゴシック" pitchFamily="-84" charset="-128"/>
            </a:endParaRPr>
          </a:p>
          <a:p>
            <a:pPr>
              <a:buFontTx/>
              <a:buNone/>
            </a:pP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			newTreePtr = </a:t>
            </a:r>
            <a:r>
              <a:rPr lang="en-US" sz="1600">
                <a:solidFill>
                  <a:srgbClr val="C02D9D"/>
                </a:solidFill>
                <a:ea typeface="ＭＳ Ｐゴシック" pitchFamily="-84" charset="-128"/>
              </a:rPr>
              <a:t>new</a:t>
            </a: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 TreeNode(treePtr-&gt;item, </a:t>
            </a:r>
            <a:r>
              <a:rPr lang="en-US" sz="1600">
                <a:solidFill>
                  <a:srgbClr val="C02D9D"/>
                </a:solidFill>
                <a:ea typeface="ＭＳ Ｐゴシック" pitchFamily="-84" charset="-128"/>
              </a:rPr>
              <a:t>NULL</a:t>
            </a: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, </a:t>
            </a:r>
            <a:r>
              <a:rPr lang="en-US" sz="1600">
                <a:solidFill>
                  <a:srgbClr val="C02D9D"/>
                </a:solidFill>
                <a:ea typeface="ＭＳ Ｐゴシック" pitchFamily="-84" charset="-128"/>
              </a:rPr>
              <a:t>NULL</a:t>
            </a: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);</a:t>
            </a:r>
          </a:p>
          <a:p>
            <a:pPr>
              <a:buFontTx/>
              <a:buNone/>
            </a:pP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			copyTree(treePtr-&gt;leftChildPtr, newTreePtr-&gt;leftChildPtr);</a:t>
            </a:r>
          </a:p>
          <a:p>
            <a:pPr>
              <a:buFontTx/>
              <a:buNone/>
            </a:pP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			copyTree(treePtr-&gt;rightChildPtr, newTreePtr-&gt;rightChildPtr);</a:t>
            </a:r>
          </a:p>
          <a:p>
            <a:pPr>
              <a:buFontTx/>
              <a:buNone/>
            </a:pP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		}</a:t>
            </a:r>
          </a:p>
          <a:p>
            <a:pPr>
              <a:buFontTx/>
              <a:buNone/>
            </a:pPr>
            <a:r>
              <a:rPr lang="en-US" sz="1600">
                <a:solidFill>
                  <a:srgbClr val="C02D9D"/>
                </a:solidFill>
                <a:ea typeface="ＭＳ Ｐゴシック" pitchFamily="-84" charset="-128"/>
              </a:rPr>
              <a:t>		else</a:t>
            </a:r>
            <a:endParaRPr lang="en-US" sz="1600">
              <a:solidFill>
                <a:srgbClr val="000000"/>
              </a:solidFill>
              <a:ea typeface="ＭＳ Ｐゴシック" pitchFamily="-84" charset="-128"/>
            </a:endParaRPr>
          </a:p>
          <a:p>
            <a:pPr>
              <a:buFontTx/>
              <a:buNone/>
            </a:pP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			newTreePtr = </a:t>
            </a:r>
            <a:r>
              <a:rPr lang="en-US" sz="1600">
                <a:solidFill>
                  <a:srgbClr val="C02D9D"/>
                </a:solidFill>
                <a:ea typeface="ＭＳ Ｐゴシック" pitchFamily="-84" charset="-128"/>
              </a:rPr>
              <a:t>NULL</a:t>
            </a: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;	</a:t>
            </a:r>
            <a:r>
              <a:rPr lang="en-US" sz="1600">
                <a:solidFill>
                  <a:srgbClr val="008324"/>
                </a:solidFill>
                <a:ea typeface="ＭＳ Ｐゴシック" pitchFamily="-84" charset="-128"/>
              </a:rPr>
              <a:t>// copy empty tree</a:t>
            </a:r>
            <a:endParaRPr lang="en-US" sz="1600">
              <a:solidFill>
                <a:srgbClr val="000000"/>
              </a:solidFill>
              <a:ea typeface="ＭＳ Ｐゴシック" pitchFamily="-84" charset="-128"/>
            </a:endParaRPr>
          </a:p>
          <a:p>
            <a:pPr>
              <a:buFontTx/>
              <a:buNone/>
            </a:pP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}</a:t>
            </a:r>
          </a:p>
          <a:p>
            <a:endParaRPr lang="en-US" sz="1600">
              <a:ea typeface="ＭＳ Ｐゴシック" pitchFamily="-84" charset="-128"/>
            </a:endParaRPr>
          </a:p>
        </p:txBody>
      </p:sp>
      <p:sp>
        <p:nvSpPr>
          <p:cNvPr id="40963" name="Date Placeholder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r>
              <a:rPr lang="tr-TR" sz="800">
                <a:latin typeface="Calibri" pitchFamily="34" charset="0"/>
              </a:rPr>
              <a:t>2018 Autumn</a:t>
            </a:r>
            <a:endParaRPr lang="en-US" sz="800" dirty="0">
              <a:latin typeface="Calibri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pitchFamily="34" charset="-128"/>
              </a:rPr>
              <a:t>CS211 Data Structures</a:t>
            </a:r>
          </a:p>
        </p:txBody>
      </p:sp>
      <p:sp>
        <p:nvSpPr>
          <p:cNvPr id="4096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fld id="{1CF02469-F4DB-4929-A9FC-BB7F11BDD188}" type="slidenum">
              <a:rPr lang="en-US" sz="800" smtClean="0">
                <a:latin typeface="Calibri" pitchFamily="34" charset="0"/>
              </a:rPr>
              <a:pPr/>
              <a:t>33</a:t>
            </a:fld>
            <a:endParaRPr lang="en-US" sz="80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Content Placeholder 2"/>
          <p:cNvSpPr>
            <a:spLocks noGrp="1"/>
          </p:cNvSpPr>
          <p:nvPr>
            <p:ph idx="1"/>
          </p:nvPr>
        </p:nvSpPr>
        <p:spPr>
          <a:xfrm>
            <a:off x="381000" y="152400"/>
            <a:ext cx="9525000" cy="6324600"/>
          </a:xfrm>
        </p:spPr>
        <p:txBody>
          <a:bodyPr/>
          <a:lstStyle/>
          <a:p>
            <a:pPr>
              <a:buFontTx/>
              <a:buNone/>
            </a:pPr>
            <a:r>
              <a:rPr lang="en-US" sz="1600">
                <a:solidFill>
                  <a:srgbClr val="008324"/>
                </a:solidFill>
                <a:ea typeface="ＭＳ Ｐゴシック" pitchFamily="-84" charset="-128"/>
              </a:rPr>
              <a:t>// Destructor</a:t>
            </a:r>
          </a:p>
          <a:p>
            <a:pPr>
              <a:buFontTx/>
              <a:buNone/>
            </a:pP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BinaryTree::~BinaryTree() {</a:t>
            </a:r>
          </a:p>
          <a:p>
            <a:pPr>
              <a:buFontTx/>
              <a:buNone/>
            </a:pP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		destroyTree(root);</a:t>
            </a:r>
          </a:p>
          <a:p>
            <a:pPr>
              <a:buFontTx/>
              <a:buNone/>
            </a:pP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}</a:t>
            </a:r>
            <a:endParaRPr lang="en-US" sz="1600">
              <a:solidFill>
                <a:srgbClr val="008324"/>
              </a:solidFill>
              <a:ea typeface="ＭＳ Ｐゴシック" pitchFamily="-84" charset="-128"/>
            </a:endParaRPr>
          </a:p>
          <a:p>
            <a:pPr>
              <a:buFontTx/>
              <a:buNone/>
            </a:pPr>
            <a:endParaRPr lang="en-US" sz="1600">
              <a:solidFill>
                <a:srgbClr val="008324"/>
              </a:solidFill>
              <a:ea typeface="ＭＳ Ｐゴシック" pitchFamily="-84" charset="-128"/>
            </a:endParaRPr>
          </a:p>
          <a:p>
            <a:pPr>
              <a:buFontTx/>
              <a:buNone/>
            </a:pPr>
            <a:endParaRPr lang="en-US" sz="1600">
              <a:solidFill>
                <a:srgbClr val="008324"/>
              </a:solidFill>
              <a:ea typeface="ＭＳ Ｐゴシック" pitchFamily="-84" charset="-128"/>
            </a:endParaRPr>
          </a:p>
          <a:p>
            <a:pPr>
              <a:buFontTx/>
              <a:buNone/>
            </a:pPr>
            <a:r>
              <a:rPr lang="en-US" sz="1600">
                <a:solidFill>
                  <a:srgbClr val="008324"/>
                </a:solidFill>
                <a:ea typeface="ＭＳ Ｐゴシック" pitchFamily="-84" charset="-128"/>
              </a:rPr>
              <a:t>// Uses postorder traversal for the destroy operation</a:t>
            </a:r>
          </a:p>
          <a:p>
            <a:pPr>
              <a:buFontTx/>
              <a:buNone/>
            </a:pPr>
            <a:r>
              <a:rPr lang="en-US" sz="1600">
                <a:solidFill>
                  <a:srgbClr val="008324"/>
                </a:solidFill>
                <a:ea typeface="ＭＳ Ｐゴシック" pitchFamily="-84" charset="-128"/>
              </a:rPr>
              <a:t>// (Visits first the left and right children and then the node)</a:t>
            </a:r>
            <a:endParaRPr lang="en-US" sz="1600">
              <a:solidFill>
                <a:srgbClr val="000000"/>
              </a:solidFill>
              <a:ea typeface="ＭＳ Ｐゴシック" pitchFamily="-84" charset="-128"/>
            </a:endParaRPr>
          </a:p>
          <a:p>
            <a:pPr>
              <a:buFontTx/>
              <a:buNone/>
            </a:pPr>
            <a:r>
              <a:rPr lang="en-US" sz="1600">
                <a:solidFill>
                  <a:srgbClr val="C02D9D"/>
                </a:solidFill>
                <a:ea typeface="ＭＳ Ｐゴシック" pitchFamily="-84" charset="-128"/>
              </a:rPr>
              <a:t>void</a:t>
            </a: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 BinaryTree::destroyTree(TreeNode *&amp; treePtr) {</a:t>
            </a:r>
          </a:p>
          <a:p>
            <a:pPr>
              <a:buFontTx/>
              <a:buNone/>
            </a:pPr>
            <a:endParaRPr lang="en-US" sz="1600">
              <a:solidFill>
                <a:srgbClr val="C02D9D"/>
              </a:solidFill>
              <a:ea typeface="ＭＳ Ｐゴシック" pitchFamily="-84" charset="-128"/>
            </a:endParaRPr>
          </a:p>
          <a:p>
            <a:pPr>
              <a:buFontTx/>
              <a:buNone/>
            </a:pPr>
            <a:r>
              <a:rPr lang="en-US" sz="1600">
                <a:solidFill>
                  <a:srgbClr val="C02D9D"/>
                </a:solidFill>
                <a:ea typeface="ＭＳ Ｐゴシック" pitchFamily="-84" charset="-128"/>
              </a:rPr>
              <a:t>		if</a:t>
            </a: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 (treePtr != </a:t>
            </a:r>
            <a:r>
              <a:rPr lang="en-US" sz="1600">
                <a:solidFill>
                  <a:srgbClr val="C02D9D"/>
                </a:solidFill>
                <a:ea typeface="ＭＳ Ｐゴシック" pitchFamily="-84" charset="-128"/>
              </a:rPr>
              <a:t>NULL</a:t>
            </a: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){</a:t>
            </a:r>
          </a:p>
          <a:p>
            <a:pPr>
              <a:buFontTx/>
              <a:buNone/>
            </a:pP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			destroyTree(treePtr-&gt;leftChildPtr);</a:t>
            </a:r>
          </a:p>
          <a:p>
            <a:pPr>
              <a:buFontTx/>
              <a:buNone/>
            </a:pP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			destroyTree(treePtr-&gt;rightChildPtr);</a:t>
            </a:r>
          </a:p>
          <a:p>
            <a:pPr>
              <a:buFontTx/>
              <a:buNone/>
            </a:pPr>
            <a:r>
              <a:rPr lang="en-US" sz="1600">
                <a:solidFill>
                  <a:srgbClr val="C02D9D"/>
                </a:solidFill>
                <a:ea typeface="ＭＳ Ｐゴシック" pitchFamily="-84" charset="-128"/>
              </a:rPr>
              <a:t>			delete</a:t>
            </a: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 treePtr;</a:t>
            </a:r>
          </a:p>
          <a:p>
            <a:pPr>
              <a:buFontTx/>
              <a:buNone/>
            </a:pP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			treePtr = </a:t>
            </a:r>
            <a:r>
              <a:rPr lang="en-US" sz="1600">
                <a:solidFill>
                  <a:srgbClr val="C02D9D"/>
                </a:solidFill>
                <a:ea typeface="ＭＳ Ｐゴシック" pitchFamily="-84" charset="-128"/>
              </a:rPr>
              <a:t>NULL</a:t>
            </a: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;</a:t>
            </a:r>
          </a:p>
          <a:p>
            <a:pPr>
              <a:buFontTx/>
              <a:buNone/>
            </a:pP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		}</a:t>
            </a:r>
          </a:p>
          <a:p>
            <a:pPr>
              <a:buFontTx/>
              <a:buNone/>
            </a:pP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}</a:t>
            </a:r>
          </a:p>
          <a:p>
            <a:endParaRPr lang="en-US" sz="1600">
              <a:ea typeface="ＭＳ Ｐゴシック" pitchFamily="-84" charset="-128"/>
            </a:endParaRPr>
          </a:p>
        </p:txBody>
      </p:sp>
      <p:sp>
        <p:nvSpPr>
          <p:cNvPr id="41987" name="Date Placeholder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r>
              <a:rPr lang="tr-TR" sz="800">
                <a:latin typeface="Calibri" pitchFamily="34" charset="0"/>
              </a:rPr>
              <a:t>2018 Autumn</a:t>
            </a:r>
            <a:endParaRPr lang="en-US" sz="800" dirty="0">
              <a:latin typeface="Calibri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pitchFamily="34" charset="-128"/>
              </a:rPr>
              <a:t>CS211 Data Structures</a:t>
            </a:r>
          </a:p>
        </p:txBody>
      </p:sp>
      <p:sp>
        <p:nvSpPr>
          <p:cNvPr id="4198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fld id="{3FC7099A-076D-4976-AE6D-E0F00694CFE8}" type="slidenum">
              <a:rPr lang="en-US" sz="800" smtClean="0">
                <a:latin typeface="Calibri" pitchFamily="34" charset="0"/>
              </a:rPr>
              <a:pPr/>
              <a:t>34</a:t>
            </a:fld>
            <a:endParaRPr lang="en-US" sz="80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Date Placeholder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r>
              <a:rPr lang="tr-TR" sz="800">
                <a:latin typeface="Calibri" pitchFamily="34" charset="0"/>
              </a:rPr>
              <a:t>2018 Autumn</a:t>
            </a:r>
            <a:endParaRPr lang="en-US" sz="800" dirty="0">
              <a:latin typeface="Calibri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CS211 Data Structures</a:t>
            </a:r>
          </a:p>
        </p:txBody>
      </p:sp>
      <p:sp>
        <p:nvSpPr>
          <p:cNvPr id="4301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fld id="{8FAA9027-4434-42E5-A502-F34834388DDB}" type="slidenum">
              <a:rPr lang="en-US" sz="800" smtClean="0">
                <a:latin typeface="Calibri" pitchFamily="34" charset="0"/>
              </a:rPr>
              <a:pPr/>
              <a:t>35</a:t>
            </a:fld>
            <a:endParaRPr lang="en-US" sz="800">
              <a:latin typeface="Calibri" pitchFamily="34" charset="0"/>
            </a:endParaRPr>
          </a:p>
        </p:txBody>
      </p:sp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  <a:cs typeface="+mj-cs"/>
              </a:rPr>
              <a:t>Binary Tree Traversals</a:t>
            </a:r>
          </a:p>
        </p:txBody>
      </p:sp>
      <p:sp>
        <p:nvSpPr>
          <p:cNvPr id="4301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>
                <a:ea typeface="ＭＳ Ｐゴシック" pitchFamily="-84" charset="-128"/>
              </a:rPr>
              <a:t>Preorder Traversal</a:t>
            </a:r>
          </a:p>
          <a:p>
            <a:pPr lvl="1"/>
            <a:r>
              <a:rPr lang="en-US" sz="2400">
                <a:ea typeface="ＭＳ Ｐゴシック" pitchFamily="-84" charset="-128"/>
              </a:rPr>
              <a:t> The node is visited before its left and right subtrees, </a:t>
            </a:r>
          </a:p>
          <a:p>
            <a:pPr lvl="1"/>
            <a:endParaRPr lang="en-US" sz="2400">
              <a:ea typeface="ＭＳ Ｐゴシック" pitchFamily="-84" charset="-128"/>
            </a:endParaRPr>
          </a:p>
          <a:p>
            <a:r>
              <a:rPr lang="en-US" b="1">
                <a:ea typeface="ＭＳ Ｐゴシック" pitchFamily="-84" charset="-128"/>
              </a:rPr>
              <a:t>Postorder Traversal</a:t>
            </a:r>
          </a:p>
          <a:p>
            <a:pPr lvl="1"/>
            <a:r>
              <a:rPr lang="en-US" sz="2400">
                <a:ea typeface="ＭＳ Ｐゴシック" pitchFamily="-84" charset="-128"/>
              </a:rPr>
              <a:t> The node is visited after both subtrees.</a:t>
            </a:r>
          </a:p>
          <a:p>
            <a:pPr lvl="1"/>
            <a:endParaRPr lang="en-US" sz="2400">
              <a:ea typeface="ＭＳ Ｐゴシック" pitchFamily="-84" charset="-128"/>
            </a:endParaRPr>
          </a:p>
          <a:p>
            <a:r>
              <a:rPr lang="en-US" b="1">
                <a:ea typeface="ＭＳ Ｐゴシック" pitchFamily="-84" charset="-128"/>
              </a:rPr>
              <a:t>Inorder Traversal</a:t>
            </a:r>
            <a:endParaRPr lang="en-US">
              <a:ea typeface="ＭＳ Ｐゴシック" pitchFamily="-84" charset="-128"/>
            </a:endParaRPr>
          </a:p>
          <a:p>
            <a:pPr lvl="1"/>
            <a:r>
              <a:rPr lang="en-US" sz="2400">
                <a:ea typeface="ＭＳ Ｐゴシック" pitchFamily="-84" charset="-128"/>
              </a:rPr>
              <a:t>The node is visited between the subtrees,</a:t>
            </a:r>
          </a:p>
          <a:p>
            <a:pPr lvl="1"/>
            <a:r>
              <a:rPr lang="en-US" sz="2400">
                <a:ea typeface="ＭＳ Ｐゴシック" pitchFamily="-84" charset="-128"/>
              </a:rPr>
              <a:t>Visit left subtree, visit the node, and visit the right subtree.</a:t>
            </a:r>
          </a:p>
          <a:p>
            <a:endParaRPr lang="en-US">
              <a:ea typeface="ＭＳ Ｐゴシック" pitchFamily="-84" charset="-128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Date Placeholder 2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r>
              <a:rPr lang="tr-TR" sz="800">
                <a:latin typeface="Calibri" pitchFamily="34" charset="0"/>
              </a:rPr>
              <a:t>2018 Autumn</a:t>
            </a:r>
            <a:endParaRPr lang="en-US" sz="800" dirty="0">
              <a:latin typeface="Calibri" pitchFamily="34" charset="0"/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CS211 Data Structures</a:t>
            </a:r>
          </a:p>
        </p:txBody>
      </p:sp>
      <p:sp>
        <p:nvSpPr>
          <p:cNvPr id="4403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fld id="{B15E4998-33E8-4AEC-A645-07637A1A852B}" type="slidenum">
              <a:rPr lang="en-US" sz="800" smtClean="0">
                <a:latin typeface="Calibri" pitchFamily="34" charset="0"/>
              </a:rPr>
              <a:pPr/>
              <a:t>36</a:t>
            </a:fld>
            <a:endParaRPr lang="en-US" sz="800">
              <a:latin typeface="Calibri" pitchFamily="34" charset="0"/>
            </a:endParaRPr>
          </a:p>
        </p:txBody>
      </p:sp>
      <p:sp>
        <p:nvSpPr>
          <p:cNvPr id="418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  <a:cs typeface="+mj-cs"/>
              </a:rPr>
              <a:t>Binary Tree Traversals</a:t>
            </a:r>
          </a:p>
        </p:txBody>
      </p:sp>
      <p:pic>
        <p:nvPicPr>
          <p:cNvPr id="44038" name="Picture 3" descr="Carrano1010.pct                                                000C8891 The Brain                      B3A96F87: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981200"/>
            <a:ext cx="8401050" cy="376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Content Placeholder 2"/>
          <p:cNvSpPr>
            <a:spLocks noGrp="1"/>
          </p:cNvSpPr>
          <p:nvPr>
            <p:ph idx="1"/>
          </p:nvPr>
        </p:nvSpPr>
        <p:spPr>
          <a:xfrm>
            <a:off x="381000" y="152400"/>
            <a:ext cx="9525000" cy="6324600"/>
          </a:xfrm>
        </p:spPr>
        <p:txBody>
          <a:bodyPr/>
          <a:lstStyle/>
          <a:p>
            <a:pPr>
              <a:buFontTx/>
              <a:buNone/>
            </a:pPr>
            <a:r>
              <a:rPr lang="en-US" sz="1600">
                <a:solidFill>
                  <a:srgbClr val="C02D9D"/>
                </a:solidFill>
                <a:ea typeface="ＭＳ Ｐゴシック" pitchFamily="-84" charset="-128"/>
              </a:rPr>
              <a:t>void</a:t>
            </a: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 BinaryTree::preorderTraverse(FunctionType visit) {</a:t>
            </a:r>
          </a:p>
          <a:p>
            <a:pPr>
              <a:buFontTx/>
              <a:buNone/>
            </a:pP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		preorder(root, visit);</a:t>
            </a:r>
          </a:p>
          <a:p>
            <a:pPr>
              <a:buFontTx/>
              <a:buNone/>
            </a:pP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}</a:t>
            </a:r>
            <a:endParaRPr lang="en-US" sz="1600">
              <a:solidFill>
                <a:srgbClr val="C02D9D"/>
              </a:solidFill>
              <a:ea typeface="ＭＳ Ｐゴシック" pitchFamily="-84" charset="-128"/>
            </a:endParaRPr>
          </a:p>
          <a:p>
            <a:pPr>
              <a:buFontTx/>
              <a:buNone/>
            </a:pPr>
            <a:r>
              <a:rPr lang="en-US" sz="1600">
                <a:solidFill>
                  <a:srgbClr val="C02D9D"/>
                </a:solidFill>
                <a:ea typeface="ＭＳ Ｐゴシック" pitchFamily="-84" charset="-128"/>
              </a:rPr>
              <a:t>void</a:t>
            </a: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 BinaryTree::inorderTraverse(FunctionType visit) {</a:t>
            </a:r>
          </a:p>
          <a:p>
            <a:pPr>
              <a:buFontTx/>
              <a:buNone/>
            </a:pP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		inorder(root, visit);</a:t>
            </a:r>
          </a:p>
          <a:p>
            <a:pPr>
              <a:buFontTx/>
              <a:buNone/>
            </a:pP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}</a:t>
            </a:r>
          </a:p>
          <a:p>
            <a:pPr>
              <a:buFontTx/>
              <a:buNone/>
            </a:pPr>
            <a:r>
              <a:rPr lang="en-US" sz="1600">
                <a:solidFill>
                  <a:srgbClr val="C02D9D"/>
                </a:solidFill>
                <a:ea typeface="ＭＳ Ｐゴシック" pitchFamily="-84" charset="-128"/>
              </a:rPr>
              <a:t>void</a:t>
            </a: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 BinaryTree::postorderTraverse(FunctionType visit) {</a:t>
            </a:r>
          </a:p>
          <a:p>
            <a:pPr>
              <a:buFontTx/>
              <a:buNone/>
            </a:pP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		postorder(root, visit);</a:t>
            </a:r>
          </a:p>
          <a:p>
            <a:pPr>
              <a:buFontTx/>
              <a:buNone/>
            </a:pP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}</a:t>
            </a:r>
          </a:p>
          <a:p>
            <a:pPr>
              <a:buFontTx/>
              <a:buNone/>
            </a:pPr>
            <a:r>
              <a:rPr lang="en-US" sz="1800">
                <a:ea typeface="ＭＳ Ｐゴシック" pitchFamily="-84" charset="-128"/>
              </a:rPr>
              <a:t>---------------------------------------------------------------------------------------------------------</a:t>
            </a:r>
          </a:p>
          <a:p>
            <a:pPr>
              <a:buFontTx/>
              <a:buNone/>
            </a:pPr>
            <a:r>
              <a:rPr lang="en-US" sz="1800" b="1">
                <a:latin typeface="Courier" charset="0"/>
                <a:ea typeface="ＭＳ Ｐゴシック" pitchFamily="-84" charset="-128"/>
              </a:rPr>
              <a:t>Remember that</a:t>
            </a:r>
            <a:r>
              <a:rPr lang="tr-TR" sz="1800" b="1">
                <a:latin typeface="Courier" charset="0"/>
                <a:ea typeface="ＭＳ Ｐゴシック" pitchFamily="-84" charset="-128"/>
              </a:rPr>
              <a:t>:</a:t>
            </a:r>
            <a:endParaRPr lang="en-US" sz="1800" b="1">
              <a:latin typeface="Courier" charset="0"/>
              <a:ea typeface="ＭＳ Ｐゴシック" pitchFamily="-84" charset="-128"/>
            </a:endParaRPr>
          </a:p>
          <a:p>
            <a:pPr>
              <a:buFontTx/>
              <a:buNone/>
            </a:pPr>
            <a:r>
              <a:rPr lang="en-US" sz="1800" b="1">
                <a:solidFill>
                  <a:srgbClr val="C00000"/>
                </a:solidFill>
                <a:latin typeface="Courier" charset="0"/>
                <a:ea typeface="ＭＳ Ｐゴシック" pitchFamily="-84" charset="-128"/>
              </a:rPr>
              <a:t>FunctionType</a:t>
            </a:r>
            <a:r>
              <a:rPr lang="en-US" sz="1800">
                <a:solidFill>
                  <a:srgbClr val="000000"/>
                </a:solidFill>
                <a:latin typeface="Courier" charset="0"/>
                <a:ea typeface="ＭＳ Ｐゴシック" pitchFamily="-84" charset="-128"/>
              </a:rPr>
              <a:t> </a:t>
            </a:r>
            <a:r>
              <a:rPr lang="en-US" sz="1800">
                <a:latin typeface="Courier" charset="0"/>
                <a:ea typeface="ＭＳ Ｐゴシック" pitchFamily="-84" charset="-128"/>
              </a:rPr>
              <a:t>is a pointer to a function</a:t>
            </a:r>
          </a:p>
          <a:p>
            <a:pPr marL="800100" lvl="1">
              <a:lnSpc>
                <a:spcPct val="120000"/>
              </a:lnSpc>
              <a:buClr>
                <a:schemeClr val="tx1"/>
              </a:buClr>
              <a:buFont typeface="Arial" charset="0"/>
              <a:buChar char="•"/>
            </a:pPr>
            <a:r>
              <a:rPr lang="en-US" sz="1800">
                <a:latin typeface="Courier" charset="0"/>
                <a:ea typeface="ＭＳ Ｐゴシック" pitchFamily="-84" charset="-128"/>
              </a:rPr>
              <a:t>Variables that point to the address of a function</a:t>
            </a:r>
          </a:p>
          <a:p>
            <a:pPr marL="800100" lvl="1">
              <a:lnSpc>
                <a:spcPct val="120000"/>
              </a:lnSpc>
              <a:buFont typeface="Arial" charset="0"/>
              <a:buChar char="•"/>
            </a:pPr>
            <a:r>
              <a:rPr lang="en-US" sz="1800">
                <a:solidFill>
                  <a:srgbClr val="760F50"/>
                </a:solidFill>
                <a:latin typeface="Courier" charset="0"/>
                <a:ea typeface="ＭＳ Ｐゴシック" pitchFamily="-84" charset="-128"/>
              </a:rPr>
              <a:t>typedef</a:t>
            </a:r>
            <a:r>
              <a:rPr lang="en-US" sz="1800">
                <a:solidFill>
                  <a:srgbClr val="000000"/>
                </a:solidFill>
                <a:latin typeface="Courier" charset="0"/>
                <a:ea typeface="ＭＳ Ｐゴシック" pitchFamily="-84" charset="-128"/>
              </a:rPr>
              <a:t> </a:t>
            </a:r>
            <a:r>
              <a:rPr lang="en-US" sz="1800">
                <a:solidFill>
                  <a:srgbClr val="760F50"/>
                </a:solidFill>
                <a:latin typeface="Courier" charset="0"/>
                <a:ea typeface="ＭＳ Ｐゴシック" pitchFamily="-84" charset="-128"/>
              </a:rPr>
              <a:t>void</a:t>
            </a:r>
            <a:r>
              <a:rPr lang="en-US" sz="1800">
                <a:solidFill>
                  <a:srgbClr val="000000"/>
                </a:solidFill>
                <a:latin typeface="Courier" charset="0"/>
                <a:ea typeface="ＭＳ Ｐゴシック" pitchFamily="-84" charset="-128"/>
              </a:rPr>
              <a:t> (*FunctionType)(</a:t>
            </a:r>
            <a:r>
              <a:rPr lang="en-US" sz="1800">
                <a:solidFill>
                  <a:srgbClr val="3F6E74"/>
                </a:solidFill>
                <a:latin typeface="Courier" charset="0"/>
                <a:ea typeface="ＭＳ Ｐゴシック" pitchFamily="-84" charset="-128"/>
              </a:rPr>
              <a:t>TreeItemType</a:t>
            </a:r>
            <a:r>
              <a:rPr lang="en-US" sz="1800">
                <a:solidFill>
                  <a:srgbClr val="000000"/>
                </a:solidFill>
                <a:latin typeface="Courier" charset="0"/>
                <a:ea typeface="ＭＳ Ｐゴシック" pitchFamily="-84" charset="-128"/>
              </a:rPr>
              <a:t>&amp; anItem);</a:t>
            </a:r>
            <a:endParaRPr lang="en-US" sz="1800">
              <a:latin typeface="Courier" charset="0"/>
              <a:ea typeface="ＭＳ Ｐゴシック" pitchFamily="-84" charset="-128"/>
            </a:endParaRPr>
          </a:p>
          <a:p>
            <a:pPr>
              <a:buFontTx/>
              <a:buNone/>
            </a:pPr>
            <a:endParaRPr lang="en-US" sz="1800">
              <a:latin typeface="Courier" charset="0"/>
              <a:ea typeface="ＭＳ Ｐゴシック" pitchFamily="-84" charset="-128"/>
            </a:endParaRPr>
          </a:p>
          <a:p>
            <a:pPr>
              <a:buFontTx/>
              <a:buNone/>
            </a:pPr>
            <a:r>
              <a:rPr lang="en-US" sz="1800" b="1">
                <a:solidFill>
                  <a:srgbClr val="C00000"/>
                </a:solidFill>
                <a:latin typeface="Courier" charset="0"/>
                <a:ea typeface="ＭＳ Ｐゴシック" pitchFamily="-84" charset="-128"/>
              </a:rPr>
              <a:t>Example of using inorderTraverse function</a:t>
            </a:r>
            <a:r>
              <a:rPr lang="tr-TR" sz="1800" b="1">
                <a:solidFill>
                  <a:srgbClr val="C00000"/>
                </a:solidFill>
                <a:latin typeface="Courier" charset="0"/>
                <a:ea typeface="ＭＳ Ｐゴシック" pitchFamily="-84" charset="-128"/>
              </a:rPr>
              <a:t>:</a:t>
            </a:r>
            <a:endParaRPr lang="en-US" sz="1800" b="1">
              <a:solidFill>
                <a:srgbClr val="C00000"/>
              </a:solidFill>
              <a:latin typeface="Courier" charset="0"/>
              <a:ea typeface="ＭＳ Ｐゴシック" pitchFamily="-84" charset="-128"/>
            </a:endParaRPr>
          </a:p>
          <a:p>
            <a:pPr marL="800100" lvl="1">
              <a:lnSpc>
                <a:spcPct val="120000"/>
              </a:lnSpc>
              <a:buFont typeface="Arial" charset="0"/>
              <a:buChar char="•"/>
            </a:pPr>
            <a:r>
              <a:rPr lang="en-US" sz="1800">
                <a:solidFill>
                  <a:srgbClr val="760F50"/>
                </a:solidFill>
                <a:latin typeface="Courier" charset="0"/>
                <a:ea typeface="ＭＳ Ｐゴシック" pitchFamily="-84" charset="-128"/>
              </a:rPr>
              <a:t>void</a:t>
            </a:r>
            <a:r>
              <a:rPr lang="en-US" sz="1800">
                <a:solidFill>
                  <a:srgbClr val="000000"/>
                </a:solidFill>
                <a:latin typeface="Courier" charset="0"/>
                <a:ea typeface="ＭＳ Ｐゴシック" pitchFamily="-84" charset="-128"/>
              </a:rPr>
              <a:t> display(</a:t>
            </a:r>
            <a:r>
              <a:rPr lang="en-US" sz="1800">
                <a:solidFill>
                  <a:srgbClr val="3F6E74"/>
                </a:solidFill>
                <a:latin typeface="Courier" charset="0"/>
                <a:ea typeface="ＭＳ Ｐゴシック" pitchFamily="-84" charset="-128"/>
              </a:rPr>
              <a:t>TreeItemType</a:t>
            </a:r>
            <a:r>
              <a:rPr lang="en-US" sz="1800">
                <a:solidFill>
                  <a:srgbClr val="000000"/>
                </a:solidFill>
                <a:latin typeface="Courier" charset="0"/>
                <a:ea typeface="ＭＳ Ｐゴシック" pitchFamily="-84" charset="-128"/>
              </a:rPr>
              <a:t>&amp; anItem) { cout &lt;&lt; anItem &lt;&lt; endl; }</a:t>
            </a:r>
            <a:endParaRPr lang="en-US" sz="1800">
              <a:latin typeface="Courier" charset="0"/>
              <a:ea typeface="ＭＳ Ｐゴシック" pitchFamily="-84" charset="-128"/>
            </a:endParaRPr>
          </a:p>
          <a:p>
            <a:pPr marL="800100" lvl="1">
              <a:lnSpc>
                <a:spcPct val="120000"/>
              </a:lnSpc>
              <a:buFont typeface="Arial" charset="0"/>
              <a:buChar char="•"/>
            </a:pPr>
            <a:r>
              <a:rPr lang="en-US" sz="1800">
                <a:solidFill>
                  <a:srgbClr val="000000"/>
                </a:solidFill>
                <a:latin typeface="Courier" charset="0"/>
                <a:ea typeface="ＭＳ Ｐゴシック" pitchFamily="-84" charset="-128"/>
              </a:rPr>
              <a:t>BinaryTree T1;</a:t>
            </a:r>
          </a:p>
          <a:p>
            <a:pPr marL="800100" lvl="1">
              <a:lnSpc>
                <a:spcPct val="120000"/>
              </a:lnSpc>
              <a:buFontTx/>
              <a:buNone/>
            </a:pPr>
            <a:r>
              <a:rPr lang="en-US" sz="1800">
                <a:solidFill>
                  <a:srgbClr val="000000"/>
                </a:solidFill>
                <a:latin typeface="Courier" charset="0"/>
                <a:ea typeface="ＭＳ Ｐゴシック" pitchFamily="-84" charset="-128"/>
              </a:rPr>
              <a:t>	T1.inorderTraverse(display);</a:t>
            </a:r>
          </a:p>
          <a:p>
            <a:pPr>
              <a:buFontTx/>
              <a:buNone/>
            </a:pPr>
            <a:endParaRPr lang="en-US" sz="1600">
              <a:solidFill>
                <a:srgbClr val="000000"/>
              </a:solidFill>
              <a:latin typeface="Courier" charset="0"/>
              <a:ea typeface="ＭＳ Ｐゴシック" pitchFamily="-84" charset="-128"/>
            </a:endParaRPr>
          </a:p>
          <a:p>
            <a:endParaRPr lang="en-US" sz="1600">
              <a:solidFill>
                <a:srgbClr val="000000"/>
              </a:solidFill>
              <a:latin typeface="Courier" charset="0"/>
              <a:ea typeface="ＭＳ Ｐゴシック" pitchFamily="-84" charset="-128"/>
            </a:endParaRPr>
          </a:p>
          <a:p>
            <a:endParaRPr lang="en-US" sz="1600">
              <a:latin typeface="Courier" charset="0"/>
              <a:ea typeface="ＭＳ Ｐゴシック" pitchFamily="-84" charset="-128"/>
            </a:endParaRPr>
          </a:p>
        </p:txBody>
      </p:sp>
      <p:sp>
        <p:nvSpPr>
          <p:cNvPr id="45059" name="Date Placeholder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r>
              <a:rPr lang="tr-TR" sz="800">
                <a:latin typeface="Calibri" pitchFamily="34" charset="0"/>
              </a:rPr>
              <a:t>2018 Autumn</a:t>
            </a:r>
            <a:endParaRPr lang="en-US" sz="800" dirty="0">
              <a:latin typeface="Calibri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pitchFamily="34" charset="-128"/>
              </a:rPr>
              <a:t>CS211 Data Structures</a:t>
            </a:r>
          </a:p>
        </p:txBody>
      </p:sp>
      <p:sp>
        <p:nvSpPr>
          <p:cNvPr id="4506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fld id="{CA4B1B8A-C20F-488D-961F-DAB8DA5A9143}" type="slidenum">
              <a:rPr lang="en-US" sz="800" smtClean="0">
                <a:latin typeface="Calibri" pitchFamily="34" charset="0"/>
              </a:rPr>
              <a:pPr/>
              <a:t>37</a:t>
            </a:fld>
            <a:endParaRPr lang="en-US" sz="80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Content Placeholder 2"/>
          <p:cNvSpPr>
            <a:spLocks noGrp="1"/>
          </p:cNvSpPr>
          <p:nvPr>
            <p:ph idx="1"/>
          </p:nvPr>
        </p:nvSpPr>
        <p:spPr>
          <a:xfrm>
            <a:off x="381000" y="152400"/>
            <a:ext cx="9525000" cy="6324600"/>
          </a:xfrm>
        </p:spPr>
        <p:txBody>
          <a:bodyPr/>
          <a:lstStyle/>
          <a:p>
            <a:pPr>
              <a:buFontTx/>
              <a:buNone/>
            </a:pPr>
            <a:r>
              <a:rPr lang="en-US" sz="1600">
                <a:solidFill>
                  <a:srgbClr val="C02D9D"/>
                </a:solidFill>
                <a:ea typeface="ＭＳ Ｐゴシック" pitchFamily="-84" charset="-128"/>
              </a:rPr>
              <a:t>void</a:t>
            </a: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 BinaryTree::preorder(TreeNode *treePtr, FunctionType visit) {</a:t>
            </a:r>
          </a:p>
          <a:p>
            <a:pPr>
              <a:buFontTx/>
              <a:buNone/>
            </a:pP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		</a:t>
            </a:r>
            <a:r>
              <a:rPr lang="en-US" sz="1600">
                <a:solidFill>
                  <a:srgbClr val="C02D9D"/>
                </a:solidFill>
                <a:ea typeface="ＭＳ Ｐゴシック" pitchFamily="-84" charset="-128"/>
              </a:rPr>
              <a:t>if</a:t>
            </a: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 (treePtr != </a:t>
            </a:r>
            <a:r>
              <a:rPr lang="en-US" sz="1600">
                <a:solidFill>
                  <a:srgbClr val="C02D9D"/>
                </a:solidFill>
                <a:ea typeface="ＭＳ Ｐゴシック" pitchFamily="-84" charset="-128"/>
              </a:rPr>
              <a:t>NULL</a:t>
            </a: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) {</a:t>
            </a:r>
          </a:p>
          <a:p>
            <a:pPr>
              <a:buFontTx/>
              <a:buNone/>
            </a:pP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			visit(treePtr-&gt;item);</a:t>
            </a:r>
          </a:p>
          <a:p>
            <a:pPr>
              <a:buFontTx/>
              <a:buNone/>
            </a:pP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			preorder(treePtr-&gt;leftChildPtr, visit);</a:t>
            </a:r>
          </a:p>
          <a:p>
            <a:pPr>
              <a:buFontTx/>
              <a:buNone/>
            </a:pP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			preorder(treePtr-&gt;rightChildPtr, visit);</a:t>
            </a:r>
          </a:p>
          <a:p>
            <a:pPr>
              <a:buFontTx/>
              <a:buNone/>
            </a:pP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		}</a:t>
            </a:r>
          </a:p>
          <a:p>
            <a:pPr>
              <a:buFontTx/>
              <a:buNone/>
            </a:pP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}</a:t>
            </a:r>
          </a:p>
          <a:p>
            <a:pPr>
              <a:buFontTx/>
              <a:buNone/>
            </a:pPr>
            <a:endParaRPr lang="en-US" sz="1600">
              <a:solidFill>
                <a:srgbClr val="000000"/>
              </a:solidFill>
              <a:ea typeface="ＭＳ Ｐゴシック" pitchFamily="-84" charset="-128"/>
            </a:endParaRPr>
          </a:p>
          <a:p>
            <a:pPr>
              <a:buFontTx/>
              <a:buNone/>
            </a:pPr>
            <a:r>
              <a:rPr lang="en-US" sz="1600">
                <a:solidFill>
                  <a:srgbClr val="C02D9D"/>
                </a:solidFill>
                <a:ea typeface="ＭＳ Ｐゴシック" pitchFamily="-84" charset="-128"/>
              </a:rPr>
              <a:t>void</a:t>
            </a: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 BinaryTree::inorder(TreeNode *treePtr, FunctionType visit) {</a:t>
            </a:r>
          </a:p>
          <a:p>
            <a:pPr>
              <a:buFontTx/>
              <a:buNone/>
            </a:pPr>
            <a:r>
              <a:rPr lang="en-US" sz="1600">
                <a:solidFill>
                  <a:srgbClr val="C02D9D"/>
                </a:solidFill>
                <a:ea typeface="ＭＳ Ｐゴシック" pitchFamily="-84" charset="-128"/>
              </a:rPr>
              <a:t>		if</a:t>
            </a: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 (treePtr != </a:t>
            </a:r>
            <a:r>
              <a:rPr lang="en-US" sz="1600">
                <a:solidFill>
                  <a:srgbClr val="C02D9D"/>
                </a:solidFill>
                <a:ea typeface="ＭＳ Ｐゴシック" pitchFamily="-84" charset="-128"/>
              </a:rPr>
              <a:t>NULL</a:t>
            </a: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) {</a:t>
            </a:r>
          </a:p>
          <a:p>
            <a:pPr>
              <a:buFontTx/>
              <a:buNone/>
            </a:pP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			inorder(treePtr-&gt;leftChildPtr, visit);</a:t>
            </a:r>
          </a:p>
          <a:p>
            <a:pPr>
              <a:buFontTx/>
              <a:buNone/>
            </a:pP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			visit(treePtr-&gt;item);</a:t>
            </a:r>
          </a:p>
          <a:p>
            <a:pPr>
              <a:buFontTx/>
              <a:buNone/>
            </a:pP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			inorder(treePtr-&gt;rightChildPtr, visit);</a:t>
            </a:r>
          </a:p>
          <a:p>
            <a:pPr>
              <a:buFontTx/>
              <a:buNone/>
            </a:pP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		}</a:t>
            </a:r>
          </a:p>
          <a:p>
            <a:pPr>
              <a:buFontTx/>
              <a:buNone/>
            </a:pP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}</a:t>
            </a:r>
          </a:p>
          <a:p>
            <a:pPr>
              <a:buFontTx/>
              <a:buNone/>
            </a:pPr>
            <a:endParaRPr lang="en-US" sz="1600">
              <a:solidFill>
                <a:srgbClr val="000000"/>
              </a:solidFill>
              <a:ea typeface="ＭＳ Ｐゴシック" pitchFamily="-84" charset="-128"/>
            </a:endParaRPr>
          </a:p>
          <a:p>
            <a:pPr>
              <a:buFontTx/>
              <a:buNone/>
            </a:pPr>
            <a:r>
              <a:rPr lang="en-US" sz="1600">
                <a:solidFill>
                  <a:srgbClr val="C02D9D"/>
                </a:solidFill>
                <a:ea typeface="ＭＳ Ｐゴシック" pitchFamily="-84" charset="-128"/>
              </a:rPr>
              <a:t>void</a:t>
            </a: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 BinaryTree::postorder(TreeNode *treePtr, FunctionType visit) {</a:t>
            </a:r>
          </a:p>
          <a:p>
            <a:pPr>
              <a:buFontTx/>
              <a:buNone/>
            </a:pPr>
            <a:r>
              <a:rPr lang="en-US" sz="1600">
                <a:solidFill>
                  <a:srgbClr val="C02D9D"/>
                </a:solidFill>
                <a:ea typeface="ＭＳ Ｐゴシック" pitchFamily="-84" charset="-128"/>
              </a:rPr>
              <a:t>		if</a:t>
            </a: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 (treePtr != </a:t>
            </a:r>
            <a:r>
              <a:rPr lang="en-US" sz="1600">
                <a:solidFill>
                  <a:srgbClr val="C02D9D"/>
                </a:solidFill>
                <a:ea typeface="ＭＳ Ｐゴシック" pitchFamily="-84" charset="-128"/>
              </a:rPr>
              <a:t>NULL</a:t>
            </a: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) {</a:t>
            </a:r>
          </a:p>
          <a:p>
            <a:pPr>
              <a:buFontTx/>
              <a:buNone/>
            </a:pP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			postorder(treePtr-&gt;leftChildPtr, visit);</a:t>
            </a:r>
          </a:p>
          <a:p>
            <a:pPr>
              <a:buFontTx/>
              <a:buNone/>
            </a:pP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			postorder(treePtr-&gt;rightChildPtr, visit);</a:t>
            </a:r>
          </a:p>
          <a:p>
            <a:pPr>
              <a:buFontTx/>
              <a:buNone/>
            </a:pP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			visit(treePtr-&gt;item);</a:t>
            </a:r>
          </a:p>
          <a:p>
            <a:pPr>
              <a:buFontTx/>
              <a:buNone/>
            </a:pP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		}</a:t>
            </a:r>
          </a:p>
          <a:p>
            <a:pPr>
              <a:buFontTx/>
              <a:buNone/>
            </a:pP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}</a:t>
            </a:r>
          </a:p>
          <a:p>
            <a:endParaRPr lang="en-US" sz="1600">
              <a:ea typeface="ＭＳ Ｐゴシック" pitchFamily="-84" charset="-128"/>
            </a:endParaRPr>
          </a:p>
        </p:txBody>
      </p:sp>
      <p:sp>
        <p:nvSpPr>
          <p:cNvPr id="46083" name="Date Placeholder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r>
              <a:rPr lang="tr-TR" sz="800">
                <a:latin typeface="Calibri" pitchFamily="34" charset="0"/>
              </a:rPr>
              <a:t>2018 Autumn</a:t>
            </a:r>
            <a:endParaRPr lang="en-US" sz="800" dirty="0">
              <a:latin typeface="Calibri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pitchFamily="34" charset="-128"/>
              </a:rPr>
              <a:t>CS211 Data Structures</a:t>
            </a:r>
          </a:p>
        </p:txBody>
      </p:sp>
      <p:sp>
        <p:nvSpPr>
          <p:cNvPr id="4608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fld id="{5CD0EE19-628F-4881-B3F4-458EDF5AB337}" type="slidenum">
              <a:rPr lang="en-US" sz="800" smtClean="0">
                <a:latin typeface="Calibri" pitchFamily="34" charset="0"/>
              </a:rPr>
              <a:pPr/>
              <a:t>38</a:t>
            </a:fld>
            <a:endParaRPr lang="en-US" sz="80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Date Placeholder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r>
              <a:rPr lang="tr-TR" sz="800">
                <a:latin typeface="Calibri" pitchFamily="34" charset="0"/>
              </a:rPr>
              <a:t>2018 Autumn</a:t>
            </a:r>
            <a:endParaRPr lang="en-US" sz="800" dirty="0">
              <a:latin typeface="Calibri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CS211 Data Structures</a:t>
            </a:r>
          </a:p>
        </p:txBody>
      </p:sp>
      <p:sp>
        <p:nvSpPr>
          <p:cNvPr id="4813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fld id="{CFBFD9BD-A650-4356-9E38-06D5A6CAD0EF}" type="slidenum">
              <a:rPr lang="en-US" sz="800" smtClean="0">
                <a:latin typeface="Calibri" pitchFamily="34" charset="0"/>
              </a:rPr>
              <a:pPr/>
              <a:t>39</a:t>
            </a:fld>
            <a:endParaRPr lang="en-US" sz="800">
              <a:latin typeface="Calibri" pitchFamily="34" charset="0"/>
            </a:endParaRPr>
          </a:p>
        </p:txBody>
      </p:sp>
      <p:sp>
        <p:nvSpPr>
          <p:cNvPr id="420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  <a:cs typeface="+mj-cs"/>
              </a:rPr>
              <a:t>Binary Search Tree</a:t>
            </a:r>
          </a:p>
        </p:txBody>
      </p:sp>
      <p:sp>
        <p:nvSpPr>
          <p:cNvPr id="481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9372600" cy="5105400"/>
          </a:xfrm>
        </p:spPr>
        <p:txBody>
          <a:bodyPr/>
          <a:lstStyle/>
          <a:p>
            <a:r>
              <a:rPr lang="en-US">
                <a:ea typeface="ＭＳ Ｐゴシック" pitchFamily="-84" charset="-128"/>
              </a:rPr>
              <a:t>An important application of binary trees is their use in searching.</a:t>
            </a:r>
          </a:p>
          <a:p>
            <a:endParaRPr lang="en-US">
              <a:ea typeface="ＭＳ Ｐゴシック" pitchFamily="-84" charset="-128"/>
            </a:endParaRPr>
          </a:p>
          <a:p>
            <a:pPr algn="just"/>
            <a:r>
              <a:rPr lang="en-US" b="1" i="1">
                <a:solidFill>
                  <a:srgbClr val="C00000"/>
                </a:solidFill>
                <a:ea typeface="ＭＳ Ｐゴシック" pitchFamily="-84" charset="-128"/>
                <a:cs typeface="Times New Roman" pitchFamily="-84" charset="0"/>
              </a:rPr>
              <a:t>Binary search tree</a:t>
            </a:r>
            <a:r>
              <a:rPr lang="en-US">
                <a:solidFill>
                  <a:srgbClr val="C00000"/>
                </a:solidFill>
                <a:ea typeface="ＭＳ Ｐゴシック" pitchFamily="-84" charset="-128"/>
                <a:cs typeface="Times New Roman" pitchFamily="-84" charset="0"/>
              </a:rPr>
              <a:t> </a:t>
            </a:r>
            <a:r>
              <a:rPr lang="en-US">
                <a:ea typeface="ＭＳ Ｐゴシック" pitchFamily="-84" charset="-128"/>
                <a:cs typeface="Times New Roman" pitchFamily="-84" charset="0"/>
              </a:rPr>
              <a:t>is a binary tree in which every node X contains a data value that satisfies the following:</a:t>
            </a:r>
          </a:p>
          <a:p>
            <a:pPr lvl="1" algn="just">
              <a:buFontTx/>
              <a:buAutoNum type="alphaLcParenR"/>
            </a:pPr>
            <a:r>
              <a:rPr lang="en-US" sz="2400">
                <a:ea typeface="ＭＳ Ｐゴシック" pitchFamily="-84" charset="-128"/>
                <a:cs typeface="Times New Roman" pitchFamily="-84" charset="0"/>
              </a:rPr>
              <a:t> all data values in its </a:t>
            </a:r>
            <a:r>
              <a:rPr lang="en-US" sz="2400" b="1">
                <a:solidFill>
                  <a:srgbClr val="C00000"/>
                </a:solidFill>
                <a:ea typeface="ＭＳ Ｐゴシック" pitchFamily="-84" charset="-128"/>
                <a:cs typeface="Times New Roman" pitchFamily="-84" charset="0"/>
              </a:rPr>
              <a:t>left subtree are smaller </a:t>
            </a:r>
            <a:r>
              <a:rPr lang="en-US" sz="2400">
                <a:ea typeface="ＭＳ Ｐゴシック" pitchFamily="-84" charset="-128"/>
                <a:cs typeface="Times New Roman" pitchFamily="-84" charset="0"/>
              </a:rPr>
              <a:t>than data value in X</a:t>
            </a:r>
            <a:endParaRPr lang="tr-TR" sz="2400">
              <a:ea typeface="ＭＳ Ｐゴシック" pitchFamily="-84" charset="-128"/>
              <a:cs typeface="Times New Roman" pitchFamily="-84" charset="0"/>
            </a:endParaRPr>
          </a:p>
          <a:p>
            <a:pPr lvl="1" algn="just">
              <a:buFontTx/>
              <a:buAutoNum type="alphaLcParenR"/>
            </a:pPr>
            <a:r>
              <a:rPr lang="en-US" sz="2400">
                <a:ea typeface="ＭＳ Ｐゴシック" pitchFamily="-84" charset="-128"/>
              </a:rPr>
              <a:t> </a:t>
            </a:r>
            <a:r>
              <a:rPr lang="en-US" sz="2400">
                <a:ea typeface="ＭＳ Ｐゴシック" pitchFamily="-84" charset="-128"/>
                <a:cs typeface="Times New Roman" pitchFamily="-84" charset="0"/>
              </a:rPr>
              <a:t> all data values in its </a:t>
            </a:r>
            <a:r>
              <a:rPr lang="tr-TR" sz="2400" b="1">
                <a:solidFill>
                  <a:srgbClr val="C00000"/>
                </a:solidFill>
                <a:ea typeface="ＭＳ Ｐゴシック" pitchFamily="-84" charset="-128"/>
                <a:cs typeface="Times New Roman" pitchFamily="-84" charset="0"/>
              </a:rPr>
              <a:t>right </a:t>
            </a:r>
            <a:r>
              <a:rPr lang="en-US" sz="2400" b="1">
                <a:solidFill>
                  <a:srgbClr val="C00000"/>
                </a:solidFill>
                <a:ea typeface="ＭＳ Ｐゴシック" pitchFamily="-84" charset="-128"/>
                <a:cs typeface="Times New Roman" pitchFamily="-84" charset="0"/>
              </a:rPr>
              <a:t>subtree are </a:t>
            </a:r>
            <a:r>
              <a:rPr lang="tr-TR" sz="2400" b="1">
                <a:solidFill>
                  <a:srgbClr val="C00000"/>
                </a:solidFill>
                <a:ea typeface="ＭＳ Ｐゴシック" pitchFamily="-84" charset="-128"/>
                <a:cs typeface="Times New Roman" pitchFamily="-84" charset="0"/>
              </a:rPr>
              <a:t>larger </a:t>
            </a:r>
            <a:r>
              <a:rPr lang="en-US" sz="2400">
                <a:ea typeface="ＭＳ Ｐゴシック" pitchFamily="-84" charset="-128"/>
                <a:cs typeface="Times New Roman" pitchFamily="-84" charset="0"/>
              </a:rPr>
              <a:t>than data value in X</a:t>
            </a:r>
            <a:endParaRPr lang="en-US" sz="2400">
              <a:ea typeface="ＭＳ Ｐゴシック" pitchFamily="-84" charset="-128"/>
            </a:endParaRPr>
          </a:p>
          <a:p>
            <a:pPr lvl="1" algn="just">
              <a:buFontTx/>
              <a:buAutoNum type="alphaLcParenR"/>
            </a:pPr>
            <a:r>
              <a:rPr lang="en-US" sz="2400">
                <a:ea typeface="ＭＳ Ｐゴシック" pitchFamily="-84" charset="-128"/>
              </a:rPr>
              <a:t>the left and right subtrees are also binary search trees</a:t>
            </a:r>
          </a:p>
          <a:p>
            <a:endParaRPr lang="en-US">
              <a:ea typeface="ＭＳ Ｐゴシック" pitchFamily="-84" charset="-128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Date Placeholder 2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r>
              <a:rPr lang="tr-TR" sz="800">
                <a:latin typeface="Calibri" pitchFamily="34" charset="0"/>
              </a:rPr>
              <a:t>2018 Autumn</a:t>
            </a:r>
            <a:endParaRPr lang="en-US" sz="800" dirty="0">
              <a:latin typeface="Calibri" pitchFamily="34" charset="0"/>
            </a:endParaRPr>
          </a:p>
        </p:txBody>
      </p:sp>
      <p:sp>
        <p:nvSpPr>
          <p:cNvPr id="3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CS211 Data Structures</a:t>
            </a:r>
          </a:p>
        </p:txBody>
      </p:sp>
      <p:sp>
        <p:nvSpPr>
          <p:cNvPr id="614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fld id="{2059FF0D-EF00-4826-ABBD-ABC8F3A8CE54}" type="slidenum">
              <a:rPr lang="en-US" sz="800" smtClean="0">
                <a:latin typeface="Calibri" pitchFamily="34" charset="0"/>
              </a:rPr>
              <a:pPr/>
              <a:t>4</a:t>
            </a:fld>
            <a:endParaRPr lang="en-US" sz="800">
              <a:latin typeface="Calibri" pitchFamily="34" charset="0"/>
            </a:endParaRPr>
          </a:p>
        </p:txBody>
      </p:sp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-84" charset="-128"/>
              </a:rPr>
              <a:t>A Tree – Example </a:t>
            </a:r>
          </a:p>
        </p:txBody>
      </p:sp>
      <p:grpSp>
        <p:nvGrpSpPr>
          <p:cNvPr id="6150" name="Group 35"/>
          <p:cNvGrpSpPr>
            <a:grpSpLocks/>
          </p:cNvGrpSpPr>
          <p:nvPr/>
        </p:nvGrpSpPr>
        <p:grpSpPr bwMode="auto">
          <a:xfrm>
            <a:off x="990600" y="1143000"/>
            <a:ext cx="7127875" cy="2952750"/>
            <a:chOff x="624" y="720"/>
            <a:chExt cx="4490" cy="1860"/>
          </a:xfrm>
        </p:grpSpPr>
        <p:sp>
          <p:nvSpPr>
            <p:cNvPr id="6155" name="Oval 4"/>
            <p:cNvSpPr>
              <a:spLocks noChangeArrowheads="1"/>
            </p:cNvSpPr>
            <p:nvPr/>
          </p:nvSpPr>
          <p:spPr bwMode="auto">
            <a:xfrm>
              <a:off x="1667" y="720"/>
              <a:ext cx="227" cy="227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800">
                  <a:latin typeface="Arial" charset="0"/>
                </a:rPr>
                <a:t>A</a:t>
              </a:r>
            </a:p>
          </p:txBody>
        </p:sp>
        <p:sp>
          <p:nvSpPr>
            <p:cNvPr id="6156" name="Oval 5"/>
            <p:cNvSpPr>
              <a:spLocks noChangeArrowheads="1"/>
            </p:cNvSpPr>
            <p:nvPr/>
          </p:nvSpPr>
          <p:spPr bwMode="auto">
            <a:xfrm>
              <a:off x="624" y="1264"/>
              <a:ext cx="227" cy="227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800">
                  <a:latin typeface="Arial" charset="0"/>
                </a:rPr>
                <a:t>B</a:t>
              </a:r>
            </a:p>
          </p:txBody>
        </p:sp>
        <p:sp>
          <p:nvSpPr>
            <p:cNvPr id="6157" name="Oval 6"/>
            <p:cNvSpPr>
              <a:spLocks noChangeArrowheads="1"/>
            </p:cNvSpPr>
            <p:nvPr/>
          </p:nvSpPr>
          <p:spPr bwMode="auto">
            <a:xfrm>
              <a:off x="1304" y="1265"/>
              <a:ext cx="227" cy="227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800">
                  <a:latin typeface="Arial" charset="0"/>
                </a:rPr>
                <a:t>C</a:t>
              </a:r>
            </a:p>
          </p:txBody>
        </p:sp>
        <p:sp>
          <p:nvSpPr>
            <p:cNvPr id="6158" name="Oval 7"/>
            <p:cNvSpPr>
              <a:spLocks noChangeArrowheads="1"/>
            </p:cNvSpPr>
            <p:nvPr/>
          </p:nvSpPr>
          <p:spPr bwMode="auto">
            <a:xfrm>
              <a:off x="1939" y="1265"/>
              <a:ext cx="227" cy="227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800">
                  <a:latin typeface="Arial" charset="0"/>
                </a:rPr>
                <a:t>D</a:t>
              </a:r>
            </a:p>
          </p:txBody>
        </p:sp>
        <p:sp>
          <p:nvSpPr>
            <p:cNvPr id="6159" name="Oval 8"/>
            <p:cNvSpPr>
              <a:spLocks noChangeArrowheads="1"/>
            </p:cNvSpPr>
            <p:nvPr/>
          </p:nvSpPr>
          <p:spPr bwMode="auto">
            <a:xfrm>
              <a:off x="2619" y="1265"/>
              <a:ext cx="227" cy="227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800">
                  <a:latin typeface="Arial" charset="0"/>
                </a:rPr>
                <a:t>E</a:t>
              </a:r>
            </a:p>
          </p:txBody>
        </p:sp>
        <p:sp>
          <p:nvSpPr>
            <p:cNvPr id="6160" name="Oval 9"/>
            <p:cNvSpPr>
              <a:spLocks noChangeArrowheads="1"/>
            </p:cNvSpPr>
            <p:nvPr/>
          </p:nvSpPr>
          <p:spPr bwMode="auto">
            <a:xfrm>
              <a:off x="3799" y="1265"/>
              <a:ext cx="227" cy="227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800">
                  <a:latin typeface="Arial" charset="0"/>
                </a:rPr>
                <a:t>F</a:t>
              </a:r>
            </a:p>
          </p:txBody>
        </p:sp>
        <p:sp>
          <p:nvSpPr>
            <p:cNvPr id="6161" name="Oval 10"/>
            <p:cNvSpPr>
              <a:spLocks noChangeArrowheads="1"/>
            </p:cNvSpPr>
            <p:nvPr/>
          </p:nvSpPr>
          <p:spPr bwMode="auto">
            <a:xfrm>
              <a:off x="4660" y="1265"/>
              <a:ext cx="227" cy="227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800">
                  <a:latin typeface="Arial" charset="0"/>
                </a:rPr>
                <a:t>G</a:t>
              </a:r>
            </a:p>
          </p:txBody>
        </p:sp>
        <p:sp>
          <p:nvSpPr>
            <p:cNvPr id="6162" name="Oval 11"/>
            <p:cNvSpPr>
              <a:spLocks noChangeArrowheads="1"/>
            </p:cNvSpPr>
            <p:nvPr/>
          </p:nvSpPr>
          <p:spPr bwMode="auto">
            <a:xfrm>
              <a:off x="1676" y="1809"/>
              <a:ext cx="227" cy="227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800">
                  <a:latin typeface="Arial" charset="0"/>
                </a:rPr>
                <a:t>H</a:t>
              </a:r>
            </a:p>
          </p:txBody>
        </p:sp>
        <p:sp>
          <p:nvSpPr>
            <p:cNvPr id="6163" name="Oval 12"/>
            <p:cNvSpPr>
              <a:spLocks noChangeArrowheads="1"/>
            </p:cNvSpPr>
            <p:nvPr/>
          </p:nvSpPr>
          <p:spPr bwMode="auto">
            <a:xfrm>
              <a:off x="2347" y="1809"/>
              <a:ext cx="227" cy="227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800">
                  <a:latin typeface="Arial" charset="0"/>
                </a:rPr>
                <a:t>I</a:t>
              </a:r>
            </a:p>
          </p:txBody>
        </p:sp>
        <p:sp>
          <p:nvSpPr>
            <p:cNvPr id="6164" name="Oval 13"/>
            <p:cNvSpPr>
              <a:spLocks noChangeArrowheads="1"/>
            </p:cNvSpPr>
            <p:nvPr/>
          </p:nvSpPr>
          <p:spPr bwMode="auto">
            <a:xfrm>
              <a:off x="2891" y="1809"/>
              <a:ext cx="227" cy="227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800">
                  <a:latin typeface="Arial" charset="0"/>
                </a:rPr>
                <a:t>J</a:t>
              </a:r>
            </a:p>
          </p:txBody>
        </p:sp>
        <p:sp>
          <p:nvSpPr>
            <p:cNvPr id="6165" name="Oval 14"/>
            <p:cNvSpPr>
              <a:spLocks noChangeArrowheads="1"/>
            </p:cNvSpPr>
            <p:nvPr/>
          </p:nvSpPr>
          <p:spPr bwMode="auto">
            <a:xfrm>
              <a:off x="3345" y="1809"/>
              <a:ext cx="227" cy="227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800">
                  <a:latin typeface="Arial" charset="0"/>
                </a:rPr>
                <a:t>K</a:t>
              </a:r>
            </a:p>
          </p:txBody>
        </p:sp>
        <p:sp>
          <p:nvSpPr>
            <p:cNvPr id="6166" name="Oval 15"/>
            <p:cNvSpPr>
              <a:spLocks noChangeArrowheads="1"/>
            </p:cNvSpPr>
            <p:nvPr/>
          </p:nvSpPr>
          <p:spPr bwMode="auto">
            <a:xfrm>
              <a:off x="3799" y="1809"/>
              <a:ext cx="227" cy="227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800">
                  <a:latin typeface="Arial" charset="0"/>
                </a:rPr>
                <a:t>L</a:t>
              </a:r>
            </a:p>
          </p:txBody>
        </p:sp>
        <p:sp>
          <p:nvSpPr>
            <p:cNvPr id="6167" name="Oval 16"/>
            <p:cNvSpPr>
              <a:spLocks noChangeArrowheads="1"/>
            </p:cNvSpPr>
            <p:nvPr/>
          </p:nvSpPr>
          <p:spPr bwMode="auto">
            <a:xfrm>
              <a:off x="4280" y="1809"/>
              <a:ext cx="227" cy="227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800">
                  <a:latin typeface="Arial" charset="0"/>
                </a:rPr>
                <a:t>M</a:t>
              </a:r>
            </a:p>
          </p:txBody>
        </p:sp>
        <p:sp>
          <p:nvSpPr>
            <p:cNvPr id="6168" name="Oval 17"/>
            <p:cNvSpPr>
              <a:spLocks noChangeArrowheads="1"/>
            </p:cNvSpPr>
            <p:nvPr/>
          </p:nvSpPr>
          <p:spPr bwMode="auto">
            <a:xfrm>
              <a:off x="4887" y="1809"/>
              <a:ext cx="227" cy="227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800">
                  <a:latin typeface="Arial" charset="0"/>
                </a:rPr>
                <a:t>N</a:t>
              </a:r>
            </a:p>
          </p:txBody>
        </p:sp>
        <p:sp>
          <p:nvSpPr>
            <p:cNvPr id="6169" name="Line 18"/>
            <p:cNvSpPr>
              <a:spLocks noChangeShapeType="1"/>
            </p:cNvSpPr>
            <p:nvPr/>
          </p:nvSpPr>
          <p:spPr bwMode="auto">
            <a:xfrm flipH="1">
              <a:off x="1440" y="947"/>
              <a:ext cx="272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70" name="Line 19"/>
            <p:cNvSpPr>
              <a:spLocks noChangeShapeType="1"/>
            </p:cNvSpPr>
            <p:nvPr/>
          </p:nvSpPr>
          <p:spPr bwMode="auto">
            <a:xfrm>
              <a:off x="1848" y="947"/>
              <a:ext cx="182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71" name="Line 20"/>
            <p:cNvSpPr>
              <a:spLocks noChangeShapeType="1"/>
            </p:cNvSpPr>
            <p:nvPr/>
          </p:nvSpPr>
          <p:spPr bwMode="auto">
            <a:xfrm flipH="1">
              <a:off x="850" y="902"/>
              <a:ext cx="817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72" name="Line 21"/>
            <p:cNvSpPr>
              <a:spLocks noChangeShapeType="1"/>
            </p:cNvSpPr>
            <p:nvPr/>
          </p:nvSpPr>
          <p:spPr bwMode="auto">
            <a:xfrm>
              <a:off x="1894" y="902"/>
              <a:ext cx="725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73" name="Line 22"/>
            <p:cNvSpPr>
              <a:spLocks noChangeShapeType="1"/>
            </p:cNvSpPr>
            <p:nvPr/>
          </p:nvSpPr>
          <p:spPr bwMode="auto">
            <a:xfrm>
              <a:off x="1894" y="856"/>
              <a:ext cx="1905" cy="4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74" name="Line 23"/>
            <p:cNvSpPr>
              <a:spLocks noChangeShapeType="1"/>
            </p:cNvSpPr>
            <p:nvPr/>
          </p:nvSpPr>
          <p:spPr bwMode="auto">
            <a:xfrm>
              <a:off x="1894" y="811"/>
              <a:ext cx="2767" cy="5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75" name="Line 24"/>
            <p:cNvSpPr>
              <a:spLocks noChangeShapeType="1"/>
            </p:cNvSpPr>
            <p:nvPr/>
          </p:nvSpPr>
          <p:spPr bwMode="auto">
            <a:xfrm flipH="1">
              <a:off x="1821" y="1491"/>
              <a:ext cx="182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76" name="Line 25"/>
            <p:cNvSpPr>
              <a:spLocks noChangeShapeType="1"/>
            </p:cNvSpPr>
            <p:nvPr/>
          </p:nvSpPr>
          <p:spPr bwMode="auto">
            <a:xfrm flipH="1">
              <a:off x="2492" y="1491"/>
              <a:ext cx="182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77" name="Line 26"/>
            <p:cNvSpPr>
              <a:spLocks noChangeShapeType="1"/>
            </p:cNvSpPr>
            <p:nvPr/>
          </p:nvSpPr>
          <p:spPr bwMode="auto">
            <a:xfrm>
              <a:off x="2801" y="1491"/>
              <a:ext cx="181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78" name="Line 27"/>
            <p:cNvSpPr>
              <a:spLocks noChangeShapeType="1"/>
            </p:cNvSpPr>
            <p:nvPr/>
          </p:nvSpPr>
          <p:spPr bwMode="auto">
            <a:xfrm>
              <a:off x="3908" y="1491"/>
              <a:ext cx="0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79" name="Line 28"/>
            <p:cNvSpPr>
              <a:spLocks noChangeShapeType="1"/>
            </p:cNvSpPr>
            <p:nvPr/>
          </p:nvSpPr>
          <p:spPr bwMode="auto">
            <a:xfrm flipH="1">
              <a:off x="3527" y="1491"/>
              <a:ext cx="317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80" name="Line 29"/>
            <p:cNvSpPr>
              <a:spLocks noChangeShapeType="1"/>
            </p:cNvSpPr>
            <p:nvPr/>
          </p:nvSpPr>
          <p:spPr bwMode="auto">
            <a:xfrm>
              <a:off x="3980" y="1491"/>
              <a:ext cx="363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81" name="Line 30"/>
            <p:cNvSpPr>
              <a:spLocks noChangeShapeType="1"/>
            </p:cNvSpPr>
            <p:nvPr/>
          </p:nvSpPr>
          <p:spPr bwMode="auto">
            <a:xfrm>
              <a:off x="4842" y="1491"/>
              <a:ext cx="136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82" name="Oval 31"/>
            <p:cNvSpPr>
              <a:spLocks noChangeArrowheads="1"/>
            </p:cNvSpPr>
            <p:nvPr/>
          </p:nvSpPr>
          <p:spPr bwMode="auto">
            <a:xfrm>
              <a:off x="2629" y="2344"/>
              <a:ext cx="227" cy="227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800">
                  <a:latin typeface="Arial" charset="0"/>
                </a:rPr>
                <a:t>P</a:t>
              </a:r>
            </a:p>
          </p:txBody>
        </p:sp>
        <p:sp>
          <p:nvSpPr>
            <p:cNvPr id="6183" name="Oval 32"/>
            <p:cNvSpPr>
              <a:spLocks noChangeArrowheads="1"/>
            </p:cNvSpPr>
            <p:nvPr/>
          </p:nvSpPr>
          <p:spPr bwMode="auto">
            <a:xfrm>
              <a:off x="3164" y="2353"/>
              <a:ext cx="227" cy="227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800">
                  <a:latin typeface="Arial" charset="0"/>
                </a:rPr>
                <a:t>Q</a:t>
              </a:r>
            </a:p>
          </p:txBody>
        </p:sp>
        <p:sp>
          <p:nvSpPr>
            <p:cNvPr id="6184" name="Line 33"/>
            <p:cNvSpPr>
              <a:spLocks noChangeShapeType="1"/>
            </p:cNvSpPr>
            <p:nvPr/>
          </p:nvSpPr>
          <p:spPr bwMode="auto">
            <a:xfrm flipH="1">
              <a:off x="2765" y="2026"/>
              <a:ext cx="182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85" name="Line 34"/>
            <p:cNvSpPr>
              <a:spLocks noChangeShapeType="1"/>
            </p:cNvSpPr>
            <p:nvPr/>
          </p:nvSpPr>
          <p:spPr bwMode="auto">
            <a:xfrm>
              <a:off x="3074" y="2035"/>
              <a:ext cx="181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151" name="Text Box 36"/>
          <p:cNvSpPr txBox="1">
            <a:spLocks noChangeArrowheads="1"/>
          </p:cNvSpPr>
          <p:nvPr/>
        </p:nvSpPr>
        <p:spPr bwMode="auto">
          <a:xfrm>
            <a:off x="685800" y="4572000"/>
            <a:ext cx="7386638" cy="171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en-US" sz="2400">
                <a:latin typeface="Calibri" pitchFamily="34" charset="0"/>
              </a:rPr>
              <a:t>Node </a:t>
            </a:r>
            <a:r>
              <a:rPr lang="en-US" sz="2400" i="1">
                <a:latin typeface="Calibri" pitchFamily="34" charset="0"/>
              </a:rPr>
              <a:t>A</a:t>
            </a:r>
            <a:r>
              <a:rPr lang="en-US" sz="2400">
                <a:latin typeface="Calibri" pitchFamily="34" charset="0"/>
              </a:rPr>
              <a:t> has 6 </a:t>
            </a:r>
            <a:r>
              <a:rPr lang="en-US" sz="2400" b="1" i="1">
                <a:latin typeface="Calibri" pitchFamily="34" charset="0"/>
              </a:rPr>
              <a:t>children</a:t>
            </a:r>
            <a:r>
              <a:rPr lang="en-US" sz="2400">
                <a:latin typeface="Calibri" pitchFamily="34" charset="0"/>
              </a:rPr>
              <a:t>: B, C, D, E, F, G. </a:t>
            </a: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en-US" sz="2400">
                <a:latin typeface="Calibri" pitchFamily="34" charset="0"/>
              </a:rPr>
              <a:t>B, C, H, I, P, Q, K, L, M, N are </a:t>
            </a:r>
            <a:r>
              <a:rPr lang="en-US" sz="2400" b="1" i="1">
                <a:latin typeface="Calibri" pitchFamily="34" charset="0"/>
              </a:rPr>
              <a:t>leaves</a:t>
            </a:r>
            <a:r>
              <a:rPr lang="en-US" sz="2400">
                <a:latin typeface="Calibri" pitchFamily="34" charset="0"/>
              </a:rPr>
              <a:t> in the tree above.</a:t>
            </a: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en-US" sz="2400">
                <a:latin typeface="Calibri" pitchFamily="34" charset="0"/>
              </a:rPr>
              <a:t>K, L, M are </a:t>
            </a:r>
            <a:r>
              <a:rPr lang="en-US" sz="2400" b="1" i="1">
                <a:latin typeface="Calibri" pitchFamily="34" charset="0"/>
              </a:rPr>
              <a:t>siblings</a:t>
            </a:r>
            <a:r>
              <a:rPr lang="en-US" sz="2400">
                <a:latin typeface="Calibri" pitchFamily="34" charset="0"/>
              </a:rPr>
              <a:t> since F is parent of all of them. </a:t>
            </a:r>
            <a:endParaRPr lang="en-US" sz="2600">
              <a:latin typeface="Calibri" pitchFamily="34" charset="0"/>
            </a:endParaRPr>
          </a:p>
          <a:p>
            <a:endParaRPr lang="en-US" sz="2400">
              <a:latin typeface="Calibri" pitchFamily="34" charset="0"/>
            </a:endParaRPr>
          </a:p>
        </p:txBody>
      </p:sp>
      <p:sp>
        <p:nvSpPr>
          <p:cNvPr id="6152" name="Rectangle 38"/>
          <p:cNvSpPr>
            <a:spLocks noChangeArrowheads="1"/>
          </p:cNvSpPr>
          <p:nvPr/>
        </p:nvSpPr>
        <p:spPr bwMode="auto">
          <a:xfrm>
            <a:off x="1752600" y="1066800"/>
            <a:ext cx="8747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0000"/>
                </a:solidFill>
              </a:rPr>
              <a:t>Root </a:t>
            </a:r>
            <a:endParaRPr lang="tr-TR" sz="1800" b="1">
              <a:solidFill>
                <a:srgbClr val="FF0000"/>
              </a:solidFill>
            </a:endParaRPr>
          </a:p>
        </p:txBody>
      </p:sp>
      <p:sp>
        <p:nvSpPr>
          <p:cNvPr id="6153" name="Rectangle 39"/>
          <p:cNvSpPr>
            <a:spLocks noChangeArrowheads="1"/>
          </p:cNvSpPr>
          <p:nvPr/>
        </p:nvSpPr>
        <p:spPr bwMode="auto">
          <a:xfrm>
            <a:off x="685800" y="2438400"/>
            <a:ext cx="736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tr-TR" sz="1800" b="1">
                <a:solidFill>
                  <a:srgbClr val="FF0000"/>
                </a:solidFill>
              </a:rPr>
              <a:t>Leaf</a:t>
            </a:r>
          </a:p>
        </p:txBody>
      </p:sp>
      <p:sp>
        <p:nvSpPr>
          <p:cNvPr id="6154" name="Rectangle 40"/>
          <p:cNvSpPr>
            <a:spLocks noChangeArrowheads="1"/>
          </p:cNvSpPr>
          <p:nvPr/>
        </p:nvSpPr>
        <p:spPr bwMode="auto">
          <a:xfrm>
            <a:off x="5943600" y="3352800"/>
            <a:ext cx="12874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tr-TR" sz="1800" b="1">
                <a:solidFill>
                  <a:srgbClr val="FF0000"/>
                </a:solidFill>
              </a:rPr>
              <a:t>Siblings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Date Placeholder 2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r>
              <a:rPr lang="tr-TR" sz="800">
                <a:latin typeface="Calibri" pitchFamily="34" charset="0"/>
              </a:rPr>
              <a:t>2018 Autumn</a:t>
            </a:r>
            <a:endParaRPr lang="en-US" sz="800" dirty="0">
              <a:latin typeface="Calibri" pitchFamily="34" charset="0"/>
            </a:endParaRPr>
          </a:p>
        </p:txBody>
      </p:sp>
      <p:sp>
        <p:nvSpPr>
          <p:cNvPr id="32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CS211 Data Structures</a:t>
            </a:r>
          </a:p>
        </p:txBody>
      </p:sp>
      <p:sp>
        <p:nvSpPr>
          <p:cNvPr id="4915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fld id="{713B4E40-A747-4E7D-8917-8C1EF334CF92}" type="slidenum">
              <a:rPr lang="en-US" sz="800" smtClean="0">
                <a:latin typeface="Calibri" pitchFamily="34" charset="0"/>
              </a:rPr>
              <a:pPr/>
              <a:t>40</a:t>
            </a:fld>
            <a:endParaRPr lang="en-US" sz="800">
              <a:latin typeface="Calibri" pitchFamily="34" charset="0"/>
            </a:endParaRPr>
          </a:p>
        </p:txBody>
      </p:sp>
      <p:sp>
        <p:nvSpPr>
          <p:cNvPr id="421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  <a:cs typeface="+mj-cs"/>
              </a:rPr>
              <a:t>Binary Search Tree</a:t>
            </a:r>
          </a:p>
        </p:txBody>
      </p:sp>
      <p:grpSp>
        <p:nvGrpSpPr>
          <p:cNvPr id="49158" name="Group 3"/>
          <p:cNvGrpSpPr>
            <a:grpSpLocks/>
          </p:cNvGrpSpPr>
          <p:nvPr/>
        </p:nvGrpSpPr>
        <p:grpSpPr bwMode="auto">
          <a:xfrm>
            <a:off x="582613" y="1184275"/>
            <a:ext cx="3074987" cy="3540125"/>
            <a:chOff x="367" y="746"/>
            <a:chExt cx="1588" cy="1588"/>
          </a:xfrm>
        </p:grpSpPr>
        <p:sp>
          <p:nvSpPr>
            <p:cNvPr id="49175" name="Oval 4"/>
            <p:cNvSpPr>
              <a:spLocks noChangeArrowheads="1"/>
            </p:cNvSpPr>
            <p:nvPr/>
          </p:nvSpPr>
          <p:spPr bwMode="auto">
            <a:xfrm>
              <a:off x="1274" y="746"/>
              <a:ext cx="227" cy="227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800">
                  <a:latin typeface="Arial" charset="0"/>
                </a:rPr>
                <a:t>6</a:t>
              </a:r>
            </a:p>
          </p:txBody>
        </p:sp>
        <p:sp>
          <p:nvSpPr>
            <p:cNvPr id="49176" name="Oval 5"/>
            <p:cNvSpPr>
              <a:spLocks noChangeArrowheads="1"/>
            </p:cNvSpPr>
            <p:nvPr/>
          </p:nvSpPr>
          <p:spPr bwMode="auto">
            <a:xfrm>
              <a:off x="821" y="1199"/>
              <a:ext cx="227" cy="227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800">
                  <a:latin typeface="Arial" charset="0"/>
                </a:rPr>
                <a:t>2</a:t>
              </a:r>
            </a:p>
          </p:txBody>
        </p:sp>
        <p:sp>
          <p:nvSpPr>
            <p:cNvPr id="49177" name="Oval 6"/>
            <p:cNvSpPr>
              <a:spLocks noChangeArrowheads="1"/>
            </p:cNvSpPr>
            <p:nvPr/>
          </p:nvSpPr>
          <p:spPr bwMode="auto">
            <a:xfrm>
              <a:off x="1728" y="1200"/>
              <a:ext cx="227" cy="226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800">
                  <a:latin typeface="Arial" charset="0"/>
                </a:rPr>
                <a:t>8</a:t>
              </a:r>
            </a:p>
          </p:txBody>
        </p:sp>
        <p:sp>
          <p:nvSpPr>
            <p:cNvPr id="49178" name="Oval 7"/>
            <p:cNvSpPr>
              <a:spLocks noChangeArrowheads="1"/>
            </p:cNvSpPr>
            <p:nvPr/>
          </p:nvSpPr>
          <p:spPr bwMode="auto">
            <a:xfrm>
              <a:off x="367" y="1653"/>
              <a:ext cx="227" cy="226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800">
                  <a:latin typeface="Arial" charset="0"/>
                </a:rPr>
                <a:t>1</a:t>
              </a:r>
            </a:p>
          </p:txBody>
        </p:sp>
        <p:sp>
          <p:nvSpPr>
            <p:cNvPr id="49179" name="Oval 8"/>
            <p:cNvSpPr>
              <a:spLocks noChangeArrowheads="1"/>
            </p:cNvSpPr>
            <p:nvPr/>
          </p:nvSpPr>
          <p:spPr bwMode="auto">
            <a:xfrm>
              <a:off x="1274" y="1653"/>
              <a:ext cx="227" cy="226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800">
                  <a:latin typeface="Arial" charset="0"/>
                </a:rPr>
                <a:t>4</a:t>
              </a:r>
            </a:p>
          </p:txBody>
        </p:sp>
        <p:sp>
          <p:nvSpPr>
            <p:cNvPr id="49180" name="Oval 9"/>
            <p:cNvSpPr>
              <a:spLocks noChangeArrowheads="1"/>
            </p:cNvSpPr>
            <p:nvPr/>
          </p:nvSpPr>
          <p:spPr bwMode="auto">
            <a:xfrm>
              <a:off x="821" y="2107"/>
              <a:ext cx="227" cy="227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800">
                  <a:latin typeface="Arial" charset="0"/>
                </a:rPr>
                <a:t>3</a:t>
              </a:r>
            </a:p>
          </p:txBody>
        </p:sp>
        <p:sp>
          <p:nvSpPr>
            <p:cNvPr id="49181" name="Line 10"/>
            <p:cNvSpPr>
              <a:spLocks noChangeShapeType="1"/>
            </p:cNvSpPr>
            <p:nvPr/>
          </p:nvSpPr>
          <p:spPr bwMode="auto">
            <a:xfrm flipH="1">
              <a:off x="564" y="1411"/>
              <a:ext cx="272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49182" name="Line 11"/>
            <p:cNvSpPr>
              <a:spLocks noChangeShapeType="1"/>
            </p:cNvSpPr>
            <p:nvPr/>
          </p:nvSpPr>
          <p:spPr bwMode="auto">
            <a:xfrm flipH="1">
              <a:off x="1031" y="1856"/>
              <a:ext cx="272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49183" name="Line 12"/>
            <p:cNvSpPr>
              <a:spLocks noChangeShapeType="1"/>
            </p:cNvSpPr>
            <p:nvPr/>
          </p:nvSpPr>
          <p:spPr bwMode="auto">
            <a:xfrm flipH="1">
              <a:off x="1026" y="951"/>
              <a:ext cx="272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49184" name="Line 13"/>
            <p:cNvSpPr>
              <a:spLocks noChangeShapeType="1"/>
            </p:cNvSpPr>
            <p:nvPr/>
          </p:nvSpPr>
          <p:spPr bwMode="auto">
            <a:xfrm>
              <a:off x="1031" y="1394"/>
              <a:ext cx="273" cy="2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49185" name="Line 14"/>
            <p:cNvSpPr>
              <a:spLocks noChangeShapeType="1"/>
            </p:cNvSpPr>
            <p:nvPr/>
          </p:nvSpPr>
          <p:spPr bwMode="auto">
            <a:xfrm>
              <a:off x="1480" y="943"/>
              <a:ext cx="273" cy="2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</p:grpSp>
      <p:grpSp>
        <p:nvGrpSpPr>
          <p:cNvPr id="49159" name="Group 15"/>
          <p:cNvGrpSpPr>
            <a:grpSpLocks/>
          </p:cNvGrpSpPr>
          <p:nvPr/>
        </p:nvGrpSpPr>
        <p:grpSpPr bwMode="auto">
          <a:xfrm>
            <a:off x="4960938" y="1219200"/>
            <a:ext cx="3040062" cy="3581400"/>
            <a:chOff x="3125" y="768"/>
            <a:chExt cx="1588" cy="1593"/>
          </a:xfrm>
        </p:grpSpPr>
        <p:sp>
          <p:nvSpPr>
            <p:cNvPr id="49162" name="Oval 16"/>
            <p:cNvSpPr>
              <a:spLocks noChangeArrowheads="1"/>
            </p:cNvSpPr>
            <p:nvPr/>
          </p:nvSpPr>
          <p:spPr bwMode="auto">
            <a:xfrm>
              <a:off x="4032" y="768"/>
              <a:ext cx="227" cy="227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800">
                  <a:latin typeface="Arial" charset="0"/>
                </a:rPr>
                <a:t>6</a:t>
              </a:r>
            </a:p>
          </p:txBody>
        </p:sp>
        <p:sp>
          <p:nvSpPr>
            <p:cNvPr id="49163" name="Oval 17"/>
            <p:cNvSpPr>
              <a:spLocks noChangeArrowheads="1"/>
            </p:cNvSpPr>
            <p:nvPr/>
          </p:nvSpPr>
          <p:spPr bwMode="auto">
            <a:xfrm>
              <a:off x="3579" y="1221"/>
              <a:ext cx="227" cy="227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800">
                  <a:latin typeface="Arial" charset="0"/>
                </a:rPr>
                <a:t>2</a:t>
              </a:r>
            </a:p>
          </p:txBody>
        </p:sp>
        <p:sp>
          <p:nvSpPr>
            <p:cNvPr id="49164" name="Oval 18"/>
            <p:cNvSpPr>
              <a:spLocks noChangeArrowheads="1"/>
            </p:cNvSpPr>
            <p:nvPr/>
          </p:nvSpPr>
          <p:spPr bwMode="auto">
            <a:xfrm>
              <a:off x="4486" y="1222"/>
              <a:ext cx="227" cy="227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800">
                  <a:latin typeface="Arial" charset="0"/>
                </a:rPr>
                <a:t>8</a:t>
              </a:r>
            </a:p>
          </p:txBody>
        </p:sp>
        <p:sp>
          <p:nvSpPr>
            <p:cNvPr id="49165" name="Oval 19"/>
            <p:cNvSpPr>
              <a:spLocks noChangeArrowheads="1"/>
            </p:cNvSpPr>
            <p:nvPr/>
          </p:nvSpPr>
          <p:spPr bwMode="auto">
            <a:xfrm>
              <a:off x="3125" y="1680"/>
              <a:ext cx="227" cy="227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800">
                  <a:latin typeface="Arial" charset="0"/>
                </a:rPr>
                <a:t>1</a:t>
              </a:r>
            </a:p>
          </p:txBody>
        </p:sp>
        <p:sp>
          <p:nvSpPr>
            <p:cNvPr id="49166" name="Oval 20"/>
            <p:cNvSpPr>
              <a:spLocks noChangeArrowheads="1"/>
            </p:cNvSpPr>
            <p:nvPr/>
          </p:nvSpPr>
          <p:spPr bwMode="auto">
            <a:xfrm>
              <a:off x="4032" y="1680"/>
              <a:ext cx="227" cy="227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800">
                  <a:latin typeface="Arial" charset="0"/>
                </a:rPr>
                <a:t>4</a:t>
              </a:r>
            </a:p>
          </p:txBody>
        </p:sp>
        <p:sp>
          <p:nvSpPr>
            <p:cNvPr id="49167" name="Oval 21"/>
            <p:cNvSpPr>
              <a:spLocks noChangeArrowheads="1"/>
            </p:cNvSpPr>
            <p:nvPr/>
          </p:nvSpPr>
          <p:spPr bwMode="auto">
            <a:xfrm>
              <a:off x="3579" y="2134"/>
              <a:ext cx="227" cy="227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800">
                  <a:latin typeface="Arial" charset="0"/>
                </a:rPr>
                <a:t>3</a:t>
              </a:r>
            </a:p>
          </p:txBody>
        </p:sp>
        <p:sp>
          <p:nvSpPr>
            <p:cNvPr id="49168" name="Line 22"/>
            <p:cNvSpPr>
              <a:spLocks noChangeShapeType="1"/>
            </p:cNvSpPr>
            <p:nvPr/>
          </p:nvSpPr>
          <p:spPr bwMode="auto">
            <a:xfrm flipH="1">
              <a:off x="3322" y="1438"/>
              <a:ext cx="272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49169" name="Line 23"/>
            <p:cNvSpPr>
              <a:spLocks noChangeShapeType="1"/>
            </p:cNvSpPr>
            <p:nvPr/>
          </p:nvSpPr>
          <p:spPr bwMode="auto">
            <a:xfrm flipH="1">
              <a:off x="3781" y="1891"/>
              <a:ext cx="272" cy="2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49170" name="Line 24"/>
            <p:cNvSpPr>
              <a:spLocks noChangeShapeType="1"/>
            </p:cNvSpPr>
            <p:nvPr/>
          </p:nvSpPr>
          <p:spPr bwMode="auto">
            <a:xfrm flipH="1">
              <a:off x="3784" y="973"/>
              <a:ext cx="272" cy="2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49171" name="Line 25"/>
            <p:cNvSpPr>
              <a:spLocks noChangeShapeType="1"/>
            </p:cNvSpPr>
            <p:nvPr/>
          </p:nvSpPr>
          <p:spPr bwMode="auto">
            <a:xfrm>
              <a:off x="3789" y="1421"/>
              <a:ext cx="273" cy="2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49172" name="Line 26"/>
            <p:cNvSpPr>
              <a:spLocks noChangeShapeType="1"/>
            </p:cNvSpPr>
            <p:nvPr/>
          </p:nvSpPr>
          <p:spPr bwMode="auto">
            <a:xfrm>
              <a:off x="4238" y="965"/>
              <a:ext cx="273" cy="2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49173" name="Oval 27"/>
            <p:cNvSpPr>
              <a:spLocks noChangeArrowheads="1"/>
            </p:cNvSpPr>
            <p:nvPr/>
          </p:nvSpPr>
          <p:spPr bwMode="auto">
            <a:xfrm>
              <a:off x="4486" y="2134"/>
              <a:ext cx="227" cy="227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800">
                  <a:latin typeface="Arial" charset="0"/>
                </a:rPr>
                <a:t>7</a:t>
              </a:r>
            </a:p>
          </p:txBody>
        </p:sp>
        <p:sp>
          <p:nvSpPr>
            <p:cNvPr id="49174" name="Line 28"/>
            <p:cNvSpPr>
              <a:spLocks noChangeShapeType="1"/>
            </p:cNvSpPr>
            <p:nvPr/>
          </p:nvSpPr>
          <p:spPr bwMode="auto">
            <a:xfrm>
              <a:off x="4237" y="1882"/>
              <a:ext cx="273" cy="2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</p:grpSp>
      <p:sp>
        <p:nvSpPr>
          <p:cNvPr id="49160" name="Text Box 29"/>
          <p:cNvSpPr txBox="1">
            <a:spLocks noChangeArrowheads="1"/>
          </p:cNvSpPr>
          <p:nvPr/>
        </p:nvSpPr>
        <p:spPr bwMode="auto">
          <a:xfrm>
            <a:off x="685800" y="5410200"/>
            <a:ext cx="24511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pPr eaLnBrk="1" hangingPunct="1"/>
            <a:r>
              <a:rPr lang="en-US" sz="2000">
                <a:latin typeface="Arial" charset="0"/>
              </a:rPr>
              <a:t>A </a:t>
            </a:r>
            <a:r>
              <a:rPr lang="en-US" sz="2000" i="1">
                <a:latin typeface="Arial" charset="0"/>
              </a:rPr>
              <a:t>binary search tree</a:t>
            </a:r>
          </a:p>
        </p:txBody>
      </p:sp>
      <p:sp>
        <p:nvSpPr>
          <p:cNvPr id="49161" name="Text Box 30"/>
          <p:cNvSpPr txBox="1">
            <a:spLocks noChangeArrowheads="1"/>
          </p:cNvSpPr>
          <p:nvPr/>
        </p:nvSpPr>
        <p:spPr bwMode="auto">
          <a:xfrm>
            <a:off x="4419600" y="5486400"/>
            <a:ext cx="4191000" cy="70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pPr algn="ctr" eaLnBrk="1" hangingPunct="1"/>
            <a:r>
              <a:rPr lang="en-US" sz="2000">
                <a:latin typeface="Arial" charset="0"/>
              </a:rPr>
              <a:t>Not a </a:t>
            </a:r>
            <a:r>
              <a:rPr lang="en-US" sz="2000" i="1">
                <a:latin typeface="Arial" charset="0"/>
              </a:rPr>
              <a:t>binary search tree, </a:t>
            </a:r>
          </a:p>
          <a:p>
            <a:pPr algn="ctr" eaLnBrk="1" hangingPunct="1"/>
            <a:r>
              <a:rPr lang="en-US" sz="2000">
                <a:latin typeface="Arial" charset="0"/>
              </a:rPr>
              <a:t>but a</a:t>
            </a:r>
            <a:r>
              <a:rPr lang="en-US" sz="2000" b="1" i="1">
                <a:latin typeface="Arial" charset="0"/>
              </a:rPr>
              <a:t> </a:t>
            </a:r>
            <a:r>
              <a:rPr lang="en-US" sz="2000" i="1">
                <a:latin typeface="Arial" charset="0"/>
              </a:rPr>
              <a:t>binary tree</a:t>
            </a:r>
            <a:r>
              <a:rPr lang="tr-TR" sz="2000" i="1">
                <a:latin typeface="Arial" charset="0"/>
              </a:rPr>
              <a:t>   </a:t>
            </a:r>
            <a:r>
              <a:rPr lang="tr-TR" sz="2000" b="1">
                <a:solidFill>
                  <a:srgbClr val="C00000"/>
                </a:solidFill>
                <a:latin typeface="Arial" charset="0"/>
              </a:rPr>
              <a:t>Why?</a:t>
            </a:r>
            <a:endParaRPr lang="en-US" sz="2000" b="1">
              <a:solidFill>
                <a:srgbClr val="C00000"/>
              </a:solidFill>
              <a:latin typeface="Arial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Date Placeholder 2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r>
              <a:rPr lang="tr-TR" sz="800">
                <a:latin typeface="Calibri" pitchFamily="34" charset="0"/>
              </a:rPr>
              <a:t>2018 Autumn</a:t>
            </a:r>
            <a:endParaRPr lang="en-US" sz="800" dirty="0">
              <a:latin typeface="Calibri" pitchFamily="34" charset="0"/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CS211 Data Structures</a:t>
            </a:r>
          </a:p>
        </p:txBody>
      </p:sp>
      <p:sp>
        <p:nvSpPr>
          <p:cNvPr id="5018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fld id="{669C7DC8-CFC4-4587-A314-AA7A6C30CFD0}" type="slidenum">
              <a:rPr lang="en-US" sz="800" smtClean="0">
                <a:latin typeface="Calibri" pitchFamily="34" charset="0"/>
              </a:rPr>
              <a:pPr/>
              <a:t>41</a:t>
            </a:fld>
            <a:endParaRPr lang="en-US" sz="800">
              <a:latin typeface="Calibri" pitchFamily="34" charset="0"/>
            </a:endParaRPr>
          </a:p>
        </p:txBody>
      </p:sp>
      <p:sp>
        <p:nvSpPr>
          <p:cNvPr id="501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-84" charset="-128"/>
              </a:rPr>
              <a:t>Binary Search Trees – containing same data</a:t>
            </a:r>
          </a:p>
        </p:txBody>
      </p:sp>
      <p:pic>
        <p:nvPicPr>
          <p:cNvPr id="50182" name="Picture 3" descr="Carrano1019.pct                                                000C8891 The Brain                      B3A96F87: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352800"/>
            <a:ext cx="3048000" cy="186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83" name="Picture 4" descr="Carrano1020.pct                                                000C8891 The Brain                      B3A96F87: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1295400"/>
            <a:ext cx="5529263" cy="485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Date Placeholder 2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r>
              <a:rPr lang="tr-TR" sz="800">
                <a:latin typeface="Calibri" pitchFamily="34" charset="0"/>
              </a:rPr>
              <a:t>2018 Autumn</a:t>
            </a:r>
            <a:endParaRPr lang="en-US" sz="800" dirty="0">
              <a:latin typeface="Calibri" pitchFamily="34" charset="0"/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CS211 Data Structures</a:t>
            </a:r>
          </a:p>
        </p:txBody>
      </p:sp>
      <p:sp>
        <p:nvSpPr>
          <p:cNvPr id="5120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fld id="{393655CF-3B74-43EC-9436-6144FA4502D7}" type="slidenum">
              <a:rPr lang="en-US" sz="800" smtClean="0">
                <a:latin typeface="Calibri" pitchFamily="34" charset="0"/>
              </a:rPr>
              <a:pPr/>
              <a:t>42</a:t>
            </a:fld>
            <a:endParaRPr lang="en-US" sz="800">
              <a:latin typeface="Calibri" pitchFamily="34" charset="0"/>
            </a:endParaRPr>
          </a:p>
        </p:txBody>
      </p:sp>
      <p:sp>
        <p:nvSpPr>
          <p:cNvPr id="51205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-84" charset="-128"/>
              </a:rPr>
              <a:t>BinarySearchTree Class – UML Diagram</a:t>
            </a:r>
          </a:p>
        </p:txBody>
      </p:sp>
      <p:pic>
        <p:nvPicPr>
          <p:cNvPr id="51206" name="Picture 1027" descr="Carrano1018.pct                                                000C8891 The Brain                      B3A96F87: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676400"/>
            <a:ext cx="3665538" cy="453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6200"/>
            <a:ext cx="9372600" cy="609600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+mj-ea"/>
                <a:cs typeface="+mj-cs"/>
              </a:rPr>
              <a:t>The </a:t>
            </a:r>
            <a:r>
              <a:rPr lang="en-US" dirty="0" err="1">
                <a:ea typeface="+mj-ea"/>
                <a:cs typeface="+mj-cs"/>
              </a:rPr>
              <a:t>KeyedItem</a:t>
            </a:r>
            <a:r>
              <a:rPr lang="en-US" dirty="0">
                <a:ea typeface="+mj-ea"/>
                <a:cs typeface="+mj-cs"/>
              </a:rPr>
              <a:t> Class</a:t>
            </a:r>
          </a:p>
        </p:txBody>
      </p:sp>
      <p:sp>
        <p:nvSpPr>
          <p:cNvPr id="52227" name="Content Placeholder 2"/>
          <p:cNvSpPr>
            <a:spLocks noGrp="1"/>
          </p:cNvSpPr>
          <p:nvPr>
            <p:ph idx="1"/>
          </p:nvPr>
        </p:nvSpPr>
        <p:spPr>
          <a:xfrm>
            <a:off x="381000" y="685800"/>
            <a:ext cx="9525000" cy="5638800"/>
          </a:xfrm>
        </p:spPr>
        <p:txBody>
          <a:bodyPr/>
          <a:lstStyle/>
          <a:p>
            <a:pPr>
              <a:buFontTx/>
              <a:buNone/>
            </a:pPr>
            <a:r>
              <a:rPr lang="en-US" sz="1800">
                <a:solidFill>
                  <a:srgbClr val="C02D9D"/>
                </a:solidFill>
                <a:ea typeface="ＭＳ Ｐゴシック" pitchFamily="-84" charset="-128"/>
              </a:rPr>
              <a:t>typedef</a:t>
            </a:r>
            <a:r>
              <a:rPr lang="en-US" sz="1800">
                <a:solidFill>
                  <a:srgbClr val="000000"/>
                </a:solidFill>
                <a:ea typeface="ＭＳ Ｐゴシック" pitchFamily="-84" charset="-128"/>
              </a:rPr>
              <a:t> desired-type-of-search-key KeyType;</a:t>
            </a:r>
          </a:p>
          <a:p>
            <a:pPr>
              <a:buFontTx/>
              <a:buNone/>
            </a:pPr>
            <a:endParaRPr lang="en-US" sz="1800">
              <a:solidFill>
                <a:srgbClr val="C02D9D"/>
              </a:solidFill>
              <a:ea typeface="ＭＳ Ｐゴシック" pitchFamily="-84" charset="-128"/>
            </a:endParaRPr>
          </a:p>
          <a:p>
            <a:pPr>
              <a:buFontTx/>
              <a:buNone/>
            </a:pPr>
            <a:r>
              <a:rPr lang="en-US" sz="1800">
                <a:solidFill>
                  <a:srgbClr val="C02D9D"/>
                </a:solidFill>
                <a:ea typeface="ＭＳ Ｐゴシック" pitchFamily="-84" charset="-128"/>
              </a:rPr>
              <a:t>class</a:t>
            </a:r>
            <a:r>
              <a:rPr lang="en-US" sz="1800">
                <a:solidFill>
                  <a:srgbClr val="000000"/>
                </a:solidFill>
                <a:ea typeface="ＭＳ Ｐゴシック" pitchFamily="-84" charset="-128"/>
              </a:rPr>
              <a:t> KeyedItem {</a:t>
            </a:r>
          </a:p>
          <a:p>
            <a:pPr>
              <a:buFontTx/>
              <a:buNone/>
            </a:pPr>
            <a:r>
              <a:rPr lang="en-US" sz="1800">
                <a:solidFill>
                  <a:srgbClr val="C02D9D"/>
                </a:solidFill>
                <a:ea typeface="ＭＳ Ｐゴシック" pitchFamily="-84" charset="-128"/>
              </a:rPr>
              <a:t>public</a:t>
            </a:r>
            <a:r>
              <a:rPr lang="en-US" sz="1800">
                <a:solidFill>
                  <a:srgbClr val="000000"/>
                </a:solidFill>
                <a:ea typeface="ＭＳ Ｐゴシック" pitchFamily="-84" charset="-128"/>
              </a:rPr>
              <a:t>:</a:t>
            </a:r>
          </a:p>
          <a:p>
            <a:pPr>
              <a:buFontTx/>
              <a:buNone/>
            </a:pPr>
            <a:r>
              <a:rPr lang="en-US" sz="1800">
                <a:solidFill>
                  <a:srgbClr val="000000"/>
                </a:solidFill>
                <a:ea typeface="ＭＳ Ｐゴシック" pitchFamily="-84" charset="-128"/>
              </a:rPr>
              <a:t>		KeyedItem() { } </a:t>
            </a:r>
          </a:p>
          <a:p>
            <a:pPr>
              <a:buFontTx/>
              <a:buNone/>
            </a:pPr>
            <a:r>
              <a:rPr lang="en-US" sz="1800">
                <a:solidFill>
                  <a:srgbClr val="000000"/>
                </a:solidFill>
                <a:ea typeface="ＭＳ Ｐゴシック" pitchFamily="-84" charset="-128"/>
              </a:rPr>
              <a:t>		KeyedItem(</a:t>
            </a:r>
            <a:r>
              <a:rPr lang="en-US" sz="1800">
                <a:solidFill>
                  <a:srgbClr val="C02D9D"/>
                </a:solidFill>
                <a:ea typeface="ＭＳ Ｐゴシック" pitchFamily="-84" charset="-128"/>
              </a:rPr>
              <a:t>const</a:t>
            </a:r>
            <a:r>
              <a:rPr lang="en-US" sz="1800">
                <a:solidFill>
                  <a:srgbClr val="000000"/>
                </a:solidFill>
                <a:ea typeface="ＭＳ Ｐゴシック" pitchFamily="-84" charset="-128"/>
              </a:rPr>
              <a:t> KeyType&amp; keyValue) : searchKey(keyValue) { }</a:t>
            </a:r>
          </a:p>
          <a:p>
            <a:pPr>
              <a:buFontTx/>
              <a:buNone/>
            </a:pPr>
            <a:endParaRPr lang="en-US" sz="1800">
              <a:solidFill>
                <a:srgbClr val="000000"/>
              </a:solidFill>
              <a:ea typeface="ＭＳ Ｐゴシック" pitchFamily="-84" charset="-128"/>
            </a:endParaRPr>
          </a:p>
          <a:p>
            <a:pPr>
              <a:buFontTx/>
              <a:buNone/>
            </a:pPr>
            <a:r>
              <a:rPr lang="en-US" sz="1800">
                <a:solidFill>
                  <a:srgbClr val="000000"/>
                </a:solidFill>
                <a:ea typeface="ＭＳ Ｐゴシック" pitchFamily="-84" charset="-128"/>
              </a:rPr>
              <a:t>		KeyType getKey() </a:t>
            </a:r>
            <a:r>
              <a:rPr lang="en-US" sz="1800">
                <a:solidFill>
                  <a:srgbClr val="C02D9D"/>
                </a:solidFill>
                <a:ea typeface="ＭＳ Ｐゴシック" pitchFamily="-84" charset="-128"/>
              </a:rPr>
              <a:t>const</a:t>
            </a:r>
            <a:r>
              <a:rPr lang="en-US" sz="1800">
                <a:solidFill>
                  <a:srgbClr val="000000"/>
                </a:solidFill>
                <a:ea typeface="ＭＳ Ｐゴシック" pitchFamily="-84" charset="-128"/>
              </a:rPr>
              <a:t> { </a:t>
            </a:r>
          </a:p>
          <a:p>
            <a:pPr>
              <a:buFontTx/>
              <a:buNone/>
            </a:pPr>
            <a:r>
              <a:rPr lang="en-US" sz="1800">
                <a:solidFill>
                  <a:srgbClr val="000000"/>
                </a:solidFill>
                <a:ea typeface="ＭＳ Ｐゴシック" pitchFamily="-84" charset="-128"/>
              </a:rPr>
              <a:t>			</a:t>
            </a:r>
            <a:r>
              <a:rPr lang="en-US" sz="1800">
                <a:solidFill>
                  <a:srgbClr val="C02D9D"/>
                </a:solidFill>
                <a:ea typeface="ＭＳ Ｐゴシック" pitchFamily="-84" charset="-128"/>
              </a:rPr>
              <a:t>return</a:t>
            </a:r>
            <a:r>
              <a:rPr lang="en-US" sz="1800">
                <a:solidFill>
                  <a:srgbClr val="000000"/>
                </a:solidFill>
                <a:ea typeface="ＭＳ Ｐゴシック" pitchFamily="-84" charset="-128"/>
              </a:rPr>
              <a:t> searchKey;</a:t>
            </a:r>
          </a:p>
          <a:p>
            <a:pPr>
              <a:buFontTx/>
              <a:buNone/>
            </a:pPr>
            <a:r>
              <a:rPr lang="en-US" sz="1800">
                <a:solidFill>
                  <a:srgbClr val="000000"/>
                </a:solidFill>
                <a:ea typeface="ＭＳ Ｐゴシック" pitchFamily="-84" charset="-128"/>
              </a:rPr>
              <a:t>		}</a:t>
            </a:r>
          </a:p>
          <a:p>
            <a:pPr>
              <a:buFontTx/>
              <a:buNone/>
            </a:pPr>
            <a:endParaRPr lang="en-US" sz="1800">
              <a:solidFill>
                <a:srgbClr val="000000"/>
              </a:solidFill>
              <a:ea typeface="ＭＳ Ｐゴシック" pitchFamily="-84" charset="-128"/>
            </a:endParaRPr>
          </a:p>
          <a:p>
            <a:pPr>
              <a:buFontTx/>
              <a:buNone/>
            </a:pPr>
            <a:r>
              <a:rPr lang="en-US" sz="1800">
                <a:solidFill>
                  <a:srgbClr val="C02D9D"/>
                </a:solidFill>
                <a:ea typeface="ＭＳ Ｐゴシック" pitchFamily="-84" charset="-128"/>
              </a:rPr>
              <a:t>private</a:t>
            </a:r>
            <a:r>
              <a:rPr lang="en-US" sz="1800">
                <a:solidFill>
                  <a:srgbClr val="000000"/>
                </a:solidFill>
                <a:ea typeface="ＭＳ Ｐゴシック" pitchFamily="-84" charset="-128"/>
              </a:rPr>
              <a:t>:</a:t>
            </a:r>
          </a:p>
          <a:p>
            <a:pPr>
              <a:buFontTx/>
              <a:buNone/>
            </a:pPr>
            <a:r>
              <a:rPr lang="en-US" sz="1800">
                <a:solidFill>
                  <a:srgbClr val="000000"/>
                </a:solidFill>
                <a:ea typeface="ＭＳ Ｐゴシック" pitchFamily="-84" charset="-128"/>
              </a:rPr>
              <a:t>		KeyType searchKey;</a:t>
            </a:r>
          </a:p>
          <a:p>
            <a:pPr>
              <a:buFontTx/>
              <a:buNone/>
            </a:pPr>
            <a:r>
              <a:rPr lang="en-US" sz="1800">
                <a:solidFill>
                  <a:srgbClr val="000000"/>
                </a:solidFill>
                <a:ea typeface="ＭＳ Ｐゴシック" pitchFamily="-84" charset="-128"/>
              </a:rPr>
              <a:t>		</a:t>
            </a:r>
            <a:r>
              <a:rPr lang="en-US" sz="1800">
                <a:solidFill>
                  <a:srgbClr val="008324"/>
                </a:solidFill>
                <a:ea typeface="ＭＳ Ｐゴシック" pitchFamily="-84" charset="-128"/>
              </a:rPr>
              <a:t>// ... and other data items</a:t>
            </a:r>
            <a:endParaRPr lang="en-US" sz="1800">
              <a:solidFill>
                <a:srgbClr val="000000"/>
              </a:solidFill>
              <a:ea typeface="ＭＳ Ｐゴシック" pitchFamily="-84" charset="-128"/>
            </a:endParaRPr>
          </a:p>
          <a:p>
            <a:pPr>
              <a:buFontTx/>
              <a:buNone/>
            </a:pPr>
            <a:r>
              <a:rPr lang="en-US" sz="1800">
                <a:solidFill>
                  <a:srgbClr val="000000"/>
                </a:solidFill>
                <a:ea typeface="ＭＳ Ｐゴシック" pitchFamily="-84" charset="-128"/>
              </a:rPr>
              <a:t>};</a:t>
            </a:r>
          </a:p>
        </p:txBody>
      </p:sp>
      <p:sp>
        <p:nvSpPr>
          <p:cNvPr id="52228" name="Date Placeholder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r>
              <a:rPr lang="tr-TR" sz="800">
                <a:latin typeface="Calibri" pitchFamily="34" charset="0"/>
              </a:rPr>
              <a:t>2018 Autumn</a:t>
            </a:r>
            <a:endParaRPr lang="en-US" sz="800" dirty="0">
              <a:latin typeface="Calibri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CS211 Data Structures</a:t>
            </a:r>
          </a:p>
        </p:txBody>
      </p:sp>
      <p:sp>
        <p:nvSpPr>
          <p:cNvPr id="522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fld id="{1495559B-540B-4EED-A4D3-A902A7D74C87}" type="slidenum">
              <a:rPr lang="en-US" sz="800" smtClean="0">
                <a:latin typeface="Calibri" pitchFamily="34" charset="0"/>
              </a:rPr>
              <a:pPr/>
              <a:t>43</a:t>
            </a:fld>
            <a:endParaRPr lang="en-US" sz="80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6200"/>
            <a:ext cx="9372600" cy="609600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+mj-ea"/>
                <a:cs typeface="+mj-cs"/>
              </a:rPr>
              <a:t>The </a:t>
            </a:r>
            <a:r>
              <a:rPr lang="en-US" dirty="0" err="1">
                <a:ea typeface="+mj-ea"/>
                <a:cs typeface="+mj-cs"/>
              </a:rPr>
              <a:t>TreeNode</a:t>
            </a:r>
            <a:r>
              <a:rPr lang="en-US" dirty="0">
                <a:ea typeface="+mj-ea"/>
                <a:cs typeface="+mj-cs"/>
              </a:rPr>
              <a:t> Class</a:t>
            </a:r>
          </a:p>
        </p:txBody>
      </p:sp>
      <p:sp>
        <p:nvSpPr>
          <p:cNvPr id="53251" name="Content Placeholder 2"/>
          <p:cNvSpPr>
            <a:spLocks noGrp="1"/>
          </p:cNvSpPr>
          <p:nvPr>
            <p:ph idx="1"/>
          </p:nvPr>
        </p:nvSpPr>
        <p:spPr>
          <a:xfrm>
            <a:off x="381000" y="685800"/>
            <a:ext cx="9525000" cy="5638800"/>
          </a:xfrm>
        </p:spPr>
        <p:txBody>
          <a:bodyPr/>
          <a:lstStyle/>
          <a:p>
            <a:pPr>
              <a:buFontTx/>
              <a:buNone/>
            </a:pPr>
            <a:r>
              <a:rPr lang="en-US" sz="1800" dirty="0">
                <a:solidFill>
                  <a:srgbClr val="C02D9D"/>
                </a:solidFill>
                <a:ea typeface="ＭＳ Ｐゴシック" pitchFamily="-84" charset="-128"/>
              </a:rPr>
              <a:t>typedef</a:t>
            </a:r>
            <a:r>
              <a:rPr lang="en-US" sz="1800" dirty="0">
                <a:solidFill>
                  <a:srgbClr val="000000"/>
                </a:solidFill>
                <a:ea typeface="ＭＳ Ｐゴシック" pitchFamily="-84" charset="-128"/>
              </a:rPr>
              <a:t> </a:t>
            </a:r>
            <a:r>
              <a:rPr lang="en-US" sz="1800" dirty="0" err="1">
                <a:solidFill>
                  <a:srgbClr val="000000"/>
                </a:solidFill>
                <a:ea typeface="ＭＳ Ｐゴシック" pitchFamily="-84" charset="-128"/>
              </a:rPr>
              <a:t>KeyedItem</a:t>
            </a:r>
            <a:r>
              <a:rPr lang="en-US" sz="1800" dirty="0">
                <a:solidFill>
                  <a:srgbClr val="000000"/>
                </a:solidFill>
                <a:ea typeface="ＭＳ Ｐゴシック" pitchFamily="-84" charset="-128"/>
              </a:rPr>
              <a:t> </a:t>
            </a:r>
            <a:r>
              <a:rPr lang="en-US" sz="1800" dirty="0" err="1">
                <a:solidFill>
                  <a:srgbClr val="000000"/>
                </a:solidFill>
                <a:ea typeface="ＭＳ Ｐゴシック" pitchFamily="-84" charset="-128"/>
              </a:rPr>
              <a:t>TreeItemType</a:t>
            </a:r>
            <a:r>
              <a:rPr lang="en-US" sz="1800" dirty="0">
                <a:solidFill>
                  <a:srgbClr val="000000"/>
                </a:solidFill>
                <a:ea typeface="ＭＳ Ｐゴシック" pitchFamily="-84" charset="-128"/>
              </a:rPr>
              <a:t>;</a:t>
            </a:r>
          </a:p>
          <a:p>
            <a:pPr>
              <a:buFontTx/>
              <a:buNone/>
            </a:pPr>
            <a:endParaRPr lang="en-US" sz="1800" dirty="0">
              <a:solidFill>
                <a:srgbClr val="C02D9D"/>
              </a:solidFill>
              <a:ea typeface="ＭＳ Ｐゴシック" pitchFamily="-84" charset="-128"/>
            </a:endParaRPr>
          </a:p>
          <a:p>
            <a:pPr>
              <a:buFontTx/>
              <a:buNone/>
            </a:pPr>
            <a:r>
              <a:rPr lang="en-US" sz="1800" dirty="0">
                <a:solidFill>
                  <a:srgbClr val="C02D9D"/>
                </a:solidFill>
                <a:ea typeface="ＭＳ Ｐゴシック" pitchFamily="-84" charset="-128"/>
              </a:rPr>
              <a:t>class</a:t>
            </a:r>
            <a:r>
              <a:rPr lang="en-US" sz="1800" dirty="0">
                <a:solidFill>
                  <a:srgbClr val="000000"/>
                </a:solidFill>
                <a:ea typeface="ＭＳ Ｐゴシック" pitchFamily="-84" charset="-128"/>
              </a:rPr>
              <a:t> </a:t>
            </a:r>
            <a:r>
              <a:rPr lang="en-US" sz="1800" dirty="0" err="1">
                <a:solidFill>
                  <a:srgbClr val="000000"/>
                </a:solidFill>
                <a:ea typeface="ＭＳ Ｐゴシック" pitchFamily="-84" charset="-128"/>
              </a:rPr>
              <a:t>TreeNode</a:t>
            </a:r>
            <a:r>
              <a:rPr lang="en-US" sz="1800" dirty="0">
                <a:solidFill>
                  <a:srgbClr val="000000"/>
                </a:solidFill>
                <a:ea typeface="ＭＳ Ｐゴシック" pitchFamily="-84" charset="-128"/>
              </a:rPr>
              <a:t> { 	</a:t>
            </a:r>
            <a:r>
              <a:rPr lang="en-US" sz="1800" dirty="0">
                <a:solidFill>
                  <a:srgbClr val="008324"/>
                </a:solidFill>
                <a:ea typeface="ＭＳ Ｐゴシック" pitchFamily="-84" charset="-128"/>
              </a:rPr>
              <a:t>// a node in the tree</a:t>
            </a:r>
            <a:endParaRPr lang="en-US" sz="1800" dirty="0">
              <a:solidFill>
                <a:srgbClr val="000000"/>
              </a:solidFill>
              <a:ea typeface="ＭＳ Ｐゴシック" pitchFamily="-84" charset="-128"/>
            </a:endParaRPr>
          </a:p>
          <a:p>
            <a:pPr>
              <a:buFontTx/>
              <a:buNone/>
            </a:pPr>
            <a:r>
              <a:rPr lang="en-US" sz="1800" dirty="0">
                <a:solidFill>
                  <a:srgbClr val="C02D9D"/>
                </a:solidFill>
                <a:ea typeface="ＭＳ Ｐゴシック" pitchFamily="-84" charset="-128"/>
              </a:rPr>
              <a:t>private</a:t>
            </a:r>
            <a:r>
              <a:rPr lang="en-US" sz="1800" dirty="0">
                <a:solidFill>
                  <a:srgbClr val="000000"/>
                </a:solidFill>
                <a:ea typeface="ＭＳ Ｐゴシック" pitchFamily="-84" charset="-128"/>
              </a:rPr>
              <a:t>:</a:t>
            </a:r>
          </a:p>
          <a:p>
            <a:pPr>
              <a:buFontTx/>
              <a:buNone/>
            </a:pPr>
            <a:r>
              <a:rPr lang="en-US" sz="1800" dirty="0">
                <a:solidFill>
                  <a:srgbClr val="000000"/>
                </a:solidFill>
                <a:ea typeface="ＭＳ Ｐゴシック" pitchFamily="-84" charset="-128"/>
              </a:rPr>
              <a:t>		</a:t>
            </a:r>
            <a:r>
              <a:rPr lang="en-US" sz="1800" dirty="0" err="1">
                <a:solidFill>
                  <a:srgbClr val="000000"/>
                </a:solidFill>
                <a:ea typeface="ＭＳ Ｐゴシック" pitchFamily="-84" charset="-128"/>
              </a:rPr>
              <a:t>TreeNode</a:t>
            </a:r>
            <a:r>
              <a:rPr lang="en-US" sz="1800" dirty="0">
                <a:solidFill>
                  <a:srgbClr val="000000"/>
                </a:solidFill>
                <a:ea typeface="ＭＳ Ｐゴシック" pitchFamily="-84" charset="-128"/>
              </a:rPr>
              <a:t>() { }</a:t>
            </a:r>
          </a:p>
          <a:p>
            <a:pPr>
              <a:buFontTx/>
              <a:buNone/>
            </a:pPr>
            <a:r>
              <a:rPr lang="en-US" sz="1800" dirty="0">
                <a:solidFill>
                  <a:srgbClr val="000000"/>
                </a:solidFill>
                <a:ea typeface="ＭＳ Ｐゴシック" pitchFamily="-84" charset="-128"/>
              </a:rPr>
              <a:t>		</a:t>
            </a:r>
            <a:r>
              <a:rPr lang="en-US" sz="1800" dirty="0" err="1">
                <a:solidFill>
                  <a:srgbClr val="000000"/>
                </a:solidFill>
                <a:ea typeface="ＭＳ Ｐゴシック" pitchFamily="-84" charset="-128"/>
              </a:rPr>
              <a:t>TreeNode</a:t>
            </a:r>
            <a:r>
              <a:rPr lang="en-US" sz="1800" dirty="0">
                <a:solidFill>
                  <a:srgbClr val="000000"/>
                </a:solidFill>
                <a:ea typeface="ＭＳ Ｐゴシック" pitchFamily="-84" charset="-128"/>
              </a:rPr>
              <a:t>(</a:t>
            </a:r>
            <a:r>
              <a:rPr lang="en-US" sz="1800" dirty="0">
                <a:solidFill>
                  <a:srgbClr val="C02D9D"/>
                </a:solidFill>
                <a:ea typeface="ＭＳ Ｐゴシック" pitchFamily="-84" charset="-128"/>
              </a:rPr>
              <a:t>const</a:t>
            </a:r>
            <a:r>
              <a:rPr lang="en-US" sz="1800" dirty="0">
                <a:solidFill>
                  <a:srgbClr val="000000"/>
                </a:solidFill>
                <a:ea typeface="ＭＳ Ｐゴシック" pitchFamily="-84" charset="-128"/>
              </a:rPr>
              <a:t> </a:t>
            </a:r>
            <a:r>
              <a:rPr lang="en-US" sz="1800" dirty="0" err="1">
                <a:solidFill>
                  <a:srgbClr val="000000"/>
                </a:solidFill>
                <a:ea typeface="ＭＳ Ｐゴシック" pitchFamily="-84" charset="-128"/>
              </a:rPr>
              <a:t>TreeItemType</a:t>
            </a:r>
            <a:r>
              <a:rPr lang="en-US" sz="1800" dirty="0">
                <a:solidFill>
                  <a:srgbClr val="000000"/>
                </a:solidFill>
                <a:ea typeface="ＭＳ Ｐゴシック" pitchFamily="-84" charset="-128"/>
              </a:rPr>
              <a:t>&amp; </a:t>
            </a:r>
            <a:r>
              <a:rPr lang="en-US" sz="1800" dirty="0" err="1">
                <a:solidFill>
                  <a:srgbClr val="000000"/>
                </a:solidFill>
                <a:ea typeface="ＭＳ Ｐゴシック" pitchFamily="-84" charset="-128"/>
              </a:rPr>
              <a:t>nodeItem,TreeNode</a:t>
            </a:r>
            <a:r>
              <a:rPr lang="en-US" sz="1800" dirty="0">
                <a:solidFill>
                  <a:srgbClr val="000000"/>
                </a:solidFill>
                <a:ea typeface="ＭＳ Ｐゴシック" pitchFamily="-84" charset="-128"/>
              </a:rPr>
              <a:t> *left = </a:t>
            </a:r>
            <a:r>
              <a:rPr lang="en-US" sz="1800" dirty="0">
                <a:solidFill>
                  <a:srgbClr val="C02D9D"/>
                </a:solidFill>
                <a:ea typeface="ＭＳ Ｐゴシック" pitchFamily="-84" charset="-128"/>
              </a:rPr>
              <a:t>NULL</a:t>
            </a:r>
            <a:r>
              <a:rPr lang="en-US" sz="1800" dirty="0">
                <a:solidFill>
                  <a:srgbClr val="000000"/>
                </a:solidFill>
                <a:ea typeface="ＭＳ Ｐゴシック" pitchFamily="-84" charset="-128"/>
              </a:rPr>
              <a:t>, </a:t>
            </a:r>
          </a:p>
          <a:p>
            <a:pPr>
              <a:buFontTx/>
              <a:buNone/>
            </a:pPr>
            <a:r>
              <a:rPr lang="en-US" sz="1800" dirty="0">
                <a:solidFill>
                  <a:srgbClr val="000000"/>
                </a:solidFill>
                <a:ea typeface="ＭＳ Ｐゴシック" pitchFamily="-84" charset="-128"/>
              </a:rPr>
              <a:t>							     </a:t>
            </a:r>
            <a:r>
              <a:rPr lang="en-US" sz="1800" dirty="0" err="1">
                <a:solidFill>
                  <a:srgbClr val="000000"/>
                </a:solidFill>
                <a:ea typeface="ＭＳ Ｐゴシック" pitchFamily="-84" charset="-128"/>
              </a:rPr>
              <a:t>TreeNode</a:t>
            </a:r>
            <a:r>
              <a:rPr lang="en-US" sz="1800" dirty="0">
                <a:solidFill>
                  <a:srgbClr val="000000"/>
                </a:solidFill>
                <a:ea typeface="ＭＳ Ｐゴシック" pitchFamily="-84" charset="-128"/>
              </a:rPr>
              <a:t> *right = </a:t>
            </a:r>
            <a:r>
              <a:rPr lang="en-US" sz="1800" dirty="0">
                <a:solidFill>
                  <a:srgbClr val="C02D9D"/>
                </a:solidFill>
                <a:ea typeface="ＭＳ Ｐゴシック" pitchFamily="-84" charset="-128"/>
              </a:rPr>
              <a:t>NULL</a:t>
            </a:r>
            <a:r>
              <a:rPr lang="en-US" sz="1800" dirty="0">
                <a:solidFill>
                  <a:srgbClr val="000000"/>
                </a:solidFill>
                <a:ea typeface="ＭＳ Ｐゴシック" pitchFamily="-84" charset="-128"/>
              </a:rPr>
              <a:t>)</a:t>
            </a:r>
          </a:p>
          <a:p>
            <a:pPr>
              <a:buFontTx/>
              <a:buNone/>
            </a:pPr>
            <a:r>
              <a:rPr lang="en-US" sz="1800" dirty="0">
                <a:solidFill>
                  <a:srgbClr val="000000"/>
                </a:solidFill>
                <a:ea typeface="ＭＳ Ｐゴシック" pitchFamily="-84" charset="-128"/>
              </a:rPr>
              <a:t>		: item(</a:t>
            </a:r>
            <a:r>
              <a:rPr lang="en-US" sz="1800" dirty="0" err="1">
                <a:solidFill>
                  <a:srgbClr val="000000"/>
                </a:solidFill>
                <a:ea typeface="ＭＳ Ｐゴシック" pitchFamily="-84" charset="-128"/>
              </a:rPr>
              <a:t>nodeItem</a:t>
            </a:r>
            <a:r>
              <a:rPr lang="en-US" sz="1800" dirty="0">
                <a:solidFill>
                  <a:srgbClr val="000000"/>
                </a:solidFill>
                <a:ea typeface="ＭＳ Ｐゴシック" pitchFamily="-84" charset="-128"/>
              </a:rPr>
              <a:t>), </a:t>
            </a:r>
            <a:r>
              <a:rPr lang="en-US" sz="1800" dirty="0" err="1">
                <a:solidFill>
                  <a:srgbClr val="000000"/>
                </a:solidFill>
                <a:ea typeface="ＭＳ Ｐゴシック" pitchFamily="-84" charset="-128"/>
              </a:rPr>
              <a:t>leftChildPtr</a:t>
            </a:r>
            <a:r>
              <a:rPr lang="en-US" sz="1800" dirty="0">
                <a:solidFill>
                  <a:srgbClr val="000000"/>
                </a:solidFill>
                <a:ea typeface="ＭＳ Ｐゴシック" pitchFamily="-84" charset="-128"/>
              </a:rPr>
              <a:t>(left), </a:t>
            </a:r>
            <a:r>
              <a:rPr lang="en-US" sz="1800" dirty="0" err="1">
                <a:solidFill>
                  <a:srgbClr val="000000"/>
                </a:solidFill>
                <a:ea typeface="ＭＳ Ｐゴシック" pitchFamily="-84" charset="-128"/>
              </a:rPr>
              <a:t>rightChildPtr</a:t>
            </a:r>
            <a:r>
              <a:rPr lang="en-US" sz="1800" dirty="0">
                <a:solidFill>
                  <a:srgbClr val="000000"/>
                </a:solidFill>
                <a:ea typeface="ＭＳ Ｐゴシック" pitchFamily="-84" charset="-128"/>
              </a:rPr>
              <a:t>(right){ }</a:t>
            </a:r>
          </a:p>
          <a:p>
            <a:pPr>
              <a:buFontTx/>
              <a:buNone/>
            </a:pPr>
            <a:endParaRPr lang="en-US" sz="1800" dirty="0">
              <a:solidFill>
                <a:srgbClr val="000000"/>
              </a:solidFill>
              <a:ea typeface="ＭＳ Ｐゴシック" pitchFamily="-84" charset="-128"/>
            </a:endParaRPr>
          </a:p>
          <a:p>
            <a:pPr>
              <a:buFontTx/>
              <a:buNone/>
            </a:pPr>
            <a:endParaRPr lang="en-US" sz="1800" dirty="0">
              <a:solidFill>
                <a:srgbClr val="000000"/>
              </a:solidFill>
              <a:ea typeface="ＭＳ Ｐゴシック" pitchFamily="-84" charset="-128"/>
            </a:endParaRPr>
          </a:p>
          <a:p>
            <a:pPr>
              <a:buFontTx/>
              <a:buNone/>
            </a:pPr>
            <a:r>
              <a:rPr lang="en-US" sz="1800" dirty="0">
                <a:solidFill>
                  <a:srgbClr val="000000"/>
                </a:solidFill>
                <a:ea typeface="ＭＳ Ｐゴシック" pitchFamily="-84" charset="-128"/>
              </a:rPr>
              <a:t>		</a:t>
            </a:r>
            <a:r>
              <a:rPr lang="en-US" sz="1800" dirty="0" err="1">
                <a:solidFill>
                  <a:srgbClr val="000000"/>
                </a:solidFill>
                <a:ea typeface="ＭＳ Ｐゴシック" pitchFamily="-84" charset="-128"/>
              </a:rPr>
              <a:t>TreeItemType</a:t>
            </a:r>
            <a:r>
              <a:rPr lang="en-US" sz="1800" dirty="0">
                <a:solidFill>
                  <a:srgbClr val="000000"/>
                </a:solidFill>
                <a:ea typeface="ＭＳ Ｐゴシック" pitchFamily="-84" charset="-128"/>
              </a:rPr>
              <a:t> item; 		</a:t>
            </a:r>
            <a:r>
              <a:rPr lang="en-US" sz="1800" dirty="0">
                <a:solidFill>
                  <a:srgbClr val="008324"/>
                </a:solidFill>
                <a:ea typeface="ＭＳ Ｐゴシック" pitchFamily="-84" charset="-128"/>
              </a:rPr>
              <a:t>// a data item in the tree</a:t>
            </a:r>
            <a:endParaRPr lang="en-US" sz="1800" dirty="0">
              <a:solidFill>
                <a:srgbClr val="000000"/>
              </a:solidFill>
              <a:ea typeface="ＭＳ Ｐゴシック" pitchFamily="-84" charset="-128"/>
            </a:endParaRPr>
          </a:p>
          <a:p>
            <a:pPr>
              <a:buFontTx/>
              <a:buNone/>
            </a:pPr>
            <a:r>
              <a:rPr lang="en-US" sz="1800" dirty="0">
                <a:solidFill>
                  <a:srgbClr val="000000"/>
                </a:solidFill>
                <a:ea typeface="ＭＳ Ｐゴシック" pitchFamily="-84" charset="-128"/>
              </a:rPr>
              <a:t>		</a:t>
            </a:r>
            <a:r>
              <a:rPr lang="en-US" sz="1800" dirty="0" err="1">
                <a:solidFill>
                  <a:srgbClr val="000000"/>
                </a:solidFill>
                <a:ea typeface="ＭＳ Ｐゴシック" pitchFamily="-84" charset="-128"/>
              </a:rPr>
              <a:t>TreeNode</a:t>
            </a:r>
            <a:r>
              <a:rPr lang="en-US" sz="1800" dirty="0">
                <a:solidFill>
                  <a:srgbClr val="000000"/>
                </a:solidFill>
                <a:ea typeface="ＭＳ Ｐゴシック" pitchFamily="-84" charset="-128"/>
              </a:rPr>
              <a:t> *</a:t>
            </a:r>
            <a:r>
              <a:rPr lang="en-US" sz="1800" dirty="0" err="1">
                <a:solidFill>
                  <a:srgbClr val="000000"/>
                </a:solidFill>
                <a:ea typeface="ＭＳ Ｐゴシック" pitchFamily="-84" charset="-128"/>
              </a:rPr>
              <a:t>leftChildPtr</a:t>
            </a:r>
            <a:r>
              <a:rPr lang="en-US" sz="1800" dirty="0">
                <a:solidFill>
                  <a:srgbClr val="000000"/>
                </a:solidFill>
                <a:ea typeface="ＭＳ Ｐゴシック" pitchFamily="-84" charset="-128"/>
              </a:rPr>
              <a:t>;	</a:t>
            </a:r>
            <a:r>
              <a:rPr lang="en-US" sz="1800" dirty="0">
                <a:solidFill>
                  <a:srgbClr val="008324"/>
                </a:solidFill>
                <a:ea typeface="ＭＳ Ｐゴシック" pitchFamily="-84" charset="-128"/>
              </a:rPr>
              <a:t>// pointers to children</a:t>
            </a:r>
            <a:r>
              <a:rPr lang="en-US" sz="1800" dirty="0">
                <a:solidFill>
                  <a:srgbClr val="000000"/>
                </a:solidFill>
                <a:ea typeface="ＭＳ Ｐゴシック" pitchFamily="-84" charset="-128"/>
              </a:rPr>
              <a:t> </a:t>
            </a:r>
          </a:p>
          <a:p>
            <a:pPr>
              <a:buFontTx/>
              <a:buNone/>
            </a:pPr>
            <a:r>
              <a:rPr lang="en-US" sz="1800" dirty="0">
                <a:solidFill>
                  <a:srgbClr val="000000"/>
                </a:solidFill>
                <a:ea typeface="ＭＳ Ｐゴシック" pitchFamily="-84" charset="-128"/>
              </a:rPr>
              <a:t>		</a:t>
            </a:r>
            <a:r>
              <a:rPr lang="en-US" sz="1800" dirty="0" err="1">
                <a:solidFill>
                  <a:srgbClr val="000000"/>
                </a:solidFill>
                <a:ea typeface="ＭＳ Ｐゴシック" pitchFamily="-84" charset="-128"/>
              </a:rPr>
              <a:t>TreeNode</a:t>
            </a:r>
            <a:r>
              <a:rPr lang="en-US" sz="1800" dirty="0">
                <a:solidFill>
                  <a:srgbClr val="000000"/>
                </a:solidFill>
                <a:ea typeface="ＭＳ Ｐゴシック" pitchFamily="-84" charset="-128"/>
              </a:rPr>
              <a:t> *</a:t>
            </a:r>
            <a:r>
              <a:rPr lang="en-US" sz="1800" dirty="0" err="1">
                <a:solidFill>
                  <a:srgbClr val="000000"/>
                </a:solidFill>
                <a:ea typeface="ＭＳ Ｐゴシック" pitchFamily="-84" charset="-128"/>
              </a:rPr>
              <a:t>rightChildPtr</a:t>
            </a:r>
            <a:r>
              <a:rPr lang="en-US" sz="1800" dirty="0">
                <a:solidFill>
                  <a:srgbClr val="000000"/>
                </a:solidFill>
                <a:ea typeface="ＭＳ Ｐゴシック" pitchFamily="-84" charset="-128"/>
              </a:rPr>
              <a:t>; </a:t>
            </a:r>
          </a:p>
          <a:p>
            <a:pPr>
              <a:buFontTx/>
              <a:buNone/>
            </a:pPr>
            <a:endParaRPr lang="en-US" sz="1800" dirty="0">
              <a:solidFill>
                <a:srgbClr val="000000"/>
              </a:solidFill>
              <a:ea typeface="ＭＳ Ｐゴシック" pitchFamily="-84" charset="-128"/>
            </a:endParaRPr>
          </a:p>
          <a:p>
            <a:pPr>
              <a:buFontTx/>
              <a:buNone/>
            </a:pPr>
            <a:endParaRPr lang="en-US" sz="1800" dirty="0">
              <a:solidFill>
                <a:srgbClr val="000000"/>
              </a:solidFill>
              <a:ea typeface="ＭＳ Ｐゴシック" pitchFamily="-84" charset="-128"/>
            </a:endParaRPr>
          </a:p>
          <a:p>
            <a:pPr>
              <a:buFontTx/>
              <a:buNone/>
            </a:pPr>
            <a:r>
              <a:rPr lang="en-US" sz="1800" dirty="0">
                <a:solidFill>
                  <a:srgbClr val="000000"/>
                </a:solidFill>
                <a:ea typeface="ＭＳ Ｐゴシック" pitchFamily="-84" charset="-128"/>
              </a:rPr>
              <a:t>	</a:t>
            </a:r>
            <a:r>
              <a:rPr lang="en-US" sz="1800" dirty="0">
                <a:solidFill>
                  <a:srgbClr val="008324"/>
                </a:solidFill>
                <a:ea typeface="ＭＳ Ｐゴシック" pitchFamily="-84" charset="-128"/>
              </a:rPr>
              <a:t>// friend class - can access private parts</a:t>
            </a:r>
            <a:endParaRPr lang="en-US" sz="1800" dirty="0">
              <a:solidFill>
                <a:srgbClr val="000000"/>
              </a:solidFill>
              <a:ea typeface="ＭＳ Ｐゴシック" pitchFamily="-84" charset="-128"/>
            </a:endParaRPr>
          </a:p>
          <a:p>
            <a:pPr>
              <a:buFontTx/>
              <a:buNone/>
            </a:pPr>
            <a:r>
              <a:rPr lang="en-US" sz="1800" dirty="0">
                <a:solidFill>
                  <a:srgbClr val="000000"/>
                </a:solidFill>
                <a:ea typeface="ＭＳ Ｐゴシック" pitchFamily="-84" charset="-128"/>
              </a:rPr>
              <a:t>	</a:t>
            </a:r>
            <a:r>
              <a:rPr lang="en-US" sz="1800" dirty="0">
                <a:solidFill>
                  <a:srgbClr val="C02D9D"/>
                </a:solidFill>
                <a:ea typeface="ＭＳ Ｐゴシック" pitchFamily="-84" charset="-128"/>
              </a:rPr>
              <a:t>friend</a:t>
            </a:r>
            <a:r>
              <a:rPr lang="en-US" sz="1800" dirty="0">
                <a:solidFill>
                  <a:srgbClr val="000000"/>
                </a:solidFill>
                <a:ea typeface="ＭＳ Ｐゴシック" pitchFamily="-84" charset="-128"/>
              </a:rPr>
              <a:t> </a:t>
            </a:r>
            <a:r>
              <a:rPr lang="en-US" sz="1800" dirty="0">
                <a:solidFill>
                  <a:srgbClr val="C02D9D"/>
                </a:solidFill>
                <a:ea typeface="ＭＳ Ｐゴシック" pitchFamily="-84" charset="-128"/>
              </a:rPr>
              <a:t>class</a:t>
            </a:r>
            <a:r>
              <a:rPr lang="en-US" sz="1800" dirty="0">
                <a:solidFill>
                  <a:srgbClr val="000000"/>
                </a:solidFill>
                <a:ea typeface="ＭＳ Ｐゴシック" pitchFamily="-84" charset="-128"/>
              </a:rPr>
              <a:t> </a:t>
            </a:r>
            <a:r>
              <a:rPr lang="en-US" sz="1800" dirty="0" err="1">
                <a:solidFill>
                  <a:srgbClr val="000000"/>
                </a:solidFill>
                <a:ea typeface="ＭＳ Ｐゴシック" pitchFamily="-84" charset="-128"/>
              </a:rPr>
              <a:t>BinarySearchTree</a:t>
            </a:r>
            <a:r>
              <a:rPr lang="en-US" sz="1800" dirty="0">
                <a:solidFill>
                  <a:srgbClr val="000000"/>
                </a:solidFill>
                <a:ea typeface="ＭＳ Ｐゴシック" pitchFamily="-84" charset="-128"/>
              </a:rPr>
              <a:t>;</a:t>
            </a:r>
          </a:p>
          <a:p>
            <a:pPr>
              <a:buFontTx/>
              <a:buNone/>
            </a:pPr>
            <a:r>
              <a:rPr lang="en-US" sz="1800" dirty="0">
                <a:solidFill>
                  <a:srgbClr val="000000"/>
                </a:solidFill>
                <a:ea typeface="ＭＳ Ｐゴシック" pitchFamily="-84" charset="-128"/>
              </a:rPr>
              <a:t>};</a:t>
            </a:r>
          </a:p>
        </p:txBody>
      </p:sp>
      <p:sp>
        <p:nvSpPr>
          <p:cNvPr id="53252" name="Date Placeholder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r>
              <a:rPr lang="tr-TR" sz="800">
                <a:latin typeface="Calibri" pitchFamily="34" charset="0"/>
              </a:rPr>
              <a:t>2018 Autumn</a:t>
            </a:r>
            <a:endParaRPr lang="en-US" sz="800" dirty="0">
              <a:latin typeface="Calibri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CS211 Data Structures</a:t>
            </a:r>
          </a:p>
        </p:txBody>
      </p:sp>
      <p:sp>
        <p:nvSpPr>
          <p:cNvPr id="532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fld id="{61DFB90C-D4F7-4FB4-9CB7-E1579D82EF76}" type="slidenum">
              <a:rPr lang="en-US" sz="800" smtClean="0">
                <a:latin typeface="Calibri" pitchFamily="34" charset="0"/>
              </a:rPr>
              <a:pPr/>
              <a:t>44</a:t>
            </a:fld>
            <a:endParaRPr lang="en-US" sz="80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  <a:cs typeface="+mj-cs"/>
              </a:rPr>
              <a:t>The </a:t>
            </a:r>
            <a:r>
              <a:rPr lang="en-US" dirty="0" err="1">
                <a:ea typeface="+mj-ea"/>
                <a:cs typeface="+mj-cs"/>
              </a:rPr>
              <a:t>BinarySearchTree</a:t>
            </a:r>
            <a:r>
              <a:rPr lang="en-US" dirty="0">
                <a:ea typeface="+mj-ea"/>
                <a:cs typeface="+mj-cs"/>
              </a:rPr>
              <a:t> Class</a:t>
            </a:r>
          </a:p>
        </p:txBody>
      </p:sp>
      <p:sp>
        <p:nvSpPr>
          <p:cNvPr id="542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>
                <a:ea typeface="ＭＳ Ｐゴシック" pitchFamily="-84" charset="-128"/>
              </a:rPr>
              <a:t>Properties</a:t>
            </a:r>
          </a:p>
          <a:p>
            <a:pPr lvl="1"/>
            <a:r>
              <a:rPr lang="en-US" sz="1800">
                <a:latin typeface="Courier" charset="0"/>
                <a:ea typeface="ＭＳ Ｐゴシック" pitchFamily="-84" charset="-128"/>
              </a:rPr>
              <a:t>TreeNode * root</a:t>
            </a:r>
          </a:p>
          <a:p>
            <a:pPr lvl="1"/>
            <a:endParaRPr lang="en-US" sz="1800">
              <a:latin typeface="Courier" charset="0"/>
              <a:ea typeface="ＭＳ Ｐゴシック" pitchFamily="-84" charset="-128"/>
            </a:endParaRPr>
          </a:p>
          <a:p>
            <a:r>
              <a:rPr lang="en-US" b="1">
                <a:ea typeface="ＭＳ Ｐゴシック" pitchFamily="-84" charset="-128"/>
              </a:rPr>
              <a:t>Constructors</a:t>
            </a:r>
          </a:p>
          <a:p>
            <a:pPr lvl="1"/>
            <a:r>
              <a:rPr lang="en-US" sz="1800">
                <a:solidFill>
                  <a:srgbClr val="000000"/>
                </a:solidFill>
                <a:latin typeface="Courier" charset="0"/>
                <a:ea typeface="ＭＳ Ｐゴシック" pitchFamily="-84" charset="-128"/>
              </a:rPr>
              <a:t>BinarySearchTree();</a:t>
            </a:r>
          </a:p>
          <a:p>
            <a:pPr lvl="1"/>
            <a:r>
              <a:rPr lang="en-US" sz="1800">
                <a:solidFill>
                  <a:srgbClr val="000000"/>
                </a:solidFill>
                <a:latin typeface="Courier" charset="0"/>
                <a:ea typeface="ＭＳ Ｐゴシック" pitchFamily="-84" charset="-128"/>
              </a:rPr>
              <a:t>BinarySearchTree(</a:t>
            </a:r>
            <a:r>
              <a:rPr lang="en-US" sz="1800">
                <a:solidFill>
                  <a:srgbClr val="760F50"/>
                </a:solidFill>
                <a:latin typeface="Courier" charset="0"/>
                <a:ea typeface="ＭＳ Ｐゴシック" pitchFamily="-84" charset="-128"/>
              </a:rPr>
              <a:t>const</a:t>
            </a:r>
            <a:r>
              <a:rPr lang="en-US" sz="1800">
                <a:solidFill>
                  <a:srgbClr val="000000"/>
                </a:solidFill>
                <a:latin typeface="Courier" charset="0"/>
                <a:ea typeface="ＭＳ Ｐゴシック" pitchFamily="-84" charset="-128"/>
              </a:rPr>
              <a:t> </a:t>
            </a:r>
            <a:r>
              <a:rPr lang="en-US" sz="1800">
                <a:solidFill>
                  <a:srgbClr val="3F6E74"/>
                </a:solidFill>
                <a:latin typeface="Courier" charset="0"/>
                <a:ea typeface="ＭＳ Ｐゴシック" pitchFamily="-84" charset="-128"/>
              </a:rPr>
              <a:t>BinarySearchTree</a:t>
            </a:r>
            <a:r>
              <a:rPr lang="en-US" sz="1800">
                <a:solidFill>
                  <a:srgbClr val="000000"/>
                </a:solidFill>
                <a:latin typeface="Courier" charset="0"/>
                <a:ea typeface="ＭＳ Ｐゴシック" pitchFamily="-84" charset="-128"/>
              </a:rPr>
              <a:t>&amp; tree);</a:t>
            </a:r>
          </a:p>
          <a:p>
            <a:pPr lvl="1">
              <a:buFontTx/>
              <a:buNone/>
            </a:pPr>
            <a:endParaRPr lang="en-US" sz="1600">
              <a:solidFill>
                <a:srgbClr val="000000"/>
              </a:solidFill>
              <a:latin typeface="Courier" charset="0"/>
              <a:ea typeface="ＭＳ Ｐゴシック" pitchFamily="-84" charset="-128"/>
            </a:endParaRPr>
          </a:p>
          <a:p>
            <a:r>
              <a:rPr lang="en-US" b="1">
                <a:solidFill>
                  <a:srgbClr val="000000"/>
                </a:solidFill>
                <a:ea typeface="ＭＳ Ｐゴシック" pitchFamily="-84" charset="-128"/>
              </a:rPr>
              <a:t>Destructor</a:t>
            </a:r>
          </a:p>
          <a:p>
            <a:pPr lvl="1"/>
            <a:r>
              <a:rPr lang="en-US" sz="1800">
                <a:solidFill>
                  <a:srgbClr val="000000"/>
                </a:solidFill>
                <a:latin typeface="Courier" charset="0"/>
                <a:ea typeface="ＭＳ Ｐゴシック" pitchFamily="-84" charset="-128"/>
              </a:rPr>
              <a:t>~BinarySearchTree();</a:t>
            </a:r>
          </a:p>
        </p:txBody>
      </p:sp>
      <p:sp>
        <p:nvSpPr>
          <p:cNvPr id="54276" name="Date Placeholder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r>
              <a:rPr lang="tr-TR" sz="800">
                <a:latin typeface="Calibri" pitchFamily="34" charset="0"/>
              </a:rPr>
              <a:t>2018 Autumn</a:t>
            </a:r>
            <a:endParaRPr lang="en-US" sz="800" dirty="0">
              <a:latin typeface="Calibri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CS211 Data Structures</a:t>
            </a:r>
          </a:p>
        </p:txBody>
      </p:sp>
      <p:sp>
        <p:nvSpPr>
          <p:cNvPr id="542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fld id="{23EFE272-9877-4DA3-8BE5-BA05E2FC9804}" type="slidenum">
              <a:rPr lang="en-US" sz="800" smtClean="0">
                <a:latin typeface="Calibri" pitchFamily="34" charset="0"/>
              </a:rPr>
              <a:pPr/>
              <a:t>45</a:t>
            </a:fld>
            <a:endParaRPr lang="en-US" sz="80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  <a:cs typeface="+mj-cs"/>
              </a:rPr>
              <a:t>The </a:t>
            </a:r>
            <a:r>
              <a:rPr lang="en-US" dirty="0" err="1">
                <a:ea typeface="+mj-ea"/>
                <a:cs typeface="+mj-cs"/>
              </a:rPr>
              <a:t>BinarySearchTree</a:t>
            </a:r>
            <a:r>
              <a:rPr lang="en-US" dirty="0">
                <a:ea typeface="+mj-ea"/>
                <a:cs typeface="+mj-cs"/>
              </a:rPr>
              <a:t> Class</a:t>
            </a:r>
          </a:p>
        </p:txBody>
      </p:sp>
      <p:sp>
        <p:nvSpPr>
          <p:cNvPr id="55299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9677400" cy="5105400"/>
          </a:xfrm>
        </p:spPr>
        <p:txBody>
          <a:bodyPr/>
          <a:lstStyle/>
          <a:p>
            <a:r>
              <a:rPr lang="en-US" b="1">
                <a:latin typeface="Courier" charset="0"/>
                <a:ea typeface="ＭＳ Ｐゴシック" pitchFamily="-84" charset="-128"/>
              </a:rPr>
              <a:t>Public methods</a:t>
            </a:r>
            <a:endParaRPr lang="tr-TR" b="1">
              <a:latin typeface="Courier" charset="0"/>
              <a:ea typeface="ＭＳ Ｐゴシック" pitchFamily="-84" charset="-128"/>
            </a:endParaRPr>
          </a:p>
          <a:p>
            <a:endParaRPr lang="en-US" b="1">
              <a:latin typeface="Courier" charset="0"/>
              <a:ea typeface="ＭＳ Ｐゴシック" pitchFamily="-84" charset="-128"/>
            </a:endParaRPr>
          </a:p>
          <a:p>
            <a:pPr lvl="1"/>
            <a:r>
              <a:rPr lang="en-US" sz="1800">
                <a:solidFill>
                  <a:srgbClr val="C02D9D"/>
                </a:solidFill>
                <a:ea typeface="ＭＳ Ｐゴシック" pitchFamily="-84" charset="-128"/>
              </a:rPr>
              <a:t>bool</a:t>
            </a:r>
            <a:r>
              <a:rPr lang="en-US" sz="1800">
                <a:solidFill>
                  <a:srgbClr val="000000"/>
                </a:solidFill>
                <a:ea typeface="ＭＳ Ｐゴシック" pitchFamily="-84" charset="-128"/>
              </a:rPr>
              <a:t> isEmpty() </a:t>
            </a:r>
            <a:r>
              <a:rPr lang="en-US" sz="1800">
                <a:solidFill>
                  <a:srgbClr val="C02D9D"/>
                </a:solidFill>
                <a:ea typeface="ＭＳ Ｐゴシック" pitchFamily="-84" charset="-128"/>
              </a:rPr>
              <a:t>const</a:t>
            </a:r>
            <a:r>
              <a:rPr lang="en-US" sz="1800">
                <a:solidFill>
                  <a:srgbClr val="000000"/>
                </a:solidFill>
                <a:ea typeface="ＭＳ Ｐゴシック" pitchFamily="-84" charset="-128"/>
              </a:rPr>
              <a:t>;</a:t>
            </a:r>
          </a:p>
          <a:p>
            <a:pPr lvl="1"/>
            <a:endParaRPr lang="en-US" sz="1800">
              <a:solidFill>
                <a:srgbClr val="000000"/>
              </a:solidFill>
              <a:ea typeface="ＭＳ Ｐゴシック" pitchFamily="-84" charset="-128"/>
            </a:endParaRPr>
          </a:p>
          <a:p>
            <a:pPr lvl="1"/>
            <a:r>
              <a:rPr lang="en-US" sz="1800">
                <a:solidFill>
                  <a:srgbClr val="C02D9D"/>
                </a:solidFill>
                <a:ea typeface="ＭＳ Ｐゴシック" pitchFamily="-84" charset="-128"/>
              </a:rPr>
              <a:t>void</a:t>
            </a:r>
            <a:r>
              <a:rPr lang="en-US" sz="1800">
                <a:solidFill>
                  <a:srgbClr val="000000"/>
                </a:solidFill>
                <a:ea typeface="ＭＳ Ｐゴシック" pitchFamily="-84" charset="-128"/>
              </a:rPr>
              <a:t> searchTreeRetrieve(KeyType searchKey, TreeItemType&amp; item);</a:t>
            </a:r>
          </a:p>
          <a:p>
            <a:pPr lvl="1"/>
            <a:r>
              <a:rPr lang="en-US" sz="1800">
                <a:solidFill>
                  <a:srgbClr val="C02D9D"/>
                </a:solidFill>
                <a:ea typeface="ＭＳ Ｐゴシック" pitchFamily="-84" charset="-128"/>
              </a:rPr>
              <a:t>void</a:t>
            </a:r>
            <a:r>
              <a:rPr lang="en-US" sz="1800">
                <a:solidFill>
                  <a:srgbClr val="000000"/>
                </a:solidFill>
                <a:ea typeface="ＭＳ Ｐゴシック" pitchFamily="-84" charset="-128"/>
              </a:rPr>
              <a:t> searchTreeInsert(</a:t>
            </a:r>
            <a:r>
              <a:rPr lang="en-US" sz="1800">
                <a:solidFill>
                  <a:srgbClr val="C02D9D"/>
                </a:solidFill>
                <a:ea typeface="ＭＳ Ｐゴシック" pitchFamily="-84" charset="-128"/>
              </a:rPr>
              <a:t>const</a:t>
            </a:r>
            <a:r>
              <a:rPr lang="en-US" sz="1800">
                <a:solidFill>
                  <a:srgbClr val="000000"/>
                </a:solidFill>
                <a:ea typeface="ＭＳ Ｐゴシック" pitchFamily="-84" charset="-128"/>
              </a:rPr>
              <a:t> TreeItemType&amp; newItem);</a:t>
            </a:r>
          </a:p>
          <a:p>
            <a:pPr lvl="1"/>
            <a:r>
              <a:rPr lang="en-US" sz="1800">
                <a:solidFill>
                  <a:srgbClr val="C02D9D"/>
                </a:solidFill>
                <a:ea typeface="ＭＳ Ｐゴシック" pitchFamily="-84" charset="-128"/>
              </a:rPr>
              <a:t>void</a:t>
            </a:r>
            <a:r>
              <a:rPr lang="en-US" sz="1800">
                <a:solidFill>
                  <a:srgbClr val="000000"/>
                </a:solidFill>
                <a:ea typeface="ＭＳ Ｐゴシック" pitchFamily="-84" charset="-128"/>
              </a:rPr>
              <a:t> searchTreeDelete(KeyType searchKey);</a:t>
            </a:r>
          </a:p>
          <a:p>
            <a:pPr lvl="1"/>
            <a:endParaRPr lang="en-US" sz="1800">
              <a:solidFill>
                <a:srgbClr val="000000"/>
              </a:solidFill>
              <a:ea typeface="ＭＳ Ｐゴシック" pitchFamily="-84" charset="-128"/>
            </a:endParaRPr>
          </a:p>
          <a:p>
            <a:pPr lvl="1"/>
            <a:r>
              <a:rPr lang="en-US" sz="1800">
                <a:solidFill>
                  <a:srgbClr val="C02D9D"/>
                </a:solidFill>
                <a:ea typeface="ＭＳ Ｐゴシック" pitchFamily="-84" charset="-128"/>
              </a:rPr>
              <a:t>void</a:t>
            </a:r>
            <a:r>
              <a:rPr lang="en-US" sz="1800">
                <a:solidFill>
                  <a:srgbClr val="000000"/>
                </a:solidFill>
                <a:ea typeface="ＭＳ Ｐゴシック" pitchFamily="-84" charset="-128"/>
              </a:rPr>
              <a:t> preorderTraverse(FunctionType visit);</a:t>
            </a:r>
          </a:p>
          <a:p>
            <a:pPr lvl="1"/>
            <a:r>
              <a:rPr lang="en-US" sz="1800">
                <a:solidFill>
                  <a:srgbClr val="C02D9D"/>
                </a:solidFill>
                <a:ea typeface="ＭＳ Ｐゴシック" pitchFamily="-84" charset="-128"/>
              </a:rPr>
              <a:t>void</a:t>
            </a:r>
            <a:r>
              <a:rPr lang="en-US" sz="1800">
                <a:solidFill>
                  <a:srgbClr val="000000"/>
                </a:solidFill>
                <a:ea typeface="ＭＳ Ｐゴシック" pitchFamily="-84" charset="-128"/>
              </a:rPr>
              <a:t> inorderTraverse(FunctionType visit);</a:t>
            </a:r>
          </a:p>
          <a:p>
            <a:pPr lvl="1"/>
            <a:r>
              <a:rPr lang="en-US" sz="1800">
                <a:solidFill>
                  <a:srgbClr val="C02D9D"/>
                </a:solidFill>
                <a:ea typeface="ＭＳ Ｐゴシック" pitchFamily="-84" charset="-128"/>
              </a:rPr>
              <a:t>void</a:t>
            </a:r>
            <a:r>
              <a:rPr lang="en-US" sz="1800">
                <a:solidFill>
                  <a:srgbClr val="000000"/>
                </a:solidFill>
                <a:ea typeface="ＭＳ Ｐゴシック" pitchFamily="-84" charset="-128"/>
              </a:rPr>
              <a:t> postorderTraverse(FunctionType visit);</a:t>
            </a:r>
          </a:p>
          <a:p>
            <a:pPr lvl="1"/>
            <a:endParaRPr lang="en-US" sz="1800">
              <a:solidFill>
                <a:srgbClr val="000000"/>
              </a:solidFill>
              <a:ea typeface="ＭＳ Ｐゴシック" pitchFamily="-84" charset="-128"/>
            </a:endParaRPr>
          </a:p>
          <a:p>
            <a:pPr lvl="1"/>
            <a:r>
              <a:rPr lang="en-US" sz="1800">
                <a:solidFill>
                  <a:srgbClr val="000000"/>
                </a:solidFill>
                <a:ea typeface="ＭＳ Ｐゴシック" pitchFamily="-84" charset="-128"/>
              </a:rPr>
              <a:t>BinarySearchTree&amp; </a:t>
            </a:r>
            <a:r>
              <a:rPr lang="en-US" sz="1800">
                <a:solidFill>
                  <a:srgbClr val="C02D9D"/>
                </a:solidFill>
                <a:ea typeface="ＭＳ Ｐゴシック" pitchFamily="-84" charset="-128"/>
              </a:rPr>
              <a:t>operator</a:t>
            </a:r>
            <a:r>
              <a:rPr lang="en-US" sz="1800">
                <a:solidFill>
                  <a:srgbClr val="000000"/>
                </a:solidFill>
                <a:ea typeface="ＭＳ Ｐゴシック" pitchFamily="-84" charset="-128"/>
              </a:rPr>
              <a:t>=(</a:t>
            </a:r>
            <a:r>
              <a:rPr lang="en-US" sz="1800">
                <a:solidFill>
                  <a:srgbClr val="C02D9D"/>
                </a:solidFill>
                <a:ea typeface="ＭＳ Ｐゴシック" pitchFamily="-84" charset="-128"/>
              </a:rPr>
              <a:t>const</a:t>
            </a:r>
            <a:r>
              <a:rPr lang="en-US" sz="1800">
                <a:solidFill>
                  <a:srgbClr val="000000"/>
                </a:solidFill>
                <a:ea typeface="ＭＳ Ｐゴシック" pitchFamily="-84" charset="-128"/>
              </a:rPr>
              <a:t> BinarySearchTree&amp; rhs);</a:t>
            </a:r>
          </a:p>
          <a:p>
            <a:pPr marL="914400" lvl="2" indent="0"/>
            <a:endParaRPr lang="en-US">
              <a:solidFill>
                <a:srgbClr val="000000"/>
              </a:solidFill>
              <a:ea typeface="ＭＳ Ｐゴシック" pitchFamily="-84" charset="-128"/>
            </a:endParaRPr>
          </a:p>
        </p:txBody>
      </p:sp>
      <p:sp>
        <p:nvSpPr>
          <p:cNvPr id="55300" name="Date Placeholder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r>
              <a:rPr lang="tr-TR" sz="800">
                <a:latin typeface="Calibri" pitchFamily="34" charset="0"/>
              </a:rPr>
              <a:t>2018 Autumn</a:t>
            </a:r>
            <a:endParaRPr lang="en-US" sz="800" dirty="0">
              <a:latin typeface="Calibri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CS211 Data Structures</a:t>
            </a:r>
          </a:p>
        </p:txBody>
      </p:sp>
      <p:sp>
        <p:nvSpPr>
          <p:cNvPr id="553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fld id="{BC67EBC4-7A98-421B-A713-CF4235EB9E38}" type="slidenum">
              <a:rPr lang="en-US" sz="800" smtClean="0">
                <a:latin typeface="Calibri" pitchFamily="34" charset="0"/>
              </a:rPr>
              <a:pPr/>
              <a:t>46</a:t>
            </a:fld>
            <a:endParaRPr lang="en-US" sz="80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  <a:cs typeface="+mj-cs"/>
              </a:rPr>
              <a:t>The </a:t>
            </a:r>
            <a:r>
              <a:rPr lang="en-US" dirty="0" err="1">
                <a:ea typeface="+mj-ea"/>
                <a:cs typeface="+mj-cs"/>
              </a:rPr>
              <a:t>BinarySearchTree</a:t>
            </a:r>
            <a:r>
              <a:rPr lang="en-US" dirty="0">
                <a:ea typeface="+mj-ea"/>
                <a:cs typeface="+mj-cs"/>
              </a:rPr>
              <a:t> Class</a:t>
            </a:r>
          </a:p>
        </p:txBody>
      </p:sp>
      <p:sp>
        <p:nvSpPr>
          <p:cNvPr id="5632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9525000" cy="5105400"/>
          </a:xfrm>
        </p:spPr>
        <p:txBody>
          <a:bodyPr/>
          <a:lstStyle/>
          <a:p>
            <a:r>
              <a:rPr lang="en-US" b="1">
                <a:latin typeface="Courier" charset="0"/>
                <a:ea typeface="ＭＳ Ｐゴシック" pitchFamily="-84" charset="-128"/>
              </a:rPr>
              <a:t>Protected methods</a:t>
            </a:r>
            <a:endParaRPr lang="tr-TR" b="1">
              <a:latin typeface="Courier" charset="0"/>
              <a:ea typeface="ＭＳ Ｐゴシック" pitchFamily="-84" charset="-128"/>
            </a:endParaRPr>
          </a:p>
          <a:p>
            <a:endParaRPr lang="en-US">
              <a:solidFill>
                <a:srgbClr val="000000"/>
              </a:solidFill>
              <a:ea typeface="ＭＳ Ｐゴシック" pitchFamily="-84" charset="-128"/>
            </a:endParaRPr>
          </a:p>
          <a:p>
            <a:pPr lvl="1"/>
            <a:r>
              <a:rPr lang="en-US" sz="1800">
                <a:solidFill>
                  <a:srgbClr val="C02D9D"/>
                </a:solidFill>
                <a:ea typeface="ＭＳ Ｐゴシック" pitchFamily="-84" charset="-128"/>
              </a:rPr>
              <a:t>void</a:t>
            </a:r>
            <a:r>
              <a:rPr lang="en-US" sz="1800">
                <a:solidFill>
                  <a:srgbClr val="000000"/>
                </a:solidFill>
                <a:ea typeface="ＭＳ Ｐゴシック" pitchFamily="-84" charset="-128"/>
              </a:rPr>
              <a:t> retrieveItem(TreeNode *treePtr, KeyType searchKey, </a:t>
            </a:r>
          </a:p>
          <a:p>
            <a:pPr lvl="1">
              <a:buFontTx/>
              <a:buNone/>
            </a:pPr>
            <a:r>
              <a:rPr lang="en-US" sz="1800">
                <a:solidFill>
                  <a:srgbClr val="000000"/>
                </a:solidFill>
                <a:ea typeface="ＭＳ Ｐゴシック" pitchFamily="-84" charset="-128"/>
              </a:rPr>
              <a:t>						TreeItemType&amp; item); </a:t>
            </a:r>
          </a:p>
          <a:p>
            <a:pPr lvl="1">
              <a:buFontTx/>
              <a:buNone/>
            </a:pPr>
            <a:endParaRPr lang="en-US" sz="1800">
              <a:solidFill>
                <a:srgbClr val="000000"/>
              </a:solidFill>
              <a:ea typeface="ＭＳ Ｐゴシック" pitchFamily="-84" charset="-128"/>
            </a:endParaRPr>
          </a:p>
          <a:p>
            <a:pPr lvl="1">
              <a:buFontTx/>
              <a:buNone/>
            </a:pPr>
            <a:endParaRPr lang="en-US" sz="1800">
              <a:solidFill>
                <a:srgbClr val="000000"/>
              </a:solidFill>
              <a:ea typeface="ＭＳ Ｐゴシック" pitchFamily="-84" charset="-128"/>
            </a:endParaRPr>
          </a:p>
          <a:p>
            <a:pPr lvl="1"/>
            <a:r>
              <a:rPr lang="en-US" sz="1800">
                <a:solidFill>
                  <a:srgbClr val="C02D9D"/>
                </a:solidFill>
                <a:ea typeface="ＭＳ Ｐゴシック" pitchFamily="-84" charset="-128"/>
              </a:rPr>
              <a:t>void</a:t>
            </a:r>
            <a:r>
              <a:rPr lang="en-US" sz="1800">
                <a:solidFill>
                  <a:srgbClr val="000000"/>
                </a:solidFill>
                <a:ea typeface="ＭＳ Ｐゴシック" pitchFamily="-84" charset="-128"/>
              </a:rPr>
              <a:t> insertItem(TreeNode * &amp;treePtr,</a:t>
            </a:r>
            <a:r>
              <a:rPr lang="en-US" sz="1800">
                <a:solidFill>
                  <a:srgbClr val="C02D9D"/>
                </a:solidFill>
                <a:ea typeface="ＭＳ Ｐゴシック" pitchFamily="-84" charset="-128"/>
              </a:rPr>
              <a:t>const</a:t>
            </a:r>
            <a:r>
              <a:rPr lang="en-US" sz="1800">
                <a:solidFill>
                  <a:srgbClr val="000000"/>
                </a:solidFill>
                <a:ea typeface="ＭＳ Ｐゴシック" pitchFamily="-84" charset="-128"/>
              </a:rPr>
              <a:t> TreeItemType&amp; item);</a:t>
            </a:r>
          </a:p>
          <a:p>
            <a:pPr lvl="1">
              <a:buFontTx/>
              <a:buNone/>
            </a:pPr>
            <a:endParaRPr lang="en-US" sz="1800">
              <a:solidFill>
                <a:srgbClr val="000000"/>
              </a:solidFill>
              <a:ea typeface="ＭＳ Ｐゴシック" pitchFamily="-84" charset="-128"/>
            </a:endParaRPr>
          </a:p>
          <a:p>
            <a:pPr lvl="1">
              <a:buFontTx/>
              <a:buNone/>
            </a:pPr>
            <a:endParaRPr lang="en-US" sz="1800">
              <a:solidFill>
                <a:srgbClr val="000000"/>
              </a:solidFill>
              <a:ea typeface="ＭＳ Ｐゴシック" pitchFamily="-84" charset="-128"/>
            </a:endParaRPr>
          </a:p>
          <a:p>
            <a:pPr lvl="1"/>
            <a:r>
              <a:rPr lang="en-US" sz="1800">
                <a:solidFill>
                  <a:srgbClr val="C02D9D"/>
                </a:solidFill>
                <a:ea typeface="ＭＳ Ｐゴシック" pitchFamily="-84" charset="-128"/>
              </a:rPr>
              <a:t>void</a:t>
            </a:r>
            <a:r>
              <a:rPr lang="en-US" sz="1800">
                <a:solidFill>
                  <a:srgbClr val="000000"/>
                </a:solidFill>
                <a:ea typeface="ＭＳ Ｐゴシック" pitchFamily="-84" charset="-128"/>
              </a:rPr>
              <a:t> deleteItem(TreeNode * &amp;treePtr, KeyType searchKey);</a:t>
            </a:r>
          </a:p>
          <a:p>
            <a:pPr lvl="1"/>
            <a:r>
              <a:rPr lang="en-US" sz="1800">
                <a:solidFill>
                  <a:srgbClr val="C02D9D"/>
                </a:solidFill>
                <a:ea typeface="ＭＳ Ｐゴシック" pitchFamily="-84" charset="-128"/>
              </a:rPr>
              <a:t>void</a:t>
            </a:r>
            <a:r>
              <a:rPr lang="en-US" sz="1800">
                <a:solidFill>
                  <a:srgbClr val="000000"/>
                </a:solidFill>
                <a:ea typeface="ＭＳ Ｐゴシック" pitchFamily="-84" charset="-128"/>
              </a:rPr>
              <a:t> deleteNodeItem(TreeNode * &amp;nodePtr);</a:t>
            </a:r>
          </a:p>
          <a:p>
            <a:pPr lvl="1"/>
            <a:r>
              <a:rPr lang="en-US" sz="1800">
                <a:solidFill>
                  <a:srgbClr val="C02D9D"/>
                </a:solidFill>
                <a:ea typeface="ＭＳ Ｐゴシック" pitchFamily="-84" charset="-128"/>
              </a:rPr>
              <a:t>void</a:t>
            </a:r>
            <a:r>
              <a:rPr lang="en-US" sz="1800">
                <a:solidFill>
                  <a:srgbClr val="000000"/>
                </a:solidFill>
                <a:ea typeface="ＭＳ Ｐゴシック" pitchFamily="-84" charset="-128"/>
              </a:rPr>
              <a:t> processLeftmost(TreeNode * &amp;nodePtr, TreeItemType&amp; item);  </a:t>
            </a:r>
          </a:p>
        </p:txBody>
      </p:sp>
      <p:sp>
        <p:nvSpPr>
          <p:cNvPr id="56324" name="Date Placeholder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r>
              <a:rPr lang="tr-TR" sz="800">
                <a:latin typeface="Calibri" pitchFamily="34" charset="0"/>
              </a:rPr>
              <a:t>2018 Autumn</a:t>
            </a:r>
            <a:endParaRPr lang="en-US" sz="800" dirty="0">
              <a:latin typeface="Calibri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CS211 Data Structures</a:t>
            </a:r>
          </a:p>
        </p:txBody>
      </p:sp>
      <p:sp>
        <p:nvSpPr>
          <p:cNvPr id="563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fld id="{DAC94E65-865C-43C3-AB98-3AB1260909C2}" type="slidenum">
              <a:rPr lang="en-US" sz="800" smtClean="0">
                <a:latin typeface="Calibri" pitchFamily="34" charset="0"/>
              </a:rPr>
              <a:pPr/>
              <a:t>47</a:t>
            </a:fld>
            <a:endParaRPr lang="en-US" sz="80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Date Placeholder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r>
              <a:rPr lang="tr-TR" sz="800">
                <a:latin typeface="Calibri" pitchFamily="34" charset="0"/>
              </a:rPr>
              <a:t>2018 Autumn</a:t>
            </a:r>
            <a:endParaRPr lang="en-US" sz="800" dirty="0">
              <a:latin typeface="Calibri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CS211 Data Structures</a:t>
            </a:r>
          </a:p>
        </p:txBody>
      </p:sp>
      <p:sp>
        <p:nvSpPr>
          <p:cNvPr id="573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fld id="{688EEE9A-393E-46DD-A136-5947151DB321}" type="slidenum">
              <a:rPr lang="en-US" sz="800" smtClean="0">
                <a:latin typeface="Calibri" pitchFamily="34" charset="0"/>
              </a:rPr>
              <a:pPr/>
              <a:t>48</a:t>
            </a:fld>
            <a:endParaRPr lang="en-US" sz="800">
              <a:latin typeface="Calibri" pitchFamily="34" charset="0"/>
            </a:endParaRPr>
          </a:p>
        </p:txBody>
      </p:sp>
      <p:sp>
        <p:nvSpPr>
          <p:cNvPr id="43008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9372600" cy="609600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+mj-ea"/>
                <a:cs typeface="+mj-cs"/>
              </a:rPr>
              <a:t>Searching (Retrieving) an Item in a BST</a:t>
            </a:r>
          </a:p>
        </p:txBody>
      </p:sp>
      <p:sp>
        <p:nvSpPr>
          <p:cNvPr id="573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762000"/>
            <a:ext cx="9296400" cy="5638800"/>
          </a:xfrm>
        </p:spPr>
        <p:txBody>
          <a:bodyPr/>
          <a:lstStyle/>
          <a:p>
            <a:pPr>
              <a:buFontTx/>
              <a:buNone/>
            </a:pPr>
            <a:r>
              <a:rPr lang="en-US" sz="1600">
                <a:solidFill>
                  <a:srgbClr val="C02D9D"/>
                </a:solidFill>
                <a:ea typeface="ＭＳ Ｐゴシック" pitchFamily="-84" charset="-128"/>
              </a:rPr>
              <a:t>void</a:t>
            </a: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 BinarySearchTree::searchTreeRetrieve(KeyType searchKey,</a:t>
            </a:r>
          </a:p>
          <a:p>
            <a:pPr>
              <a:buFontTx/>
              <a:buNone/>
            </a:pP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				TreeItemType&amp; treeItem) </a:t>
            </a:r>
            <a:r>
              <a:rPr lang="en-US" sz="1600">
                <a:solidFill>
                  <a:srgbClr val="C02D9D"/>
                </a:solidFill>
                <a:ea typeface="ＭＳ Ｐゴシック" pitchFamily="-84" charset="-128"/>
              </a:rPr>
              <a:t>const</a:t>
            </a: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 </a:t>
            </a:r>
            <a:r>
              <a:rPr lang="en-US" sz="1600">
                <a:solidFill>
                  <a:srgbClr val="C02D9D"/>
                </a:solidFill>
                <a:ea typeface="ＭＳ Ｐゴシック" pitchFamily="-84" charset="-128"/>
              </a:rPr>
              <a:t>throw</a:t>
            </a: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(TreeException) {</a:t>
            </a:r>
          </a:p>
          <a:p>
            <a:pPr>
              <a:buFontTx/>
              <a:buNone/>
            </a:pP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		retrieveItem(root, searchKey, treeItem);</a:t>
            </a:r>
          </a:p>
          <a:p>
            <a:pPr>
              <a:buFontTx/>
              <a:buNone/>
            </a:pP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}</a:t>
            </a:r>
          </a:p>
          <a:p>
            <a:pPr>
              <a:buFontTx/>
              <a:buNone/>
            </a:pPr>
            <a:endParaRPr lang="en-US" sz="1600">
              <a:solidFill>
                <a:srgbClr val="C02D9D"/>
              </a:solidFill>
              <a:ea typeface="ＭＳ Ｐゴシック" pitchFamily="-84" charset="-128"/>
            </a:endParaRPr>
          </a:p>
          <a:p>
            <a:pPr>
              <a:buFontTx/>
              <a:buNone/>
            </a:pPr>
            <a:endParaRPr lang="en-US" sz="1600">
              <a:solidFill>
                <a:srgbClr val="C02D9D"/>
              </a:solidFill>
              <a:ea typeface="ＭＳ Ｐゴシック" pitchFamily="-84" charset="-128"/>
            </a:endParaRPr>
          </a:p>
          <a:p>
            <a:pPr>
              <a:buFontTx/>
              <a:buNone/>
            </a:pPr>
            <a:r>
              <a:rPr lang="en-US" sz="1600">
                <a:solidFill>
                  <a:srgbClr val="C02D9D"/>
                </a:solidFill>
                <a:ea typeface="ＭＳ Ｐゴシック" pitchFamily="-84" charset="-128"/>
              </a:rPr>
              <a:t>void</a:t>
            </a: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 BinarySearchTree::retrieveItem(TreeNode *treePtr, KeyType searchKey,</a:t>
            </a:r>
          </a:p>
          <a:p>
            <a:pPr>
              <a:buFontTx/>
              <a:buNone/>
            </a:pP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				TreeItemType&amp; treeItem) </a:t>
            </a:r>
            <a:r>
              <a:rPr lang="en-US" sz="1600">
                <a:solidFill>
                  <a:srgbClr val="C02D9D"/>
                </a:solidFill>
                <a:ea typeface="ＭＳ Ｐゴシック" pitchFamily="-84" charset="-128"/>
              </a:rPr>
              <a:t>const throw</a:t>
            </a: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(TreeException) {</a:t>
            </a:r>
          </a:p>
          <a:p>
            <a:pPr>
              <a:buFontTx/>
              <a:buNone/>
            </a:pPr>
            <a:endParaRPr lang="en-US" sz="1600">
              <a:solidFill>
                <a:srgbClr val="000000"/>
              </a:solidFill>
              <a:ea typeface="ＭＳ Ｐゴシック" pitchFamily="-84" charset="-128"/>
            </a:endParaRPr>
          </a:p>
          <a:p>
            <a:pPr>
              <a:buFontTx/>
              <a:buNone/>
            </a:pP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		</a:t>
            </a:r>
            <a:r>
              <a:rPr lang="en-US" sz="1600">
                <a:solidFill>
                  <a:srgbClr val="C02D9D"/>
                </a:solidFill>
                <a:ea typeface="ＭＳ Ｐゴシック" pitchFamily="-84" charset="-128"/>
              </a:rPr>
              <a:t>if</a:t>
            </a: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 (treePtr == </a:t>
            </a:r>
            <a:r>
              <a:rPr lang="en-US" sz="1600">
                <a:solidFill>
                  <a:srgbClr val="C02D9D"/>
                </a:solidFill>
                <a:ea typeface="ＭＳ Ｐゴシック" pitchFamily="-84" charset="-128"/>
              </a:rPr>
              <a:t>NULL</a:t>
            </a: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)</a:t>
            </a:r>
          </a:p>
          <a:p>
            <a:pPr>
              <a:buFontTx/>
              <a:buNone/>
            </a:pPr>
            <a:r>
              <a:rPr lang="en-US" sz="1600">
                <a:solidFill>
                  <a:srgbClr val="C02D9D"/>
                </a:solidFill>
                <a:ea typeface="ＭＳ Ｐゴシック" pitchFamily="-84" charset="-128"/>
              </a:rPr>
              <a:t>			throw</a:t>
            </a: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 TreeException(</a:t>
            </a:r>
            <a:r>
              <a:rPr lang="en-US" sz="1600">
                <a:solidFill>
                  <a:srgbClr val="D62B24"/>
                </a:solidFill>
                <a:ea typeface="ＭＳ Ｐゴシック" pitchFamily="-84" charset="-128"/>
              </a:rPr>
              <a:t>"TreeException: searchKey not found"</a:t>
            </a: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);</a:t>
            </a:r>
          </a:p>
          <a:p>
            <a:pPr>
              <a:buFontTx/>
              <a:buNone/>
            </a:pP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		</a:t>
            </a:r>
            <a:r>
              <a:rPr lang="en-US" sz="1600">
                <a:solidFill>
                  <a:srgbClr val="C02D9D"/>
                </a:solidFill>
                <a:ea typeface="ＭＳ Ｐゴシック" pitchFamily="-84" charset="-128"/>
              </a:rPr>
              <a:t>else</a:t>
            </a: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 </a:t>
            </a:r>
            <a:r>
              <a:rPr lang="en-US" sz="1600">
                <a:solidFill>
                  <a:srgbClr val="C02D9D"/>
                </a:solidFill>
                <a:ea typeface="ＭＳ Ｐゴシック" pitchFamily="-84" charset="-128"/>
              </a:rPr>
              <a:t>if</a:t>
            </a: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 (searchKey == treePtr-&gt;item.getKey())</a:t>
            </a:r>
          </a:p>
          <a:p>
            <a:pPr>
              <a:buFontTx/>
              <a:buNone/>
            </a:pP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			treeItem = treePtr-&gt;item;</a:t>
            </a:r>
          </a:p>
          <a:p>
            <a:pPr>
              <a:buFontTx/>
              <a:buNone/>
            </a:pPr>
            <a:r>
              <a:rPr lang="en-US" sz="1600">
                <a:solidFill>
                  <a:srgbClr val="C02D9D"/>
                </a:solidFill>
                <a:ea typeface="ＭＳ Ｐゴシック" pitchFamily="-84" charset="-128"/>
              </a:rPr>
              <a:t>		else</a:t>
            </a: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 </a:t>
            </a:r>
            <a:r>
              <a:rPr lang="en-US" sz="1600">
                <a:solidFill>
                  <a:srgbClr val="C02D9D"/>
                </a:solidFill>
                <a:ea typeface="ＭＳ Ｐゴシック" pitchFamily="-84" charset="-128"/>
              </a:rPr>
              <a:t>if</a:t>
            </a: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 (searchKey &lt; treePtr-&gt;item.getKey())</a:t>
            </a:r>
          </a:p>
          <a:p>
            <a:pPr>
              <a:buFontTx/>
              <a:buNone/>
            </a:pP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			retrieveItem(treePtr-&gt;leftChildPtr, searchKey, treeItem);</a:t>
            </a:r>
          </a:p>
          <a:p>
            <a:pPr>
              <a:buFontTx/>
              <a:buNone/>
            </a:pP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		</a:t>
            </a:r>
            <a:r>
              <a:rPr lang="en-US" sz="1600">
                <a:solidFill>
                  <a:srgbClr val="C02D9D"/>
                </a:solidFill>
                <a:ea typeface="ＭＳ Ｐゴシック" pitchFamily="-84" charset="-128"/>
              </a:rPr>
              <a:t>else</a:t>
            </a:r>
          </a:p>
          <a:p>
            <a:pPr>
              <a:buFontTx/>
              <a:buNone/>
            </a:pP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			retrieveItem(treePtr-&gt;rightChildPtr, searchKey, treeItem);</a:t>
            </a:r>
          </a:p>
          <a:p>
            <a:pPr>
              <a:buFontTx/>
              <a:buNone/>
            </a:pP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}</a:t>
            </a:r>
            <a:endParaRPr lang="en-US" sz="1600">
              <a:ea typeface="ＭＳ Ｐゴシック" pitchFamily="-84" charset="-128"/>
            </a:endParaRPr>
          </a:p>
        </p:txBody>
      </p:sp>
    </p:spTree>
  </p:cSld>
  <p:clrMapOvr>
    <a:masterClrMapping/>
  </p:clrMapOvr>
  <p:transition spd="slow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Date Placeholder 2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r>
              <a:rPr lang="tr-TR" sz="800">
                <a:latin typeface="Calibri" pitchFamily="34" charset="0"/>
              </a:rPr>
              <a:t>2018 Autumn</a:t>
            </a:r>
            <a:endParaRPr lang="en-US" sz="800" dirty="0">
              <a:latin typeface="Calibri" pitchFamily="34" charset="0"/>
            </a:endParaRPr>
          </a:p>
        </p:txBody>
      </p:sp>
      <p:sp>
        <p:nvSpPr>
          <p:cNvPr id="2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CS211 Data Structures</a:t>
            </a:r>
          </a:p>
        </p:txBody>
      </p:sp>
      <p:sp>
        <p:nvSpPr>
          <p:cNvPr id="5837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fld id="{91036F87-3FF4-46F0-B255-14C15C59E308}" type="slidenum">
              <a:rPr lang="en-US" sz="800" smtClean="0">
                <a:latin typeface="Calibri" pitchFamily="34" charset="0"/>
              </a:rPr>
              <a:pPr/>
              <a:t>49</a:t>
            </a:fld>
            <a:endParaRPr lang="en-US" sz="800">
              <a:latin typeface="Calibri" pitchFamily="34" charset="0"/>
            </a:endParaRPr>
          </a:p>
        </p:txBody>
      </p:sp>
      <p:sp>
        <p:nvSpPr>
          <p:cNvPr id="431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  <a:cs typeface="+mj-cs"/>
              </a:rPr>
              <a:t>Inserting an Item into a BST</a:t>
            </a:r>
          </a:p>
        </p:txBody>
      </p:sp>
      <p:grpSp>
        <p:nvGrpSpPr>
          <p:cNvPr id="58374" name="Group 3"/>
          <p:cNvGrpSpPr>
            <a:grpSpLocks/>
          </p:cNvGrpSpPr>
          <p:nvPr/>
        </p:nvGrpSpPr>
        <p:grpSpPr bwMode="auto">
          <a:xfrm>
            <a:off x="4953000" y="1752600"/>
            <a:ext cx="2520950" cy="3725863"/>
            <a:chOff x="3424" y="766"/>
            <a:chExt cx="1588" cy="2347"/>
          </a:xfrm>
        </p:grpSpPr>
        <p:sp>
          <p:nvSpPr>
            <p:cNvPr id="58376" name="Oval 4"/>
            <p:cNvSpPr>
              <a:spLocks noChangeArrowheads="1"/>
            </p:cNvSpPr>
            <p:nvPr/>
          </p:nvSpPr>
          <p:spPr bwMode="auto">
            <a:xfrm>
              <a:off x="4331" y="1525"/>
              <a:ext cx="227" cy="227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800">
                  <a:latin typeface="Arial" charset="0"/>
                </a:rPr>
                <a:t>6</a:t>
              </a:r>
            </a:p>
          </p:txBody>
        </p:sp>
        <p:sp>
          <p:nvSpPr>
            <p:cNvPr id="58377" name="Oval 5"/>
            <p:cNvSpPr>
              <a:spLocks noChangeArrowheads="1"/>
            </p:cNvSpPr>
            <p:nvPr/>
          </p:nvSpPr>
          <p:spPr bwMode="auto">
            <a:xfrm>
              <a:off x="3878" y="1978"/>
              <a:ext cx="227" cy="227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800">
                  <a:latin typeface="Arial" charset="0"/>
                </a:rPr>
                <a:t>2</a:t>
              </a:r>
            </a:p>
          </p:txBody>
        </p:sp>
        <p:sp>
          <p:nvSpPr>
            <p:cNvPr id="58378" name="Oval 6"/>
            <p:cNvSpPr>
              <a:spLocks noChangeArrowheads="1"/>
            </p:cNvSpPr>
            <p:nvPr/>
          </p:nvSpPr>
          <p:spPr bwMode="auto">
            <a:xfrm>
              <a:off x="4785" y="1979"/>
              <a:ext cx="227" cy="227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800">
                  <a:latin typeface="Arial" charset="0"/>
                </a:rPr>
                <a:t>8</a:t>
              </a:r>
            </a:p>
          </p:txBody>
        </p:sp>
        <p:sp>
          <p:nvSpPr>
            <p:cNvPr id="58379" name="Oval 7"/>
            <p:cNvSpPr>
              <a:spLocks noChangeArrowheads="1"/>
            </p:cNvSpPr>
            <p:nvPr/>
          </p:nvSpPr>
          <p:spPr bwMode="auto">
            <a:xfrm>
              <a:off x="3424" y="2432"/>
              <a:ext cx="227" cy="227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800">
                  <a:latin typeface="Arial" charset="0"/>
                </a:rPr>
                <a:t>1</a:t>
              </a:r>
            </a:p>
          </p:txBody>
        </p:sp>
        <p:sp>
          <p:nvSpPr>
            <p:cNvPr id="58380" name="Oval 8"/>
            <p:cNvSpPr>
              <a:spLocks noChangeArrowheads="1"/>
            </p:cNvSpPr>
            <p:nvPr/>
          </p:nvSpPr>
          <p:spPr bwMode="auto">
            <a:xfrm>
              <a:off x="4331" y="2432"/>
              <a:ext cx="227" cy="227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800">
                  <a:latin typeface="Arial" charset="0"/>
                </a:rPr>
                <a:t>4</a:t>
              </a:r>
            </a:p>
          </p:txBody>
        </p:sp>
        <p:sp>
          <p:nvSpPr>
            <p:cNvPr id="58381" name="Oval 9"/>
            <p:cNvSpPr>
              <a:spLocks noChangeArrowheads="1"/>
            </p:cNvSpPr>
            <p:nvPr/>
          </p:nvSpPr>
          <p:spPr bwMode="auto">
            <a:xfrm>
              <a:off x="3878" y="2886"/>
              <a:ext cx="227" cy="227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800">
                  <a:latin typeface="Arial" charset="0"/>
                </a:rPr>
                <a:t>3</a:t>
              </a:r>
            </a:p>
          </p:txBody>
        </p:sp>
        <p:sp>
          <p:nvSpPr>
            <p:cNvPr id="58382" name="Line 10"/>
            <p:cNvSpPr>
              <a:spLocks noChangeShapeType="1"/>
            </p:cNvSpPr>
            <p:nvPr/>
          </p:nvSpPr>
          <p:spPr bwMode="auto">
            <a:xfrm flipH="1">
              <a:off x="3621" y="2190"/>
              <a:ext cx="272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58383" name="Line 11"/>
            <p:cNvSpPr>
              <a:spLocks noChangeShapeType="1"/>
            </p:cNvSpPr>
            <p:nvPr/>
          </p:nvSpPr>
          <p:spPr bwMode="auto">
            <a:xfrm flipH="1">
              <a:off x="4088" y="2635"/>
              <a:ext cx="272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58384" name="Line 12"/>
            <p:cNvSpPr>
              <a:spLocks noChangeShapeType="1"/>
            </p:cNvSpPr>
            <p:nvPr/>
          </p:nvSpPr>
          <p:spPr bwMode="auto">
            <a:xfrm flipH="1">
              <a:off x="4083" y="1730"/>
              <a:ext cx="272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58385" name="Line 13"/>
            <p:cNvSpPr>
              <a:spLocks noChangeShapeType="1"/>
            </p:cNvSpPr>
            <p:nvPr/>
          </p:nvSpPr>
          <p:spPr bwMode="auto">
            <a:xfrm>
              <a:off x="4088" y="2173"/>
              <a:ext cx="273" cy="2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58386" name="Line 14"/>
            <p:cNvSpPr>
              <a:spLocks noChangeShapeType="1"/>
            </p:cNvSpPr>
            <p:nvPr/>
          </p:nvSpPr>
          <p:spPr bwMode="auto">
            <a:xfrm>
              <a:off x="4537" y="1722"/>
              <a:ext cx="273" cy="2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58387" name="Oval 15"/>
            <p:cNvSpPr>
              <a:spLocks noChangeArrowheads="1"/>
            </p:cNvSpPr>
            <p:nvPr/>
          </p:nvSpPr>
          <p:spPr bwMode="auto">
            <a:xfrm>
              <a:off x="4764" y="2886"/>
              <a:ext cx="227" cy="227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800">
                  <a:latin typeface="Arial" charset="0"/>
                </a:rPr>
                <a:t>5</a:t>
              </a:r>
            </a:p>
          </p:txBody>
        </p:sp>
        <p:sp>
          <p:nvSpPr>
            <p:cNvPr id="58388" name="Line 16"/>
            <p:cNvSpPr>
              <a:spLocks noChangeShapeType="1"/>
            </p:cNvSpPr>
            <p:nvPr/>
          </p:nvSpPr>
          <p:spPr bwMode="auto">
            <a:xfrm>
              <a:off x="4533" y="2630"/>
              <a:ext cx="273" cy="2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58389" name="Line 17"/>
            <p:cNvSpPr>
              <a:spLocks noChangeShapeType="1"/>
            </p:cNvSpPr>
            <p:nvPr/>
          </p:nvSpPr>
          <p:spPr bwMode="auto">
            <a:xfrm>
              <a:off x="4468" y="1026"/>
              <a:ext cx="0" cy="453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58390" name="Text Box 18"/>
            <p:cNvSpPr txBox="1">
              <a:spLocks noChangeArrowheads="1"/>
            </p:cNvSpPr>
            <p:nvPr/>
          </p:nvSpPr>
          <p:spPr bwMode="auto">
            <a:xfrm>
              <a:off x="4138" y="766"/>
              <a:ext cx="59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9pPr>
            </a:lstStyle>
            <a:p>
              <a:pPr eaLnBrk="1" hangingPunct="1"/>
              <a:r>
                <a:rPr lang="en-US" sz="1800">
                  <a:latin typeface="Arial" charset="0"/>
                </a:rPr>
                <a:t>Insert 5</a:t>
              </a:r>
            </a:p>
          </p:txBody>
        </p:sp>
        <p:sp>
          <p:nvSpPr>
            <p:cNvPr id="58391" name="Line 19"/>
            <p:cNvSpPr>
              <a:spLocks noChangeShapeType="1"/>
            </p:cNvSpPr>
            <p:nvPr/>
          </p:nvSpPr>
          <p:spPr bwMode="auto">
            <a:xfrm flipH="1">
              <a:off x="4150" y="1842"/>
              <a:ext cx="272" cy="273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58392" name="Line 20"/>
            <p:cNvSpPr>
              <a:spLocks noChangeShapeType="1"/>
            </p:cNvSpPr>
            <p:nvPr/>
          </p:nvSpPr>
          <p:spPr bwMode="auto">
            <a:xfrm>
              <a:off x="4241" y="2160"/>
              <a:ext cx="227" cy="227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58393" name="Line 21"/>
            <p:cNvSpPr>
              <a:spLocks noChangeShapeType="1"/>
            </p:cNvSpPr>
            <p:nvPr/>
          </p:nvSpPr>
          <p:spPr bwMode="auto">
            <a:xfrm>
              <a:off x="4604" y="2523"/>
              <a:ext cx="272" cy="272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</p:grpSp>
      <p:sp>
        <p:nvSpPr>
          <p:cNvPr id="58375" name="Text Box 22"/>
          <p:cNvSpPr txBox="1">
            <a:spLocks noChangeArrowheads="1"/>
          </p:cNvSpPr>
          <p:nvPr/>
        </p:nvSpPr>
        <p:spPr bwMode="auto">
          <a:xfrm>
            <a:off x="609600" y="2438400"/>
            <a:ext cx="4791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r>
              <a:rPr lang="en-US" sz="2400">
                <a:latin typeface="Times New Roman" pitchFamily="-84" charset="0"/>
              </a:rPr>
              <a:t>Search determines the insertion point.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Date Placeholder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r>
              <a:rPr lang="tr-TR" sz="800">
                <a:latin typeface="Calibri" pitchFamily="34" charset="0"/>
              </a:rPr>
              <a:t>2018 Autumn</a:t>
            </a:r>
            <a:endParaRPr lang="en-US" sz="800" dirty="0">
              <a:latin typeface="Calibri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CS211 Data Structures</a:t>
            </a:r>
          </a:p>
        </p:txBody>
      </p:sp>
      <p:sp>
        <p:nvSpPr>
          <p:cNvPr id="717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fld id="{2679ED96-2777-41D3-9D04-2FDEBB46A82A}" type="slidenum">
              <a:rPr lang="en-US" sz="800" smtClean="0">
                <a:latin typeface="Calibri" pitchFamily="34" charset="0"/>
              </a:rPr>
              <a:pPr/>
              <a:t>5</a:t>
            </a:fld>
            <a:endParaRPr lang="en-US" sz="800">
              <a:latin typeface="Calibri" pitchFamily="34" charset="0"/>
            </a:endParaRPr>
          </a:p>
        </p:txBody>
      </p:sp>
      <p:sp>
        <p:nvSpPr>
          <p:cNvPr id="374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  <a:cs typeface="+mj-cs"/>
              </a:rPr>
              <a:t>What is a Tree? </a:t>
            </a:r>
          </a:p>
        </p:txBody>
      </p:sp>
      <p:sp>
        <p:nvSpPr>
          <p:cNvPr id="717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endParaRPr lang="en-US" dirty="0">
              <a:ea typeface="ＭＳ Ｐゴシック" pitchFamily="-84" charset="-128"/>
            </a:endParaRPr>
          </a:p>
          <a:p>
            <a:pPr>
              <a:lnSpc>
                <a:spcPct val="80000"/>
              </a:lnSpc>
            </a:pPr>
            <a:r>
              <a:rPr lang="en-US" dirty="0">
                <a:ea typeface="ＭＳ Ｐゴシック" pitchFamily="-84" charset="-128"/>
              </a:rPr>
              <a:t>The root of each sub-tree is said to be </a:t>
            </a:r>
            <a:r>
              <a:rPr lang="en-US" b="1" i="1" dirty="0">
                <a:solidFill>
                  <a:srgbClr val="C00000"/>
                </a:solidFill>
                <a:ea typeface="ＭＳ Ｐゴシック" pitchFamily="-84" charset="-128"/>
              </a:rPr>
              <a:t>child</a:t>
            </a:r>
            <a:r>
              <a:rPr lang="en-US" dirty="0">
                <a:ea typeface="ＭＳ Ｐゴシック" pitchFamily="-84" charset="-128"/>
              </a:rPr>
              <a:t> of r, and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ea typeface="ＭＳ Ｐゴシック" pitchFamily="-84" charset="-128"/>
              </a:rPr>
              <a:t>	r is the </a:t>
            </a:r>
            <a:r>
              <a:rPr lang="en-US" b="1" i="1" dirty="0">
                <a:solidFill>
                  <a:srgbClr val="C00000"/>
                </a:solidFill>
                <a:ea typeface="ＭＳ Ｐゴシック" pitchFamily="-84" charset="-128"/>
              </a:rPr>
              <a:t>parent</a:t>
            </a:r>
            <a:r>
              <a:rPr lang="en-US" dirty="0">
                <a:ea typeface="ＭＳ Ｐゴシック" pitchFamily="-84" charset="-128"/>
              </a:rPr>
              <a:t> of each sub-tree</a:t>
            </a:r>
            <a:r>
              <a:rPr lang="tr-TR" dirty="0">
                <a:ea typeface="ＭＳ Ｐゴシック" pitchFamily="-84" charset="-128"/>
              </a:rPr>
              <a:t>’s</a:t>
            </a:r>
            <a:r>
              <a:rPr lang="en-US" dirty="0">
                <a:ea typeface="ＭＳ Ｐゴシック" pitchFamily="-84" charset="-128"/>
              </a:rPr>
              <a:t> root. 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dirty="0">
              <a:ea typeface="ＭＳ Ｐゴシック" pitchFamily="-84" charset="-128"/>
            </a:endParaRPr>
          </a:p>
          <a:p>
            <a:pPr>
              <a:lnSpc>
                <a:spcPct val="80000"/>
              </a:lnSpc>
            </a:pPr>
            <a:r>
              <a:rPr lang="en-US" dirty="0">
                <a:ea typeface="ＭＳ Ｐゴシック" pitchFamily="-84" charset="-128"/>
              </a:rPr>
              <a:t>If a tree is a collection of N nodes, then it has N-1 edges.</a:t>
            </a:r>
            <a:endParaRPr lang="en-US" b="1" dirty="0">
              <a:solidFill>
                <a:srgbClr val="FF0000"/>
              </a:solidFill>
              <a:ea typeface="ＭＳ Ｐゴシック" pitchFamily="-84" charset="-128"/>
            </a:endParaRPr>
          </a:p>
          <a:p>
            <a:pPr>
              <a:lnSpc>
                <a:spcPct val="80000"/>
              </a:lnSpc>
            </a:pPr>
            <a:endParaRPr lang="en-US" dirty="0">
              <a:ea typeface="ＭＳ Ｐゴシック" pitchFamily="-84" charset="-128"/>
            </a:endParaRPr>
          </a:p>
          <a:p>
            <a:pPr>
              <a:lnSpc>
                <a:spcPct val="80000"/>
              </a:lnSpc>
            </a:pPr>
            <a:r>
              <a:rPr lang="en-US" dirty="0">
                <a:ea typeface="ＭＳ Ｐゴシック" pitchFamily="-84" charset="-128"/>
              </a:rPr>
              <a:t>A </a:t>
            </a:r>
            <a:r>
              <a:rPr lang="en-US" b="1" i="1" dirty="0">
                <a:ea typeface="ＭＳ Ｐゴシック" pitchFamily="-84" charset="-128"/>
              </a:rPr>
              <a:t>path</a:t>
            </a:r>
            <a:r>
              <a:rPr lang="en-US" dirty="0">
                <a:ea typeface="ＭＳ Ｐゴシック" pitchFamily="-84" charset="-128"/>
              </a:rPr>
              <a:t> from node n</a:t>
            </a:r>
            <a:r>
              <a:rPr lang="en-US" baseline="-25000" dirty="0">
                <a:ea typeface="ＭＳ Ｐゴシック" pitchFamily="-84" charset="-128"/>
              </a:rPr>
              <a:t>1</a:t>
            </a:r>
            <a:r>
              <a:rPr lang="en-US" dirty="0">
                <a:ea typeface="ＭＳ Ｐゴシック" pitchFamily="-84" charset="-128"/>
              </a:rPr>
              <a:t> to </a:t>
            </a:r>
            <a:r>
              <a:rPr lang="en-US" dirty="0" err="1">
                <a:ea typeface="ＭＳ Ｐゴシック" pitchFamily="-84" charset="-128"/>
              </a:rPr>
              <a:t>n</a:t>
            </a:r>
            <a:r>
              <a:rPr lang="en-US" baseline="-25000" dirty="0" err="1">
                <a:ea typeface="ＭＳ Ｐゴシック" pitchFamily="-84" charset="-128"/>
              </a:rPr>
              <a:t>k</a:t>
            </a:r>
            <a:r>
              <a:rPr lang="en-US" dirty="0">
                <a:ea typeface="ＭＳ Ｐゴシック" pitchFamily="-84" charset="-128"/>
              </a:rPr>
              <a:t> is defined as a sequence of nodes n</a:t>
            </a:r>
            <a:r>
              <a:rPr lang="en-US" baseline="-25000" dirty="0">
                <a:ea typeface="ＭＳ Ｐゴシック" pitchFamily="-84" charset="-128"/>
              </a:rPr>
              <a:t>1</a:t>
            </a:r>
            <a:r>
              <a:rPr lang="en-US" dirty="0">
                <a:ea typeface="ＭＳ Ｐゴシック" pitchFamily="-84" charset="-128"/>
              </a:rPr>
              <a:t>,n</a:t>
            </a:r>
            <a:r>
              <a:rPr lang="en-US" baseline="-25000" dirty="0">
                <a:ea typeface="ＭＳ Ｐゴシック" pitchFamily="-84" charset="-128"/>
              </a:rPr>
              <a:t>2</a:t>
            </a:r>
            <a:r>
              <a:rPr lang="en-US" dirty="0">
                <a:ea typeface="ＭＳ Ｐゴシック" pitchFamily="-84" charset="-128"/>
              </a:rPr>
              <a:t>, …,</a:t>
            </a:r>
            <a:r>
              <a:rPr lang="en-US" dirty="0" err="1">
                <a:ea typeface="ＭＳ Ｐゴシック" pitchFamily="-84" charset="-128"/>
              </a:rPr>
              <a:t>n</a:t>
            </a:r>
            <a:r>
              <a:rPr lang="en-US" baseline="-25000" dirty="0" err="1">
                <a:ea typeface="ＭＳ Ｐゴシック" pitchFamily="-84" charset="-128"/>
              </a:rPr>
              <a:t>k</a:t>
            </a:r>
            <a:r>
              <a:rPr lang="en-US" dirty="0">
                <a:ea typeface="ＭＳ Ｐゴシック" pitchFamily="-84" charset="-128"/>
              </a:rPr>
              <a:t> such that </a:t>
            </a:r>
            <a:r>
              <a:rPr lang="en-US" dirty="0" err="1">
                <a:ea typeface="ＭＳ Ｐゴシック" pitchFamily="-84" charset="-128"/>
              </a:rPr>
              <a:t>n</a:t>
            </a:r>
            <a:r>
              <a:rPr lang="en-US" baseline="-25000" dirty="0" err="1">
                <a:ea typeface="ＭＳ Ｐゴシック" pitchFamily="-84" charset="-128"/>
              </a:rPr>
              <a:t>i</a:t>
            </a:r>
            <a:r>
              <a:rPr lang="en-US" dirty="0">
                <a:ea typeface="ＭＳ Ｐゴシック" pitchFamily="-84" charset="-128"/>
              </a:rPr>
              <a:t> is parent of n</a:t>
            </a:r>
            <a:r>
              <a:rPr lang="en-US" baseline="-25000" dirty="0">
                <a:ea typeface="ＭＳ Ｐゴシック" pitchFamily="-84" charset="-128"/>
              </a:rPr>
              <a:t>i+1 </a:t>
            </a:r>
            <a:r>
              <a:rPr lang="en-US" dirty="0">
                <a:ea typeface="ＭＳ Ｐゴシック" pitchFamily="-84" charset="-128"/>
              </a:rPr>
              <a:t>(1 </a:t>
            </a:r>
            <a:r>
              <a:rPr lang="en-US" dirty="0">
                <a:ea typeface="ＭＳ Ｐゴシック" pitchFamily="-84" charset="-128"/>
                <a:cs typeface="Arial" charset="0"/>
              </a:rPr>
              <a:t>≤ </a:t>
            </a:r>
            <a:r>
              <a:rPr lang="en-US" dirty="0" err="1">
                <a:ea typeface="ＭＳ Ｐゴシック" pitchFamily="-84" charset="-128"/>
              </a:rPr>
              <a:t>i</a:t>
            </a:r>
            <a:r>
              <a:rPr lang="en-US" dirty="0">
                <a:ea typeface="ＭＳ Ｐゴシック" pitchFamily="-84" charset="-128"/>
              </a:rPr>
              <a:t> &lt; k)</a:t>
            </a:r>
            <a:endParaRPr lang="en-US" sz="3200" dirty="0">
              <a:ea typeface="ＭＳ Ｐゴシック" pitchFamily="-84" charset="-128"/>
            </a:endParaRPr>
          </a:p>
          <a:p>
            <a:pPr lvl="1">
              <a:lnSpc>
                <a:spcPct val="80000"/>
              </a:lnSpc>
            </a:pPr>
            <a:r>
              <a:rPr lang="en-US" sz="2400" dirty="0">
                <a:ea typeface="ＭＳ Ｐゴシック" pitchFamily="-84" charset="-128"/>
              </a:rPr>
              <a:t>There is a path from every node to itself. 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ea typeface="ＭＳ Ｐゴシック" pitchFamily="-84" charset="-128"/>
              </a:rPr>
              <a:t>There is exactly one path from the root to each node.</a:t>
            </a:r>
            <a:endParaRPr lang="en-US" sz="2400" b="1" dirty="0">
              <a:solidFill>
                <a:srgbClr val="FF0000"/>
              </a:solidFill>
              <a:ea typeface="ＭＳ Ｐゴシック" pitchFamily="-84" charset="-128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ea typeface="ＭＳ Ｐゴシック" pitchFamily="-84" charset="-128"/>
              </a:rPr>
              <a:t> </a:t>
            </a:r>
          </a:p>
          <a:p>
            <a:endParaRPr lang="en-US" dirty="0">
              <a:ea typeface="ＭＳ Ｐゴシック" pitchFamily="-84" charset="-128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Date Placeholder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r>
              <a:rPr lang="tr-TR" sz="800">
                <a:latin typeface="Calibri" pitchFamily="34" charset="0"/>
              </a:rPr>
              <a:t>2018 Autumn</a:t>
            </a:r>
            <a:endParaRPr lang="en-US" sz="800" dirty="0">
              <a:latin typeface="Calibri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CS211 Data Structures</a:t>
            </a:r>
          </a:p>
        </p:txBody>
      </p:sp>
      <p:sp>
        <p:nvSpPr>
          <p:cNvPr id="5939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fld id="{1A2FB6EF-4E0C-4B48-AFDA-B1469EB73026}" type="slidenum">
              <a:rPr lang="en-US" sz="800" smtClean="0">
                <a:latin typeface="Calibri" pitchFamily="34" charset="0"/>
              </a:rPr>
              <a:pPr/>
              <a:t>50</a:t>
            </a:fld>
            <a:endParaRPr lang="en-US" sz="800">
              <a:latin typeface="Calibri" pitchFamily="34" charset="0"/>
            </a:endParaRPr>
          </a:p>
        </p:txBody>
      </p:sp>
      <p:sp>
        <p:nvSpPr>
          <p:cNvPr id="43008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9372600" cy="609600"/>
          </a:xfrm>
        </p:spPr>
        <p:txBody>
          <a:bodyPr/>
          <a:lstStyle/>
          <a:p>
            <a:pPr>
              <a:defRPr/>
            </a:pPr>
            <a:r>
              <a:rPr lang="en-US" dirty="0"/>
              <a:t>Inserting an Item into a BST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593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762000"/>
            <a:ext cx="9296400" cy="5638800"/>
          </a:xfrm>
        </p:spPr>
        <p:txBody>
          <a:bodyPr/>
          <a:lstStyle/>
          <a:p>
            <a:pPr>
              <a:buFontTx/>
              <a:buNone/>
            </a:pPr>
            <a:r>
              <a:rPr lang="en-US" sz="1600">
                <a:solidFill>
                  <a:srgbClr val="C02D9D"/>
                </a:solidFill>
                <a:ea typeface="ＭＳ Ｐゴシック" pitchFamily="-84" charset="-128"/>
              </a:rPr>
              <a:t>void</a:t>
            </a: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 BinarySearchTree::searchTreeInsert(</a:t>
            </a:r>
            <a:r>
              <a:rPr lang="en-US" sz="1600">
                <a:solidFill>
                  <a:srgbClr val="C02D9D"/>
                </a:solidFill>
                <a:ea typeface="ＭＳ Ｐゴシック" pitchFamily="-84" charset="-128"/>
              </a:rPr>
              <a:t>const</a:t>
            </a: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 TreeItemType&amp; newItem) {</a:t>
            </a:r>
          </a:p>
          <a:p>
            <a:pPr>
              <a:buFontTx/>
              <a:buNone/>
            </a:pP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		insertItem(root, newItem);</a:t>
            </a:r>
          </a:p>
          <a:p>
            <a:pPr>
              <a:buFontTx/>
              <a:buNone/>
            </a:pP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}</a:t>
            </a:r>
          </a:p>
          <a:p>
            <a:pPr>
              <a:buFontTx/>
              <a:buNone/>
            </a:pPr>
            <a:endParaRPr lang="en-US" sz="1600">
              <a:solidFill>
                <a:srgbClr val="000000"/>
              </a:solidFill>
              <a:ea typeface="ＭＳ Ｐゴシック" pitchFamily="-84" charset="-128"/>
            </a:endParaRPr>
          </a:p>
          <a:p>
            <a:pPr>
              <a:buFontTx/>
              <a:buNone/>
            </a:pPr>
            <a:endParaRPr lang="en-US" sz="1600">
              <a:solidFill>
                <a:srgbClr val="000000"/>
              </a:solidFill>
              <a:ea typeface="ＭＳ Ｐゴシック" pitchFamily="-84" charset="-128"/>
            </a:endParaRPr>
          </a:p>
          <a:p>
            <a:pPr>
              <a:buFontTx/>
              <a:buNone/>
            </a:pPr>
            <a:r>
              <a:rPr lang="en-US" sz="1600">
                <a:solidFill>
                  <a:srgbClr val="C02D9D"/>
                </a:solidFill>
                <a:ea typeface="ＭＳ Ｐゴシック" pitchFamily="-84" charset="-128"/>
              </a:rPr>
              <a:t>void</a:t>
            </a: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 BinarySearchTree::insertItem(TreeNode *&amp; treePtr, </a:t>
            </a:r>
          </a:p>
          <a:p>
            <a:pPr>
              <a:buFontTx/>
              <a:buNone/>
            </a:pP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				</a:t>
            </a:r>
            <a:r>
              <a:rPr lang="en-US" sz="1600">
                <a:solidFill>
                  <a:srgbClr val="C02D9D"/>
                </a:solidFill>
                <a:ea typeface="ＭＳ Ｐゴシック" pitchFamily="-84" charset="-128"/>
              </a:rPr>
              <a:t>const</a:t>
            </a: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 TreeItemType&amp; newItem) </a:t>
            </a:r>
            <a:r>
              <a:rPr lang="en-US" sz="1600">
                <a:solidFill>
                  <a:srgbClr val="C02D9D"/>
                </a:solidFill>
                <a:ea typeface="ＭＳ Ｐゴシック" pitchFamily="-84" charset="-128"/>
              </a:rPr>
              <a:t>throw</a:t>
            </a: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(TreeException) {</a:t>
            </a:r>
          </a:p>
          <a:p>
            <a:pPr>
              <a:buFontTx/>
              <a:buNone/>
            </a:pPr>
            <a:endParaRPr lang="en-US" sz="1600">
              <a:solidFill>
                <a:srgbClr val="000000"/>
              </a:solidFill>
              <a:ea typeface="ＭＳ Ｐゴシック" pitchFamily="-84" charset="-128"/>
            </a:endParaRPr>
          </a:p>
          <a:p>
            <a:pPr>
              <a:buFontTx/>
              <a:buNone/>
            </a:pP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		</a:t>
            </a:r>
            <a:r>
              <a:rPr lang="en-US" sz="1600">
                <a:solidFill>
                  <a:srgbClr val="008324"/>
                </a:solidFill>
                <a:ea typeface="ＭＳ Ｐゴシック" pitchFamily="-84" charset="-128"/>
              </a:rPr>
              <a:t>// Position of insertion found; insert after leaf</a:t>
            </a:r>
            <a:endParaRPr lang="en-US" sz="1600">
              <a:solidFill>
                <a:srgbClr val="000000"/>
              </a:solidFill>
              <a:ea typeface="ＭＳ Ｐゴシック" pitchFamily="-84" charset="-128"/>
            </a:endParaRPr>
          </a:p>
          <a:p>
            <a:pPr>
              <a:buFontTx/>
              <a:buNone/>
            </a:pP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		</a:t>
            </a:r>
            <a:r>
              <a:rPr lang="en-US" sz="1600">
                <a:solidFill>
                  <a:srgbClr val="C02D9D"/>
                </a:solidFill>
                <a:ea typeface="ＭＳ Ｐゴシック" pitchFamily="-84" charset="-128"/>
              </a:rPr>
              <a:t>if</a:t>
            </a: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 (treePtr == </a:t>
            </a:r>
            <a:r>
              <a:rPr lang="en-US" sz="1600">
                <a:solidFill>
                  <a:srgbClr val="C02D9D"/>
                </a:solidFill>
                <a:ea typeface="ＭＳ Ｐゴシック" pitchFamily="-84" charset="-128"/>
              </a:rPr>
              <a:t>NULL</a:t>
            </a: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) { </a:t>
            </a:r>
          </a:p>
          <a:p>
            <a:pPr>
              <a:buFontTx/>
              <a:buNone/>
            </a:pP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			treePtr = </a:t>
            </a:r>
            <a:r>
              <a:rPr lang="en-US" sz="1600">
                <a:solidFill>
                  <a:srgbClr val="C02D9D"/>
                </a:solidFill>
                <a:ea typeface="ＭＳ Ｐゴシック" pitchFamily="-84" charset="-128"/>
              </a:rPr>
              <a:t>new</a:t>
            </a: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 TreeNode(newItem, </a:t>
            </a:r>
            <a:r>
              <a:rPr lang="en-US" sz="1600">
                <a:solidFill>
                  <a:srgbClr val="C02D9D"/>
                </a:solidFill>
                <a:ea typeface="ＭＳ Ｐゴシック" pitchFamily="-84" charset="-128"/>
              </a:rPr>
              <a:t>NULL</a:t>
            </a: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, </a:t>
            </a:r>
            <a:r>
              <a:rPr lang="en-US" sz="1600">
                <a:solidFill>
                  <a:srgbClr val="C02D9D"/>
                </a:solidFill>
                <a:ea typeface="ＭＳ Ｐゴシック" pitchFamily="-84" charset="-128"/>
              </a:rPr>
              <a:t>NULL</a:t>
            </a: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);</a:t>
            </a:r>
          </a:p>
          <a:p>
            <a:pPr>
              <a:buFontTx/>
              <a:buNone/>
            </a:pP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			</a:t>
            </a:r>
            <a:r>
              <a:rPr lang="en-US" sz="1600">
                <a:solidFill>
                  <a:srgbClr val="C02D9D"/>
                </a:solidFill>
                <a:ea typeface="ＭＳ Ｐゴシック" pitchFamily="-84" charset="-128"/>
              </a:rPr>
              <a:t>if</a:t>
            </a: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 (treePtr == </a:t>
            </a:r>
            <a:r>
              <a:rPr lang="en-US" sz="1600">
                <a:solidFill>
                  <a:srgbClr val="C02D9D"/>
                </a:solidFill>
                <a:ea typeface="ＭＳ Ｐゴシック" pitchFamily="-84" charset="-128"/>
              </a:rPr>
              <a:t>NULL</a:t>
            </a: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)</a:t>
            </a:r>
          </a:p>
          <a:p>
            <a:pPr>
              <a:buFontTx/>
              <a:buNone/>
            </a:pPr>
            <a:r>
              <a:rPr lang="en-US" sz="1600">
                <a:solidFill>
                  <a:srgbClr val="C02D9D"/>
                </a:solidFill>
                <a:ea typeface="ＭＳ Ｐゴシック" pitchFamily="-84" charset="-128"/>
              </a:rPr>
              <a:t>				throw</a:t>
            </a: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 TreeException(</a:t>
            </a:r>
            <a:r>
              <a:rPr lang="en-US" sz="1600">
                <a:solidFill>
                  <a:srgbClr val="D62B24"/>
                </a:solidFill>
                <a:ea typeface="ＭＳ Ｐゴシック" pitchFamily="-84" charset="-128"/>
              </a:rPr>
              <a:t>"TreeException: insert failed"</a:t>
            </a: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);</a:t>
            </a:r>
          </a:p>
          <a:p>
            <a:pPr>
              <a:buFontTx/>
              <a:buNone/>
            </a:pP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		}</a:t>
            </a:r>
          </a:p>
          <a:p>
            <a:pPr>
              <a:buFontTx/>
              <a:buNone/>
            </a:pP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		</a:t>
            </a:r>
            <a:r>
              <a:rPr lang="en-US" sz="1600">
                <a:solidFill>
                  <a:srgbClr val="008324"/>
                </a:solidFill>
                <a:ea typeface="ＭＳ Ｐゴシック" pitchFamily="-84" charset="-128"/>
              </a:rPr>
              <a:t>// Else search for the insertion position</a:t>
            </a:r>
            <a:endParaRPr lang="en-US" sz="1600">
              <a:solidFill>
                <a:srgbClr val="000000"/>
              </a:solidFill>
              <a:ea typeface="ＭＳ Ｐゴシック" pitchFamily="-84" charset="-128"/>
            </a:endParaRPr>
          </a:p>
          <a:p>
            <a:pPr>
              <a:buFontTx/>
              <a:buNone/>
            </a:pP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		</a:t>
            </a:r>
            <a:r>
              <a:rPr lang="en-US" sz="1600">
                <a:solidFill>
                  <a:srgbClr val="C02D9D"/>
                </a:solidFill>
                <a:ea typeface="ＭＳ Ｐゴシック" pitchFamily="-84" charset="-128"/>
              </a:rPr>
              <a:t>else</a:t>
            </a: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 </a:t>
            </a:r>
            <a:r>
              <a:rPr lang="en-US" sz="1600">
                <a:solidFill>
                  <a:srgbClr val="C02D9D"/>
                </a:solidFill>
                <a:ea typeface="ＭＳ Ｐゴシック" pitchFamily="-84" charset="-128"/>
              </a:rPr>
              <a:t>if</a:t>
            </a: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 (newItem.getKey() &lt; treePtr-&gt;item.getKey()) </a:t>
            </a:r>
          </a:p>
          <a:p>
            <a:pPr>
              <a:buFontTx/>
              <a:buNone/>
            </a:pP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			insertItem(treePtr-&gt;leftChildPtr, newItem);</a:t>
            </a:r>
          </a:p>
          <a:p>
            <a:pPr>
              <a:buFontTx/>
              <a:buNone/>
            </a:pP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		</a:t>
            </a:r>
            <a:r>
              <a:rPr lang="en-US" sz="1600">
                <a:solidFill>
                  <a:srgbClr val="C02D9D"/>
                </a:solidFill>
                <a:ea typeface="ＭＳ Ｐゴシック" pitchFamily="-84" charset="-128"/>
              </a:rPr>
              <a:t>else</a:t>
            </a:r>
          </a:p>
          <a:p>
            <a:pPr>
              <a:buFontTx/>
              <a:buNone/>
            </a:pPr>
            <a:r>
              <a:rPr lang="en-US" sz="1600">
                <a:solidFill>
                  <a:srgbClr val="C02D9D"/>
                </a:solidFill>
                <a:ea typeface="ＭＳ Ｐゴシック" pitchFamily="-84" charset="-128"/>
              </a:rPr>
              <a:t>			</a:t>
            </a: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insertItem(treePtr-&gt;rightChildPtr, newItem);</a:t>
            </a:r>
          </a:p>
          <a:p>
            <a:pPr>
              <a:buFontTx/>
              <a:buNone/>
            </a:pP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}</a:t>
            </a:r>
          </a:p>
        </p:txBody>
      </p:sp>
    </p:spTree>
  </p:cSld>
  <p:clrMapOvr>
    <a:masterClrMapping/>
  </p:clrMapOvr>
  <p:transition spd="slow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18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2875" y="381000"/>
            <a:ext cx="4454525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419" name="Date Placeholder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r>
              <a:rPr lang="tr-TR" sz="800">
                <a:latin typeface="Calibri" pitchFamily="34" charset="0"/>
              </a:rPr>
              <a:t>2018 Autumn</a:t>
            </a:r>
            <a:endParaRPr lang="en-US" sz="800" dirty="0">
              <a:latin typeface="Calibri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CS211 Data Structures</a:t>
            </a:r>
          </a:p>
        </p:txBody>
      </p:sp>
      <p:sp>
        <p:nvSpPr>
          <p:cNvPr id="6042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fld id="{517AD69E-011E-473A-B955-EB8550FAEEBD}" type="slidenum">
              <a:rPr lang="en-US" sz="800" smtClean="0">
                <a:latin typeface="Calibri" pitchFamily="34" charset="0"/>
              </a:rPr>
              <a:pPr/>
              <a:t>51</a:t>
            </a:fld>
            <a:endParaRPr lang="en-US" sz="800">
              <a:latin typeface="Calibri" pitchFamily="34" charset="0"/>
            </a:endParaRPr>
          </a:p>
        </p:txBody>
      </p:sp>
      <p:sp>
        <p:nvSpPr>
          <p:cNvPr id="43008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9372600" cy="609600"/>
          </a:xfrm>
        </p:spPr>
        <p:txBody>
          <a:bodyPr/>
          <a:lstStyle/>
          <a:p>
            <a:pPr>
              <a:defRPr/>
            </a:pPr>
            <a:r>
              <a:rPr lang="en-US" dirty="0"/>
              <a:t>Inserting an Item into a BST</a:t>
            </a:r>
            <a:endParaRPr lang="en-US" dirty="0">
              <a:ea typeface="+mj-ea"/>
              <a:cs typeface="+mj-cs"/>
            </a:endParaRPr>
          </a:p>
        </p:txBody>
      </p:sp>
      <p:pic>
        <p:nvPicPr>
          <p:cNvPr id="60423" name="Picture 3" descr="Carrano1023_B.pct                                              000C8891 The Brain                      B3A96F87: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3338" y="3124200"/>
            <a:ext cx="4741862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424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143000"/>
            <a:ext cx="1770063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Date Placeholder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r>
              <a:rPr lang="tr-TR" sz="800">
                <a:latin typeface="Calibri" pitchFamily="34" charset="0"/>
              </a:rPr>
              <a:t>2018 Autumn</a:t>
            </a:r>
            <a:endParaRPr lang="en-US" sz="800" dirty="0">
              <a:latin typeface="Calibri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CS211 Data Structures</a:t>
            </a:r>
          </a:p>
        </p:txBody>
      </p:sp>
      <p:sp>
        <p:nvSpPr>
          <p:cNvPr id="6144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fld id="{266AA9A7-ED41-446C-83FA-33508E2BC37D}" type="slidenum">
              <a:rPr lang="en-US" sz="800" smtClean="0">
                <a:latin typeface="Calibri" pitchFamily="34" charset="0"/>
              </a:rPr>
              <a:pPr/>
              <a:t>52</a:t>
            </a:fld>
            <a:endParaRPr lang="en-US" sz="800">
              <a:latin typeface="Calibri" pitchFamily="34" charset="0"/>
            </a:endParaRPr>
          </a:p>
        </p:txBody>
      </p:sp>
      <p:sp>
        <p:nvSpPr>
          <p:cNvPr id="435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  <a:cs typeface="+mj-cs"/>
              </a:rPr>
              <a:t>Deleting An Item from a BST</a:t>
            </a:r>
          </a:p>
        </p:txBody>
      </p:sp>
      <p:sp>
        <p:nvSpPr>
          <p:cNvPr id="6144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ＭＳ Ｐゴシック" pitchFamily="-84" charset="-128"/>
              </a:rPr>
              <a:t>To delete an item from a BST, we have to locate that item in that BST.</a:t>
            </a:r>
          </a:p>
          <a:p>
            <a:endParaRPr lang="en-US">
              <a:ea typeface="ＭＳ Ｐゴシック" pitchFamily="-84" charset="-128"/>
            </a:endParaRPr>
          </a:p>
          <a:p>
            <a:r>
              <a:rPr lang="en-US">
                <a:ea typeface="ＭＳ Ｐゴシック" pitchFamily="-84" charset="-128"/>
              </a:rPr>
              <a:t>The deleted node can be:</a:t>
            </a:r>
          </a:p>
          <a:p>
            <a:pPr lvl="1"/>
            <a:r>
              <a:rPr lang="en-US" sz="2400" i="1">
                <a:ea typeface="ＭＳ Ｐゴシック" pitchFamily="-84" charset="-128"/>
              </a:rPr>
              <a:t>Case 1</a:t>
            </a:r>
            <a:r>
              <a:rPr lang="en-US" sz="2400">
                <a:ea typeface="ＭＳ Ｐゴシック" pitchFamily="-84" charset="-128"/>
              </a:rPr>
              <a:t> – A leaf node.</a:t>
            </a:r>
          </a:p>
          <a:p>
            <a:pPr lvl="1"/>
            <a:r>
              <a:rPr lang="en-US" sz="2400" i="1">
                <a:ea typeface="ＭＳ Ｐゴシック" pitchFamily="-84" charset="-128"/>
              </a:rPr>
              <a:t>Case 2</a:t>
            </a:r>
            <a:r>
              <a:rPr lang="en-US" sz="2400">
                <a:ea typeface="ＭＳ Ｐゴシック" pitchFamily="-84" charset="-128"/>
              </a:rPr>
              <a:t> – A node with only with child </a:t>
            </a:r>
          </a:p>
          <a:p>
            <a:pPr lvl="1">
              <a:buFontTx/>
              <a:buNone/>
            </a:pPr>
            <a:r>
              <a:rPr lang="en-US" sz="2400">
                <a:ea typeface="ＭＳ Ｐゴシック" pitchFamily="-84" charset="-128"/>
              </a:rPr>
              <a:t>			(with left child or with right child).</a:t>
            </a:r>
          </a:p>
          <a:p>
            <a:pPr lvl="1"/>
            <a:r>
              <a:rPr lang="en-US" sz="2400" i="1">
                <a:ea typeface="ＭＳ Ｐゴシック" pitchFamily="-84" charset="-128"/>
              </a:rPr>
              <a:t>Case 3</a:t>
            </a:r>
            <a:r>
              <a:rPr lang="en-US" sz="2400">
                <a:ea typeface="ＭＳ Ｐゴシック" pitchFamily="-84" charset="-128"/>
              </a:rPr>
              <a:t> – A node with two children.</a:t>
            </a:r>
          </a:p>
          <a:p>
            <a:pPr lvl="1"/>
            <a:endParaRPr lang="en-US" sz="2400">
              <a:ea typeface="ＭＳ Ｐゴシック" pitchFamily="-84" charset="-128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Date Placeholder 2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r>
              <a:rPr lang="tr-TR" sz="800">
                <a:latin typeface="Calibri" pitchFamily="34" charset="0"/>
              </a:rPr>
              <a:t>2018 Autumn</a:t>
            </a:r>
            <a:endParaRPr lang="en-US" sz="800" dirty="0">
              <a:latin typeface="Calibri" pitchFamily="34" charset="0"/>
            </a:endParaRPr>
          </a:p>
        </p:txBody>
      </p:sp>
      <p:sp>
        <p:nvSpPr>
          <p:cNvPr id="3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CS211 Data Structures</a:t>
            </a:r>
          </a:p>
        </p:txBody>
      </p:sp>
      <p:sp>
        <p:nvSpPr>
          <p:cNvPr id="6246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fld id="{CD8C45D8-A292-49EE-A67A-C6185B109DDC}" type="slidenum">
              <a:rPr lang="en-US" sz="800" smtClean="0">
                <a:latin typeface="Calibri" pitchFamily="34" charset="0"/>
              </a:rPr>
              <a:pPr/>
              <a:t>53</a:t>
            </a:fld>
            <a:endParaRPr lang="en-US" sz="800">
              <a:latin typeface="Calibri" pitchFamily="34" charset="0"/>
            </a:endParaRPr>
          </a:p>
        </p:txBody>
      </p:sp>
      <p:sp>
        <p:nvSpPr>
          <p:cNvPr id="624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-84" charset="-128"/>
              </a:rPr>
              <a:t>Deletion – Case 1: A Leaf Node</a:t>
            </a:r>
          </a:p>
        </p:txBody>
      </p:sp>
      <p:sp>
        <p:nvSpPr>
          <p:cNvPr id="62470" name="Text Box 3"/>
          <p:cNvSpPr txBox="1">
            <a:spLocks noChangeArrowheads="1"/>
          </p:cNvSpPr>
          <p:nvPr/>
        </p:nvSpPr>
        <p:spPr bwMode="auto">
          <a:xfrm>
            <a:off x="685800" y="1219200"/>
            <a:ext cx="83994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r>
              <a:rPr lang="en-US" sz="1800">
                <a:latin typeface="Calibri" pitchFamily="34" charset="0"/>
              </a:rPr>
              <a:t>To remove the leaf containing the item, we have to set the pointer in its parent to NULL.</a:t>
            </a:r>
            <a:endParaRPr lang="en-US">
              <a:latin typeface="Calibri" pitchFamily="34" charset="0"/>
            </a:endParaRPr>
          </a:p>
        </p:txBody>
      </p:sp>
      <p:sp>
        <p:nvSpPr>
          <p:cNvPr id="62471" name="Text Box 21"/>
          <p:cNvSpPr txBox="1">
            <a:spLocks noChangeArrowheads="1"/>
          </p:cNvSpPr>
          <p:nvPr/>
        </p:nvSpPr>
        <p:spPr bwMode="auto">
          <a:xfrm>
            <a:off x="3048000" y="5562600"/>
            <a:ext cx="26304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r>
              <a:rPr lang="en-US" sz="2000" b="1">
                <a:solidFill>
                  <a:srgbClr val="C00000"/>
                </a:solidFill>
                <a:latin typeface="Calibri" pitchFamily="34" charset="0"/>
              </a:rPr>
              <a:t>Delete 70 (A leaf node)</a:t>
            </a:r>
          </a:p>
        </p:txBody>
      </p:sp>
      <p:sp>
        <p:nvSpPr>
          <p:cNvPr id="62472" name="Text Box 49"/>
          <p:cNvSpPr txBox="1">
            <a:spLocks noChangeArrowheads="1"/>
          </p:cNvSpPr>
          <p:nvPr/>
        </p:nvSpPr>
        <p:spPr bwMode="auto">
          <a:xfrm>
            <a:off x="3946525" y="2860675"/>
            <a:ext cx="5095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r>
              <a:rPr lang="en-US" sz="2400">
                <a:latin typeface="Times New Roman" pitchFamily="-84" charset="0"/>
                <a:sym typeface="Wingdings" pitchFamily="-84" charset="2"/>
              </a:rPr>
              <a:t></a:t>
            </a:r>
            <a:endParaRPr lang="en-US" sz="2400">
              <a:latin typeface="Times New Roman" pitchFamily="-84" charset="0"/>
            </a:endParaRPr>
          </a:p>
        </p:txBody>
      </p:sp>
      <p:grpSp>
        <p:nvGrpSpPr>
          <p:cNvPr id="62473" name="Group 52"/>
          <p:cNvGrpSpPr>
            <a:grpSpLocks/>
          </p:cNvGrpSpPr>
          <p:nvPr/>
        </p:nvGrpSpPr>
        <p:grpSpPr bwMode="auto">
          <a:xfrm>
            <a:off x="914400" y="2286000"/>
            <a:ext cx="2495550" cy="2606675"/>
            <a:chOff x="576" y="1440"/>
            <a:chExt cx="1572" cy="1642"/>
          </a:xfrm>
        </p:grpSpPr>
        <p:sp>
          <p:nvSpPr>
            <p:cNvPr id="62487" name="Line 14"/>
            <p:cNvSpPr>
              <a:spLocks noChangeShapeType="1"/>
            </p:cNvSpPr>
            <p:nvPr/>
          </p:nvSpPr>
          <p:spPr bwMode="auto">
            <a:xfrm flipH="1">
              <a:off x="1056" y="1680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488" name="Line 15"/>
            <p:cNvSpPr>
              <a:spLocks noChangeShapeType="1"/>
            </p:cNvSpPr>
            <p:nvPr/>
          </p:nvSpPr>
          <p:spPr bwMode="auto">
            <a:xfrm>
              <a:off x="1392" y="1680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489" name="Line 16"/>
            <p:cNvSpPr>
              <a:spLocks noChangeShapeType="1"/>
            </p:cNvSpPr>
            <p:nvPr/>
          </p:nvSpPr>
          <p:spPr bwMode="auto">
            <a:xfrm>
              <a:off x="1728" y="2112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490" name="Text Box 17"/>
            <p:cNvSpPr txBox="1">
              <a:spLocks noChangeArrowheads="1"/>
            </p:cNvSpPr>
            <p:nvPr/>
          </p:nvSpPr>
          <p:spPr bwMode="auto">
            <a:xfrm>
              <a:off x="1248" y="1440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9pPr>
            </a:lstStyle>
            <a:p>
              <a:r>
                <a:rPr lang="en-US" sz="2000">
                  <a:latin typeface="Times New Roman" pitchFamily="-84" charset="0"/>
                </a:rPr>
                <a:t>50</a:t>
              </a:r>
            </a:p>
          </p:txBody>
        </p:sp>
        <p:sp>
          <p:nvSpPr>
            <p:cNvPr id="62491" name="Text Box 18"/>
            <p:cNvSpPr txBox="1">
              <a:spLocks noChangeArrowheads="1"/>
            </p:cNvSpPr>
            <p:nvPr/>
          </p:nvSpPr>
          <p:spPr bwMode="auto">
            <a:xfrm>
              <a:off x="1536" y="1920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9pPr>
            </a:lstStyle>
            <a:p>
              <a:r>
                <a:rPr lang="en-US" sz="2000">
                  <a:latin typeface="Times New Roman" pitchFamily="-84" charset="0"/>
                </a:rPr>
                <a:t>60</a:t>
              </a:r>
            </a:p>
          </p:txBody>
        </p:sp>
        <p:sp>
          <p:nvSpPr>
            <p:cNvPr id="62492" name="Text Box 19"/>
            <p:cNvSpPr txBox="1">
              <a:spLocks noChangeArrowheads="1"/>
            </p:cNvSpPr>
            <p:nvPr/>
          </p:nvSpPr>
          <p:spPr bwMode="auto">
            <a:xfrm>
              <a:off x="1872" y="2352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9pPr>
            </a:lstStyle>
            <a:p>
              <a:r>
                <a:rPr lang="en-US" sz="2000">
                  <a:latin typeface="Times New Roman" pitchFamily="-84" charset="0"/>
                </a:rPr>
                <a:t>70</a:t>
              </a:r>
            </a:p>
          </p:txBody>
        </p:sp>
        <p:sp>
          <p:nvSpPr>
            <p:cNvPr id="62493" name="Text Box 20"/>
            <p:cNvSpPr txBox="1">
              <a:spLocks noChangeArrowheads="1"/>
            </p:cNvSpPr>
            <p:nvPr/>
          </p:nvSpPr>
          <p:spPr bwMode="auto">
            <a:xfrm>
              <a:off x="912" y="1920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9pPr>
            </a:lstStyle>
            <a:p>
              <a:r>
                <a:rPr lang="en-US" sz="2000">
                  <a:latin typeface="Times New Roman" pitchFamily="-84" charset="0"/>
                </a:rPr>
                <a:t>40</a:t>
              </a:r>
            </a:p>
          </p:txBody>
        </p:sp>
        <p:sp>
          <p:nvSpPr>
            <p:cNvPr id="62494" name="Line 22"/>
            <p:cNvSpPr>
              <a:spLocks noChangeShapeType="1"/>
            </p:cNvSpPr>
            <p:nvPr/>
          </p:nvSpPr>
          <p:spPr bwMode="auto">
            <a:xfrm>
              <a:off x="1056" y="2112"/>
              <a:ext cx="24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495" name="Line 23"/>
            <p:cNvSpPr>
              <a:spLocks noChangeShapeType="1"/>
            </p:cNvSpPr>
            <p:nvPr/>
          </p:nvSpPr>
          <p:spPr bwMode="auto">
            <a:xfrm flipH="1">
              <a:off x="768" y="2112"/>
              <a:ext cx="24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496" name="Text Box 33"/>
            <p:cNvSpPr txBox="1">
              <a:spLocks noChangeArrowheads="1"/>
            </p:cNvSpPr>
            <p:nvPr/>
          </p:nvSpPr>
          <p:spPr bwMode="auto">
            <a:xfrm>
              <a:off x="1200" y="2400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9pPr>
            </a:lstStyle>
            <a:p>
              <a:r>
                <a:rPr lang="en-US" sz="2000">
                  <a:latin typeface="Times New Roman" pitchFamily="-84" charset="0"/>
                </a:rPr>
                <a:t>45</a:t>
              </a:r>
            </a:p>
          </p:txBody>
        </p:sp>
        <p:sp>
          <p:nvSpPr>
            <p:cNvPr id="62497" name="Text Box 34"/>
            <p:cNvSpPr txBox="1">
              <a:spLocks noChangeArrowheads="1"/>
            </p:cNvSpPr>
            <p:nvPr/>
          </p:nvSpPr>
          <p:spPr bwMode="auto">
            <a:xfrm>
              <a:off x="576" y="2400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9pPr>
            </a:lstStyle>
            <a:p>
              <a:r>
                <a:rPr lang="en-US" sz="2000">
                  <a:latin typeface="Times New Roman" pitchFamily="-84" charset="0"/>
                </a:rPr>
                <a:t>30</a:t>
              </a:r>
            </a:p>
          </p:txBody>
        </p:sp>
        <p:sp>
          <p:nvSpPr>
            <p:cNvPr id="62498" name="Line 50"/>
            <p:cNvSpPr>
              <a:spLocks noChangeShapeType="1"/>
            </p:cNvSpPr>
            <p:nvPr/>
          </p:nvSpPr>
          <p:spPr bwMode="auto">
            <a:xfrm flipH="1">
              <a:off x="1056" y="2640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499" name="Text Box 51"/>
            <p:cNvSpPr txBox="1">
              <a:spLocks noChangeArrowheads="1"/>
            </p:cNvSpPr>
            <p:nvPr/>
          </p:nvSpPr>
          <p:spPr bwMode="auto">
            <a:xfrm>
              <a:off x="912" y="2832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9pPr>
            </a:lstStyle>
            <a:p>
              <a:r>
                <a:rPr lang="en-US" sz="2000">
                  <a:latin typeface="Times New Roman" pitchFamily="-84" charset="0"/>
                </a:rPr>
                <a:t>42</a:t>
              </a:r>
            </a:p>
          </p:txBody>
        </p:sp>
      </p:grpSp>
      <p:grpSp>
        <p:nvGrpSpPr>
          <p:cNvPr id="62474" name="Group 55"/>
          <p:cNvGrpSpPr>
            <a:grpSpLocks/>
          </p:cNvGrpSpPr>
          <p:nvPr/>
        </p:nvGrpSpPr>
        <p:grpSpPr bwMode="auto">
          <a:xfrm>
            <a:off x="5486400" y="2362200"/>
            <a:ext cx="1962150" cy="2652713"/>
            <a:chOff x="3456" y="1488"/>
            <a:chExt cx="1236" cy="1671"/>
          </a:xfrm>
        </p:grpSpPr>
        <p:grpSp>
          <p:nvGrpSpPr>
            <p:cNvPr id="62475" name="Group 48"/>
            <p:cNvGrpSpPr>
              <a:grpSpLocks/>
            </p:cNvGrpSpPr>
            <p:nvPr/>
          </p:nvGrpSpPr>
          <p:grpSpPr bwMode="auto">
            <a:xfrm>
              <a:off x="3456" y="1488"/>
              <a:ext cx="1236" cy="1210"/>
              <a:chOff x="3456" y="1488"/>
              <a:chExt cx="1236" cy="1210"/>
            </a:xfrm>
          </p:grpSpPr>
          <p:sp>
            <p:nvSpPr>
              <p:cNvPr id="62478" name="Line 37"/>
              <p:cNvSpPr>
                <a:spLocks noChangeShapeType="1"/>
              </p:cNvSpPr>
              <p:nvPr/>
            </p:nvSpPr>
            <p:spPr bwMode="auto">
              <a:xfrm flipH="1">
                <a:off x="3936" y="1728"/>
                <a:ext cx="288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479" name="Line 38"/>
              <p:cNvSpPr>
                <a:spLocks noChangeShapeType="1"/>
              </p:cNvSpPr>
              <p:nvPr/>
            </p:nvSpPr>
            <p:spPr bwMode="auto">
              <a:xfrm>
                <a:off x="4272" y="1728"/>
                <a:ext cx="24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480" name="Text Box 40"/>
              <p:cNvSpPr txBox="1">
                <a:spLocks noChangeArrowheads="1"/>
              </p:cNvSpPr>
              <p:nvPr/>
            </p:nvSpPr>
            <p:spPr bwMode="auto">
              <a:xfrm>
                <a:off x="4128" y="1488"/>
                <a:ext cx="27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1pPr>
                <a:lvl2pPr marL="742950" indent="-285750"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2pPr>
                <a:lvl3pPr marL="1143000" indent="-228600"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3pPr>
                <a:lvl4pPr marL="1600200" indent="-228600"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4pPr>
                <a:lvl5pPr marL="2057400" indent="-228600"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9pPr>
              </a:lstStyle>
              <a:p>
                <a:r>
                  <a:rPr lang="en-US" sz="2000">
                    <a:latin typeface="Times New Roman" pitchFamily="-84" charset="0"/>
                  </a:rPr>
                  <a:t>50</a:t>
                </a:r>
              </a:p>
            </p:txBody>
          </p:sp>
          <p:sp>
            <p:nvSpPr>
              <p:cNvPr id="62481" name="Text Box 41"/>
              <p:cNvSpPr txBox="1">
                <a:spLocks noChangeArrowheads="1"/>
              </p:cNvSpPr>
              <p:nvPr/>
            </p:nvSpPr>
            <p:spPr bwMode="auto">
              <a:xfrm>
                <a:off x="4416" y="1968"/>
                <a:ext cx="27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1pPr>
                <a:lvl2pPr marL="742950" indent="-285750"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2pPr>
                <a:lvl3pPr marL="1143000" indent="-228600"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3pPr>
                <a:lvl4pPr marL="1600200" indent="-228600"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4pPr>
                <a:lvl5pPr marL="2057400" indent="-228600"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9pPr>
              </a:lstStyle>
              <a:p>
                <a:r>
                  <a:rPr lang="en-US" sz="2000">
                    <a:latin typeface="Times New Roman" pitchFamily="-84" charset="0"/>
                  </a:rPr>
                  <a:t>60</a:t>
                </a:r>
              </a:p>
            </p:txBody>
          </p:sp>
          <p:sp>
            <p:nvSpPr>
              <p:cNvPr id="62482" name="Text Box 43"/>
              <p:cNvSpPr txBox="1">
                <a:spLocks noChangeArrowheads="1"/>
              </p:cNvSpPr>
              <p:nvPr/>
            </p:nvSpPr>
            <p:spPr bwMode="auto">
              <a:xfrm>
                <a:off x="3792" y="1968"/>
                <a:ext cx="27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1pPr>
                <a:lvl2pPr marL="742950" indent="-285750"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2pPr>
                <a:lvl3pPr marL="1143000" indent="-228600"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3pPr>
                <a:lvl4pPr marL="1600200" indent="-228600"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4pPr>
                <a:lvl5pPr marL="2057400" indent="-228600"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9pPr>
              </a:lstStyle>
              <a:p>
                <a:r>
                  <a:rPr lang="en-US" sz="2000">
                    <a:latin typeface="Times New Roman" pitchFamily="-84" charset="0"/>
                  </a:rPr>
                  <a:t>40</a:t>
                </a:r>
              </a:p>
            </p:txBody>
          </p:sp>
          <p:sp>
            <p:nvSpPr>
              <p:cNvPr id="62483" name="Line 44"/>
              <p:cNvSpPr>
                <a:spLocks noChangeShapeType="1"/>
              </p:cNvSpPr>
              <p:nvPr/>
            </p:nvSpPr>
            <p:spPr bwMode="auto">
              <a:xfrm>
                <a:off x="3936" y="2160"/>
                <a:ext cx="24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484" name="Line 45"/>
              <p:cNvSpPr>
                <a:spLocks noChangeShapeType="1"/>
              </p:cNvSpPr>
              <p:nvPr/>
            </p:nvSpPr>
            <p:spPr bwMode="auto">
              <a:xfrm flipH="1">
                <a:off x="3648" y="2160"/>
                <a:ext cx="24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485" name="Text Box 46"/>
              <p:cNvSpPr txBox="1">
                <a:spLocks noChangeArrowheads="1"/>
              </p:cNvSpPr>
              <p:nvPr/>
            </p:nvSpPr>
            <p:spPr bwMode="auto">
              <a:xfrm>
                <a:off x="4080" y="2448"/>
                <a:ext cx="27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1pPr>
                <a:lvl2pPr marL="742950" indent="-285750"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2pPr>
                <a:lvl3pPr marL="1143000" indent="-228600"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3pPr>
                <a:lvl4pPr marL="1600200" indent="-228600"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4pPr>
                <a:lvl5pPr marL="2057400" indent="-228600"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9pPr>
              </a:lstStyle>
              <a:p>
                <a:r>
                  <a:rPr lang="en-US" sz="2000">
                    <a:latin typeface="Times New Roman" pitchFamily="-84" charset="0"/>
                  </a:rPr>
                  <a:t>45</a:t>
                </a:r>
              </a:p>
            </p:txBody>
          </p:sp>
          <p:sp>
            <p:nvSpPr>
              <p:cNvPr id="62486" name="Text Box 47"/>
              <p:cNvSpPr txBox="1">
                <a:spLocks noChangeArrowheads="1"/>
              </p:cNvSpPr>
              <p:nvPr/>
            </p:nvSpPr>
            <p:spPr bwMode="auto">
              <a:xfrm>
                <a:off x="3456" y="2448"/>
                <a:ext cx="27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1pPr>
                <a:lvl2pPr marL="742950" indent="-285750"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2pPr>
                <a:lvl3pPr marL="1143000" indent="-228600"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3pPr>
                <a:lvl4pPr marL="1600200" indent="-228600"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4pPr>
                <a:lvl5pPr marL="2057400" indent="-228600"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9pPr>
              </a:lstStyle>
              <a:p>
                <a:r>
                  <a:rPr lang="en-US" sz="2000">
                    <a:latin typeface="Times New Roman" pitchFamily="-84" charset="0"/>
                  </a:rPr>
                  <a:t>30</a:t>
                </a:r>
              </a:p>
            </p:txBody>
          </p:sp>
        </p:grpSp>
        <p:sp>
          <p:nvSpPr>
            <p:cNvPr id="62476" name="Line 53"/>
            <p:cNvSpPr>
              <a:spLocks noChangeShapeType="1"/>
            </p:cNvSpPr>
            <p:nvPr/>
          </p:nvSpPr>
          <p:spPr bwMode="auto">
            <a:xfrm flipH="1">
              <a:off x="3936" y="2688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477" name="Text Box 54"/>
            <p:cNvSpPr txBox="1">
              <a:spLocks noChangeArrowheads="1"/>
            </p:cNvSpPr>
            <p:nvPr/>
          </p:nvSpPr>
          <p:spPr bwMode="auto">
            <a:xfrm>
              <a:off x="3744" y="2928"/>
              <a:ext cx="2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9pPr>
            </a:lstStyle>
            <a:p>
              <a:r>
                <a:rPr lang="en-US" sz="1800">
                  <a:latin typeface="Times New Roman" pitchFamily="-84" charset="0"/>
                </a:rPr>
                <a:t>42</a:t>
              </a:r>
            </a:p>
          </p:txBody>
        </p:sp>
      </p:grp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Date Placeholder 2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r>
              <a:rPr lang="tr-TR" sz="800">
                <a:latin typeface="Calibri" pitchFamily="34" charset="0"/>
              </a:rPr>
              <a:t>2018 Autumn</a:t>
            </a:r>
            <a:endParaRPr lang="en-US" sz="800" dirty="0">
              <a:latin typeface="Calibri" pitchFamily="34" charset="0"/>
            </a:endParaRPr>
          </a:p>
        </p:txBody>
      </p:sp>
      <p:sp>
        <p:nvSpPr>
          <p:cNvPr id="32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CS211 Data Structures</a:t>
            </a:r>
          </a:p>
        </p:txBody>
      </p:sp>
      <p:sp>
        <p:nvSpPr>
          <p:cNvPr id="6349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fld id="{FD9288E8-E4E8-40AF-A249-A3F7D7A5B107}" type="slidenum">
              <a:rPr lang="en-US" sz="800" smtClean="0">
                <a:latin typeface="Calibri" pitchFamily="34" charset="0"/>
              </a:rPr>
              <a:pPr/>
              <a:t>54</a:t>
            </a:fld>
            <a:endParaRPr lang="en-US" sz="800">
              <a:latin typeface="Calibri" pitchFamily="34" charset="0"/>
            </a:endParaRPr>
          </a:p>
        </p:txBody>
      </p:sp>
      <p:sp>
        <p:nvSpPr>
          <p:cNvPr id="634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-84" charset="-128"/>
              </a:rPr>
              <a:t>Deletion – Case 2: A Node with only a left child</a:t>
            </a:r>
          </a:p>
        </p:txBody>
      </p:sp>
      <p:grpSp>
        <p:nvGrpSpPr>
          <p:cNvPr id="63494" name="Group 3"/>
          <p:cNvGrpSpPr>
            <a:grpSpLocks/>
          </p:cNvGrpSpPr>
          <p:nvPr/>
        </p:nvGrpSpPr>
        <p:grpSpPr bwMode="auto">
          <a:xfrm>
            <a:off x="914400" y="2286000"/>
            <a:ext cx="2495550" cy="2606675"/>
            <a:chOff x="576" y="1440"/>
            <a:chExt cx="1572" cy="1642"/>
          </a:xfrm>
        </p:grpSpPr>
        <p:sp>
          <p:nvSpPr>
            <p:cNvPr id="63509" name="Line 4"/>
            <p:cNvSpPr>
              <a:spLocks noChangeShapeType="1"/>
            </p:cNvSpPr>
            <p:nvPr/>
          </p:nvSpPr>
          <p:spPr bwMode="auto">
            <a:xfrm flipH="1">
              <a:off x="1056" y="1680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10" name="Line 5"/>
            <p:cNvSpPr>
              <a:spLocks noChangeShapeType="1"/>
            </p:cNvSpPr>
            <p:nvPr/>
          </p:nvSpPr>
          <p:spPr bwMode="auto">
            <a:xfrm>
              <a:off x="1392" y="1680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11" name="Line 6"/>
            <p:cNvSpPr>
              <a:spLocks noChangeShapeType="1"/>
            </p:cNvSpPr>
            <p:nvPr/>
          </p:nvSpPr>
          <p:spPr bwMode="auto">
            <a:xfrm>
              <a:off x="1728" y="2112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12" name="Text Box 7"/>
            <p:cNvSpPr txBox="1">
              <a:spLocks noChangeArrowheads="1"/>
            </p:cNvSpPr>
            <p:nvPr/>
          </p:nvSpPr>
          <p:spPr bwMode="auto">
            <a:xfrm>
              <a:off x="1248" y="1440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9pPr>
            </a:lstStyle>
            <a:p>
              <a:r>
                <a:rPr lang="en-US" sz="2000">
                  <a:latin typeface="Times New Roman" pitchFamily="-84" charset="0"/>
                </a:rPr>
                <a:t>50</a:t>
              </a:r>
            </a:p>
          </p:txBody>
        </p:sp>
        <p:sp>
          <p:nvSpPr>
            <p:cNvPr id="63513" name="Text Box 8"/>
            <p:cNvSpPr txBox="1">
              <a:spLocks noChangeArrowheads="1"/>
            </p:cNvSpPr>
            <p:nvPr/>
          </p:nvSpPr>
          <p:spPr bwMode="auto">
            <a:xfrm>
              <a:off x="1536" y="1920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9pPr>
            </a:lstStyle>
            <a:p>
              <a:r>
                <a:rPr lang="en-US" sz="2000">
                  <a:latin typeface="Times New Roman" pitchFamily="-84" charset="0"/>
                </a:rPr>
                <a:t>60</a:t>
              </a:r>
            </a:p>
          </p:txBody>
        </p:sp>
        <p:sp>
          <p:nvSpPr>
            <p:cNvPr id="63514" name="Text Box 9"/>
            <p:cNvSpPr txBox="1">
              <a:spLocks noChangeArrowheads="1"/>
            </p:cNvSpPr>
            <p:nvPr/>
          </p:nvSpPr>
          <p:spPr bwMode="auto">
            <a:xfrm>
              <a:off x="1872" y="2352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9pPr>
            </a:lstStyle>
            <a:p>
              <a:r>
                <a:rPr lang="en-US" sz="2000">
                  <a:latin typeface="Times New Roman" pitchFamily="-84" charset="0"/>
                </a:rPr>
                <a:t>70</a:t>
              </a:r>
            </a:p>
          </p:txBody>
        </p:sp>
        <p:sp>
          <p:nvSpPr>
            <p:cNvPr id="63515" name="Text Box 10"/>
            <p:cNvSpPr txBox="1">
              <a:spLocks noChangeArrowheads="1"/>
            </p:cNvSpPr>
            <p:nvPr/>
          </p:nvSpPr>
          <p:spPr bwMode="auto">
            <a:xfrm>
              <a:off x="912" y="1920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9pPr>
            </a:lstStyle>
            <a:p>
              <a:r>
                <a:rPr lang="en-US" sz="2000">
                  <a:latin typeface="Times New Roman" pitchFamily="-84" charset="0"/>
                </a:rPr>
                <a:t>40</a:t>
              </a:r>
            </a:p>
          </p:txBody>
        </p:sp>
        <p:sp>
          <p:nvSpPr>
            <p:cNvPr id="63516" name="Line 11"/>
            <p:cNvSpPr>
              <a:spLocks noChangeShapeType="1"/>
            </p:cNvSpPr>
            <p:nvPr/>
          </p:nvSpPr>
          <p:spPr bwMode="auto">
            <a:xfrm>
              <a:off x="1056" y="2112"/>
              <a:ext cx="24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17" name="Line 12"/>
            <p:cNvSpPr>
              <a:spLocks noChangeShapeType="1"/>
            </p:cNvSpPr>
            <p:nvPr/>
          </p:nvSpPr>
          <p:spPr bwMode="auto">
            <a:xfrm flipH="1">
              <a:off x="768" y="2112"/>
              <a:ext cx="24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18" name="Text Box 13"/>
            <p:cNvSpPr txBox="1">
              <a:spLocks noChangeArrowheads="1"/>
            </p:cNvSpPr>
            <p:nvPr/>
          </p:nvSpPr>
          <p:spPr bwMode="auto">
            <a:xfrm>
              <a:off x="1200" y="2400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9pPr>
            </a:lstStyle>
            <a:p>
              <a:r>
                <a:rPr lang="en-US" sz="2000">
                  <a:latin typeface="Times New Roman" pitchFamily="-84" charset="0"/>
                </a:rPr>
                <a:t>45</a:t>
              </a:r>
            </a:p>
          </p:txBody>
        </p:sp>
        <p:sp>
          <p:nvSpPr>
            <p:cNvPr id="63519" name="Text Box 14"/>
            <p:cNvSpPr txBox="1">
              <a:spLocks noChangeArrowheads="1"/>
            </p:cNvSpPr>
            <p:nvPr/>
          </p:nvSpPr>
          <p:spPr bwMode="auto">
            <a:xfrm>
              <a:off x="576" y="2400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9pPr>
            </a:lstStyle>
            <a:p>
              <a:r>
                <a:rPr lang="en-US" sz="2000">
                  <a:latin typeface="Times New Roman" pitchFamily="-84" charset="0"/>
                </a:rPr>
                <a:t>30</a:t>
              </a:r>
            </a:p>
          </p:txBody>
        </p:sp>
        <p:sp>
          <p:nvSpPr>
            <p:cNvPr id="63520" name="Line 15"/>
            <p:cNvSpPr>
              <a:spLocks noChangeShapeType="1"/>
            </p:cNvSpPr>
            <p:nvPr/>
          </p:nvSpPr>
          <p:spPr bwMode="auto">
            <a:xfrm flipH="1">
              <a:off x="1056" y="2640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21" name="Text Box 16"/>
            <p:cNvSpPr txBox="1">
              <a:spLocks noChangeArrowheads="1"/>
            </p:cNvSpPr>
            <p:nvPr/>
          </p:nvSpPr>
          <p:spPr bwMode="auto">
            <a:xfrm>
              <a:off x="912" y="2832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9pPr>
            </a:lstStyle>
            <a:p>
              <a:r>
                <a:rPr lang="en-US" sz="2000">
                  <a:latin typeface="Times New Roman" pitchFamily="-84" charset="0"/>
                </a:rPr>
                <a:t>42</a:t>
              </a:r>
            </a:p>
          </p:txBody>
        </p:sp>
      </p:grpSp>
      <p:sp>
        <p:nvSpPr>
          <p:cNvPr id="63495" name="Text Box 17"/>
          <p:cNvSpPr txBox="1">
            <a:spLocks noChangeArrowheads="1"/>
          </p:cNvSpPr>
          <p:nvPr/>
        </p:nvSpPr>
        <p:spPr bwMode="auto">
          <a:xfrm>
            <a:off x="3048000" y="5562600"/>
            <a:ext cx="44545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r>
              <a:rPr lang="en-US" sz="2000" b="1">
                <a:solidFill>
                  <a:srgbClr val="C00000"/>
                </a:solidFill>
                <a:latin typeface="Calibri" pitchFamily="34" charset="0"/>
              </a:rPr>
              <a:t>Delete 45 (A  node with only a left child)</a:t>
            </a:r>
          </a:p>
        </p:txBody>
      </p:sp>
      <p:grpSp>
        <p:nvGrpSpPr>
          <p:cNvPr id="63496" name="Group 32"/>
          <p:cNvGrpSpPr>
            <a:grpSpLocks/>
          </p:cNvGrpSpPr>
          <p:nvPr/>
        </p:nvGrpSpPr>
        <p:grpSpPr bwMode="auto">
          <a:xfrm>
            <a:off x="5410200" y="2133600"/>
            <a:ext cx="2495550" cy="1920875"/>
            <a:chOff x="3408" y="1344"/>
            <a:chExt cx="1572" cy="1210"/>
          </a:xfrm>
        </p:grpSpPr>
        <p:sp>
          <p:nvSpPr>
            <p:cNvPr id="63498" name="Line 19"/>
            <p:cNvSpPr>
              <a:spLocks noChangeShapeType="1"/>
            </p:cNvSpPr>
            <p:nvPr/>
          </p:nvSpPr>
          <p:spPr bwMode="auto">
            <a:xfrm flipH="1">
              <a:off x="3888" y="1584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499" name="Line 20"/>
            <p:cNvSpPr>
              <a:spLocks noChangeShapeType="1"/>
            </p:cNvSpPr>
            <p:nvPr/>
          </p:nvSpPr>
          <p:spPr bwMode="auto">
            <a:xfrm>
              <a:off x="4224" y="1584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00" name="Line 21"/>
            <p:cNvSpPr>
              <a:spLocks noChangeShapeType="1"/>
            </p:cNvSpPr>
            <p:nvPr/>
          </p:nvSpPr>
          <p:spPr bwMode="auto">
            <a:xfrm>
              <a:off x="4560" y="2016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01" name="Text Box 22"/>
            <p:cNvSpPr txBox="1">
              <a:spLocks noChangeArrowheads="1"/>
            </p:cNvSpPr>
            <p:nvPr/>
          </p:nvSpPr>
          <p:spPr bwMode="auto">
            <a:xfrm>
              <a:off x="4080" y="1344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9pPr>
            </a:lstStyle>
            <a:p>
              <a:r>
                <a:rPr lang="en-US" sz="2000">
                  <a:latin typeface="Times New Roman" pitchFamily="-84" charset="0"/>
                </a:rPr>
                <a:t>50</a:t>
              </a:r>
            </a:p>
          </p:txBody>
        </p:sp>
        <p:sp>
          <p:nvSpPr>
            <p:cNvPr id="63502" name="Text Box 23"/>
            <p:cNvSpPr txBox="1">
              <a:spLocks noChangeArrowheads="1"/>
            </p:cNvSpPr>
            <p:nvPr/>
          </p:nvSpPr>
          <p:spPr bwMode="auto">
            <a:xfrm>
              <a:off x="4368" y="1824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9pPr>
            </a:lstStyle>
            <a:p>
              <a:r>
                <a:rPr lang="en-US" sz="2000">
                  <a:latin typeface="Times New Roman" pitchFamily="-84" charset="0"/>
                </a:rPr>
                <a:t>60</a:t>
              </a:r>
            </a:p>
          </p:txBody>
        </p:sp>
        <p:sp>
          <p:nvSpPr>
            <p:cNvPr id="63503" name="Text Box 24"/>
            <p:cNvSpPr txBox="1">
              <a:spLocks noChangeArrowheads="1"/>
            </p:cNvSpPr>
            <p:nvPr/>
          </p:nvSpPr>
          <p:spPr bwMode="auto">
            <a:xfrm>
              <a:off x="4704" y="2256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9pPr>
            </a:lstStyle>
            <a:p>
              <a:r>
                <a:rPr lang="en-US" sz="2000">
                  <a:latin typeface="Times New Roman" pitchFamily="-84" charset="0"/>
                </a:rPr>
                <a:t>70</a:t>
              </a:r>
            </a:p>
          </p:txBody>
        </p:sp>
        <p:sp>
          <p:nvSpPr>
            <p:cNvPr id="63504" name="Text Box 25"/>
            <p:cNvSpPr txBox="1">
              <a:spLocks noChangeArrowheads="1"/>
            </p:cNvSpPr>
            <p:nvPr/>
          </p:nvSpPr>
          <p:spPr bwMode="auto">
            <a:xfrm>
              <a:off x="3744" y="1824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9pPr>
            </a:lstStyle>
            <a:p>
              <a:r>
                <a:rPr lang="en-US" sz="2000">
                  <a:latin typeface="Times New Roman" pitchFamily="-84" charset="0"/>
                </a:rPr>
                <a:t>40</a:t>
              </a:r>
            </a:p>
          </p:txBody>
        </p:sp>
        <p:sp>
          <p:nvSpPr>
            <p:cNvPr id="63505" name="Line 26"/>
            <p:cNvSpPr>
              <a:spLocks noChangeShapeType="1"/>
            </p:cNvSpPr>
            <p:nvPr/>
          </p:nvSpPr>
          <p:spPr bwMode="auto">
            <a:xfrm>
              <a:off x="3888" y="2016"/>
              <a:ext cx="24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06" name="Line 27"/>
            <p:cNvSpPr>
              <a:spLocks noChangeShapeType="1"/>
            </p:cNvSpPr>
            <p:nvPr/>
          </p:nvSpPr>
          <p:spPr bwMode="auto">
            <a:xfrm flipH="1">
              <a:off x="3600" y="2016"/>
              <a:ext cx="24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07" name="Text Box 28"/>
            <p:cNvSpPr txBox="1">
              <a:spLocks noChangeArrowheads="1"/>
            </p:cNvSpPr>
            <p:nvPr/>
          </p:nvSpPr>
          <p:spPr bwMode="auto">
            <a:xfrm>
              <a:off x="4032" y="2304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9pPr>
            </a:lstStyle>
            <a:p>
              <a:r>
                <a:rPr lang="en-US" sz="2000">
                  <a:latin typeface="Times New Roman" pitchFamily="-84" charset="0"/>
                </a:rPr>
                <a:t>42</a:t>
              </a:r>
            </a:p>
          </p:txBody>
        </p:sp>
        <p:sp>
          <p:nvSpPr>
            <p:cNvPr id="63508" name="Text Box 29"/>
            <p:cNvSpPr txBox="1">
              <a:spLocks noChangeArrowheads="1"/>
            </p:cNvSpPr>
            <p:nvPr/>
          </p:nvSpPr>
          <p:spPr bwMode="auto">
            <a:xfrm>
              <a:off x="3408" y="2304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9pPr>
            </a:lstStyle>
            <a:p>
              <a:r>
                <a:rPr lang="en-US" sz="2000">
                  <a:latin typeface="Times New Roman" pitchFamily="-84" charset="0"/>
                </a:rPr>
                <a:t>30</a:t>
              </a:r>
            </a:p>
          </p:txBody>
        </p:sp>
      </p:grpSp>
      <p:sp>
        <p:nvSpPr>
          <p:cNvPr id="63497" name="Text Box 33"/>
          <p:cNvSpPr txBox="1">
            <a:spLocks noChangeArrowheads="1"/>
          </p:cNvSpPr>
          <p:nvPr/>
        </p:nvSpPr>
        <p:spPr bwMode="auto">
          <a:xfrm>
            <a:off x="3946525" y="2860675"/>
            <a:ext cx="5095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r>
              <a:rPr lang="en-US" sz="2400">
                <a:latin typeface="Times New Roman" pitchFamily="-84" charset="0"/>
                <a:sym typeface="Wingdings" pitchFamily="-84" charset="2"/>
              </a:rPr>
              <a:t></a:t>
            </a:r>
            <a:endParaRPr lang="en-US" sz="2400">
              <a:latin typeface="Times New Roman" pitchFamily="-84" charset="0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Date Placeholder 2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r>
              <a:rPr lang="tr-TR" sz="800">
                <a:latin typeface="Calibri" pitchFamily="34" charset="0"/>
              </a:rPr>
              <a:t>2018 Autumn</a:t>
            </a:r>
            <a:endParaRPr lang="en-US" sz="800" dirty="0">
              <a:latin typeface="Calibri" pitchFamily="34" charset="0"/>
            </a:endParaRPr>
          </a:p>
        </p:txBody>
      </p:sp>
      <p:sp>
        <p:nvSpPr>
          <p:cNvPr id="32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CS211 Data Structures</a:t>
            </a:r>
          </a:p>
        </p:txBody>
      </p:sp>
      <p:sp>
        <p:nvSpPr>
          <p:cNvPr id="6451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fld id="{163C79A1-C47C-43A6-81F4-282613FE02F8}" type="slidenum">
              <a:rPr lang="en-US" sz="800" smtClean="0">
                <a:latin typeface="Calibri" pitchFamily="34" charset="0"/>
              </a:rPr>
              <a:pPr/>
              <a:t>55</a:t>
            </a:fld>
            <a:endParaRPr lang="en-US" sz="800">
              <a:latin typeface="Calibri" pitchFamily="34" charset="0"/>
            </a:endParaRPr>
          </a:p>
        </p:txBody>
      </p:sp>
      <p:sp>
        <p:nvSpPr>
          <p:cNvPr id="645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-84" charset="-128"/>
              </a:rPr>
              <a:t>Deletion – Case 2: A Node with only a right child</a:t>
            </a:r>
          </a:p>
        </p:txBody>
      </p:sp>
      <p:grpSp>
        <p:nvGrpSpPr>
          <p:cNvPr id="64518" name="Group 3"/>
          <p:cNvGrpSpPr>
            <a:grpSpLocks/>
          </p:cNvGrpSpPr>
          <p:nvPr/>
        </p:nvGrpSpPr>
        <p:grpSpPr bwMode="auto">
          <a:xfrm>
            <a:off x="914400" y="2286000"/>
            <a:ext cx="2495550" cy="2606675"/>
            <a:chOff x="576" y="1440"/>
            <a:chExt cx="1572" cy="1642"/>
          </a:xfrm>
        </p:grpSpPr>
        <p:sp>
          <p:nvSpPr>
            <p:cNvPr id="64533" name="Line 4"/>
            <p:cNvSpPr>
              <a:spLocks noChangeShapeType="1"/>
            </p:cNvSpPr>
            <p:nvPr/>
          </p:nvSpPr>
          <p:spPr bwMode="auto">
            <a:xfrm flipH="1">
              <a:off x="1056" y="1680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34" name="Line 5"/>
            <p:cNvSpPr>
              <a:spLocks noChangeShapeType="1"/>
            </p:cNvSpPr>
            <p:nvPr/>
          </p:nvSpPr>
          <p:spPr bwMode="auto">
            <a:xfrm>
              <a:off x="1392" y="1680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35" name="Line 6"/>
            <p:cNvSpPr>
              <a:spLocks noChangeShapeType="1"/>
            </p:cNvSpPr>
            <p:nvPr/>
          </p:nvSpPr>
          <p:spPr bwMode="auto">
            <a:xfrm>
              <a:off x="1728" y="2112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36" name="Text Box 7"/>
            <p:cNvSpPr txBox="1">
              <a:spLocks noChangeArrowheads="1"/>
            </p:cNvSpPr>
            <p:nvPr/>
          </p:nvSpPr>
          <p:spPr bwMode="auto">
            <a:xfrm>
              <a:off x="1248" y="1440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9pPr>
            </a:lstStyle>
            <a:p>
              <a:r>
                <a:rPr lang="en-US" sz="2000">
                  <a:latin typeface="Times New Roman" pitchFamily="-84" charset="0"/>
                </a:rPr>
                <a:t>50</a:t>
              </a:r>
            </a:p>
          </p:txBody>
        </p:sp>
        <p:sp>
          <p:nvSpPr>
            <p:cNvPr id="64537" name="Text Box 8"/>
            <p:cNvSpPr txBox="1">
              <a:spLocks noChangeArrowheads="1"/>
            </p:cNvSpPr>
            <p:nvPr/>
          </p:nvSpPr>
          <p:spPr bwMode="auto">
            <a:xfrm>
              <a:off x="1536" y="1920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9pPr>
            </a:lstStyle>
            <a:p>
              <a:r>
                <a:rPr lang="en-US" sz="2000">
                  <a:latin typeface="Times New Roman" pitchFamily="-84" charset="0"/>
                </a:rPr>
                <a:t>60</a:t>
              </a:r>
            </a:p>
          </p:txBody>
        </p:sp>
        <p:sp>
          <p:nvSpPr>
            <p:cNvPr id="64538" name="Text Box 9"/>
            <p:cNvSpPr txBox="1">
              <a:spLocks noChangeArrowheads="1"/>
            </p:cNvSpPr>
            <p:nvPr/>
          </p:nvSpPr>
          <p:spPr bwMode="auto">
            <a:xfrm>
              <a:off x="1872" y="2352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9pPr>
            </a:lstStyle>
            <a:p>
              <a:r>
                <a:rPr lang="en-US" sz="2000">
                  <a:latin typeface="Times New Roman" pitchFamily="-84" charset="0"/>
                </a:rPr>
                <a:t>70</a:t>
              </a:r>
            </a:p>
          </p:txBody>
        </p:sp>
        <p:sp>
          <p:nvSpPr>
            <p:cNvPr id="64539" name="Text Box 10"/>
            <p:cNvSpPr txBox="1">
              <a:spLocks noChangeArrowheads="1"/>
            </p:cNvSpPr>
            <p:nvPr/>
          </p:nvSpPr>
          <p:spPr bwMode="auto">
            <a:xfrm>
              <a:off x="912" y="1920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9pPr>
            </a:lstStyle>
            <a:p>
              <a:r>
                <a:rPr lang="en-US" sz="2000">
                  <a:latin typeface="Times New Roman" pitchFamily="-84" charset="0"/>
                </a:rPr>
                <a:t>40</a:t>
              </a:r>
            </a:p>
          </p:txBody>
        </p:sp>
        <p:sp>
          <p:nvSpPr>
            <p:cNvPr id="64540" name="Line 11"/>
            <p:cNvSpPr>
              <a:spLocks noChangeShapeType="1"/>
            </p:cNvSpPr>
            <p:nvPr/>
          </p:nvSpPr>
          <p:spPr bwMode="auto">
            <a:xfrm>
              <a:off x="1056" y="2112"/>
              <a:ext cx="24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41" name="Line 12"/>
            <p:cNvSpPr>
              <a:spLocks noChangeShapeType="1"/>
            </p:cNvSpPr>
            <p:nvPr/>
          </p:nvSpPr>
          <p:spPr bwMode="auto">
            <a:xfrm flipH="1">
              <a:off x="768" y="2112"/>
              <a:ext cx="24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42" name="Text Box 13"/>
            <p:cNvSpPr txBox="1">
              <a:spLocks noChangeArrowheads="1"/>
            </p:cNvSpPr>
            <p:nvPr/>
          </p:nvSpPr>
          <p:spPr bwMode="auto">
            <a:xfrm>
              <a:off x="1200" y="2400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9pPr>
            </a:lstStyle>
            <a:p>
              <a:r>
                <a:rPr lang="en-US" sz="2000">
                  <a:latin typeface="Times New Roman" pitchFamily="-84" charset="0"/>
                </a:rPr>
                <a:t>45</a:t>
              </a:r>
            </a:p>
          </p:txBody>
        </p:sp>
        <p:sp>
          <p:nvSpPr>
            <p:cNvPr id="64543" name="Text Box 14"/>
            <p:cNvSpPr txBox="1">
              <a:spLocks noChangeArrowheads="1"/>
            </p:cNvSpPr>
            <p:nvPr/>
          </p:nvSpPr>
          <p:spPr bwMode="auto">
            <a:xfrm>
              <a:off x="576" y="2400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9pPr>
            </a:lstStyle>
            <a:p>
              <a:r>
                <a:rPr lang="en-US" sz="2000">
                  <a:latin typeface="Times New Roman" pitchFamily="-84" charset="0"/>
                </a:rPr>
                <a:t>30</a:t>
              </a:r>
            </a:p>
          </p:txBody>
        </p:sp>
        <p:sp>
          <p:nvSpPr>
            <p:cNvPr id="64544" name="Line 15"/>
            <p:cNvSpPr>
              <a:spLocks noChangeShapeType="1"/>
            </p:cNvSpPr>
            <p:nvPr/>
          </p:nvSpPr>
          <p:spPr bwMode="auto">
            <a:xfrm flipH="1">
              <a:off x="1056" y="2640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45" name="Text Box 16"/>
            <p:cNvSpPr txBox="1">
              <a:spLocks noChangeArrowheads="1"/>
            </p:cNvSpPr>
            <p:nvPr/>
          </p:nvSpPr>
          <p:spPr bwMode="auto">
            <a:xfrm>
              <a:off x="912" y="2832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9pPr>
            </a:lstStyle>
            <a:p>
              <a:r>
                <a:rPr lang="en-US" sz="2000">
                  <a:latin typeface="Times New Roman" pitchFamily="-84" charset="0"/>
                </a:rPr>
                <a:t>42</a:t>
              </a:r>
            </a:p>
          </p:txBody>
        </p:sp>
      </p:grpSp>
      <p:sp>
        <p:nvSpPr>
          <p:cNvPr id="64519" name="Text Box 17"/>
          <p:cNvSpPr txBox="1">
            <a:spLocks noChangeArrowheads="1"/>
          </p:cNvSpPr>
          <p:nvPr/>
        </p:nvSpPr>
        <p:spPr bwMode="auto">
          <a:xfrm>
            <a:off x="3048000" y="5562600"/>
            <a:ext cx="45942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r>
              <a:rPr lang="en-US" sz="2000" b="1">
                <a:solidFill>
                  <a:srgbClr val="C00000"/>
                </a:solidFill>
                <a:latin typeface="Calibri" pitchFamily="34" charset="0"/>
              </a:rPr>
              <a:t>Delete 60 (A  node with only a right child)</a:t>
            </a:r>
          </a:p>
        </p:txBody>
      </p:sp>
      <p:sp>
        <p:nvSpPr>
          <p:cNvPr id="64520" name="Text Box 18"/>
          <p:cNvSpPr txBox="1">
            <a:spLocks noChangeArrowheads="1"/>
          </p:cNvSpPr>
          <p:nvPr/>
        </p:nvSpPr>
        <p:spPr bwMode="auto">
          <a:xfrm>
            <a:off x="3946525" y="2860675"/>
            <a:ext cx="5095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r>
              <a:rPr lang="en-US" sz="2400">
                <a:latin typeface="Times New Roman" pitchFamily="-84" charset="0"/>
                <a:sym typeface="Wingdings" pitchFamily="-84" charset="2"/>
              </a:rPr>
              <a:t></a:t>
            </a:r>
            <a:endParaRPr lang="en-US" sz="2400">
              <a:latin typeface="Times New Roman" pitchFamily="-84" charset="0"/>
            </a:endParaRPr>
          </a:p>
        </p:txBody>
      </p:sp>
      <p:grpSp>
        <p:nvGrpSpPr>
          <p:cNvPr id="64521" name="Group 33"/>
          <p:cNvGrpSpPr>
            <a:grpSpLocks/>
          </p:cNvGrpSpPr>
          <p:nvPr/>
        </p:nvGrpSpPr>
        <p:grpSpPr bwMode="auto">
          <a:xfrm>
            <a:off x="5791200" y="2057400"/>
            <a:ext cx="1962150" cy="2606675"/>
            <a:chOff x="3648" y="1296"/>
            <a:chExt cx="1236" cy="1642"/>
          </a:xfrm>
        </p:grpSpPr>
        <p:sp>
          <p:nvSpPr>
            <p:cNvPr id="64522" name="Line 20"/>
            <p:cNvSpPr>
              <a:spLocks noChangeShapeType="1"/>
            </p:cNvSpPr>
            <p:nvPr/>
          </p:nvSpPr>
          <p:spPr bwMode="auto">
            <a:xfrm flipH="1">
              <a:off x="4128" y="1536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23" name="Line 21"/>
            <p:cNvSpPr>
              <a:spLocks noChangeShapeType="1"/>
            </p:cNvSpPr>
            <p:nvPr/>
          </p:nvSpPr>
          <p:spPr bwMode="auto">
            <a:xfrm>
              <a:off x="4464" y="1536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24" name="Text Box 23"/>
            <p:cNvSpPr txBox="1">
              <a:spLocks noChangeArrowheads="1"/>
            </p:cNvSpPr>
            <p:nvPr/>
          </p:nvSpPr>
          <p:spPr bwMode="auto">
            <a:xfrm>
              <a:off x="4320" y="1296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9pPr>
            </a:lstStyle>
            <a:p>
              <a:r>
                <a:rPr lang="en-US" sz="2000">
                  <a:latin typeface="Times New Roman" pitchFamily="-84" charset="0"/>
                </a:rPr>
                <a:t>50</a:t>
              </a:r>
            </a:p>
          </p:txBody>
        </p:sp>
        <p:sp>
          <p:nvSpPr>
            <p:cNvPr id="64525" name="Text Box 24"/>
            <p:cNvSpPr txBox="1">
              <a:spLocks noChangeArrowheads="1"/>
            </p:cNvSpPr>
            <p:nvPr/>
          </p:nvSpPr>
          <p:spPr bwMode="auto">
            <a:xfrm>
              <a:off x="4608" y="1776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9pPr>
            </a:lstStyle>
            <a:p>
              <a:r>
                <a:rPr lang="en-US" sz="2000">
                  <a:latin typeface="Times New Roman" pitchFamily="-84" charset="0"/>
                </a:rPr>
                <a:t>70</a:t>
              </a:r>
            </a:p>
          </p:txBody>
        </p:sp>
        <p:sp>
          <p:nvSpPr>
            <p:cNvPr id="64526" name="Text Box 26"/>
            <p:cNvSpPr txBox="1">
              <a:spLocks noChangeArrowheads="1"/>
            </p:cNvSpPr>
            <p:nvPr/>
          </p:nvSpPr>
          <p:spPr bwMode="auto">
            <a:xfrm>
              <a:off x="3984" y="1776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9pPr>
            </a:lstStyle>
            <a:p>
              <a:r>
                <a:rPr lang="en-US" sz="2000">
                  <a:latin typeface="Times New Roman" pitchFamily="-84" charset="0"/>
                </a:rPr>
                <a:t>40</a:t>
              </a:r>
            </a:p>
          </p:txBody>
        </p:sp>
        <p:sp>
          <p:nvSpPr>
            <p:cNvPr id="64527" name="Line 27"/>
            <p:cNvSpPr>
              <a:spLocks noChangeShapeType="1"/>
            </p:cNvSpPr>
            <p:nvPr/>
          </p:nvSpPr>
          <p:spPr bwMode="auto">
            <a:xfrm>
              <a:off x="4128" y="1968"/>
              <a:ext cx="24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28" name="Line 28"/>
            <p:cNvSpPr>
              <a:spLocks noChangeShapeType="1"/>
            </p:cNvSpPr>
            <p:nvPr/>
          </p:nvSpPr>
          <p:spPr bwMode="auto">
            <a:xfrm flipH="1">
              <a:off x="3840" y="1968"/>
              <a:ext cx="24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29" name="Text Box 29"/>
            <p:cNvSpPr txBox="1">
              <a:spLocks noChangeArrowheads="1"/>
            </p:cNvSpPr>
            <p:nvPr/>
          </p:nvSpPr>
          <p:spPr bwMode="auto">
            <a:xfrm>
              <a:off x="4272" y="2256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9pPr>
            </a:lstStyle>
            <a:p>
              <a:r>
                <a:rPr lang="en-US" sz="2000">
                  <a:latin typeface="Times New Roman" pitchFamily="-84" charset="0"/>
                </a:rPr>
                <a:t>45</a:t>
              </a:r>
            </a:p>
          </p:txBody>
        </p:sp>
        <p:sp>
          <p:nvSpPr>
            <p:cNvPr id="64530" name="Text Box 30"/>
            <p:cNvSpPr txBox="1">
              <a:spLocks noChangeArrowheads="1"/>
            </p:cNvSpPr>
            <p:nvPr/>
          </p:nvSpPr>
          <p:spPr bwMode="auto">
            <a:xfrm>
              <a:off x="3648" y="2256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9pPr>
            </a:lstStyle>
            <a:p>
              <a:r>
                <a:rPr lang="en-US" sz="2000">
                  <a:latin typeface="Times New Roman" pitchFamily="-84" charset="0"/>
                </a:rPr>
                <a:t>30</a:t>
              </a:r>
            </a:p>
          </p:txBody>
        </p:sp>
        <p:sp>
          <p:nvSpPr>
            <p:cNvPr id="64531" name="Line 31"/>
            <p:cNvSpPr>
              <a:spLocks noChangeShapeType="1"/>
            </p:cNvSpPr>
            <p:nvPr/>
          </p:nvSpPr>
          <p:spPr bwMode="auto">
            <a:xfrm flipH="1">
              <a:off x="4128" y="2496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32" name="Text Box 32"/>
            <p:cNvSpPr txBox="1">
              <a:spLocks noChangeArrowheads="1"/>
            </p:cNvSpPr>
            <p:nvPr/>
          </p:nvSpPr>
          <p:spPr bwMode="auto">
            <a:xfrm>
              <a:off x="3984" y="2688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9pPr>
            </a:lstStyle>
            <a:p>
              <a:r>
                <a:rPr lang="en-US" sz="2000">
                  <a:latin typeface="Times New Roman" pitchFamily="-84" charset="0"/>
                </a:rPr>
                <a:t>42</a:t>
              </a:r>
            </a:p>
          </p:txBody>
        </p:sp>
      </p:grp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Date Placeholder 2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r>
              <a:rPr lang="tr-TR" sz="800">
                <a:latin typeface="Calibri" pitchFamily="34" charset="0"/>
              </a:rPr>
              <a:t>2018 Autumn</a:t>
            </a:r>
            <a:endParaRPr lang="en-US" sz="800" dirty="0">
              <a:latin typeface="Calibri" pitchFamily="34" charset="0"/>
            </a:endParaRPr>
          </a:p>
        </p:txBody>
      </p:sp>
      <p:sp>
        <p:nvSpPr>
          <p:cNvPr id="33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CS211 Data Structures</a:t>
            </a:r>
          </a:p>
        </p:txBody>
      </p:sp>
      <p:sp>
        <p:nvSpPr>
          <p:cNvPr id="6554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fld id="{12E5B90A-396E-44B2-A1FD-25671B61B5E4}" type="slidenum">
              <a:rPr lang="en-US" sz="800" smtClean="0">
                <a:latin typeface="Calibri" pitchFamily="34" charset="0"/>
              </a:rPr>
              <a:pPr/>
              <a:t>56</a:t>
            </a:fld>
            <a:endParaRPr lang="en-US" sz="800">
              <a:latin typeface="Calibri" pitchFamily="34" charset="0"/>
            </a:endParaRPr>
          </a:p>
        </p:txBody>
      </p:sp>
      <p:sp>
        <p:nvSpPr>
          <p:cNvPr id="655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-84" charset="-128"/>
              </a:rPr>
              <a:t>Deletion – Case 3: A Node with two children</a:t>
            </a:r>
          </a:p>
        </p:txBody>
      </p:sp>
      <p:grpSp>
        <p:nvGrpSpPr>
          <p:cNvPr id="65542" name="Group 34"/>
          <p:cNvGrpSpPr>
            <a:grpSpLocks/>
          </p:cNvGrpSpPr>
          <p:nvPr/>
        </p:nvGrpSpPr>
        <p:grpSpPr bwMode="auto">
          <a:xfrm>
            <a:off x="5410200" y="2895600"/>
            <a:ext cx="2495550" cy="1920875"/>
            <a:chOff x="3408" y="1824"/>
            <a:chExt cx="1572" cy="1210"/>
          </a:xfrm>
        </p:grpSpPr>
        <p:sp>
          <p:nvSpPr>
            <p:cNvPr id="65560" name="Line 4"/>
            <p:cNvSpPr>
              <a:spLocks noChangeShapeType="1"/>
            </p:cNvSpPr>
            <p:nvPr/>
          </p:nvSpPr>
          <p:spPr bwMode="auto">
            <a:xfrm flipH="1">
              <a:off x="3888" y="2064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61" name="Line 5"/>
            <p:cNvSpPr>
              <a:spLocks noChangeShapeType="1"/>
            </p:cNvSpPr>
            <p:nvPr/>
          </p:nvSpPr>
          <p:spPr bwMode="auto">
            <a:xfrm>
              <a:off x="4224" y="2064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62" name="Line 6"/>
            <p:cNvSpPr>
              <a:spLocks noChangeShapeType="1"/>
            </p:cNvSpPr>
            <p:nvPr/>
          </p:nvSpPr>
          <p:spPr bwMode="auto">
            <a:xfrm>
              <a:off x="4560" y="2496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63" name="Text Box 7"/>
            <p:cNvSpPr txBox="1">
              <a:spLocks noChangeArrowheads="1"/>
            </p:cNvSpPr>
            <p:nvPr/>
          </p:nvSpPr>
          <p:spPr bwMode="auto">
            <a:xfrm>
              <a:off x="4080" y="1824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9pPr>
            </a:lstStyle>
            <a:p>
              <a:r>
                <a:rPr lang="en-US" sz="2000">
                  <a:latin typeface="Times New Roman" pitchFamily="-84" charset="0"/>
                </a:rPr>
                <a:t>50</a:t>
              </a:r>
            </a:p>
          </p:txBody>
        </p:sp>
        <p:sp>
          <p:nvSpPr>
            <p:cNvPr id="65564" name="Text Box 8"/>
            <p:cNvSpPr txBox="1">
              <a:spLocks noChangeArrowheads="1"/>
            </p:cNvSpPr>
            <p:nvPr/>
          </p:nvSpPr>
          <p:spPr bwMode="auto">
            <a:xfrm>
              <a:off x="4368" y="2304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9pPr>
            </a:lstStyle>
            <a:p>
              <a:r>
                <a:rPr lang="en-US" sz="2000">
                  <a:latin typeface="Times New Roman" pitchFamily="-84" charset="0"/>
                </a:rPr>
                <a:t>60</a:t>
              </a:r>
            </a:p>
          </p:txBody>
        </p:sp>
        <p:sp>
          <p:nvSpPr>
            <p:cNvPr id="65565" name="Text Box 9"/>
            <p:cNvSpPr txBox="1">
              <a:spLocks noChangeArrowheads="1"/>
            </p:cNvSpPr>
            <p:nvPr/>
          </p:nvSpPr>
          <p:spPr bwMode="auto">
            <a:xfrm>
              <a:off x="4704" y="2736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9pPr>
            </a:lstStyle>
            <a:p>
              <a:r>
                <a:rPr lang="en-US" sz="2000">
                  <a:latin typeface="Times New Roman" pitchFamily="-84" charset="0"/>
                </a:rPr>
                <a:t>70</a:t>
              </a:r>
            </a:p>
          </p:txBody>
        </p:sp>
        <p:sp>
          <p:nvSpPr>
            <p:cNvPr id="65566" name="Text Box 10"/>
            <p:cNvSpPr txBox="1">
              <a:spLocks noChangeArrowheads="1"/>
            </p:cNvSpPr>
            <p:nvPr/>
          </p:nvSpPr>
          <p:spPr bwMode="auto">
            <a:xfrm>
              <a:off x="3744" y="2304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9pPr>
            </a:lstStyle>
            <a:p>
              <a:r>
                <a:rPr lang="en-US" sz="2000">
                  <a:latin typeface="Times New Roman" pitchFamily="-84" charset="0"/>
                </a:rPr>
                <a:t>42</a:t>
              </a:r>
            </a:p>
          </p:txBody>
        </p:sp>
        <p:sp>
          <p:nvSpPr>
            <p:cNvPr id="65567" name="Line 11"/>
            <p:cNvSpPr>
              <a:spLocks noChangeShapeType="1"/>
            </p:cNvSpPr>
            <p:nvPr/>
          </p:nvSpPr>
          <p:spPr bwMode="auto">
            <a:xfrm>
              <a:off x="3888" y="2496"/>
              <a:ext cx="24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68" name="Line 12"/>
            <p:cNvSpPr>
              <a:spLocks noChangeShapeType="1"/>
            </p:cNvSpPr>
            <p:nvPr/>
          </p:nvSpPr>
          <p:spPr bwMode="auto">
            <a:xfrm flipH="1">
              <a:off x="3600" y="2496"/>
              <a:ext cx="24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69" name="Text Box 13"/>
            <p:cNvSpPr txBox="1">
              <a:spLocks noChangeArrowheads="1"/>
            </p:cNvSpPr>
            <p:nvPr/>
          </p:nvSpPr>
          <p:spPr bwMode="auto">
            <a:xfrm>
              <a:off x="4032" y="2784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9pPr>
            </a:lstStyle>
            <a:p>
              <a:r>
                <a:rPr lang="en-US" sz="2000">
                  <a:latin typeface="Times New Roman" pitchFamily="-84" charset="0"/>
                </a:rPr>
                <a:t>45</a:t>
              </a:r>
            </a:p>
          </p:txBody>
        </p:sp>
        <p:sp>
          <p:nvSpPr>
            <p:cNvPr id="65570" name="Text Box 14"/>
            <p:cNvSpPr txBox="1">
              <a:spLocks noChangeArrowheads="1"/>
            </p:cNvSpPr>
            <p:nvPr/>
          </p:nvSpPr>
          <p:spPr bwMode="auto">
            <a:xfrm>
              <a:off x="3408" y="2784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9pPr>
            </a:lstStyle>
            <a:p>
              <a:r>
                <a:rPr lang="en-US" sz="2000">
                  <a:latin typeface="Times New Roman" pitchFamily="-84" charset="0"/>
                </a:rPr>
                <a:t>30</a:t>
              </a:r>
            </a:p>
          </p:txBody>
        </p:sp>
      </p:grpSp>
      <p:sp>
        <p:nvSpPr>
          <p:cNvPr id="65543" name="Text Box 17"/>
          <p:cNvSpPr txBox="1">
            <a:spLocks noChangeArrowheads="1"/>
          </p:cNvSpPr>
          <p:nvPr/>
        </p:nvSpPr>
        <p:spPr bwMode="auto">
          <a:xfrm>
            <a:off x="2514600" y="5791200"/>
            <a:ext cx="41624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r>
              <a:rPr lang="en-US" sz="2000" b="1">
                <a:solidFill>
                  <a:srgbClr val="C00000"/>
                </a:solidFill>
                <a:latin typeface="Calibri" pitchFamily="34" charset="0"/>
              </a:rPr>
              <a:t>Delete 40 (A  node with two children)</a:t>
            </a:r>
          </a:p>
        </p:txBody>
      </p:sp>
      <p:sp>
        <p:nvSpPr>
          <p:cNvPr id="65544" name="Text Box 18"/>
          <p:cNvSpPr txBox="1">
            <a:spLocks noChangeArrowheads="1"/>
          </p:cNvSpPr>
          <p:nvPr/>
        </p:nvSpPr>
        <p:spPr bwMode="auto">
          <a:xfrm>
            <a:off x="746125" y="1181100"/>
            <a:ext cx="8559800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pPr>
              <a:buFontTx/>
              <a:buChar char="•"/>
            </a:pPr>
            <a:r>
              <a:rPr lang="en-US" sz="1800">
                <a:latin typeface="Calibri" pitchFamily="34" charset="0"/>
              </a:rPr>
              <a:t> </a:t>
            </a:r>
            <a:r>
              <a:rPr lang="en-US" sz="1800" b="1">
                <a:solidFill>
                  <a:srgbClr val="C00000"/>
                </a:solidFill>
                <a:latin typeface="Calibri" pitchFamily="34" charset="0"/>
              </a:rPr>
              <a:t>Locate </a:t>
            </a:r>
            <a:r>
              <a:rPr lang="en-US" sz="1800">
                <a:latin typeface="Calibri" pitchFamily="34" charset="0"/>
              </a:rPr>
              <a:t>the inorder successor of the node.</a:t>
            </a:r>
            <a:endParaRPr lang="tr-TR" sz="1800">
              <a:latin typeface="Calibri" pitchFamily="34" charset="0"/>
            </a:endParaRPr>
          </a:p>
          <a:p>
            <a:pPr>
              <a:buFontTx/>
              <a:buChar char="•"/>
            </a:pPr>
            <a:endParaRPr lang="en-US" sz="1800">
              <a:latin typeface="Calibri" pitchFamily="34" charset="0"/>
            </a:endParaRPr>
          </a:p>
          <a:p>
            <a:pPr>
              <a:buFontTx/>
              <a:buChar char="•"/>
            </a:pPr>
            <a:r>
              <a:rPr lang="en-US" sz="1800">
                <a:latin typeface="Calibri" pitchFamily="34" charset="0"/>
              </a:rPr>
              <a:t> </a:t>
            </a:r>
            <a:r>
              <a:rPr lang="en-US" sz="1800" b="1">
                <a:solidFill>
                  <a:srgbClr val="C00000"/>
                </a:solidFill>
                <a:latin typeface="Calibri" pitchFamily="34" charset="0"/>
              </a:rPr>
              <a:t>Copy</a:t>
            </a:r>
            <a:r>
              <a:rPr lang="en-US" sz="1800">
                <a:latin typeface="Calibri" pitchFamily="34" charset="0"/>
              </a:rPr>
              <a:t> the item in this node into the node which contains the item which will be deleted.</a:t>
            </a:r>
            <a:endParaRPr lang="tr-TR" sz="1800">
              <a:latin typeface="Calibri" pitchFamily="34" charset="0"/>
            </a:endParaRPr>
          </a:p>
          <a:p>
            <a:pPr>
              <a:buFontTx/>
              <a:buChar char="•"/>
            </a:pPr>
            <a:endParaRPr lang="en-US" sz="1800">
              <a:latin typeface="Calibri" pitchFamily="34" charset="0"/>
            </a:endParaRPr>
          </a:p>
          <a:p>
            <a:pPr>
              <a:buFontTx/>
              <a:buChar char="•"/>
            </a:pPr>
            <a:r>
              <a:rPr lang="en-US" sz="1800">
                <a:latin typeface="Calibri" pitchFamily="34" charset="0"/>
              </a:rPr>
              <a:t> </a:t>
            </a:r>
            <a:r>
              <a:rPr lang="en-US" sz="1800" b="1">
                <a:solidFill>
                  <a:srgbClr val="C00000"/>
                </a:solidFill>
                <a:latin typeface="Calibri" pitchFamily="34" charset="0"/>
              </a:rPr>
              <a:t>Delete</a:t>
            </a:r>
            <a:r>
              <a:rPr lang="en-US" sz="1800">
                <a:latin typeface="Calibri" pitchFamily="34" charset="0"/>
              </a:rPr>
              <a:t> the node of the inorder successor.</a:t>
            </a:r>
          </a:p>
        </p:txBody>
      </p:sp>
      <p:sp>
        <p:nvSpPr>
          <p:cNvPr id="65545" name="Text Box 19"/>
          <p:cNvSpPr txBox="1">
            <a:spLocks noChangeArrowheads="1"/>
          </p:cNvSpPr>
          <p:nvPr/>
        </p:nvSpPr>
        <p:spPr bwMode="auto">
          <a:xfrm>
            <a:off x="3962400" y="3581400"/>
            <a:ext cx="5095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r>
              <a:rPr lang="en-US" sz="2400">
                <a:latin typeface="Times New Roman" pitchFamily="-84" charset="0"/>
                <a:sym typeface="Wingdings" pitchFamily="-84" charset="2"/>
              </a:rPr>
              <a:t></a:t>
            </a:r>
            <a:endParaRPr lang="en-US" sz="2400">
              <a:latin typeface="Times New Roman" pitchFamily="-84" charset="0"/>
            </a:endParaRPr>
          </a:p>
        </p:txBody>
      </p:sp>
      <p:grpSp>
        <p:nvGrpSpPr>
          <p:cNvPr id="65546" name="Group 20"/>
          <p:cNvGrpSpPr>
            <a:grpSpLocks/>
          </p:cNvGrpSpPr>
          <p:nvPr/>
        </p:nvGrpSpPr>
        <p:grpSpPr bwMode="auto">
          <a:xfrm>
            <a:off x="914400" y="2971800"/>
            <a:ext cx="2495550" cy="2606675"/>
            <a:chOff x="576" y="1440"/>
            <a:chExt cx="1572" cy="1642"/>
          </a:xfrm>
        </p:grpSpPr>
        <p:sp>
          <p:nvSpPr>
            <p:cNvPr id="65547" name="Line 21"/>
            <p:cNvSpPr>
              <a:spLocks noChangeShapeType="1"/>
            </p:cNvSpPr>
            <p:nvPr/>
          </p:nvSpPr>
          <p:spPr bwMode="auto">
            <a:xfrm flipH="1">
              <a:off x="1056" y="1680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48" name="Line 22"/>
            <p:cNvSpPr>
              <a:spLocks noChangeShapeType="1"/>
            </p:cNvSpPr>
            <p:nvPr/>
          </p:nvSpPr>
          <p:spPr bwMode="auto">
            <a:xfrm>
              <a:off x="1392" y="1680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49" name="Line 23"/>
            <p:cNvSpPr>
              <a:spLocks noChangeShapeType="1"/>
            </p:cNvSpPr>
            <p:nvPr/>
          </p:nvSpPr>
          <p:spPr bwMode="auto">
            <a:xfrm>
              <a:off x="1728" y="2112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50" name="Text Box 24"/>
            <p:cNvSpPr txBox="1">
              <a:spLocks noChangeArrowheads="1"/>
            </p:cNvSpPr>
            <p:nvPr/>
          </p:nvSpPr>
          <p:spPr bwMode="auto">
            <a:xfrm>
              <a:off x="1248" y="1440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9pPr>
            </a:lstStyle>
            <a:p>
              <a:r>
                <a:rPr lang="en-US" sz="2000" dirty="0">
                  <a:latin typeface="Times New Roman" pitchFamily="-84" charset="0"/>
                </a:rPr>
                <a:t>50</a:t>
              </a:r>
            </a:p>
          </p:txBody>
        </p:sp>
        <p:sp>
          <p:nvSpPr>
            <p:cNvPr id="65551" name="Text Box 25"/>
            <p:cNvSpPr txBox="1">
              <a:spLocks noChangeArrowheads="1"/>
            </p:cNvSpPr>
            <p:nvPr/>
          </p:nvSpPr>
          <p:spPr bwMode="auto">
            <a:xfrm>
              <a:off x="1536" y="1920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9pPr>
            </a:lstStyle>
            <a:p>
              <a:r>
                <a:rPr lang="en-US" sz="2000">
                  <a:latin typeface="Times New Roman" pitchFamily="-84" charset="0"/>
                </a:rPr>
                <a:t>60</a:t>
              </a:r>
            </a:p>
          </p:txBody>
        </p:sp>
        <p:sp>
          <p:nvSpPr>
            <p:cNvPr id="65552" name="Text Box 26"/>
            <p:cNvSpPr txBox="1">
              <a:spLocks noChangeArrowheads="1"/>
            </p:cNvSpPr>
            <p:nvPr/>
          </p:nvSpPr>
          <p:spPr bwMode="auto">
            <a:xfrm>
              <a:off x="1872" y="2352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9pPr>
            </a:lstStyle>
            <a:p>
              <a:r>
                <a:rPr lang="en-US" sz="2000">
                  <a:latin typeface="Times New Roman" pitchFamily="-84" charset="0"/>
                </a:rPr>
                <a:t>70</a:t>
              </a:r>
            </a:p>
          </p:txBody>
        </p:sp>
        <p:sp>
          <p:nvSpPr>
            <p:cNvPr id="65553" name="Text Box 27"/>
            <p:cNvSpPr txBox="1">
              <a:spLocks noChangeArrowheads="1"/>
            </p:cNvSpPr>
            <p:nvPr/>
          </p:nvSpPr>
          <p:spPr bwMode="auto">
            <a:xfrm>
              <a:off x="912" y="1920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9pPr>
            </a:lstStyle>
            <a:p>
              <a:r>
                <a:rPr lang="en-US" sz="2000">
                  <a:latin typeface="Times New Roman" pitchFamily="-84" charset="0"/>
                </a:rPr>
                <a:t>40</a:t>
              </a:r>
            </a:p>
          </p:txBody>
        </p:sp>
        <p:sp>
          <p:nvSpPr>
            <p:cNvPr id="65554" name="Line 28"/>
            <p:cNvSpPr>
              <a:spLocks noChangeShapeType="1"/>
            </p:cNvSpPr>
            <p:nvPr/>
          </p:nvSpPr>
          <p:spPr bwMode="auto">
            <a:xfrm>
              <a:off x="1056" y="2112"/>
              <a:ext cx="24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55" name="Line 29"/>
            <p:cNvSpPr>
              <a:spLocks noChangeShapeType="1"/>
            </p:cNvSpPr>
            <p:nvPr/>
          </p:nvSpPr>
          <p:spPr bwMode="auto">
            <a:xfrm flipH="1">
              <a:off x="768" y="2112"/>
              <a:ext cx="24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56" name="Text Box 30"/>
            <p:cNvSpPr txBox="1">
              <a:spLocks noChangeArrowheads="1"/>
            </p:cNvSpPr>
            <p:nvPr/>
          </p:nvSpPr>
          <p:spPr bwMode="auto">
            <a:xfrm>
              <a:off x="1200" y="2400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9pPr>
            </a:lstStyle>
            <a:p>
              <a:r>
                <a:rPr lang="en-US" sz="2000">
                  <a:latin typeface="Times New Roman" pitchFamily="-84" charset="0"/>
                </a:rPr>
                <a:t>45</a:t>
              </a:r>
            </a:p>
          </p:txBody>
        </p:sp>
        <p:sp>
          <p:nvSpPr>
            <p:cNvPr id="65557" name="Text Box 31"/>
            <p:cNvSpPr txBox="1">
              <a:spLocks noChangeArrowheads="1"/>
            </p:cNvSpPr>
            <p:nvPr/>
          </p:nvSpPr>
          <p:spPr bwMode="auto">
            <a:xfrm>
              <a:off x="576" y="2400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9pPr>
            </a:lstStyle>
            <a:p>
              <a:r>
                <a:rPr lang="en-US" sz="2000">
                  <a:latin typeface="Times New Roman" pitchFamily="-84" charset="0"/>
                </a:rPr>
                <a:t>30</a:t>
              </a:r>
            </a:p>
          </p:txBody>
        </p:sp>
        <p:sp>
          <p:nvSpPr>
            <p:cNvPr id="65558" name="Line 32"/>
            <p:cNvSpPr>
              <a:spLocks noChangeShapeType="1"/>
            </p:cNvSpPr>
            <p:nvPr/>
          </p:nvSpPr>
          <p:spPr bwMode="auto">
            <a:xfrm flipH="1">
              <a:off x="1056" y="2640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59" name="Text Box 33"/>
            <p:cNvSpPr txBox="1">
              <a:spLocks noChangeArrowheads="1"/>
            </p:cNvSpPr>
            <p:nvPr/>
          </p:nvSpPr>
          <p:spPr bwMode="auto">
            <a:xfrm>
              <a:off x="912" y="2832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9pPr>
            </a:lstStyle>
            <a:p>
              <a:r>
                <a:rPr lang="en-US" sz="2000">
                  <a:latin typeface="Times New Roman" pitchFamily="-84" charset="0"/>
                </a:rPr>
                <a:t>42</a:t>
              </a:r>
            </a:p>
          </p:txBody>
        </p:sp>
      </p:grp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Date Placeholder 2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r>
              <a:rPr lang="tr-TR" sz="800">
                <a:latin typeface="Calibri" pitchFamily="34" charset="0"/>
              </a:rPr>
              <a:t>2018 Autumn</a:t>
            </a:r>
            <a:endParaRPr lang="en-US" sz="800" dirty="0">
              <a:latin typeface="Calibri" pitchFamily="34" charset="0"/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CS211 Data Structures</a:t>
            </a:r>
          </a:p>
        </p:txBody>
      </p:sp>
      <p:sp>
        <p:nvSpPr>
          <p:cNvPr id="6656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fld id="{91588098-179C-428E-9A83-A9B83537A860}" type="slidenum">
              <a:rPr lang="en-US" sz="800" smtClean="0">
                <a:latin typeface="Calibri" pitchFamily="34" charset="0"/>
              </a:rPr>
              <a:pPr/>
              <a:t>57</a:t>
            </a:fld>
            <a:endParaRPr lang="en-US" sz="800">
              <a:latin typeface="Calibri" pitchFamily="34" charset="0"/>
            </a:endParaRPr>
          </a:p>
        </p:txBody>
      </p:sp>
      <p:sp>
        <p:nvSpPr>
          <p:cNvPr id="665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-84" charset="-128"/>
              </a:rPr>
              <a:t>Deletion – Case 3: A Node with two children</a:t>
            </a:r>
          </a:p>
        </p:txBody>
      </p:sp>
      <p:pic>
        <p:nvPicPr>
          <p:cNvPr id="66566" name="Picture 3" descr="Carrano1028.pct                                                000C8891 The Brain                      B3A96F87: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524000"/>
            <a:ext cx="5486400" cy="467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Date Placeholder 2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r>
              <a:rPr lang="tr-TR" sz="800">
                <a:latin typeface="Calibri" pitchFamily="34" charset="0"/>
              </a:rPr>
              <a:t>2018 Autumn</a:t>
            </a:r>
            <a:endParaRPr lang="en-US" sz="800" dirty="0">
              <a:latin typeface="Calibri" pitchFamily="34" charset="0"/>
            </a:endParaRP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CS211 Data Structures</a:t>
            </a:r>
          </a:p>
        </p:txBody>
      </p:sp>
      <p:sp>
        <p:nvSpPr>
          <p:cNvPr id="6758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fld id="{3DCB03D4-658F-4A73-921B-752A02318D01}" type="slidenum">
              <a:rPr lang="en-US" sz="800" smtClean="0">
                <a:latin typeface="Calibri" pitchFamily="34" charset="0"/>
              </a:rPr>
              <a:pPr/>
              <a:t>58</a:t>
            </a:fld>
            <a:endParaRPr lang="en-US" sz="800">
              <a:latin typeface="Calibri" pitchFamily="34" charset="0"/>
            </a:endParaRPr>
          </a:p>
        </p:txBody>
      </p:sp>
      <p:sp>
        <p:nvSpPr>
          <p:cNvPr id="675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-84" charset="-128"/>
              </a:rPr>
              <a:t>Deletion – Case 3: A Node with two children</a:t>
            </a:r>
          </a:p>
        </p:txBody>
      </p:sp>
      <p:pic>
        <p:nvPicPr>
          <p:cNvPr id="67590" name="Picture 3" descr="&#10;Fig_19-04.pct                                                  000694D2Porkchop                       B3B4845B: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371600"/>
            <a:ext cx="8829675" cy="4691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591" name="Text Box 4"/>
          <p:cNvSpPr txBox="1">
            <a:spLocks noChangeArrowheads="1"/>
          </p:cNvSpPr>
          <p:nvPr/>
        </p:nvSpPr>
        <p:spPr bwMode="auto">
          <a:xfrm>
            <a:off x="4343400" y="2795588"/>
            <a:ext cx="61753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r>
              <a:rPr lang="en-US" sz="3200">
                <a:latin typeface="Times New Roman" pitchFamily="-84" charset="0"/>
                <a:sym typeface="Wingdings" pitchFamily="-84" charset="2"/>
              </a:rPr>
              <a:t></a:t>
            </a:r>
            <a:endParaRPr lang="en-US" sz="3200">
              <a:latin typeface="Times New Roman" pitchFamily="-84" charset="0"/>
            </a:endParaRPr>
          </a:p>
        </p:txBody>
      </p:sp>
      <p:sp>
        <p:nvSpPr>
          <p:cNvPr id="67592" name="Text Box 5"/>
          <p:cNvSpPr txBox="1">
            <a:spLocks noChangeArrowheads="1"/>
          </p:cNvSpPr>
          <p:nvPr/>
        </p:nvSpPr>
        <p:spPr bwMode="auto">
          <a:xfrm>
            <a:off x="4054475" y="5791200"/>
            <a:ext cx="10509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r>
              <a:rPr lang="en-US" sz="2000">
                <a:latin typeface="Calibri" pitchFamily="34" charset="0"/>
              </a:rPr>
              <a:t>Delete 2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Date Placeholder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r>
              <a:rPr lang="tr-TR" sz="800">
                <a:latin typeface="Calibri" pitchFamily="34" charset="0"/>
              </a:rPr>
              <a:t>2018 Autumn</a:t>
            </a:r>
            <a:endParaRPr lang="en-US" sz="800" dirty="0">
              <a:latin typeface="Calibri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CS211 Data Structures</a:t>
            </a:r>
          </a:p>
        </p:txBody>
      </p:sp>
      <p:sp>
        <p:nvSpPr>
          <p:cNvPr id="6861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fld id="{C369EDE9-9990-4EAC-BCCB-6B475B4E2257}" type="slidenum">
              <a:rPr lang="en-US" sz="800" smtClean="0">
                <a:latin typeface="Calibri" pitchFamily="34" charset="0"/>
              </a:rPr>
              <a:pPr/>
              <a:t>59</a:t>
            </a:fld>
            <a:endParaRPr lang="en-US" sz="800">
              <a:latin typeface="Calibri" pitchFamily="34" charset="0"/>
            </a:endParaRPr>
          </a:p>
        </p:txBody>
      </p:sp>
      <p:sp>
        <p:nvSpPr>
          <p:cNvPr id="43008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9372600" cy="609600"/>
          </a:xfrm>
        </p:spPr>
        <p:txBody>
          <a:bodyPr/>
          <a:lstStyle/>
          <a:p>
            <a:pPr>
              <a:defRPr/>
            </a:pPr>
            <a:r>
              <a:rPr lang="en-US" dirty="0"/>
              <a:t>Deletion from a BST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686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762000"/>
            <a:ext cx="9296400" cy="5638800"/>
          </a:xfrm>
        </p:spPr>
        <p:txBody>
          <a:bodyPr/>
          <a:lstStyle/>
          <a:p>
            <a:pPr>
              <a:buFontTx/>
              <a:buNone/>
            </a:pPr>
            <a:r>
              <a:rPr lang="en-US" sz="1600">
                <a:solidFill>
                  <a:srgbClr val="C02D9D"/>
                </a:solidFill>
                <a:ea typeface="ＭＳ Ｐゴシック" pitchFamily="-84" charset="-128"/>
              </a:rPr>
              <a:t>void</a:t>
            </a: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 BinarySearchTree::searchTreeDelete(KeyType searchKey) </a:t>
            </a:r>
          </a:p>
          <a:p>
            <a:pPr>
              <a:buFontTx/>
              <a:buNone/>
            </a:pP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								</a:t>
            </a:r>
            <a:r>
              <a:rPr lang="en-US" sz="1600">
                <a:solidFill>
                  <a:srgbClr val="C02D9D"/>
                </a:solidFill>
                <a:ea typeface="ＭＳ Ｐゴシック" pitchFamily="-84" charset="-128"/>
              </a:rPr>
              <a:t>throw</a:t>
            </a: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(TreeException) {</a:t>
            </a:r>
          </a:p>
          <a:p>
            <a:pPr>
              <a:buFontTx/>
              <a:buNone/>
            </a:pP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		deleteItem(root, searchKey);</a:t>
            </a:r>
          </a:p>
          <a:p>
            <a:pPr>
              <a:buFontTx/>
              <a:buNone/>
            </a:pP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}</a:t>
            </a:r>
          </a:p>
          <a:p>
            <a:pPr>
              <a:buFontTx/>
              <a:buNone/>
            </a:pPr>
            <a:endParaRPr lang="en-US" sz="1600">
              <a:solidFill>
                <a:srgbClr val="000000"/>
              </a:solidFill>
              <a:ea typeface="ＭＳ Ｐゴシック" pitchFamily="-84" charset="-128"/>
            </a:endParaRPr>
          </a:p>
          <a:p>
            <a:pPr>
              <a:buFontTx/>
              <a:buNone/>
            </a:pPr>
            <a:r>
              <a:rPr lang="en-US" sz="1600">
                <a:solidFill>
                  <a:srgbClr val="C02D9D"/>
                </a:solidFill>
                <a:ea typeface="ＭＳ Ｐゴシック" pitchFamily="-84" charset="-128"/>
              </a:rPr>
              <a:t>void</a:t>
            </a: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 BinarySearchTree::deleteItem(TreeNode * &amp;treePtr, KeyType searchKey) </a:t>
            </a:r>
          </a:p>
          <a:p>
            <a:pPr>
              <a:buFontTx/>
              <a:buNone/>
            </a:pP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								</a:t>
            </a:r>
            <a:r>
              <a:rPr lang="en-US" sz="1600">
                <a:solidFill>
                  <a:srgbClr val="C02D9D"/>
                </a:solidFill>
                <a:ea typeface="ＭＳ Ｐゴシック" pitchFamily="-84" charset="-128"/>
              </a:rPr>
              <a:t>throw</a:t>
            </a: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(TreeException) {</a:t>
            </a:r>
          </a:p>
          <a:p>
            <a:pPr>
              <a:buFontTx/>
              <a:buNone/>
            </a:pP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		</a:t>
            </a:r>
            <a:r>
              <a:rPr lang="en-US" sz="1600">
                <a:solidFill>
                  <a:srgbClr val="C02D9D"/>
                </a:solidFill>
                <a:ea typeface="ＭＳ Ｐゴシック" pitchFamily="-84" charset="-128"/>
              </a:rPr>
              <a:t>if</a:t>
            </a: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 (treePtr == </a:t>
            </a:r>
            <a:r>
              <a:rPr lang="en-US" sz="1600">
                <a:solidFill>
                  <a:srgbClr val="C02D9D"/>
                </a:solidFill>
                <a:ea typeface="ＭＳ Ｐゴシック" pitchFamily="-84" charset="-128"/>
              </a:rPr>
              <a:t>NULL</a:t>
            </a: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) </a:t>
            </a:r>
            <a:r>
              <a:rPr lang="en-US" sz="1600">
                <a:solidFill>
                  <a:srgbClr val="008324"/>
                </a:solidFill>
                <a:ea typeface="ＭＳ Ｐゴシック" pitchFamily="-84" charset="-128"/>
              </a:rPr>
              <a:t>// Empty tree</a:t>
            </a:r>
            <a:endParaRPr lang="en-US" sz="1600">
              <a:solidFill>
                <a:srgbClr val="000000"/>
              </a:solidFill>
              <a:ea typeface="ＭＳ Ｐゴシック" pitchFamily="-84" charset="-128"/>
            </a:endParaRPr>
          </a:p>
          <a:p>
            <a:pPr>
              <a:buFontTx/>
              <a:buNone/>
            </a:pP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			</a:t>
            </a:r>
            <a:r>
              <a:rPr lang="en-US" sz="1600">
                <a:solidFill>
                  <a:srgbClr val="C02D9D"/>
                </a:solidFill>
                <a:ea typeface="ＭＳ Ｐゴシック" pitchFamily="-84" charset="-128"/>
              </a:rPr>
              <a:t>throw</a:t>
            </a: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 TreeException(</a:t>
            </a:r>
            <a:r>
              <a:rPr lang="en-US" sz="1600">
                <a:solidFill>
                  <a:srgbClr val="D62B24"/>
                </a:solidFill>
                <a:ea typeface="ＭＳ Ｐゴシック" pitchFamily="-84" charset="-128"/>
              </a:rPr>
              <a:t>"Delete failed"</a:t>
            </a: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); </a:t>
            </a:r>
          </a:p>
          <a:p>
            <a:pPr>
              <a:buFontTx/>
              <a:buNone/>
            </a:pP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		</a:t>
            </a:r>
          </a:p>
          <a:p>
            <a:pPr>
              <a:buFontTx/>
              <a:buNone/>
            </a:pPr>
            <a:r>
              <a:rPr lang="en-US" sz="1600">
                <a:solidFill>
                  <a:srgbClr val="008324"/>
                </a:solidFill>
                <a:ea typeface="ＭＳ Ｐゴシック" pitchFamily="-84" charset="-128"/>
              </a:rPr>
              <a:t>		// Position of deletion found</a:t>
            </a:r>
            <a:endParaRPr lang="en-US" sz="1600">
              <a:solidFill>
                <a:srgbClr val="000000"/>
              </a:solidFill>
              <a:ea typeface="ＭＳ Ｐゴシック" pitchFamily="-84" charset="-128"/>
            </a:endParaRPr>
          </a:p>
          <a:p>
            <a:pPr>
              <a:buFontTx/>
              <a:buNone/>
            </a:pP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		</a:t>
            </a:r>
            <a:r>
              <a:rPr lang="en-US" sz="1600">
                <a:solidFill>
                  <a:srgbClr val="C02D9D"/>
                </a:solidFill>
                <a:ea typeface="ＭＳ Ｐゴシック" pitchFamily="-84" charset="-128"/>
              </a:rPr>
              <a:t>else</a:t>
            </a: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 </a:t>
            </a:r>
            <a:r>
              <a:rPr lang="en-US" sz="1600">
                <a:solidFill>
                  <a:srgbClr val="C02D9D"/>
                </a:solidFill>
                <a:ea typeface="ＭＳ Ｐゴシック" pitchFamily="-84" charset="-128"/>
              </a:rPr>
              <a:t>if</a:t>
            </a: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 (searchKey == treePtr-&gt;item.getKey())</a:t>
            </a:r>
          </a:p>
          <a:p>
            <a:pPr>
              <a:buFontTx/>
              <a:buNone/>
            </a:pP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			deleteNodeItem(treePtr);</a:t>
            </a:r>
          </a:p>
          <a:p>
            <a:pPr>
              <a:buFontTx/>
              <a:buNone/>
            </a:pPr>
            <a:endParaRPr lang="en-US" sz="1600">
              <a:solidFill>
                <a:srgbClr val="000000"/>
              </a:solidFill>
              <a:ea typeface="ＭＳ Ｐゴシック" pitchFamily="-84" charset="-128"/>
            </a:endParaRPr>
          </a:p>
          <a:p>
            <a:pPr>
              <a:buFontTx/>
              <a:buNone/>
            </a:pP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		</a:t>
            </a:r>
            <a:r>
              <a:rPr lang="en-US" sz="1600">
                <a:solidFill>
                  <a:srgbClr val="008324"/>
                </a:solidFill>
                <a:ea typeface="ＭＳ Ｐゴシック" pitchFamily="-84" charset="-128"/>
              </a:rPr>
              <a:t>// Else search for the deletion position</a:t>
            </a:r>
            <a:endParaRPr lang="en-US" sz="1600">
              <a:solidFill>
                <a:srgbClr val="000000"/>
              </a:solidFill>
              <a:ea typeface="ＭＳ Ｐゴシック" pitchFamily="-84" charset="-128"/>
            </a:endParaRPr>
          </a:p>
          <a:p>
            <a:pPr>
              <a:buFontTx/>
              <a:buNone/>
            </a:pP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		</a:t>
            </a:r>
            <a:r>
              <a:rPr lang="en-US" sz="1600">
                <a:solidFill>
                  <a:srgbClr val="C02D9D"/>
                </a:solidFill>
                <a:ea typeface="ＭＳ Ｐゴシック" pitchFamily="-84" charset="-128"/>
              </a:rPr>
              <a:t>else</a:t>
            </a: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 </a:t>
            </a:r>
            <a:r>
              <a:rPr lang="en-US" sz="1600">
                <a:solidFill>
                  <a:srgbClr val="C02D9D"/>
                </a:solidFill>
                <a:ea typeface="ＭＳ Ｐゴシック" pitchFamily="-84" charset="-128"/>
              </a:rPr>
              <a:t>if</a:t>
            </a: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 (searchKey &lt; treePtr-&gt;item.getKey())</a:t>
            </a:r>
          </a:p>
          <a:p>
            <a:pPr>
              <a:buFontTx/>
              <a:buNone/>
            </a:pP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			deleteItem(treePtr-&gt;leftChildPtr, searchKey);</a:t>
            </a:r>
          </a:p>
          <a:p>
            <a:pPr>
              <a:buFontTx/>
              <a:buNone/>
            </a:pP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		</a:t>
            </a:r>
            <a:r>
              <a:rPr lang="en-US" sz="1600">
                <a:solidFill>
                  <a:srgbClr val="C02D9D"/>
                </a:solidFill>
                <a:ea typeface="ＭＳ Ｐゴシック" pitchFamily="-84" charset="-128"/>
              </a:rPr>
              <a:t>else</a:t>
            </a:r>
            <a:endParaRPr lang="en-US" sz="1600">
              <a:solidFill>
                <a:srgbClr val="000000"/>
              </a:solidFill>
              <a:ea typeface="ＭＳ Ｐゴシック" pitchFamily="-84" charset="-128"/>
            </a:endParaRPr>
          </a:p>
          <a:p>
            <a:pPr>
              <a:buFontTx/>
              <a:buNone/>
            </a:pP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			deleteItem(treePtr-&gt;rightChildPtr, searchKey);</a:t>
            </a:r>
          </a:p>
          <a:p>
            <a:pPr>
              <a:buFontTx/>
              <a:buNone/>
            </a:pP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}</a:t>
            </a:r>
          </a:p>
          <a:p>
            <a:pPr>
              <a:buFontTx/>
              <a:buNone/>
            </a:pPr>
            <a:endParaRPr lang="en-US" sz="1600">
              <a:ea typeface="ＭＳ Ｐゴシック" pitchFamily="-84" charset="-128"/>
            </a:endParaRPr>
          </a:p>
        </p:txBody>
      </p:sp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Date Placeholder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r>
              <a:rPr lang="tr-TR" sz="800">
                <a:latin typeface="Calibri" pitchFamily="34" charset="0"/>
              </a:rPr>
              <a:t>2018 Autumn</a:t>
            </a:r>
            <a:endParaRPr lang="en-US" sz="800" dirty="0">
              <a:latin typeface="Calibri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CS211 Data Structures</a:t>
            </a:r>
          </a:p>
        </p:txBody>
      </p:sp>
      <p:sp>
        <p:nvSpPr>
          <p:cNvPr id="819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fld id="{37627CB7-859C-453A-88E6-B7870AF3DF2A}" type="slidenum">
              <a:rPr lang="en-US" sz="800" smtClean="0">
                <a:latin typeface="Calibri" pitchFamily="34" charset="0"/>
              </a:rPr>
              <a:pPr/>
              <a:t>6</a:t>
            </a:fld>
            <a:endParaRPr lang="en-US" sz="800">
              <a:latin typeface="Calibri" pitchFamily="34" charset="0"/>
            </a:endParaRPr>
          </a:p>
        </p:txBody>
      </p:sp>
      <p:sp>
        <p:nvSpPr>
          <p:cNvPr id="377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  <a:cs typeface="+mj-cs"/>
              </a:rPr>
              <a:t>Level of a node</a:t>
            </a:r>
          </a:p>
        </p:txBody>
      </p:sp>
      <p:sp>
        <p:nvSpPr>
          <p:cNvPr id="819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b="1" i="1">
                <a:solidFill>
                  <a:srgbClr val="C00000"/>
                </a:solidFill>
                <a:ea typeface="ＭＳ Ｐゴシック" pitchFamily="-84" charset="-128"/>
              </a:rPr>
              <a:t>Level</a:t>
            </a:r>
            <a:r>
              <a:rPr lang="en-US">
                <a:ea typeface="ＭＳ Ｐゴシック" pitchFamily="-84" charset="-128"/>
              </a:rPr>
              <a:t> – The level of node n is the number of nodes on the path from root to node n.</a:t>
            </a:r>
          </a:p>
          <a:p>
            <a:pPr>
              <a:buFontTx/>
              <a:buNone/>
            </a:pPr>
            <a:endParaRPr lang="en-US">
              <a:ea typeface="ＭＳ Ｐゴシック" pitchFamily="-84" charset="-128"/>
            </a:endParaRPr>
          </a:p>
          <a:p>
            <a:pPr>
              <a:buFontTx/>
              <a:buNone/>
            </a:pPr>
            <a:r>
              <a:rPr lang="en-US">
                <a:ea typeface="ＭＳ Ｐゴシック" pitchFamily="-84" charset="-128"/>
              </a:rPr>
              <a:t>Definition: </a:t>
            </a:r>
            <a:r>
              <a:rPr lang="en-US" i="1">
                <a:ea typeface="ＭＳ Ｐゴシック" pitchFamily="-84" charset="-128"/>
              </a:rPr>
              <a:t>The level of node n in a tree T</a:t>
            </a:r>
          </a:p>
          <a:p>
            <a:pPr lvl="1"/>
            <a:r>
              <a:rPr lang="en-US" sz="2400">
                <a:ea typeface="ＭＳ Ｐゴシック" pitchFamily="-84" charset="-128"/>
              </a:rPr>
              <a:t>If n is the root of T, the level of n is 1.</a:t>
            </a:r>
          </a:p>
          <a:p>
            <a:pPr lvl="1"/>
            <a:r>
              <a:rPr lang="en-US" sz="2400">
                <a:ea typeface="ＭＳ Ｐゴシック" pitchFamily="-84" charset="-128"/>
              </a:rPr>
              <a:t>If n is not the root of T, its level is 1 greater than the level of its parent.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Date Placeholder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r>
              <a:rPr lang="tr-TR" sz="800">
                <a:latin typeface="Calibri" pitchFamily="34" charset="0"/>
              </a:rPr>
              <a:t>2018 Autumn</a:t>
            </a:r>
            <a:endParaRPr lang="en-US" sz="800" dirty="0">
              <a:latin typeface="Calibri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CS211 Data Structures</a:t>
            </a:r>
          </a:p>
        </p:txBody>
      </p:sp>
      <p:sp>
        <p:nvSpPr>
          <p:cNvPr id="6963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fld id="{1DE3997D-68EE-459B-9CBE-C5534FDD6DBF}" type="slidenum">
              <a:rPr lang="en-US" sz="800" smtClean="0">
                <a:latin typeface="Calibri" pitchFamily="34" charset="0"/>
              </a:rPr>
              <a:pPr/>
              <a:t>60</a:t>
            </a:fld>
            <a:endParaRPr lang="en-US" sz="800">
              <a:latin typeface="Calibri" pitchFamily="34" charset="0"/>
            </a:endParaRPr>
          </a:p>
        </p:txBody>
      </p:sp>
      <p:sp>
        <p:nvSpPr>
          <p:cNvPr id="43008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9372600" cy="609600"/>
          </a:xfrm>
        </p:spPr>
        <p:txBody>
          <a:bodyPr/>
          <a:lstStyle/>
          <a:p>
            <a:pPr>
              <a:defRPr/>
            </a:pPr>
            <a:r>
              <a:rPr lang="en-US" dirty="0"/>
              <a:t>Deletion from a BST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696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762000"/>
            <a:ext cx="9525000" cy="5638800"/>
          </a:xfrm>
        </p:spPr>
        <p:txBody>
          <a:bodyPr/>
          <a:lstStyle/>
          <a:p>
            <a:pPr>
              <a:buFontTx/>
              <a:buNone/>
            </a:pPr>
            <a:r>
              <a:rPr lang="en-US" sz="1600" dirty="0">
                <a:solidFill>
                  <a:srgbClr val="C02D9D"/>
                </a:solidFill>
                <a:ea typeface="ＭＳ Ｐゴシック" pitchFamily="-84" charset="-128"/>
              </a:rPr>
              <a:t>void</a:t>
            </a:r>
            <a:r>
              <a:rPr lang="en-US" sz="1600" dirty="0">
                <a:solidFill>
                  <a:srgbClr val="000000"/>
                </a:solidFill>
                <a:ea typeface="ＭＳ Ｐゴシック" pitchFamily="-84" charset="-128"/>
              </a:rPr>
              <a:t> </a:t>
            </a:r>
            <a:r>
              <a:rPr lang="en-US" sz="1600" dirty="0" err="1">
                <a:solidFill>
                  <a:srgbClr val="000000"/>
                </a:solidFill>
                <a:ea typeface="ＭＳ Ｐゴシック" pitchFamily="-84" charset="-128"/>
              </a:rPr>
              <a:t>BinarySearchTree</a:t>
            </a:r>
            <a:r>
              <a:rPr lang="en-US" sz="1600" dirty="0">
                <a:solidFill>
                  <a:srgbClr val="000000"/>
                </a:solidFill>
                <a:ea typeface="ＭＳ Ｐゴシック" pitchFamily="-84" charset="-128"/>
              </a:rPr>
              <a:t>::</a:t>
            </a:r>
            <a:r>
              <a:rPr lang="en-US" sz="1600" dirty="0" err="1">
                <a:solidFill>
                  <a:srgbClr val="000000"/>
                </a:solidFill>
                <a:ea typeface="ＭＳ Ｐゴシック" pitchFamily="-84" charset="-128"/>
              </a:rPr>
              <a:t>deleteNodeItem</a:t>
            </a:r>
            <a:r>
              <a:rPr lang="en-US" sz="1600" dirty="0">
                <a:solidFill>
                  <a:srgbClr val="000000"/>
                </a:solidFill>
                <a:ea typeface="ＭＳ Ｐゴシック" pitchFamily="-84" charset="-128"/>
              </a:rPr>
              <a:t>(</a:t>
            </a:r>
            <a:r>
              <a:rPr lang="en-US" sz="1600" dirty="0" err="1">
                <a:solidFill>
                  <a:srgbClr val="000000"/>
                </a:solidFill>
                <a:ea typeface="ＭＳ Ｐゴシック" pitchFamily="-84" charset="-128"/>
              </a:rPr>
              <a:t>TreeNode</a:t>
            </a:r>
            <a:r>
              <a:rPr lang="en-US" sz="1600" dirty="0">
                <a:solidFill>
                  <a:srgbClr val="000000"/>
                </a:solidFill>
                <a:ea typeface="ＭＳ Ｐゴシック" pitchFamily="-84" charset="-128"/>
              </a:rPr>
              <a:t> *</a:t>
            </a:r>
            <a:r>
              <a:rPr lang="en-US" sz="1600" dirty="0" err="1">
                <a:solidFill>
                  <a:srgbClr val="000000"/>
                </a:solidFill>
                <a:ea typeface="ＭＳ Ｐゴシック" pitchFamily="-84" charset="-128"/>
              </a:rPr>
              <a:t>nodePtr</a:t>
            </a:r>
            <a:r>
              <a:rPr lang="en-US" sz="1600" dirty="0">
                <a:solidFill>
                  <a:srgbClr val="000000"/>
                </a:solidFill>
                <a:ea typeface="ＭＳ Ｐゴシック" pitchFamily="-84" charset="-128"/>
              </a:rPr>
              <a:t>) {</a:t>
            </a:r>
          </a:p>
          <a:p>
            <a:pPr>
              <a:buFontTx/>
              <a:buNone/>
            </a:pPr>
            <a:r>
              <a:rPr lang="en-US" sz="1600" dirty="0">
                <a:solidFill>
                  <a:srgbClr val="000000"/>
                </a:solidFill>
                <a:ea typeface="ＭＳ Ｐゴシック" pitchFamily="-84" charset="-128"/>
              </a:rPr>
              <a:t>		</a:t>
            </a:r>
            <a:r>
              <a:rPr lang="en-US" sz="1600" dirty="0" err="1">
                <a:solidFill>
                  <a:srgbClr val="000000"/>
                </a:solidFill>
                <a:ea typeface="ＭＳ Ｐゴシック" pitchFamily="-84" charset="-128"/>
              </a:rPr>
              <a:t>TreeNode</a:t>
            </a:r>
            <a:r>
              <a:rPr lang="en-US" sz="1600" dirty="0">
                <a:solidFill>
                  <a:srgbClr val="000000"/>
                </a:solidFill>
                <a:ea typeface="ＭＳ Ｐゴシック" pitchFamily="-84" charset="-128"/>
              </a:rPr>
              <a:t> *</a:t>
            </a:r>
            <a:r>
              <a:rPr lang="en-US" sz="1600" dirty="0" err="1">
                <a:solidFill>
                  <a:srgbClr val="000000"/>
                </a:solidFill>
                <a:ea typeface="ＭＳ Ｐゴシック" pitchFamily="-84" charset="-128"/>
              </a:rPr>
              <a:t>delPtr</a:t>
            </a:r>
            <a:r>
              <a:rPr lang="en-US" sz="1600" dirty="0">
                <a:solidFill>
                  <a:srgbClr val="000000"/>
                </a:solidFill>
                <a:ea typeface="ＭＳ Ｐゴシック" pitchFamily="-84" charset="-128"/>
              </a:rPr>
              <a:t>;</a:t>
            </a:r>
          </a:p>
          <a:p>
            <a:pPr>
              <a:buFontTx/>
              <a:buNone/>
            </a:pPr>
            <a:r>
              <a:rPr lang="en-US" sz="1600" dirty="0">
                <a:solidFill>
                  <a:srgbClr val="000000"/>
                </a:solidFill>
                <a:ea typeface="ＭＳ Ｐゴシック" pitchFamily="-84" charset="-128"/>
              </a:rPr>
              <a:t>		</a:t>
            </a:r>
            <a:r>
              <a:rPr lang="en-US" sz="1600" dirty="0" err="1">
                <a:solidFill>
                  <a:srgbClr val="000000"/>
                </a:solidFill>
                <a:ea typeface="ＭＳ Ｐゴシック" pitchFamily="-84" charset="-128"/>
              </a:rPr>
              <a:t>TreeItemType</a:t>
            </a:r>
            <a:r>
              <a:rPr lang="en-US" sz="1600" dirty="0">
                <a:solidFill>
                  <a:srgbClr val="000000"/>
                </a:solidFill>
                <a:ea typeface="ＭＳ Ｐゴシック" pitchFamily="-84" charset="-128"/>
              </a:rPr>
              <a:t> </a:t>
            </a:r>
            <a:r>
              <a:rPr lang="en-US" sz="1600" dirty="0" err="1">
                <a:solidFill>
                  <a:srgbClr val="000000"/>
                </a:solidFill>
                <a:ea typeface="ＭＳ Ｐゴシック" pitchFamily="-84" charset="-128"/>
              </a:rPr>
              <a:t>replacementItem</a:t>
            </a:r>
            <a:r>
              <a:rPr lang="en-US" sz="1600" dirty="0">
                <a:solidFill>
                  <a:srgbClr val="000000"/>
                </a:solidFill>
                <a:ea typeface="ＭＳ Ｐゴシック" pitchFamily="-84" charset="-128"/>
              </a:rPr>
              <a:t>;</a:t>
            </a:r>
          </a:p>
          <a:p>
            <a:pPr>
              <a:buFontTx/>
              <a:buNone/>
            </a:pPr>
            <a:endParaRPr lang="en-US" sz="1600" dirty="0">
              <a:solidFill>
                <a:srgbClr val="000000"/>
              </a:solidFill>
              <a:ea typeface="ＭＳ Ｐゴシック" pitchFamily="-84" charset="-128"/>
            </a:endParaRPr>
          </a:p>
          <a:p>
            <a:pPr>
              <a:buFontTx/>
              <a:buNone/>
            </a:pPr>
            <a:endParaRPr lang="en-US" sz="1600" dirty="0">
              <a:solidFill>
                <a:srgbClr val="000000"/>
              </a:solidFill>
              <a:ea typeface="ＭＳ Ｐゴシック" pitchFamily="-84" charset="-128"/>
            </a:endParaRPr>
          </a:p>
          <a:p>
            <a:pPr>
              <a:buFontTx/>
              <a:buNone/>
            </a:pPr>
            <a:r>
              <a:rPr lang="en-US" sz="1600" dirty="0">
                <a:solidFill>
                  <a:srgbClr val="000000"/>
                </a:solidFill>
                <a:ea typeface="ＭＳ Ｐゴシック" pitchFamily="-84" charset="-128"/>
              </a:rPr>
              <a:t>		</a:t>
            </a:r>
            <a:r>
              <a:rPr lang="en-US" sz="1600" dirty="0">
                <a:solidFill>
                  <a:srgbClr val="008324"/>
                </a:solidFill>
                <a:ea typeface="ＭＳ Ｐゴシック" pitchFamily="-84" charset="-128"/>
              </a:rPr>
              <a:t>// (1)  Test for a leaf</a:t>
            </a:r>
            <a:endParaRPr lang="en-US" sz="1600" dirty="0">
              <a:solidFill>
                <a:srgbClr val="000000"/>
              </a:solidFill>
              <a:ea typeface="ＭＳ Ｐゴシック" pitchFamily="-84" charset="-128"/>
            </a:endParaRPr>
          </a:p>
          <a:p>
            <a:pPr>
              <a:buFontTx/>
              <a:buNone/>
            </a:pPr>
            <a:r>
              <a:rPr lang="en-US" sz="1600" dirty="0">
                <a:solidFill>
                  <a:srgbClr val="000000"/>
                </a:solidFill>
                <a:ea typeface="ＭＳ Ｐゴシック" pitchFamily="-84" charset="-128"/>
              </a:rPr>
              <a:t>		</a:t>
            </a:r>
            <a:r>
              <a:rPr lang="en-US" sz="1600" dirty="0">
                <a:solidFill>
                  <a:srgbClr val="C02D9D"/>
                </a:solidFill>
                <a:ea typeface="ＭＳ Ｐゴシック" pitchFamily="-84" charset="-128"/>
              </a:rPr>
              <a:t>if</a:t>
            </a:r>
            <a:r>
              <a:rPr lang="en-US" sz="1600" dirty="0">
                <a:solidFill>
                  <a:srgbClr val="000000"/>
                </a:solidFill>
                <a:ea typeface="ＭＳ Ｐゴシック" pitchFamily="-84" charset="-128"/>
              </a:rPr>
              <a:t> ( (</a:t>
            </a:r>
            <a:r>
              <a:rPr lang="en-US" sz="1600" dirty="0" err="1">
                <a:solidFill>
                  <a:srgbClr val="000000"/>
                </a:solidFill>
                <a:ea typeface="ＭＳ Ｐゴシック" pitchFamily="-84" charset="-128"/>
              </a:rPr>
              <a:t>nodePtr</a:t>
            </a:r>
            <a:r>
              <a:rPr lang="en-US" sz="1600" dirty="0">
                <a:solidFill>
                  <a:srgbClr val="000000"/>
                </a:solidFill>
                <a:ea typeface="ＭＳ Ｐゴシック" pitchFamily="-84" charset="-128"/>
              </a:rPr>
              <a:t>-&gt;</a:t>
            </a:r>
            <a:r>
              <a:rPr lang="en-US" sz="1600" dirty="0" err="1">
                <a:solidFill>
                  <a:srgbClr val="000000"/>
                </a:solidFill>
                <a:ea typeface="ＭＳ Ｐゴシック" pitchFamily="-84" charset="-128"/>
              </a:rPr>
              <a:t>leftChildPtr</a:t>
            </a:r>
            <a:r>
              <a:rPr lang="en-US" sz="1600" dirty="0">
                <a:solidFill>
                  <a:srgbClr val="000000"/>
                </a:solidFill>
                <a:ea typeface="ＭＳ Ｐゴシック" pitchFamily="-84" charset="-128"/>
              </a:rPr>
              <a:t> == </a:t>
            </a:r>
            <a:r>
              <a:rPr lang="en-US" sz="1600" dirty="0">
                <a:solidFill>
                  <a:srgbClr val="C02D9D"/>
                </a:solidFill>
                <a:ea typeface="ＭＳ Ｐゴシック" pitchFamily="-84" charset="-128"/>
              </a:rPr>
              <a:t>NULL</a:t>
            </a:r>
            <a:r>
              <a:rPr lang="en-US" sz="1600" dirty="0">
                <a:solidFill>
                  <a:srgbClr val="000000"/>
                </a:solidFill>
                <a:ea typeface="ＭＳ Ｐゴシック" pitchFamily="-84" charset="-128"/>
              </a:rPr>
              <a:t>) &amp;&amp; </a:t>
            </a:r>
          </a:p>
          <a:p>
            <a:pPr>
              <a:buFontTx/>
              <a:buNone/>
            </a:pPr>
            <a:r>
              <a:rPr lang="en-US" sz="1600" dirty="0">
                <a:solidFill>
                  <a:srgbClr val="000000"/>
                </a:solidFill>
                <a:ea typeface="ＭＳ Ｐゴシック" pitchFamily="-84" charset="-128"/>
              </a:rPr>
              <a:t>		     (</a:t>
            </a:r>
            <a:r>
              <a:rPr lang="en-US" sz="1600" dirty="0" err="1">
                <a:solidFill>
                  <a:srgbClr val="000000"/>
                </a:solidFill>
                <a:ea typeface="ＭＳ Ｐゴシック" pitchFamily="-84" charset="-128"/>
              </a:rPr>
              <a:t>nodePtr</a:t>
            </a:r>
            <a:r>
              <a:rPr lang="en-US" sz="1600" dirty="0">
                <a:solidFill>
                  <a:srgbClr val="000000"/>
                </a:solidFill>
                <a:ea typeface="ＭＳ Ｐゴシック" pitchFamily="-84" charset="-128"/>
              </a:rPr>
              <a:t>-&gt;</a:t>
            </a:r>
            <a:r>
              <a:rPr lang="en-US" sz="1600" dirty="0" err="1">
                <a:solidFill>
                  <a:srgbClr val="000000"/>
                </a:solidFill>
                <a:ea typeface="ＭＳ Ｐゴシック" pitchFamily="-84" charset="-128"/>
              </a:rPr>
              <a:t>rightChildPtr</a:t>
            </a:r>
            <a:r>
              <a:rPr lang="en-US" sz="1600" dirty="0">
                <a:solidFill>
                  <a:srgbClr val="000000"/>
                </a:solidFill>
                <a:ea typeface="ＭＳ Ｐゴシック" pitchFamily="-84" charset="-128"/>
              </a:rPr>
              <a:t> == </a:t>
            </a:r>
            <a:r>
              <a:rPr lang="en-US" sz="1600" dirty="0">
                <a:solidFill>
                  <a:srgbClr val="C02D9D"/>
                </a:solidFill>
                <a:ea typeface="ＭＳ Ｐゴシック" pitchFamily="-84" charset="-128"/>
              </a:rPr>
              <a:t>NULL</a:t>
            </a:r>
            <a:r>
              <a:rPr lang="en-US" sz="1600" dirty="0">
                <a:solidFill>
                  <a:srgbClr val="000000"/>
                </a:solidFill>
                <a:ea typeface="ＭＳ Ｐゴシック" pitchFamily="-84" charset="-128"/>
              </a:rPr>
              <a:t>) ) {</a:t>
            </a:r>
          </a:p>
          <a:p>
            <a:pPr>
              <a:buFontTx/>
              <a:buNone/>
            </a:pPr>
            <a:r>
              <a:rPr lang="en-US" sz="1600" dirty="0">
                <a:solidFill>
                  <a:srgbClr val="000000"/>
                </a:solidFill>
                <a:ea typeface="ＭＳ Ｐゴシック" pitchFamily="-84" charset="-128"/>
              </a:rPr>
              <a:t>			</a:t>
            </a:r>
            <a:r>
              <a:rPr lang="en-US" sz="1600" dirty="0">
                <a:solidFill>
                  <a:srgbClr val="C02D9D"/>
                </a:solidFill>
                <a:ea typeface="ＭＳ Ｐゴシック" pitchFamily="-84" charset="-128"/>
              </a:rPr>
              <a:t>delete</a:t>
            </a:r>
            <a:r>
              <a:rPr lang="en-US" sz="1600" dirty="0">
                <a:solidFill>
                  <a:srgbClr val="000000"/>
                </a:solidFill>
                <a:ea typeface="ＭＳ Ｐゴシック" pitchFamily="-84" charset="-128"/>
              </a:rPr>
              <a:t> </a:t>
            </a:r>
            <a:r>
              <a:rPr lang="en-US" sz="1600" dirty="0" err="1">
                <a:solidFill>
                  <a:srgbClr val="000000"/>
                </a:solidFill>
                <a:ea typeface="ＭＳ Ｐゴシック" pitchFamily="-84" charset="-128"/>
              </a:rPr>
              <a:t>nodePtr</a:t>
            </a:r>
            <a:r>
              <a:rPr lang="en-US" sz="1600" dirty="0">
                <a:solidFill>
                  <a:srgbClr val="000000"/>
                </a:solidFill>
                <a:ea typeface="ＭＳ Ｐゴシック" pitchFamily="-84" charset="-128"/>
              </a:rPr>
              <a:t>;</a:t>
            </a:r>
          </a:p>
          <a:p>
            <a:pPr>
              <a:buFontTx/>
              <a:buNone/>
            </a:pPr>
            <a:r>
              <a:rPr lang="en-US" sz="1600" dirty="0">
                <a:solidFill>
                  <a:srgbClr val="000000"/>
                </a:solidFill>
                <a:ea typeface="ＭＳ Ｐゴシック" pitchFamily="-84" charset="-128"/>
              </a:rPr>
              <a:t>			</a:t>
            </a:r>
            <a:r>
              <a:rPr lang="en-US" sz="1600" dirty="0" err="1">
                <a:solidFill>
                  <a:srgbClr val="000000"/>
                </a:solidFill>
                <a:ea typeface="ＭＳ Ｐゴシック" pitchFamily="-84" charset="-128"/>
              </a:rPr>
              <a:t>nodePtr</a:t>
            </a:r>
            <a:r>
              <a:rPr lang="en-US" sz="1600" dirty="0">
                <a:solidFill>
                  <a:srgbClr val="000000"/>
                </a:solidFill>
                <a:ea typeface="ＭＳ Ｐゴシック" pitchFamily="-84" charset="-128"/>
              </a:rPr>
              <a:t> = </a:t>
            </a:r>
            <a:r>
              <a:rPr lang="en-US" sz="1600" dirty="0">
                <a:solidFill>
                  <a:srgbClr val="C02D9D"/>
                </a:solidFill>
                <a:ea typeface="ＭＳ Ｐゴシック" pitchFamily="-84" charset="-128"/>
              </a:rPr>
              <a:t>NULL</a:t>
            </a:r>
            <a:r>
              <a:rPr lang="en-US" sz="1600" dirty="0">
                <a:solidFill>
                  <a:srgbClr val="000000"/>
                </a:solidFill>
                <a:ea typeface="ＭＳ Ｐゴシック" pitchFamily="-84" charset="-128"/>
              </a:rPr>
              <a:t>;</a:t>
            </a:r>
          </a:p>
          <a:p>
            <a:pPr>
              <a:buFontTx/>
              <a:buNone/>
            </a:pPr>
            <a:r>
              <a:rPr lang="en-US" sz="1600" dirty="0">
                <a:solidFill>
                  <a:srgbClr val="000000"/>
                </a:solidFill>
                <a:ea typeface="ＭＳ Ｐゴシック" pitchFamily="-84" charset="-128"/>
              </a:rPr>
              <a:t>		}</a:t>
            </a:r>
          </a:p>
          <a:p>
            <a:pPr>
              <a:buFontTx/>
              <a:buNone/>
            </a:pPr>
            <a:endParaRPr lang="en-US" sz="1600" dirty="0">
              <a:solidFill>
                <a:srgbClr val="000000"/>
              </a:solidFill>
              <a:ea typeface="ＭＳ Ｐゴシック" pitchFamily="-84" charset="-128"/>
            </a:endParaRPr>
          </a:p>
          <a:p>
            <a:pPr>
              <a:buFontTx/>
              <a:buNone/>
            </a:pPr>
            <a:endParaRPr lang="en-US" sz="1600" dirty="0">
              <a:solidFill>
                <a:srgbClr val="000000"/>
              </a:solidFill>
              <a:ea typeface="ＭＳ Ｐゴシック" pitchFamily="-84" charset="-128"/>
            </a:endParaRPr>
          </a:p>
          <a:p>
            <a:pPr>
              <a:buFontTx/>
              <a:buNone/>
            </a:pPr>
            <a:r>
              <a:rPr lang="en-US" sz="1600" dirty="0">
                <a:solidFill>
                  <a:srgbClr val="000000"/>
                </a:solidFill>
                <a:ea typeface="ＭＳ Ｐゴシック" pitchFamily="-84" charset="-128"/>
              </a:rPr>
              <a:t>		</a:t>
            </a:r>
            <a:r>
              <a:rPr lang="en-US" sz="1600" dirty="0">
                <a:solidFill>
                  <a:srgbClr val="008324"/>
                </a:solidFill>
                <a:ea typeface="ＭＳ Ｐゴシック" pitchFamily="-84" charset="-128"/>
              </a:rPr>
              <a:t>// (2)  Test for no left child</a:t>
            </a:r>
            <a:endParaRPr lang="en-US" sz="1600" dirty="0">
              <a:solidFill>
                <a:srgbClr val="000000"/>
              </a:solidFill>
              <a:ea typeface="ＭＳ Ｐゴシック" pitchFamily="-84" charset="-128"/>
            </a:endParaRPr>
          </a:p>
          <a:p>
            <a:pPr>
              <a:buFontTx/>
              <a:buNone/>
            </a:pPr>
            <a:r>
              <a:rPr lang="en-US" sz="1600" dirty="0">
                <a:solidFill>
                  <a:srgbClr val="000000"/>
                </a:solidFill>
                <a:ea typeface="ＭＳ Ｐゴシック" pitchFamily="-84" charset="-128"/>
              </a:rPr>
              <a:t>		</a:t>
            </a:r>
            <a:r>
              <a:rPr lang="en-US" sz="1600" dirty="0">
                <a:solidFill>
                  <a:srgbClr val="C02D9D"/>
                </a:solidFill>
                <a:ea typeface="ＭＳ Ｐゴシック" pitchFamily="-84" charset="-128"/>
              </a:rPr>
              <a:t>else</a:t>
            </a:r>
            <a:r>
              <a:rPr lang="en-US" sz="1600" dirty="0">
                <a:solidFill>
                  <a:srgbClr val="000000"/>
                </a:solidFill>
                <a:ea typeface="ＭＳ Ｐゴシック" pitchFamily="-84" charset="-128"/>
              </a:rPr>
              <a:t> </a:t>
            </a:r>
            <a:r>
              <a:rPr lang="en-US" sz="1600" dirty="0">
                <a:solidFill>
                  <a:srgbClr val="C02D9D"/>
                </a:solidFill>
                <a:ea typeface="ＭＳ Ｐゴシック" pitchFamily="-84" charset="-128"/>
              </a:rPr>
              <a:t>if</a:t>
            </a:r>
            <a:r>
              <a:rPr lang="en-US" sz="1600" dirty="0">
                <a:solidFill>
                  <a:srgbClr val="000000"/>
                </a:solidFill>
                <a:ea typeface="ＭＳ Ｐゴシック" pitchFamily="-84" charset="-128"/>
              </a:rPr>
              <a:t> (</a:t>
            </a:r>
            <a:r>
              <a:rPr lang="en-US" sz="1600" dirty="0" err="1">
                <a:solidFill>
                  <a:srgbClr val="000000"/>
                </a:solidFill>
                <a:ea typeface="ＭＳ Ｐゴシック" pitchFamily="-84" charset="-128"/>
              </a:rPr>
              <a:t>nodePtr</a:t>
            </a:r>
            <a:r>
              <a:rPr lang="en-US" sz="1600" dirty="0">
                <a:solidFill>
                  <a:srgbClr val="000000"/>
                </a:solidFill>
                <a:ea typeface="ＭＳ Ｐゴシック" pitchFamily="-84" charset="-128"/>
              </a:rPr>
              <a:t>-&gt;</a:t>
            </a:r>
            <a:r>
              <a:rPr lang="en-US" sz="1600" dirty="0" err="1">
                <a:solidFill>
                  <a:srgbClr val="000000"/>
                </a:solidFill>
                <a:ea typeface="ＭＳ Ｐゴシック" pitchFamily="-84" charset="-128"/>
              </a:rPr>
              <a:t>leftChildPtr</a:t>
            </a:r>
            <a:r>
              <a:rPr lang="en-US" sz="1600" dirty="0">
                <a:solidFill>
                  <a:srgbClr val="000000"/>
                </a:solidFill>
                <a:ea typeface="ＭＳ Ｐゴシック" pitchFamily="-84" charset="-128"/>
              </a:rPr>
              <a:t> == </a:t>
            </a:r>
            <a:r>
              <a:rPr lang="en-US" sz="1600" dirty="0">
                <a:solidFill>
                  <a:srgbClr val="C02D9D"/>
                </a:solidFill>
                <a:ea typeface="ＭＳ Ｐゴシック" pitchFamily="-84" charset="-128"/>
              </a:rPr>
              <a:t>NULL</a:t>
            </a:r>
            <a:r>
              <a:rPr lang="en-US" sz="1600" dirty="0">
                <a:solidFill>
                  <a:srgbClr val="000000"/>
                </a:solidFill>
                <a:ea typeface="ＭＳ Ｐゴシック" pitchFamily="-84" charset="-128"/>
              </a:rPr>
              <a:t>){</a:t>
            </a:r>
          </a:p>
          <a:p>
            <a:pPr>
              <a:buFontTx/>
              <a:buNone/>
            </a:pPr>
            <a:r>
              <a:rPr lang="en-US" sz="1600" dirty="0">
                <a:solidFill>
                  <a:srgbClr val="000000"/>
                </a:solidFill>
                <a:ea typeface="ＭＳ Ｐゴシック" pitchFamily="-84" charset="-128"/>
              </a:rPr>
              <a:t>			</a:t>
            </a:r>
            <a:r>
              <a:rPr lang="en-US" sz="1600" dirty="0" err="1">
                <a:solidFill>
                  <a:srgbClr val="000000"/>
                </a:solidFill>
                <a:ea typeface="ＭＳ Ｐゴシック" pitchFamily="-84" charset="-128"/>
              </a:rPr>
              <a:t>delPtr</a:t>
            </a:r>
            <a:r>
              <a:rPr lang="en-US" sz="1600" dirty="0">
                <a:solidFill>
                  <a:srgbClr val="000000"/>
                </a:solidFill>
                <a:ea typeface="ＭＳ Ｐゴシック" pitchFamily="-84" charset="-128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ea typeface="ＭＳ Ｐゴシック" pitchFamily="-84" charset="-128"/>
              </a:rPr>
              <a:t>nodePtr</a:t>
            </a:r>
            <a:r>
              <a:rPr lang="en-US" sz="1600" dirty="0">
                <a:solidFill>
                  <a:srgbClr val="000000"/>
                </a:solidFill>
                <a:ea typeface="ＭＳ Ｐゴシック" pitchFamily="-84" charset="-128"/>
              </a:rPr>
              <a:t>;</a:t>
            </a:r>
          </a:p>
          <a:p>
            <a:pPr>
              <a:buFontTx/>
              <a:buNone/>
            </a:pPr>
            <a:r>
              <a:rPr lang="en-US" sz="1600" dirty="0">
                <a:solidFill>
                  <a:srgbClr val="000000"/>
                </a:solidFill>
                <a:ea typeface="ＭＳ Ｐゴシック" pitchFamily="-84" charset="-128"/>
              </a:rPr>
              <a:t>			</a:t>
            </a:r>
            <a:r>
              <a:rPr lang="en-US" sz="1600" dirty="0" err="1">
                <a:solidFill>
                  <a:srgbClr val="000000"/>
                </a:solidFill>
                <a:ea typeface="ＭＳ Ｐゴシック" pitchFamily="-84" charset="-128"/>
              </a:rPr>
              <a:t>nodePtr</a:t>
            </a:r>
            <a:r>
              <a:rPr lang="en-US" sz="1600" dirty="0">
                <a:solidFill>
                  <a:srgbClr val="000000"/>
                </a:solidFill>
                <a:ea typeface="ＭＳ Ｐゴシック" pitchFamily="-84" charset="-128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ea typeface="ＭＳ Ｐゴシック" pitchFamily="-84" charset="-128"/>
              </a:rPr>
              <a:t>nodePtr</a:t>
            </a:r>
            <a:r>
              <a:rPr lang="en-US" sz="1600" dirty="0">
                <a:solidFill>
                  <a:srgbClr val="000000"/>
                </a:solidFill>
                <a:ea typeface="ＭＳ Ｐゴシック" pitchFamily="-84" charset="-128"/>
              </a:rPr>
              <a:t>-&gt;</a:t>
            </a:r>
            <a:r>
              <a:rPr lang="en-US" sz="1600" dirty="0" err="1">
                <a:solidFill>
                  <a:srgbClr val="000000"/>
                </a:solidFill>
                <a:ea typeface="ＭＳ Ｐゴシック" pitchFamily="-84" charset="-128"/>
              </a:rPr>
              <a:t>rightChildPtr</a:t>
            </a:r>
            <a:r>
              <a:rPr lang="en-US" sz="1600" dirty="0">
                <a:solidFill>
                  <a:srgbClr val="000000"/>
                </a:solidFill>
                <a:ea typeface="ＭＳ Ｐゴシック" pitchFamily="-84" charset="-128"/>
              </a:rPr>
              <a:t>;</a:t>
            </a:r>
          </a:p>
          <a:p>
            <a:pPr>
              <a:buFontTx/>
              <a:buNone/>
            </a:pPr>
            <a:r>
              <a:rPr lang="en-US" sz="1600" dirty="0">
                <a:solidFill>
                  <a:srgbClr val="000000"/>
                </a:solidFill>
                <a:ea typeface="ＭＳ Ｐゴシック" pitchFamily="-84" charset="-128"/>
              </a:rPr>
              <a:t>			</a:t>
            </a:r>
            <a:r>
              <a:rPr lang="en-US" sz="1600" dirty="0" err="1">
                <a:solidFill>
                  <a:srgbClr val="000000"/>
                </a:solidFill>
                <a:ea typeface="ＭＳ Ｐゴシック" pitchFamily="-84" charset="-128"/>
              </a:rPr>
              <a:t>delPtr</a:t>
            </a:r>
            <a:r>
              <a:rPr lang="en-US" sz="1600" dirty="0">
                <a:solidFill>
                  <a:srgbClr val="000000"/>
                </a:solidFill>
                <a:ea typeface="ＭＳ Ｐゴシック" pitchFamily="-84" charset="-128"/>
              </a:rPr>
              <a:t>-&gt;</a:t>
            </a:r>
            <a:r>
              <a:rPr lang="en-US" sz="1600" dirty="0" err="1">
                <a:solidFill>
                  <a:srgbClr val="000000"/>
                </a:solidFill>
                <a:ea typeface="ＭＳ Ｐゴシック" pitchFamily="-84" charset="-128"/>
              </a:rPr>
              <a:t>rightChildPtr</a:t>
            </a:r>
            <a:r>
              <a:rPr lang="en-US" sz="1600" dirty="0">
                <a:solidFill>
                  <a:srgbClr val="000000"/>
                </a:solidFill>
                <a:ea typeface="ＭＳ Ｐゴシック" pitchFamily="-84" charset="-128"/>
              </a:rPr>
              <a:t> = </a:t>
            </a:r>
            <a:r>
              <a:rPr lang="en-US" sz="1600" dirty="0">
                <a:solidFill>
                  <a:srgbClr val="C02D9D"/>
                </a:solidFill>
                <a:ea typeface="ＭＳ Ｐゴシック" pitchFamily="-84" charset="-128"/>
              </a:rPr>
              <a:t>NULL</a:t>
            </a:r>
            <a:r>
              <a:rPr lang="en-US" sz="1600" dirty="0">
                <a:solidFill>
                  <a:srgbClr val="000000"/>
                </a:solidFill>
                <a:ea typeface="ＭＳ Ｐゴシック" pitchFamily="-84" charset="-128"/>
              </a:rPr>
              <a:t>; </a:t>
            </a:r>
          </a:p>
          <a:p>
            <a:pPr>
              <a:buFontTx/>
              <a:buNone/>
            </a:pPr>
            <a:r>
              <a:rPr lang="en-US" sz="1600" dirty="0">
                <a:solidFill>
                  <a:srgbClr val="C02D9D"/>
                </a:solidFill>
                <a:ea typeface="ＭＳ Ｐゴシック" pitchFamily="-84" charset="-128"/>
              </a:rPr>
              <a:t>			delete</a:t>
            </a:r>
            <a:r>
              <a:rPr lang="en-US" sz="1600" dirty="0">
                <a:solidFill>
                  <a:srgbClr val="000000"/>
                </a:solidFill>
                <a:ea typeface="ＭＳ Ｐゴシック" pitchFamily="-84" charset="-128"/>
              </a:rPr>
              <a:t> </a:t>
            </a:r>
            <a:r>
              <a:rPr lang="en-US" sz="1600" dirty="0" err="1">
                <a:solidFill>
                  <a:srgbClr val="000000"/>
                </a:solidFill>
                <a:ea typeface="ＭＳ Ｐゴシック" pitchFamily="-84" charset="-128"/>
              </a:rPr>
              <a:t>delPtr</a:t>
            </a:r>
            <a:r>
              <a:rPr lang="en-US" sz="1600" dirty="0">
                <a:solidFill>
                  <a:srgbClr val="000000"/>
                </a:solidFill>
                <a:ea typeface="ＭＳ Ｐゴシック" pitchFamily="-84" charset="-128"/>
              </a:rPr>
              <a:t>;</a:t>
            </a:r>
          </a:p>
          <a:p>
            <a:pPr>
              <a:buFontTx/>
              <a:buNone/>
            </a:pPr>
            <a:r>
              <a:rPr lang="en-US" sz="1600" dirty="0">
                <a:solidFill>
                  <a:srgbClr val="000000"/>
                </a:solidFill>
                <a:ea typeface="ＭＳ Ｐゴシック" pitchFamily="-84" charset="-128"/>
              </a:rPr>
              <a:t>		}</a:t>
            </a:r>
          </a:p>
          <a:p>
            <a:endParaRPr lang="en-US" sz="1600" dirty="0">
              <a:ea typeface="ＭＳ Ｐゴシック" pitchFamily="-84" charset="-128"/>
            </a:endParaRPr>
          </a:p>
        </p:txBody>
      </p:sp>
    </p:spTree>
  </p:cSld>
  <p:clrMapOvr>
    <a:masterClrMapping/>
  </p:clrMapOvr>
  <p:transition spd="slow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Date Placeholder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r>
              <a:rPr lang="tr-TR" sz="800">
                <a:latin typeface="Calibri" pitchFamily="34" charset="0"/>
              </a:rPr>
              <a:t>2018 Autumn</a:t>
            </a:r>
            <a:endParaRPr lang="en-US" sz="800" dirty="0">
              <a:latin typeface="Calibri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CS211 Data Structures</a:t>
            </a:r>
          </a:p>
        </p:txBody>
      </p:sp>
      <p:sp>
        <p:nvSpPr>
          <p:cNvPr id="7066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fld id="{1D007F84-E757-4185-ACC2-17F4DBBB8A8E}" type="slidenum">
              <a:rPr lang="en-US" sz="800" smtClean="0">
                <a:latin typeface="Calibri" pitchFamily="34" charset="0"/>
              </a:rPr>
              <a:pPr/>
              <a:t>61</a:t>
            </a:fld>
            <a:endParaRPr lang="en-US" sz="800">
              <a:latin typeface="Calibri" pitchFamily="34" charset="0"/>
            </a:endParaRPr>
          </a:p>
        </p:txBody>
      </p:sp>
      <p:sp>
        <p:nvSpPr>
          <p:cNvPr id="43008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9372600" cy="609600"/>
          </a:xfrm>
        </p:spPr>
        <p:txBody>
          <a:bodyPr/>
          <a:lstStyle/>
          <a:p>
            <a:pPr>
              <a:defRPr/>
            </a:pPr>
            <a:r>
              <a:rPr lang="en-US" dirty="0"/>
              <a:t>Deletion from a BST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706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762000"/>
            <a:ext cx="9525000" cy="5638800"/>
          </a:xfrm>
        </p:spPr>
        <p:txBody>
          <a:bodyPr/>
          <a:lstStyle/>
          <a:p>
            <a:pPr>
              <a:buFontTx/>
              <a:buNone/>
            </a:pP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	</a:t>
            </a:r>
          </a:p>
          <a:p>
            <a:pPr>
              <a:buFontTx/>
              <a:buNone/>
            </a:pP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		</a:t>
            </a:r>
            <a:r>
              <a:rPr lang="en-US" sz="1600">
                <a:solidFill>
                  <a:srgbClr val="008324"/>
                </a:solidFill>
                <a:ea typeface="ＭＳ Ｐゴシック" pitchFamily="-84" charset="-128"/>
              </a:rPr>
              <a:t>// (3)  Test for no right child</a:t>
            </a:r>
            <a:endParaRPr lang="en-US" sz="1600">
              <a:solidFill>
                <a:srgbClr val="000000"/>
              </a:solidFill>
              <a:ea typeface="ＭＳ Ｐゴシック" pitchFamily="-84" charset="-128"/>
            </a:endParaRPr>
          </a:p>
          <a:p>
            <a:pPr>
              <a:buFontTx/>
              <a:buNone/>
            </a:pPr>
            <a:r>
              <a:rPr lang="en-US" sz="1600">
                <a:solidFill>
                  <a:srgbClr val="C02D9D"/>
                </a:solidFill>
                <a:ea typeface="ＭＳ Ｐゴシック" pitchFamily="-84" charset="-128"/>
              </a:rPr>
              <a:t>		else</a:t>
            </a: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 </a:t>
            </a:r>
            <a:r>
              <a:rPr lang="en-US" sz="1600">
                <a:solidFill>
                  <a:srgbClr val="C02D9D"/>
                </a:solidFill>
                <a:ea typeface="ＭＳ Ｐゴシック" pitchFamily="-84" charset="-128"/>
              </a:rPr>
              <a:t>if</a:t>
            </a: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 (nodePtr-&gt;rightChildPtr == </a:t>
            </a:r>
            <a:r>
              <a:rPr lang="en-US" sz="1600">
                <a:solidFill>
                  <a:srgbClr val="C02D9D"/>
                </a:solidFill>
                <a:ea typeface="ＭＳ Ｐゴシック" pitchFamily="-84" charset="-128"/>
              </a:rPr>
              <a:t>NULL</a:t>
            </a: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) {</a:t>
            </a:r>
          </a:p>
          <a:p>
            <a:pPr>
              <a:buFontTx/>
              <a:buNone/>
            </a:pP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			</a:t>
            </a:r>
            <a:r>
              <a:rPr lang="en-US" sz="1600">
                <a:solidFill>
                  <a:srgbClr val="008324"/>
                </a:solidFill>
                <a:ea typeface="ＭＳ Ｐゴシック" pitchFamily="-84" charset="-128"/>
              </a:rPr>
              <a:t>// ...</a:t>
            </a:r>
          </a:p>
          <a:p>
            <a:pPr>
              <a:buFontTx/>
              <a:buNone/>
            </a:pP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			</a:t>
            </a:r>
            <a:r>
              <a:rPr lang="en-US" sz="1600">
                <a:solidFill>
                  <a:srgbClr val="008324"/>
                </a:solidFill>
                <a:ea typeface="ＭＳ Ｐゴシック" pitchFamily="-84" charset="-128"/>
              </a:rPr>
              <a:t>// Left as an exercise </a:t>
            </a:r>
            <a:endParaRPr lang="en-US" sz="1600">
              <a:solidFill>
                <a:srgbClr val="000000"/>
              </a:solidFill>
              <a:ea typeface="ＭＳ Ｐゴシック" pitchFamily="-84" charset="-128"/>
            </a:endParaRPr>
          </a:p>
          <a:p>
            <a:pPr>
              <a:buFontTx/>
              <a:buNone/>
            </a:pP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		}</a:t>
            </a:r>
          </a:p>
          <a:p>
            <a:pPr>
              <a:buFontTx/>
              <a:buNone/>
            </a:pPr>
            <a:endParaRPr lang="en-US" sz="1600">
              <a:solidFill>
                <a:srgbClr val="000000"/>
              </a:solidFill>
              <a:ea typeface="ＭＳ Ｐゴシック" pitchFamily="-84" charset="-128"/>
            </a:endParaRPr>
          </a:p>
          <a:p>
            <a:pPr>
              <a:buFontTx/>
              <a:buNone/>
            </a:pPr>
            <a:endParaRPr lang="en-US" sz="1600">
              <a:solidFill>
                <a:srgbClr val="000000"/>
              </a:solidFill>
              <a:ea typeface="ＭＳ Ｐゴシック" pitchFamily="-84" charset="-128"/>
            </a:endParaRPr>
          </a:p>
          <a:p>
            <a:pPr>
              <a:buFontTx/>
              <a:buNone/>
            </a:pP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		</a:t>
            </a:r>
            <a:r>
              <a:rPr lang="en-US" sz="1600">
                <a:solidFill>
                  <a:srgbClr val="008324"/>
                </a:solidFill>
                <a:ea typeface="ＭＳ Ｐゴシック" pitchFamily="-84" charset="-128"/>
              </a:rPr>
              <a:t>// (4)  There are two children:</a:t>
            </a:r>
            <a:endParaRPr lang="en-US" sz="1600">
              <a:solidFill>
                <a:srgbClr val="000000"/>
              </a:solidFill>
              <a:ea typeface="ＭＳ Ｐゴシック" pitchFamily="-84" charset="-128"/>
            </a:endParaRPr>
          </a:p>
          <a:p>
            <a:pPr>
              <a:buFontTx/>
              <a:buNone/>
            </a:pP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		</a:t>
            </a:r>
            <a:r>
              <a:rPr lang="en-US" sz="1600">
                <a:solidFill>
                  <a:srgbClr val="008324"/>
                </a:solidFill>
                <a:ea typeface="ＭＳ Ｐゴシック" pitchFamily="-84" charset="-128"/>
              </a:rPr>
              <a:t>//      Retrieve and delete the inorder successor</a:t>
            </a:r>
            <a:endParaRPr lang="en-US" sz="1600">
              <a:solidFill>
                <a:srgbClr val="000000"/>
              </a:solidFill>
              <a:ea typeface="ＭＳ Ｐゴシック" pitchFamily="-84" charset="-128"/>
            </a:endParaRPr>
          </a:p>
          <a:p>
            <a:pPr>
              <a:buFontTx/>
              <a:buNone/>
            </a:pP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		</a:t>
            </a:r>
            <a:r>
              <a:rPr lang="en-US" sz="1600">
                <a:solidFill>
                  <a:srgbClr val="C02D9D"/>
                </a:solidFill>
                <a:ea typeface="ＭＳ Ｐゴシック" pitchFamily="-84" charset="-128"/>
              </a:rPr>
              <a:t>else</a:t>
            </a: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 {</a:t>
            </a:r>
          </a:p>
          <a:p>
            <a:pPr>
              <a:buFontTx/>
              <a:buNone/>
            </a:pP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			processLeftmost(nodePtr-&gt;rightChildPtr, replacementItem);</a:t>
            </a:r>
          </a:p>
          <a:p>
            <a:pPr>
              <a:buFontTx/>
              <a:buNone/>
            </a:pP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			nodePtr-&gt;item = replacementItem;</a:t>
            </a:r>
          </a:p>
          <a:p>
            <a:pPr>
              <a:buFontTx/>
              <a:buNone/>
            </a:pP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		}</a:t>
            </a:r>
          </a:p>
          <a:p>
            <a:pPr>
              <a:buFontTx/>
              <a:buNone/>
            </a:pPr>
            <a:endParaRPr lang="en-US" sz="1600">
              <a:solidFill>
                <a:srgbClr val="000000"/>
              </a:solidFill>
              <a:ea typeface="ＭＳ Ｐゴシック" pitchFamily="-84" charset="-128"/>
            </a:endParaRPr>
          </a:p>
          <a:p>
            <a:pPr>
              <a:buFontTx/>
              <a:buNone/>
            </a:pP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}</a:t>
            </a:r>
            <a:endParaRPr lang="en-US" sz="1600">
              <a:ea typeface="ＭＳ Ｐゴシック" pitchFamily="-84" charset="-128"/>
            </a:endParaRPr>
          </a:p>
        </p:txBody>
      </p:sp>
    </p:spTree>
  </p:cSld>
  <p:clrMapOvr>
    <a:masterClrMapping/>
  </p:clrMapOvr>
  <p:transition spd="slow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Date Placeholder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r>
              <a:rPr lang="tr-TR" sz="800" dirty="0">
                <a:latin typeface="Calibri" pitchFamily="34" charset="0"/>
              </a:rPr>
              <a:t>2018 </a:t>
            </a:r>
            <a:r>
              <a:rPr lang="tr-TR" sz="800" dirty="0" err="1">
                <a:latin typeface="Calibri" pitchFamily="34" charset="0"/>
              </a:rPr>
              <a:t>Autumn</a:t>
            </a:r>
            <a:endParaRPr lang="en-US" sz="800" dirty="0">
              <a:latin typeface="Calibri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CS211 Data Structures</a:t>
            </a:r>
          </a:p>
        </p:txBody>
      </p:sp>
      <p:sp>
        <p:nvSpPr>
          <p:cNvPr id="7168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fld id="{B13F734F-07AD-443C-B678-19509DB49FFF}" type="slidenum">
              <a:rPr lang="en-US" sz="800" smtClean="0">
                <a:latin typeface="Calibri" pitchFamily="34" charset="0"/>
              </a:rPr>
              <a:pPr/>
              <a:t>62</a:t>
            </a:fld>
            <a:endParaRPr lang="en-US" sz="800">
              <a:latin typeface="Calibri" pitchFamily="34" charset="0"/>
            </a:endParaRPr>
          </a:p>
        </p:txBody>
      </p:sp>
      <p:sp>
        <p:nvSpPr>
          <p:cNvPr id="43008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9372600" cy="609600"/>
          </a:xfrm>
        </p:spPr>
        <p:txBody>
          <a:bodyPr/>
          <a:lstStyle/>
          <a:p>
            <a:pPr>
              <a:defRPr/>
            </a:pPr>
            <a:r>
              <a:rPr lang="en-US" dirty="0"/>
              <a:t>Deletion from a BST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716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762000"/>
            <a:ext cx="9525000" cy="5638800"/>
          </a:xfrm>
        </p:spPr>
        <p:txBody>
          <a:bodyPr/>
          <a:lstStyle/>
          <a:p>
            <a:endParaRPr lang="en-US" sz="1600" dirty="0">
              <a:solidFill>
                <a:srgbClr val="000000"/>
              </a:solidFill>
              <a:ea typeface="ＭＳ Ｐゴシック" pitchFamily="-84" charset="-128"/>
            </a:endParaRPr>
          </a:p>
          <a:p>
            <a:pPr>
              <a:buFontTx/>
              <a:buNone/>
            </a:pPr>
            <a:r>
              <a:rPr lang="en-US" sz="1600" dirty="0">
                <a:solidFill>
                  <a:srgbClr val="C02D9D"/>
                </a:solidFill>
                <a:ea typeface="ＭＳ Ｐゴシック" pitchFamily="-84" charset="-128"/>
              </a:rPr>
              <a:t>void</a:t>
            </a:r>
            <a:r>
              <a:rPr lang="en-US" sz="1600" dirty="0">
                <a:solidFill>
                  <a:srgbClr val="000000"/>
                </a:solidFill>
                <a:ea typeface="ＭＳ Ｐゴシック" pitchFamily="-84" charset="-128"/>
              </a:rPr>
              <a:t> </a:t>
            </a:r>
            <a:r>
              <a:rPr lang="en-US" sz="1600" dirty="0" err="1">
                <a:solidFill>
                  <a:srgbClr val="000000"/>
                </a:solidFill>
                <a:ea typeface="ＭＳ Ｐゴシック" pitchFamily="-84" charset="-128"/>
              </a:rPr>
              <a:t>BinarySearchTree</a:t>
            </a:r>
            <a:r>
              <a:rPr lang="en-US" sz="1600" dirty="0">
                <a:solidFill>
                  <a:srgbClr val="000000"/>
                </a:solidFill>
                <a:ea typeface="ＭＳ Ｐゴシック" pitchFamily="-84" charset="-128"/>
              </a:rPr>
              <a:t>::</a:t>
            </a:r>
            <a:r>
              <a:rPr lang="en-US" sz="1600" dirty="0" err="1">
                <a:solidFill>
                  <a:srgbClr val="000000"/>
                </a:solidFill>
                <a:ea typeface="ＭＳ Ｐゴシック" pitchFamily="-84" charset="-128"/>
              </a:rPr>
              <a:t>processLeftmost</a:t>
            </a:r>
            <a:r>
              <a:rPr lang="en-US" sz="1600" dirty="0">
                <a:solidFill>
                  <a:srgbClr val="000000"/>
                </a:solidFill>
                <a:ea typeface="ＭＳ Ｐゴシック" pitchFamily="-84" charset="-128"/>
              </a:rPr>
              <a:t>(</a:t>
            </a:r>
            <a:r>
              <a:rPr lang="en-US" sz="1600" dirty="0" err="1">
                <a:solidFill>
                  <a:srgbClr val="000000"/>
                </a:solidFill>
                <a:ea typeface="ＭＳ Ｐゴシック" pitchFamily="-84" charset="-128"/>
              </a:rPr>
              <a:t>TreeNode</a:t>
            </a:r>
            <a:r>
              <a:rPr lang="en-US" sz="1600" dirty="0">
                <a:solidFill>
                  <a:srgbClr val="000000"/>
                </a:solidFill>
                <a:ea typeface="ＭＳ Ｐゴシック" pitchFamily="-84" charset="-128"/>
              </a:rPr>
              <a:t> *</a:t>
            </a:r>
            <a:r>
              <a:rPr lang="en-US" sz="1600" dirty="0" err="1">
                <a:solidFill>
                  <a:srgbClr val="000000"/>
                </a:solidFill>
                <a:ea typeface="ＭＳ Ｐゴシック" pitchFamily="-84" charset="-128"/>
              </a:rPr>
              <a:t>nodePtr</a:t>
            </a:r>
            <a:r>
              <a:rPr lang="en-US" sz="1600" dirty="0">
                <a:solidFill>
                  <a:srgbClr val="000000"/>
                </a:solidFill>
                <a:ea typeface="ＭＳ Ｐゴシック" pitchFamily="-84" charset="-128"/>
              </a:rPr>
              <a:t>, </a:t>
            </a:r>
          </a:p>
          <a:p>
            <a:pPr>
              <a:buFontTx/>
              <a:buNone/>
            </a:pPr>
            <a:r>
              <a:rPr lang="en-US" sz="1600" dirty="0">
                <a:solidFill>
                  <a:srgbClr val="000000"/>
                </a:solidFill>
                <a:ea typeface="ＭＳ Ｐゴシック" pitchFamily="-84" charset="-128"/>
              </a:rPr>
              <a:t>						  </a:t>
            </a:r>
            <a:r>
              <a:rPr lang="en-US" sz="1600" dirty="0" err="1">
                <a:solidFill>
                  <a:srgbClr val="000000"/>
                </a:solidFill>
                <a:ea typeface="ＭＳ Ｐゴシック" pitchFamily="-84" charset="-128"/>
              </a:rPr>
              <a:t>TreeItemType</a:t>
            </a:r>
            <a:r>
              <a:rPr lang="en-US" sz="1600" dirty="0">
                <a:solidFill>
                  <a:srgbClr val="000000"/>
                </a:solidFill>
                <a:ea typeface="ＭＳ Ｐゴシック" pitchFamily="-84" charset="-128"/>
              </a:rPr>
              <a:t>&amp; </a:t>
            </a:r>
            <a:r>
              <a:rPr lang="en-US" sz="1600" dirty="0" err="1">
                <a:solidFill>
                  <a:srgbClr val="000000"/>
                </a:solidFill>
                <a:ea typeface="ＭＳ Ｐゴシック" pitchFamily="-84" charset="-128"/>
              </a:rPr>
              <a:t>treeItem</a:t>
            </a:r>
            <a:r>
              <a:rPr lang="en-US" sz="1600" dirty="0">
                <a:solidFill>
                  <a:srgbClr val="000000"/>
                </a:solidFill>
                <a:ea typeface="ＭＳ Ｐゴシック" pitchFamily="-84" charset="-128"/>
              </a:rPr>
              <a:t>){</a:t>
            </a:r>
          </a:p>
          <a:p>
            <a:pPr>
              <a:buFontTx/>
              <a:buNone/>
            </a:pPr>
            <a:endParaRPr lang="en-US" sz="1600" dirty="0">
              <a:solidFill>
                <a:srgbClr val="000000"/>
              </a:solidFill>
              <a:ea typeface="ＭＳ Ｐゴシック" pitchFamily="-84" charset="-128"/>
            </a:endParaRPr>
          </a:p>
          <a:p>
            <a:pPr>
              <a:buFontTx/>
              <a:buNone/>
            </a:pPr>
            <a:r>
              <a:rPr lang="en-US" sz="1600" dirty="0">
                <a:solidFill>
                  <a:srgbClr val="000000"/>
                </a:solidFill>
                <a:ea typeface="ＭＳ Ｐゴシック" pitchFamily="-84" charset="-128"/>
              </a:rPr>
              <a:t>		</a:t>
            </a:r>
            <a:r>
              <a:rPr lang="en-US" sz="1600" dirty="0">
                <a:solidFill>
                  <a:srgbClr val="C02D9D"/>
                </a:solidFill>
                <a:ea typeface="ＭＳ Ｐゴシック" pitchFamily="-84" charset="-128"/>
              </a:rPr>
              <a:t>if</a:t>
            </a:r>
            <a:r>
              <a:rPr lang="en-US" sz="1600" dirty="0">
                <a:solidFill>
                  <a:srgbClr val="000000"/>
                </a:solidFill>
                <a:ea typeface="ＭＳ Ｐゴシック" pitchFamily="-84" charset="-128"/>
              </a:rPr>
              <a:t> (</a:t>
            </a:r>
            <a:r>
              <a:rPr lang="en-US" sz="1600" dirty="0" err="1">
                <a:solidFill>
                  <a:srgbClr val="000000"/>
                </a:solidFill>
                <a:ea typeface="ＭＳ Ｐゴシック" pitchFamily="-84" charset="-128"/>
              </a:rPr>
              <a:t>nodePtr</a:t>
            </a:r>
            <a:r>
              <a:rPr lang="en-US" sz="1600" dirty="0">
                <a:solidFill>
                  <a:srgbClr val="000000"/>
                </a:solidFill>
                <a:ea typeface="ＭＳ Ｐゴシック" pitchFamily="-84" charset="-128"/>
              </a:rPr>
              <a:t>-&gt;</a:t>
            </a:r>
            <a:r>
              <a:rPr lang="en-US" sz="1600" dirty="0" err="1">
                <a:solidFill>
                  <a:srgbClr val="000000"/>
                </a:solidFill>
                <a:ea typeface="ＭＳ Ｐゴシック" pitchFamily="-84" charset="-128"/>
              </a:rPr>
              <a:t>leftChildPtr</a:t>
            </a:r>
            <a:r>
              <a:rPr lang="en-US" sz="1600" dirty="0">
                <a:solidFill>
                  <a:srgbClr val="000000"/>
                </a:solidFill>
                <a:ea typeface="ＭＳ Ｐゴシック" pitchFamily="-84" charset="-128"/>
              </a:rPr>
              <a:t> == </a:t>
            </a:r>
            <a:r>
              <a:rPr lang="en-US" sz="1600" dirty="0">
                <a:solidFill>
                  <a:srgbClr val="C02D9D"/>
                </a:solidFill>
                <a:ea typeface="ＭＳ Ｐゴシック" pitchFamily="-84" charset="-128"/>
              </a:rPr>
              <a:t>NULL</a:t>
            </a:r>
            <a:r>
              <a:rPr lang="en-US" sz="1600" dirty="0">
                <a:solidFill>
                  <a:srgbClr val="000000"/>
                </a:solidFill>
                <a:ea typeface="ＭＳ Ｐゴシック" pitchFamily="-84" charset="-128"/>
              </a:rPr>
              <a:t>) {</a:t>
            </a:r>
          </a:p>
          <a:p>
            <a:pPr>
              <a:buFontTx/>
              <a:buNone/>
            </a:pPr>
            <a:r>
              <a:rPr lang="en-US" sz="1600" dirty="0">
                <a:solidFill>
                  <a:srgbClr val="000000"/>
                </a:solidFill>
                <a:ea typeface="ＭＳ Ｐゴシック" pitchFamily="-84" charset="-128"/>
              </a:rPr>
              <a:t>			</a:t>
            </a:r>
            <a:r>
              <a:rPr lang="en-US" sz="1600" dirty="0" err="1">
                <a:solidFill>
                  <a:srgbClr val="000000"/>
                </a:solidFill>
                <a:ea typeface="ＭＳ Ｐゴシック" pitchFamily="-84" charset="-128"/>
              </a:rPr>
              <a:t>treeItem</a:t>
            </a:r>
            <a:r>
              <a:rPr lang="en-US" sz="1600" dirty="0">
                <a:solidFill>
                  <a:srgbClr val="000000"/>
                </a:solidFill>
                <a:ea typeface="ＭＳ Ｐゴシック" pitchFamily="-84" charset="-128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ea typeface="ＭＳ Ｐゴシック" pitchFamily="-84" charset="-128"/>
              </a:rPr>
              <a:t>nodePtr</a:t>
            </a:r>
            <a:r>
              <a:rPr lang="en-US" sz="1600" dirty="0">
                <a:solidFill>
                  <a:srgbClr val="000000"/>
                </a:solidFill>
                <a:ea typeface="ＭＳ Ｐゴシック" pitchFamily="-84" charset="-128"/>
              </a:rPr>
              <a:t>-&gt;item;</a:t>
            </a:r>
          </a:p>
          <a:p>
            <a:pPr>
              <a:buFontTx/>
              <a:buNone/>
            </a:pPr>
            <a:r>
              <a:rPr lang="en-US" sz="1600" dirty="0">
                <a:solidFill>
                  <a:srgbClr val="000000"/>
                </a:solidFill>
                <a:ea typeface="ＭＳ Ｐゴシック" pitchFamily="-84" charset="-128"/>
              </a:rPr>
              <a:t>			</a:t>
            </a:r>
            <a:r>
              <a:rPr lang="en-US" sz="1600" dirty="0" err="1">
                <a:solidFill>
                  <a:srgbClr val="000000"/>
                </a:solidFill>
                <a:ea typeface="ＭＳ Ｐゴシック" pitchFamily="-84" charset="-128"/>
              </a:rPr>
              <a:t>TreeNode</a:t>
            </a:r>
            <a:r>
              <a:rPr lang="en-US" sz="1600" dirty="0">
                <a:solidFill>
                  <a:srgbClr val="000000"/>
                </a:solidFill>
                <a:ea typeface="ＭＳ Ｐゴシック" pitchFamily="-84" charset="-128"/>
              </a:rPr>
              <a:t> *</a:t>
            </a:r>
            <a:r>
              <a:rPr lang="en-US" sz="1600" dirty="0" err="1">
                <a:solidFill>
                  <a:srgbClr val="000000"/>
                </a:solidFill>
                <a:ea typeface="ＭＳ Ｐゴシック" pitchFamily="-84" charset="-128"/>
              </a:rPr>
              <a:t>delPtr</a:t>
            </a:r>
            <a:r>
              <a:rPr lang="en-US" sz="1600" dirty="0">
                <a:solidFill>
                  <a:srgbClr val="000000"/>
                </a:solidFill>
                <a:ea typeface="ＭＳ Ｐゴシック" pitchFamily="-84" charset="-128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ea typeface="ＭＳ Ｐゴシック" pitchFamily="-84" charset="-128"/>
              </a:rPr>
              <a:t>nodePtr</a:t>
            </a:r>
            <a:r>
              <a:rPr lang="en-US" sz="1600" dirty="0">
                <a:solidFill>
                  <a:srgbClr val="000000"/>
                </a:solidFill>
                <a:ea typeface="ＭＳ Ｐゴシック" pitchFamily="-84" charset="-128"/>
              </a:rPr>
              <a:t>;</a:t>
            </a:r>
          </a:p>
          <a:p>
            <a:pPr>
              <a:buFontTx/>
              <a:buNone/>
            </a:pPr>
            <a:r>
              <a:rPr lang="en-US" sz="1600" dirty="0">
                <a:solidFill>
                  <a:srgbClr val="000000"/>
                </a:solidFill>
                <a:ea typeface="ＭＳ Ｐゴシック" pitchFamily="-84" charset="-128"/>
              </a:rPr>
              <a:t>			</a:t>
            </a:r>
            <a:r>
              <a:rPr lang="en-US" sz="1600" dirty="0" err="1">
                <a:solidFill>
                  <a:srgbClr val="000000"/>
                </a:solidFill>
                <a:ea typeface="ＭＳ Ｐゴシック" pitchFamily="-84" charset="-128"/>
              </a:rPr>
              <a:t>nodePtr</a:t>
            </a:r>
            <a:r>
              <a:rPr lang="en-US" sz="1600" dirty="0">
                <a:solidFill>
                  <a:srgbClr val="000000"/>
                </a:solidFill>
                <a:ea typeface="ＭＳ Ｐゴシック" pitchFamily="-84" charset="-128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ea typeface="ＭＳ Ｐゴシック" pitchFamily="-84" charset="-128"/>
              </a:rPr>
              <a:t>nodePtr</a:t>
            </a:r>
            <a:r>
              <a:rPr lang="en-US" sz="1600" dirty="0">
                <a:solidFill>
                  <a:srgbClr val="000000"/>
                </a:solidFill>
                <a:ea typeface="ＭＳ Ｐゴシック" pitchFamily="-84" charset="-128"/>
              </a:rPr>
              <a:t>-&gt;</a:t>
            </a:r>
            <a:r>
              <a:rPr lang="en-US" sz="1600" dirty="0" err="1">
                <a:solidFill>
                  <a:srgbClr val="000000"/>
                </a:solidFill>
                <a:ea typeface="ＭＳ Ｐゴシック" pitchFamily="-84" charset="-128"/>
              </a:rPr>
              <a:t>rightChildPtr</a:t>
            </a:r>
            <a:r>
              <a:rPr lang="en-US" sz="1600" dirty="0">
                <a:solidFill>
                  <a:srgbClr val="000000"/>
                </a:solidFill>
                <a:ea typeface="ＭＳ Ｐゴシック" pitchFamily="-84" charset="-128"/>
              </a:rPr>
              <a:t>;</a:t>
            </a:r>
          </a:p>
          <a:p>
            <a:pPr>
              <a:buFontTx/>
              <a:buNone/>
            </a:pPr>
            <a:r>
              <a:rPr lang="en-US" sz="1600" dirty="0">
                <a:solidFill>
                  <a:srgbClr val="000000"/>
                </a:solidFill>
                <a:ea typeface="ＭＳ Ｐゴシック" pitchFamily="-84" charset="-128"/>
              </a:rPr>
              <a:t>			</a:t>
            </a:r>
            <a:r>
              <a:rPr lang="en-US" sz="1600" dirty="0" err="1">
                <a:solidFill>
                  <a:srgbClr val="000000"/>
                </a:solidFill>
                <a:ea typeface="ＭＳ Ｐゴシック" pitchFamily="-84" charset="-128"/>
              </a:rPr>
              <a:t>delPtr</a:t>
            </a:r>
            <a:r>
              <a:rPr lang="en-US" sz="1600" dirty="0">
                <a:solidFill>
                  <a:srgbClr val="000000"/>
                </a:solidFill>
                <a:ea typeface="ＭＳ Ｐゴシック" pitchFamily="-84" charset="-128"/>
              </a:rPr>
              <a:t>-&gt;</a:t>
            </a:r>
            <a:r>
              <a:rPr lang="en-US" sz="1600" dirty="0" err="1">
                <a:solidFill>
                  <a:srgbClr val="000000"/>
                </a:solidFill>
                <a:ea typeface="ＭＳ Ｐゴシック" pitchFamily="-84" charset="-128"/>
              </a:rPr>
              <a:t>rightChildPtr</a:t>
            </a:r>
            <a:r>
              <a:rPr lang="en-US" sz="1600" dirty="0">
                <a:solidFill>
                  <a:srgbClr val="000000"/>
                </a:solidFill>
                <a:ea typeface="ＭＳ Ｐゴシック" pitchFamily="-84" charset="-128"/>
              </a:rPr>
              <a:t> = </a:t>
            </a:r>
            <a:r>
              <a:rPr lang="en-US" sz="1600" dirty="0">
                <a:solidFill>
                  <a:srgbClr val="C02D9D"/>
                </a:solidFill>
                <a:ea typeface="ＭＳ Ｐゴシック" pitchFamily="-84" charset="-128"/>
              </a:rPr>
              <a:t>NULL</a:t>
            </a:r>
            <a:r>
              <a:rPr lang="en-US" sz="1600" dirty="0">
                <a:solidFill>
                  <a:srgbClr val="000000"/>
                </a:solidFill>
                <a:ea typeface="ＭＳ Ｐゴシック" pitchFamily="-84" charset="-128"/>
              </a:rPr>
              <a:t>; </a:t>
            </a:r>
            <a:r>
              <a:rPr lang="en-US" sz="1600" dirty="0">
                <a:solidFill>
                  <a:srgbClr val="008324"/>
                </a:solidFill>
                <a:ea typeface="ＭＳ Ｐゴシック" pitchFamily="-84" charset="-128"/>
              </a:rPr>
              <a:t>// defense</a:t>
            </a:r>
            <a:endParaRPr lang="en-US" sz="1600" dirty="0">
              <a:solidFill>
                <a:srgbClr val="000000"/>
              </a:solidFill>
              <a:ea typeface="ＭＳ Ｐゴシック" pitchFamily="-84" charset="-128"/>
            </a:endParaRPr>
          </a:p>
          <a:p>
            <a:pPr>
              <a:buFontTx/>
              <a:buNone/>
            </a:pPr>
            <a:r>
              <a:rPr lang="en-US" sz="1600" dirty="0">
                <a:solidFill>
                  <a:srgbClr val="C02D9D"/>
                </a:solidFill>
                <a:ea typeface="ＭＳ Ｐゴシック" pitchFamily="-84" charset="-128"/>
              </a:rPr>
              <a:t>			delete</a:t>
            </a:r>
            <a:r>
              <a:rPr lang="en-US" sz="1600" dirty="0">
                <a:solidFill>
                  <a:srgbClr val="000000"/>
                </a:solidFill>
                <a:ea typeface="ＭＳ Ｐゴシック" pitchFamily="-84" charset="-128"/>
              </a:rPr>
              <a:t> </a:t>
            </a:r>
            <a:r>
              <a:rPr lang="en-US" sz="1600" dirty="0" err="1">
                <a:solidFill>
                  <a:srgbClr val="000000"/>
                </a:solidFill>
                <a:ea typeface="ＭＳ Ｐゴシック" pitchFamily="-84" charset="-128"/>
              </a:rPr>
              <a:t>delPtr</a:t>
            </a:r>
            <a:r>
              <a:rPr lang="en-US" sz="1600" dirty="0">
                <a:solidFill>
                  <a:srgbClr val="000000"/>
                </a:solidFill>
                <a:ea typeface="ＭＳ Ｐゴシック" pitchFamily="-84" charset="-128"/>
              </a:rPr>
              <a:t>;</a:t>
            </a:r>
          </a:p>
          <a:p>
            <a:pPr>
              <a:buFontTx/>
              <a:buNone/>
            </a:pPr>
            <a:r>
              <a:rPr lang="en-US" sz="1600" dirty="0">
                <a:solidFill>
                  <a:srgbClr val="000000"/>
                </a:solidFill>
                <a:ea typeface="ＭＳ Ｐゴシック" pitchFamily="-84" charset="-128"/>
              </a:rPr>
              <a:t>		}</a:t>
            </a:r>
          </a:p>
          <a:p>
            <a:pPr>
              <a:buFontTx/>
              <a:buNone/>
            </a:pPr>
            <a:r>
              <a:rPr lang="en-US" sz="1600" dirty="0">
                <a:solidFill>
                  <a:srgbClr val="000000"/>
                </a:solidFill>
                <a:ea typeface="ＭＳ Ｐゴシック" pitchFamily="-84" charset="-128"/>
              </a:rPr>
              <a:t>		</a:t>
            </a:r>
            <a:r>
              <a:rPr lang="en-US" sz="1600" dirty="0">
                <a:solidFill>
                  <a:srgbClr val="C02D9D"/>
                </a:solidFill>
                <a:ea typeface="ＭＳ Ｐゴシック" pitchFamily="-84" charset="-128"/>
              </a:rPr>
              <a:t>else</a:t>
            </a:r>
            <a:endParaRPr lang="en-US" sz="1600" dirty="0">
              <a:solidFill>
                <a:srgbClr val="000000"/>
              </a:solidFill>
              <a:ea typeface="ＭＳ Ｐゴシック" pitchFamily="-84" charset="-128"/>
            </a:endParaRPr>
          </a:p>
          <a:p>
            <a:pPr>
              <a:buFontTx/>
              <a:buNone/>
            </a:pPr>
            <a:r>
              <a:rPr lang="en-US" sz="1600" dirty="0">
                <a:solidFill>
                  <a:srgbClr val="000000"/>
                </a:solidFill>
                <a:ea typeface="ＭＳ Ｐゴシック" pitchFamily="-84" charset="-128"/>
              </a:rPr>
              <a:t>			</a:t>
            </a:r>
            <a:r>
              <a:rPr lang="en-US" sz="1600" dirty="0" err="1">
                <a:solidFill>
                  <a:srgbClr val="000000"/>
                </a:solidFill>
                <a:ea typeface="ＭＳ Ｐゴシック" pitchFamily="-84" charset="-128"/>
              </a:rPr>
              <a:t>processLeftmost</a:t>
            </a:r>
            <a:r>
              <a:rPr lang="en-US" sz="1600" dirty="0">
                <a:solidFill>
                  <a:srgbClr val="000000"/>
                </a:solidFill>
                <a:ea typeface="ＭＳ Ｐゴシック" pitchFamily="-84" charset="-128"/>
              </a:rPr>
              <a:t>(</a:t>
            </a:r>
            <a:r>
              <a:rPr lang="en-US" sz="1600" dirty="0" err="1">
                <a:solidFill>
                  <a:srgbClr val="000000"/>
                </a:solidFill>
                <a:ea typeface="ＭＳ Ｐゴシック" pitchFamily="-84" charset="-128"/>
              </a:rPr>
              <a:t>nodePtr</a:t>
            </a:r>
            <a:r>
              <a:rPr lang="en-US" sz="1600" dirty="0">
                <a:solidFill>
                  <a:srgbClr val="000000"/>
                </a:solidFill>
                <a:ea typeface="ＭＳ Ｐゴシック" pitchFamily="-84" charset="-128"/>
              </a:rPr>
              <a:t>-&gt;</a:t>
            </a:r>
            <a:r>
              <a:rPr lang="en-US" sz="1600" dirty="0" err="1">
                <a:solidFill>
                  <a:srgbClr val="000000"/>
                </a:solidFill>
                <a:ea typeface="ＭＳ Ｐゴシック" pitchFamily="-84" charset="-128"/>
              </a:rPr>
              <a:t>leftChildPtr</a:t>
            </a:r>
            <a:r>
              <a:rPr lang="en-US" sz="1600" dirty="0">
                <a:solidFill>
                  <a:srgbClr val="000000"/>
                </a:solidFill>
                <a:ea typeface="ＭＳ Ｐゴシック" pitchFamily="-84" charset="-128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a typeface="ＭＳ Ｐゴシック" pitchFamily="-84" charset="-128"/>
              </a:rPr>
              <a:t>treeItem</a:t>
            </a:r>
            <a:r>
              <a:rPr lang="en-US" sz="1600" dirty="0">
                <a:solidFill>
                  <a:srgbClr val="000000"/>
                </a:solidFill>
                <a:ea typeface="ＭＳ Ｐゴシック" pitchFamily="-84" charset="-128"/>
              </a:rPr>
              <a:t>);</a:t>
            </a:r>
          </a:p>
          <a:p>
            <a:pPr>
              <a:buFontTx/>
              <a:buNone/>
            </a:pPr>
            <a:r>
              <a:rPr lang="en-US" sz="1600" dirty="0">
                <a:solidFill>
                  <a:srgbClr val="000000"/>
                </a:solidFill>
                <a:ea typeface="ＭＳ Ｐゴシック" pitchFamily="-84" charset="-128"/>
              </a:rPr>
              <a:t>}</a:t>
            </a:r>
          </a:p>
          <a:p>
            <a:pPr>
              <a:buFontTx/>
              <a:buNone/>
            </a:pPr>
            <a:endParaRPr lang="en-US" sz="1600" dirty="0">
              <a:solidFill>
                <a:srgbClr val="000000"/>
              </a:solidFill>
              <a:ea typeface="ＭＳ Ｐゴシック" pitchFamily="-84" charset="-128"/>
            </a:endParaRPr>
          </a:p>
          <a:p>
            <a:endParaRPr lang="en-US" sz="1600" dirty="0">
              <a:solidFill>
                <a:srgbClr val="000000"/>
              </a:solidFill>
              <a:ea typeface="ＭＳ Ｐゴシック" pitchFamily="-84" charset="-128"/>
            </a:endParaRPr>
          </a:p>
          <a:p>
            <a:endParaRPr lang="en-US" sz="1600" dirty="0">
              <a:solidFill>
                <a:srgbClr val="000000"/>
              </a:solidFill>
              <a:ea typeface="ＭＳ Ｐゴシック" pitchFamily="-84" charset="-128"/>
            </a:endParaRPr>
          </a:p>
        </p:txBody>
      </p:sp>
    </p:spTree>
  </p:cSld>
  <p:clrMapOvr>
    <a:masterClrMapping/>
  </p:clrMapOvr>
  <p:transition spd="slow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Date Placeholder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r>
              <a:rPr lang="tr-TR" sz="800">
                <a:latin typeface="Calibri" pitchFamily="34" charset="0"/>
              </a:rPr>
              <a:t>2018 Autumn</a:t>
            </a:r>
            <a:endParaRPr lang="en-US" sz="800" dirty="0">
              <a:latin typeface="Calibri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CS211 Data Structures</a:t>
            </a:r>
          </a:p>
        </p:txBody>
      </p:sp>
      <p:sp>
        <p:nvSpPr>
          <p:cNvPr id="7373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fld id="{E9210C0C-AE58-4236-B3A1-CEEB5505738D}" type="slidenum">
              <a:rPr lang="en-US" sz="800" smtClean="0">
                <a:latin typeface="Calibri" pitchFamily="34" charset="0"/>
              </a:rPr>
              <a:pPr/>
              <a:t>63</a:t>
            </a:fld>
            <a:endParaRPr lang="en-US" sz="800">
              <a:latin typeface="Calibri" pitchFamily="34" charset="0"/>
            </a:endParaRPr>
          </a:p>
        </p:txBody>
      </p:sp>
      <p:sp>
        <p:nvSpPr>
          <p:cNvPr id="452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  <a:cs typeface="+mj-cs"/>
              </a:rPr>
              <a:t>Minimum Height</a:t>
            </a:r>
          </a:p>
        </p:txBody>
      </p:sp>
      <p:sp>
        <p:nvSpPr>
          <p:cNvPr id="7373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>
                <a:solidFill>
                  <a:srgbClr val="C00000"/>
                </a:solidFill>
                <a:ea typeface="ＭＳ Ｐゴシック" pitchFamily="-84" charset="-128"/>
              </a:rPr>
              <a:t>Complete trees and full trees have minimum height.</a:t>
            </a:r>
          </a:p>
          <a:p>
            <a:r>
              <a:rPr lang="en-US">
                <a:ea typeface="ＭＳ Ｐゴシック" pitchFamily="-84" charset="-128"/>
              </a:rPr>
              <a:t>The height of an n-node binary search tree ranges </a:t>
            </a:r>
          </a:p>
          <a:p>
            <a:pPr>
              <a:buFontTx/>
              <a:buNone/>
            </a:pPr>
            <a:r>
              <a:rPr lang="en-US">
                <a:ea typeface="ＭＳ Ｐゴシック" pitchFamily="-84" charset="-128"/>
              </a:rPr>
              <a:t>	from </a:t>
            </a:r>
            <a:r>
              <a:rPr lang="en-US">
                <a:ea typeface="ＭＳ Ｐゴシック" pitchFamily="-84" charset="-128"/>
                <a:sym typeface="Symbol" pitchFamily="18" charset="2"/>
              </a:rPr>
              <a:t>log</a:t>
            </a:r>
            <a:r>
              <a:rPr lang="en-US" baseline="-25000">
                <a:ea typeface="ＭＳ Ｐゴシック" pitchFamily="-84" charset="-128"/>
                <a:sym typeface="Symbol" pitchFamily="18" charset="2"/>
              </a:rPr>
              <a:t>2</a:t>
            </a:r>
            <a:r>
              <a:rPr lang="en-US">
                <a:ea typeface="ＭＳ Ｐゴシック" pitchFamily="-84" charset="-128"/>
                <a:sym typeface="Symbol" pitchFamily="18" charset="2"/>
              </a:rPr>
              <a:t>(n+1)  to n.</a:t>
            </a:r>
          </a:p>
          <a:p>
            <a:pPr lvl="2"/>
            <a:endParaRPr lang="en-US">
              <a:ea typeface="ＭＳ Ｐゴシック" pitchFamily="-84" charset="-128"/>
              <a:sym typeface="Symbol" pitchFamily="18" charset="2"/>
            </a:endParaRPr>
          </a:p>
          <a:p>
            <a:r>
              <a:rPr lang="en-US" b="1">
                <a:solidFill>
                  <a:srgbClr val="C00000"/>
                </a:solidFill>
                <a:ea typeface="ＭＳ Ｐゴシック" pitchFamily="-84" charset="-128"/>
                <a:sym typeface="Symbol" pitchFamily="18" charset="2"/>
              </a:rPr>
              <a:t>Insertion in search-key order</a:t>
            </a:r>
            <a:r>
              <a:rPr lang="en-US" b="1">
                <a:ea typeface="ＭＳ Ｐゴシック" pitchFamily="-84" charset="-128"/>
                <a:sym typeface="Symbol" pitchFamily="18" charset="2"/>
              </a:rPr>
              <a:t> </a:t>
            </a:r>
            <a:r>
              <a:rPr lang="en-US">
                <a:ea typeface="ＭＳ Ｐゴシック" pitchFamily="-84" charset="-128"/>
                <a:sym typeface="Symbol" pitchFamily="18" charset="2"/>
              </a:rPr>
              <a:t>produces a maximum-height BST.</a:t>
            </a:r>
          </a:p>
          <a:p>
            <a:r>
              <a:rPr lang="en-US" b="1">
                <a:solidFill>
                  <a:srgbClr val="C00000"/>
                </a:solidFill>
                <a:ea typeface="ＭＳ Ｐゴシック" pitchFamily="-84" charset="-128"/>
                <a:sym typeface="Symbol" pitchFamily="18" charset="2"/>
              </a:rPr>
              <a:t>Insertion in random order </a:t>
            </a:r>
            <a:r>
              <a:rPr lang="en-US">
                <a:ea typeface="ＭＳ Ｐゴシック" pitchFamily="-84" charset="-128"/>
                <a:sym typeface="Symbol" pitchFamily="18" charset="2"/>
              </a:rPr>
              <a:t>produces a near-minimum-height BST.</a:t>
            </a:r>
          </a:p>
          <a:p>
            <a:endParaRPr lang="tr-TR">
              <a:ea typeface="ＭＳ Ｐゴシック" pitchFamily="-84" charset="-128"/>
              <a:sym typeface="Symbol" pitchFamily="18" charset="2"/>
            </a:endParaRPr>
          </a:p>
          <a:p>
            <a:r>
              <a:rPr lang="en-US">
                <a:ea typeface="ＭＳ Ｐゴシック" pitchFamily="-84" charset="-128"/>
                <a:sym typeface="Symbol" pitchFamily="18" charset="2"/>
              </a:rPr>
              <a:t>That is, the height of an n-node binary search tree	</a:t>
            </a:r>
          </a:p>
          <a:p>
            <a:pPr lvl="1"/>
            <a:r>
              <a:rPr lang="en-US" sz="2400" i="1">
                <a:ea typeface="ＭＳ Ｐゴシック" pitchFamily="-84" charset="-128"/>
                <a:sym typeface="Symbol" pitchFamily="18" charset="2"/>
              </a:rPr>
              <a:t>Best Case</a:t>
            </a:r>
            <a:r>
              <a:rPr lang="en-US" sz="2400">
                <a:ea typeface="ＭＳ Ｐゴシック" pitchFamily="-84" charset="-128"/>
                <a:sym typeface="Symbol" pitchFamily="18" charset="2"/>
              </a:rPr>
              <a:t> –	  log</a:t>
            </a:r>
            <a:r>
              <a:rPr lang="en-US" sz="2400" baseline="-25000">
                <a:ea typeface="ＭＳ Ｐゴシック" pitchFamily="-84" charset="-128"/>
                <a:sym typeface="Symbol" pitchFamily="18" charset="2"/>
              </a:rPr>
              <a:t>2</a:t>
            </a:r>
            <a:r>
              <a:rPr lang="en-US" sz="2400">
                <a:ea typeface="ＭＳ Ｐゴシック" pitchFamily="-84" charset="-128"/>
                <a:sym typeface="Symbol" pitchFamily="18" charset="2"/>
              </a:rPr>
              <a:t>(n+1) 		</a:t>
            </a:r>
            <a:r>
              <a:rPr lang="en-US" sz="2400">
                <a:ea typeface="ＭＳ Ｐゴシック" pitchFamily="-84" charset="-128"/>
                <a:sym typeface="Wingdings" pitchFamily="-84" charset="2"/>
              </a:rPr>
              <a:t>  O(log</a:t>
            </a:r>
            <a:r>
              <a:rPr lang="en-US" sz="2400" baseline="-25000">
                <a:ea typeface="ＭＳ Ｐゴシック" pitchFamily="-84" charset="-128"/>
                <a:sym typeface="Wingdings" pitchFamily="-84" charset="2"/>
              </a:rPr>
              <a:t>2</a:t>
            </a:r>
            <a:r>
              <a:rPr lang="en-US" sz="2400">
                <a:ea typeface="ＭＳ Ｐゴシック" pitchFamily="-84" charset="-128"/>
                <a:sym typeface="Wingdings" pitchFamily="-84" charset="2"/>
              </a:rPr>
              <a:t>n)</a:t>
            </a:r>
          </a:p>
          <a:p>
            <a:pPr lvl="1"/>
            <a:r>
              <a:rPr lang="en-US" sz="2400" i="1">
                <a:ea typeface="ＭＳ Ｐゴシック" pitchFamily="-84" charset="-128"/>
                <a:sym typeface="Wingdings" pitchFamily="-84" charset="2"/>
              </a:rPr>
              <a:t>Worst Case</a:t>
            </a:r>
            <a:r>
              <a:rPr lang="en-US" sz="2400">
                <a:ea typeface="ＭＳ Ｐゴシック" pitchFamily="-84" charset="-128"/>
                <a:sym typeface="Wingdings" pitchFamily="-84" charset="2"/>
              </a:rPr>
              <a:t> –  	  n 			  O(n)</a:t>
            </a:r>
          </a:p>
          <a:p>
            <a:pPr lvl="1"/>
            <a:r>
              <a:rPr lang="en-US" sz="2400" i="1">
                <a:ea typeface="ＭＳ Ｐゴシック" pitchFamily="-84" charset="-128"/>
                <a:sym typeface="Wingdings" pitchFamily="-84" charset="2"/>
              </a:rPr>
              <a:t>Average Case</a:t>
            </a:r>
            <a:r>
              <a:rPr lang="en-US" sz="2400">
                <a:ea typeface="ＭＳ Ｐゴシック" pitchFamily="-84" charset="-128"/>
                <a:sym typeface="Wingdings" pitchFamily="-84" charset="2"/>
              </a:rPr>
              <a:t> –	  close to </a:t>
            </a:r>
            <a:r>
              <a:rPr lang="en-US" sz="2400">
                <a:ea typeface="ＭＳ Ｐゴシック" pitchFamily="-84" charset="-128"/>
                <a:sym typeface="Symbol" pitchFamily="18" charset="2"/>
              </a:rPr>
              <a:t>log</a:t>
            </a:r>
            <a:r>
              <a:rPr lang="en-US" sz="2400" baseline="-25000">
                <a:ea typeface="ＭＳ Ｐゴシック" pitchFamily="-84" charset="-128"/>
                <a:sym typeface="Symbol" pitchFamily="18" charset="2"/>
              </a:rPr>
              <a:t>2</a:t>
            </a:r>
            <a:r>
              <a:rPr lang="en-US" sz="2400">
                <a:ea typeface="ＭＳ Ｐゴシック" pitchFamily="-84" charset="-128"/>
                <a:sym typeface="Symbol" pitchFamily="18" charset="2"/>
              </a:rPr>
              <a:t>(n+1) 	</a:t>
            </a:r>
            <a:r>
              <a:rPr lang="en-US" sz="2400">
                <a:ea typeface="ＭＳ Ｐゴシック" pitchFamily="-84" charset="-128"/>
                <a:sym typeface="Wingdings" pitchFamily="-84" charset="2"/>
              </a:rPr>
              <a:t>  O(log</a:t>
            </a:r>
            <a:r>
              <a:rPr lang="en-US" sz="2400" baseline="-25000">
                <a:ea typeface="ＭＳ Ｐゴシック" pitchFamily="-84" charset="-128"/>
                <a:sym typeface="Wingdings" pitchFamily="-84" charset="2"/>
              </a:rPr>
              <a:t>2</a:t>
            </a:r>
            <a:r>
              <a:rPr lang="en-US" sz="2400">
                <a:ea typeface="ＭＳ Ｐゴシック" pitchFamily="-84" charset="-128"/>
                <a:sym typeface="Wingdings" pitchFamily="-84" charset="2"/>
              </a:rPr>
              <a:t>n)</a:t>
            </a:r>
          </a:p>
          <a:p>
            <a:pPr lvl="1">
              <a:buFontTx/>
              <a:buNone/>
            </a:pPr>
            <a:endParaRPr lang="en-US" sz="2400">
              <a:ea typeface="ＭＳ Ｐゴシック" pitchFamily="-84" charset="-128"/>
              <a:sym typeface="Symbol" pitchFamily="18" charset="2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Date Placeholder 2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r>
              <a:rPr lang="tr-TR" sz="800">
                <a:latin typeface="Calibri" pitchFamily="34" charset="0"/>
              </a:rPr>
              <a:t>2018 Autumn</a:t>
            </a:r>
            <a:endParaRPr lang="en-US" sz="800" dirty="0">
              <a:latin typeface="Calibri" pitchFamily="34" charset="0"/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CS211 Data Structures</a:t>
            </a:r>
          </a:p>
        </p:txBody>
      </p:sp>
      <p:sp>
        <p:nvSpPr>
          <p:cNvPr id="7578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fld id="{78A6299B-2C72-499A-A29D-79EF6EA33858}" type="slidenum">
              <a:rPr lang="en-US" sz="800" smtClean="0">
                <a:latin typeface="Calibri" pitchFamily="34" charset="0"/>
              </a:rPr>
              <a:pPr/>
              <a:t>64</a:t>
            </a:fld>
            <a:endParaRPr lang="en-US" sz="800">
              <a:latin typeface="Calibri" pitchFamily="34" charset="0"/>
            </a:endParaRPr>
          </a:p>
        </p:txBody>
      </p:sp>
      <p:sp>
        <p:nvSpPr>
          <p:cNvPr id="455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  <a:cs typeface="+mj-cs"/>
              </a:rPr>
              <a:t>Order of Operations on </a:t>
            </a:r>
            <a:r>
              <a:rPr lang="en-US" dirty="0" err="1">
                <a:ea typeface="+mj-ea"/>
                <a:cs typeface="+mj-cs"/>
              </a:rPr>
              <a:t>BSTs</a:t>
            </a:r>
            <a:endParaRPr lang="en-US" dirty="0">
              <a:ea typeface="+mj-ea"/>
              <a:cs typeface="+mj-cs"/>
            </a:endParaRPr>
          </a:p>
        </p:txBody>
      </p:sp>
      <p:pic>
        <p:nvPicPr>
          <p:cNvPr id="75782" name="Picture 3" descr="Carrano1034.pct                                                000C8891 The Brain                      B3A96F87: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747838"/>
            <a:ext cx="6569075" cy="3128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Date Placeholder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r>
              <a:rPr lang="tr-TR" sz="800">
                <a:latin typeface="Calibri" pitchFamily="34" charset="0"/>
              </a:rPr>
              <a:t>2018 Autumn</a:t>
            </a:r>
            <a:endParaRPr lang="en-US" sz="800" dirty="0">
              <a:latin typeface="Calibri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CS211 Data Structures</a:t>
            </a:r>
          </a:p>
        </p:txBody>
      </p:sp>
      <p:sp>
        <p:nvSpPr>
          <p:cNvPr id="7680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fld id="{2E6BFE30-0F90-4BCA-BE76-7BCE10895361}" type="slidenum">
              <a:rPr lang="en-US" sz="800" smtClean="0">
                <a:latin typeface="Calibri" pitchFamily="34" charset="0"/>
              </a:rPr>
              <a:pPr/>
              <a:t>65</a:t>
            </a:fld>
            <a:endParaRPr lang="en-US" sz="800">
              <a:latin typeface="Calibri" pitchFamily="34" charset="0"/>
            </a:endParaRPr>
          </a:p>
        </p:txBody>
      </p:sp>
      <p:sp>
        <p:nvSpPr>
          <p:cNvPr id="456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  <a:cs typeface="+mj-cs"/>
              </a:rPr>
              <a:t>Treesort</a:t>
            </a:r>
          </a:p>
        </p:txBody>
      </p:sp>
      <p:sp>
        <p:nvSpPr>
          <p:cNvPr id="768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9067800" cy="5105400"/>
          </a:xfrm>
        </p:spPr>
        <p:txBody>
          <a:bodyPr/>
          <a:lstStyle/>
          <a:p>
            <a:r>
              <a:rPr lang="en-US" b="1">
                <a:solidFill>
                  <a:srgbClr val="C00000"/>
                </a:solidFill>
                <a:ea typeface="ＭＳ Ｐゴシック" pitchFamily="-84" charset="-128"/>
              </a:rPr>
              <a:t>We can use a binary search tree to sort an array.</a:t>
            </a:r>
          </a:p>
          <a:p>
            <a:pPr>
              <a:buFontTx/>
              <a:buNone/>
            </a:pPr>
            <a:endParaRPr lang="en-US" sz="2000">
              <a:latin typeface="Courier" charset="0"/>
              <a:ea typeface="ＭＳ Ｐゴシック" pitchFamily="-84" charset="-128"/>
            </a:endParaRPr>
          </a:p>
          <a:p>
            <a:pPr>
              <a:buFontTx/>
              <a:buNone/>
            </a:pPr>
            <a:r>
              <a:rPr lang="en-US" sz="2000">
                <a:solidFill>
                  <a:srgbClr val="008324"/>
                </a:solidFill>
                <a:ea typeface="ＭＳ Ｐゴシック" pitchFamily="-84" charset="-128"/>
              </a:rPr>
              <a:t>// Sorts n integers in an array anArray into </a:t>
            </a:r>
          </a:p>
          <a:p>
            <a:pPr>
              <a:buFontTx/>
              <a:buNone/>
            </a:pPr>
            <a:r>
              <a:rPr lang="en-US" sz="2000">
                <a:solidFill>
                  <a:srgbClr val="008324"/>
                </a:solidFill>
                <a:ea typeface="ＭＳ Ｐゴシック" pitchFamily="-84" charset="-128"/>
              </a:rPr>
              <a:t>// ascending order</a:t>
            </a:r>
            <a:endParaRPr lang="en-US" sz="2000">
              <a:solidFill>
                <a:srgbClr val="000000"/>
              </a:solidFill>
              <a:ea typeface="ＭＳ Ｐゴシック" pitchFamily="-84" charset="-128"/>
            </a:endParaRPr>
          </a:p>
          <a:p>
            <a:pPr>
              <a:buFontTx/>
              <a:buNone/>
            </a:pPr>
            <a:r>
              <a:rPr lang="en-US" sz="2000">
                <a:solidFill>
                  <a:srgbClr val="000000"/>
                </a:solidFill>
                <a:ea typeface="ＭＳ Ｐゴシック" pitchFamily="-84" charset="-128"/>
              </a:rPr>
              <a:t>treesort(inout anArray:ArrayType, in n:integer) </a:t>
            </a:r>
          </a:p>
          <a:p>
            <a:pPr>
              <a:buFontTx/>
              <a:buNone/>
            </a:pPr>
            <a:r>
              <a:rPr lang="en-US" sz="2000">
                <a:solidFill>
                  <a:srgbClr val="000000"/>
                </a:solidFill>
                <a:ea typeface="ＭＳ Ｐゴシック" pitchFamily="-84" charset="-128"/>
              </a:rPr>
              <a:t>	</a:t>
            </a:r>
          </a:p>
          <a:p>
            <a:pPr>
              <a:buFontTx/>
              <a:buNone/>
            </a:pPr>
            <a:r>
              <a:rPr lang="en-US" sz="2000">
                <a:solidFill>
                  <a:srgbClr val="000000"/>
                </a:solidFill>
                <a:ea typeface="ＭＳ Ｐゴシック" pitchFamily="-84" charset="-128"/>
              </a:rPr>
              <a:t>		Insert anArray’s elements into a binary search </a:t>
            </a:r>
          </a:p>
          <a:p>
            <a:pPr>
              <a:buFontTx/>
              <a:buNone/>
            </a:pPr>
            <a:r>
              <a:rPr lang="en-US" sz="2000">
                <a:solidFill>
                  <a:srgbClr val="000000"/>
                </a:solidFill>
                <a:ea typeface="ＭＳ Ｐゴシック" pitchFamily="-84" charset="-128"/>
              </a:rPr>
              <a:t>		tree bTree</a:t>
            </a:r>
          </a:p>
          <a:p>
            <a:pPr>
              <a:buFontTx/>
              <a:buNone/>
            </a:pPr>
            <a:endParaRPr lang="en-US" sz="2000">
              <a:solidFill>
                <a:srgbClr val="000000"/>
              </a:solidFill>
              <a:ea typeface="ＭＳ Ｐゴシック" pitchFamily="-84" charset="-128"/>
            </a:endParaRPr>
          </a:p>
          <a:p>
            <a:pPr>
              <a:buFontTx/>
              <a:buNone/>
            </a:pPr>
            <a:r>
              <a:rPr lang="en-US" sz="2000">
                <a:solidFill>
                  <a:srgbClr val="000000"/>
                </a:solidFill>
                <a:ea typeface="ＭＳ Ｐゴシック" pitchFamily="-84" charset="-128"/>
              </a:rPr>
              <a:t>		Traverse bTree in inorder. As you visit bTree’s</a:t>
            </a:r>
          </a:p>
          <a:p>
            <a:pPr>
              <a:buFontTx/>
              <a:buNone/>
            </a:pPr>
            <a:r>
              <a:rPr lang="en-US" sz="2000">
                <a:solidFill>
                  <a:srgbClr val="000000"/>
                </a:solidFill>
                <a:ea typeface="ＭＳ Ｐゴシック" pitchFamily="-84" charset="-128"/>
              </a:rPr>
              <a:t>		nodes, copy their data items into successive</a:t>
            </a:r>
          </a:p>
          <a:p>
            <a:pPr>
              <a:buFontTx/>
              <a:buNone/>
            </a:pPr>
            <a:r>
              <a:rPr lang="en-US" sz="2000">
                <a:solidFill>
                  <a:srgbClr val="000000"/>
                </a:solidFill>
                <a:ea typeface="ＭＳ Ｐゴシック" pitchFamily="-84" charset="-128"/>
              </a:rPr>
              <a:t>		locations of anArray</a:t>
            </a:r>
            <a:endParaRPr lang="en-US" sz="2000">
              <a:ea typeface="ＭＳ Ｐゴシック" pitchFamily="-84" charset="-128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Date Placeholder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r>
              <a:rPr lang="tr-TR" sz="800">
                <a:latin typeface="Calibri" pitchFamily="34" charset="0"/>
              </a:rPr>
              <a:t>2018 Autumn</a:t>
            </a:r>
            <a:endParaRPr lang="en-US" sz="800" dirty="0">
              <a:latin typeface="Calibri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CS211 Data Structures</a:t>
            </a:r>
          </a:p>
        </p:txBody>
      </p:sp>
      <p:sp>
        <p:nvSpPr>
          <p:cNvPr id="7782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fld id="{8E071289-4921-4519-BE2F-81EE7AC24183}" type="slidenum">
              <a:rPr lang="en-US" sz="800" smtClean="0">
                <a:latin typeface="Calibri" pitchFamily="34" charset="0"/>
              </a:rPr>
              <a:pPr/>
              <a:t>66</a:t>
            </a:fld>
            <a:endParaRPr lang="en-US" sz="800">
              <a:latin typeface="Calibri" pitchFamily="34" charset="0"/>
            </a:endParaRPr>
          </a:p>
        </p:txBody>
      </p:sp>
      <p:sp>
        <p:nvSpPr>
          <p:cNvPr id="457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  <a:cs typeface="+mj-cs"/>
              </a:rPr>
              <a:t>Treesort Analysis</a:t>
            </a:r>
          </a:p>
        </p:txBody>
      </p:sp>
      <p:sp>
        <p:nvSpPr>
          <p:cNvPr id="7783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ＭＳ Ｐゴシック" pitchFamily="-84" charset="-128"/>
              </a:rPr>
              <a:t>Inserting an item into a binary search tree:</a:t>
            </a:r>
          </a:p>
          <a:p>
            <a:pPr lvl="1"/>
            <a:r>
              <a:rPr lang="en-US" sz="2000">
                <a:ea typeface="ＭＳ Ｐゴシック" pitchFamily="-84" charset="-128"/>
              </a:rPr>
              <a:t>Worst Case:  O(n)</a:t>
            </a:r>
          </a:p>
          <a:p>
            <a:pPr lvl="1"/>
            <a:r>
              <a:rPr lang="en-US" sz="2000">
                <a:ea typeface="ＭＳ Ｐゴシック" pitchFamily="-84" charset="-128"/>
              </a:rPr>
              <a:t>Average Case:  O(log</a:t>
            </a:r>
            <a:r>
              <a:rPr lang="en-US" sz="2000" baseline="-25000">
                <a:ea typeface="ＭＳ Ｐゴシック" pitchFamily="-84" charset="-128"/>
              </a:rPr>
              <a:t>2</a:t>
            </a:r>
            <a:r>
              <a:rPr lang="en-US" sz="2000">
                <a:ea typeface="ＭＳ Ｐゴシック" pitchFamily="-84" charset="-128"/>
              </a:rPr>
              <a:t>n)</a:t>
            </a:r>
          </a:p>
          <a:p>
            <a:r>
              <a:rPr lang="en-US">
                <a:ea typeface="ＭＳ Ｐゴシック" pitchFamily="-84" charset="-128"/>
              </a:rPr>
              <a:t>Inserting n items into a binary search tree:</a:t>
            </a:r>
          </a:p>
          <a:p>
            <a:pPr lvl="1"/>
            <a:r>
              <a:rPr lang="en-US" sz="2000">
                <a:ea typeface="ＭＳ Ｐゴシック" pitchFamily="-84" charset="-128"/>
              </a:rPr>
              <a:t>Worst Case:  O(n</a:t>
            </a:r>
            <a:r>
              <a:rPr lang="en-US" sz="2000" baseline="30000">
                <a:ea typeface="ＭＳ Ｐゴシック" pitchFamily="-84" charset="-128"/>
              </a:rPr>
              <a:t>2</a:t>
            </a:r>
            <a:r>
              <a:rPr lang="en-US" sz="2000">
                <a:ea typeface="ＭＳ Ｐゴシック" pitchFamily="-84" charset="-128"/>
              </a:rPr>
              <a:t>)		</a:t>
            </a:r>
            <a:r>
              <a:rPr lang="en-US" sz="2000">
                <a:ea typeface="ＭＳ Ｐゴシック" pitchFamily="-84" charset="-128"/>
                <a:sym typeface="Wingdings" pitchFamily="-84" charset="2"/>
              </a:rPr>
              <a:t>	</a:t>
            </a:r>
            <a:r>
              <a:rPr lang="en-US" sz="2000">
                <a:ea typeface="ＭＳ Ｐゴシック" pitchFamily="-84" charset="-128"/>
              </a:rPr>
              <a:t>(1+2+...+n) = O(n</a:t>
            </a:r>
            <a:r>
              <a:rPr lang="en-US" sz="2000" baseline="30000">
                <a:ea typeface="ＭＳ Ｐゴシック" pitchFamily="-84" charset="-128"/>
              </a:rPr>
              <a:t>2</a:t>
            </a:r>
            <a:r>
              <a:rPr lang="en-US" sz="2000">
                <a:ea typeface="ＭＳ Ｐゴシック" pitchFamily="-84" charset="-128"/>
              </a:rPr>
              <a:t>)</a:t>
            </a:r>
          </a:p>
          <a:p>
            <a:pPr lvl="1"/>
            <a:r>
              <a:rPr lang="en-US" sz="2000">
                <a:ea typeface="ＭＳ Ｐゴシック" pitchFamily="-84" charset="-128"/>
              </a:rPr>
              <a:t>Average Case: O(n*log</a:t>
            </a:r>
            <a:r>
              <a:rPr lang="en-US" sz="2000" baseline="-25000">
                <a:ea typeface="ＭＳ Ｐゴシック" pitchFamily="-84" charset="-128"/>
              </a:rPr>
              <a:t>2</a:t>
            </a:r>
            <a:r>
              <a:rPr lang="en-US" sz="2000">
                <a:ea typeface="ＭＳ Ｐゴシック" pitchFamily="-84" charset="-128"/>
              </a:rPr>
              <a:t>n)</a:t>
            </a:r>
          </a:p>
          <a:p>
            <a:r>
              <a:rPr lang="en-US">
                <a:ea typeface="ＭＳ Ｐゴシック" pitchFamily="-84" charset="-128"/>
              </a:rPr>
              <a:t>Inorder traversal and copy items back into array </a:t>
            </a:r>
            <a:r>
              <a:rPr lang="en-US">
                <a:ea typeface="ＭＳ Ｐゴシック" pitchFamily="-84" charset="-128"/>
                <a:sym typeface="Wingdings" pitchFamily="-84" charset="2"/>
              </a:rPr>
              <a:t> O(n)</a:t>
            </a:r>
          </a:p>
          <a:p>
            <a:r>
              <a:rPr lang="en-US">
                <a:ea typeface="ＭＳ Ｐゴシック" pitchFamily="-84" charset="-128"/>
                <a:sym typeface="Wingdings" pitchFamily="-84" charset="2"/>
              </a:rPr>
              <a:t>Thus, treesort is </a:t>
            </a:r>
          </a:p>
          <a:p>
            <a:pPr>
              <a:buFontTx/>
              <a:buNone/>
            </a:pPr>
            <a:r>
              <a:rPr lang="en-US">
                <a:ea typeface="ＭＳ Ｐゴシック" pitchFamily="-84" charset="-128"/>
              </a:rPr>
              <a:t>	</a:t>
            </a:r>
            <a:r>
              <a:rPr lang="en-US">
                <a:ea typeface="ＭＳ Ｐゴシック" pitchFamily="-84" charset="-128"/>
                <a:sym typeface="Wingdings" pitchFamily="-84" charset="2"/>
              </a:rPr>
              <a:t> </a:t>
            </a:r>
            <a:r>
              <a:rPr lang="en-US" b="1">
                <a:solidFill>
                  <a:srgbClr val="C00000"/>
                </a:solidFill>
                <a:ea typeface="ＭＳ Ｐゴシック" pitchFamily="-84" charset="-128"/>
              </a:rPr>
              <a:t>O(n</a:t>
            </a:r>
            <a:r>
              <a:rPr lang="en-US" b="1" baseline="30000">
                <a:solidFill>
                  <a:srgbClr val="C00000"/>
                </a:solidFill>
                <a:ea typeface="ＭＳ Ｐゴシック" pitchFamily="-84" charset="-128"/>
              </a:rPr>
              <a:t>2</a:t>
            </a:r>
            <a:r>
              <a:rPr lang="en-US" b="1">
                <a:solidFill>
                  <a:srgbClr val="C00000"/>
                </a:solidFill>
                <a:ea typeface="ＭＳ Ｐゴシック" pitchFamily="-84" charset="-128"/>
              </a:rPr>
              <a:t>)  in worst case</a:t>
            </a:r>
            <a:r>
              <a:rPr lang="en-US">
                <a:ea typeface="ＭＳ Ｐゴシック" pitchFamily="-84" charset="-128"/>
              </a:rPr>
              <a:t>, and</a:t>
            </a:r>
          </a:p>
          <a:p>
            <a:pPr>
              <a:buFontTx/>
              <a:buNone/>
            </a:pPr>
            <a:r>
              <a:rPr lang="en-US">
                <a:ea typeface="ＭＳ Ｐゴシック" pitchFamily="-84" charset="-128"/>
              </a:rPr>
              <a:t>	</a:t>
            </a:r>
            <a:r>
              <a:rPr lang="en-US">
                <a:ea typeface="ＭＳ Ｐゴシック" pitchFamily="-84" charset="-128"/>
                <a:sym typeface="Wingdings" pitchFamily="-84" charset="2"/>
              </a:rPr>
              <a:t> </a:t>
            </a:r>
            <a:r>
              <a:rPr lang="en-US" b="1">
                <a:solidFill>
                  <a:srgbClr val="C00000"/>
                </a:solidFill>
                <a:ea typeface="ＭＳ Ｐゴシック" pitchFamily="-84" charset="-128"/>
              </a:rPr>
              <a:t>O(n*log</a:t>
            </a:r>
            <a:r>
              <a:rPr lang="en-US" b="1" baseline="-25000">
                <a:solidFill>
                  <a:srgbClr val="C00000"/>
                </a:solidFill>
                <a:ea typeface="ＭＳ Ｐゴシック" pitchFamily="-84" charset="-128"/>
              </a:rPr>
              <a:t>2</a:t>
            </a:r>
            <a:r>
              <a:rPr lang="en-US" b="1">
                <a:solidFill>
                  <a:srgbClr val="C00000"/>
                </a:solidFill>
                <a:ea typeface="ＭＳ Ｐゴシック" pitchFamily="-84" charset="-128"/>
              </a:rPr>
              <a:t>n) in average case</a:t>
            </a:r>
            <a:r>
              <a:rPr lang="en-US">
                <a:ea typeface="ＭＳ Ｐゴシック" pitchFamily="-84" charset="-128"/>
              </a:rPr>
              <a:t>.</a:t>
            </a:r>
          </a:p>
          <a:p>
            <a:r>
              <a:rPr lang="en-US">
                <a:ea typeface="ＭＳ Ｐゴシック" pitchFamily="-84" charset="-128"/>
              </a:rPr>
              <a:t>Treesort makes exactly same key comparisons of keys as does quicksort when the pivot for each sublist is chosen to be the first key</a:t>
            </a:r>
          </a:p>
          <a:p>
            <a:pPr lvl="1"/>
            <a:endParaRPr lang="en-US" sz="1800">
              <a:ea typeface="ＭＳ Ｐゴシック" pitchFamily="-84" charset="-128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Date Placeholder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r>
              <a:rPr lang="tr-TR" sz="800">
                <a:latin typeface="Calibri" pitchFamily="34" charset="0"/>
              </a:rPr>
              <a:t>2018 Autumn</a:t>
            </a:r>
            <a:endParaRPr lang="en-US" sz="800" dirty="0">
              <a:latin typeface="Calibri" pitchFamily="34" charset="0"/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CS211 Data Structures</a:t>
            </a:r>
          </a:p>
        </p:txBody>
      </p:sp>
      <p:sp>
        <p:nvSpPr>
          <p:cNvPr id="922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fld id="{20705BEC-2BDF-4517-8B7F-6FF44A7CEAC7}" type="slidenum">
              <a:rPr lang="en-US" sz="800" smtClean="0">
                <a:latin typeface="Calibri" pitchFamily="34" charset="0"/>
              </a:rPr>
              <a:pPr/>
              <a:t>7</a:t>
            </a:fld>
            <a:endParaRPr lang="en-US" sz="800">
              <a:latin typeface="Calibri" pitchFamily="34" charset="0"/>
            </a:endParaRPr>
          </a:p>
        </p:txBody>
      </p:sp>
      <p:sp>
        <p:nvSpPr>
          <p:cNvPr id="378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  <a:cs typeface="+mj-cs"/>
              </a:rPr>
              <a:t>Height of A Tree</a:t>
            </a:r>
          </a:p>
        </p:txBody>
      </p:sp>
      <p:sp>
        <p:nvSpPr>
          <p:cNvPr id="92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9525000" cy="51054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b="1" i="1">
                <a:solidFill>
                  <a:srgbClr val="C00000"/>
                </a:solidFill>
                <a:ea typeface="ＭＳ Ｐゴシック" pitchFamily="-84" charset="-128"/>
              </a:rPr>
              <a:t>Height</a:t>
            </a:r>
            <a:r>
              <a:rPr lang="en-US">
                <a:ea typeface="ＭＳ Ｐゴシック" pitchFamily="-84" charset="-128"/>
              </a:rPr>
              <a:t> –</a:t>
            </a:r>
            <a:r>
              <a:rPr lang="tr-TR">
                <a:ea typeface="ＭＳ Ｐゴシック" pitchFamily="-84" charset="-128"/>
              </a:rPr>
              <a:t> </a:t>
            </a:r>
            <a:r>
              <a:rPr lang="en-US">
                <a:ea typeface="ＭＳ Ｐゴシック" pitchFamily="-84" charset="-128"/>
              </a:rPr>
              <a:t>number of nodes on </a:t>
            </a:r>
            <a:r>
              <a:rPr lang="en-US" b="1">
                <a:ea typeface="ＭＳ Ｐゴシック" pitchFamily="-84" charset="-128"/>
              </a:rPr>
              <a:t>longest</a:t>
            </a:r>
            <a:r>
              <a:rPr lang="en-US">
                <a:ea typeface="ＭＳ Ｐゴシック" pitchFamily="-84" charset="-128"/>
              </a:rPr>
              <a:t> </a:t>
            </a:r>
            <a:r>
              <a:rPr lang="en-US" b="1">
                <a:ea typeface="ＭＳ Ｐゴシック" pitchFamily="-84" charset="-128"/>
              </a:rPr>
              <a:t>path</a:t>
            </a:r>
            <a:r>
              <a:rPr lang="en-US">
                <a:ea typeface="ＭＳ Ｐゴシック" pitchFamily="-84" charset="-128"/>
              </a:rPr>
              <a:t> from the root to a</a:t>
            </a:r>
            <a:r>
              <a:rPr lang="tr-TR">
                <a:ea typeface="ＭＳ Ｐゴシック" pitchFamily="-84" charset="-128"/>
              </a:rPr>
              <a:t>ny</a:t>
            </a:r>
            <a:r>
              <a:rPr lang="en-US">
                <a:ea typeface="ＭＳ Ｐゴシック" pitchFamily="-84" charset="-128"/>
              </a:rPr>
              <a:t> leaf.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600">
              <a:ea typeface="ＭＳ Ｐゴシック" pitchFamily="-84" charset="-128"/>
            </a:endParaRPr>
          </a:p>
          <a:p>
            <a:pPr>
              <a:lnSpc>
                <a:spcPct val="90000"/>
              </a:lnSpc>
            </a:pPr>
            <a:r>
              <a:rPr lang="en-US">
                <a:ea typeface="ＭＳ Ｐゴシック" pitchFamily="-84" charset="-128"/>
              </a:rPr>
              <a:t>The height of a tree T in terms of the levels of its nodes is defined as:</a:t>
            </a:r>
          </a:p>
          <a:p>
            <a:pPr lvl="1">
              <a:lnSpc>
                <a:spcPct val="90000"/>
              </a:lnSpc>
            </a:pPr>
            <a:r>
              <a:rPr lang="en-US" sz="2000">
                <a:ea typeface="ＭＳ Ｐゴシック" pitchFamily="-84" charset="-128"/>
              </a:rPr>
              <a:t>If T is empty, its height is 0</a:t>
            </a:r>
          </a:p>
          <a:p>
            <a:pPr lvl="1">
              <a:lnSpc>
                <a:spcPct val="90000"/>
              </a:lnSpc>
            </a:pPr>
            <a:r>
              <a:rPr lang="en-US" sz="2000">
                <a:ea typeface="ＭＳ Ｐゴシック" pitchFamily="-84" charset="-128"/>
              </a:rPr>
              <a:t>If T is not empty, its height is equal to the maximum level of  its nodes.</a:t>
            </a:r>
            <a:endParaRPr lang="en-US" sz="1800">
              <a:ea typeface="ＭＳ Ｐゴシック" pitchFamily="-84" charset="-128"/>
            </a:endParaRPr>
          </a:p>
          <a:p>
            <a:pPr>
              <a:lnSpc>
                <a:spcPct val="90000"/>
              </a:lnSpc>
            </a:pPr>
            <a:endParaRPr lang="en-US" sz="600">
              <a:ea typeface="ＭＳ Ｐゴシック" pitchFamily="-84" charset="-128"/>
            </a:endParaRPr>
          </a:p>
          <a:p>
            <a:pPr>
              <a:lnSpc>
                <a:spcPct val="90000"/>
              </a:lnSpc>
            </a:pPr>
            <a:r>
              <a:rPr lang="en-US">
                <a:ea typeface="ＭＳ Ｐゴシック" pitchFamily="-84" charset="-128"/>
              </a:rPr>
              <a:t>Or, the height of a tree T can be defined as recursively as:</a:t>
            </a:r>
          </a:p>
          <a:p>
            <a:pPr lvl="1">
              <a:lnSpc>
                <a:spcPct val="90000"/>
              </a:lnSpc>
            </a:pPr>
            <a:r>
              <a:rPr lang="en-US" sz="2000">
                <a:ea typeface="ＭＳ Ｐゴシック" pitchFamily="-84" charset="-128"/>
              </a:rPr>
              <a:t>If T is empty, its height is 0.</a:t>
            </a:r>
          </a:p>
          <a:p>
            <a:pPr lvl="1">
              <a:lnSpc>
                <a:spcPct val="90000"/>
              </a:lnSpc>
            </a:pPr>
            <a:r>
              <a:rPr lang="en-US" sz="2000">
                <a:ea typeface="ＭＳ Ｐゴシック" pitchFamily="-84" charset="-128"/>
              </a:rPr>
              <a:t>If T is non-empty tree, then since T is of the form: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000">
                <a:ea typeface="ＭＳ Ｐゴシック" pitchFamily="-84" charset="-128"/>
              </a:rPr>
              <a:t>		       </a:t>
            </a:r>
            <a:r>
              <a:rPr lang="en-US" sz="1800">
                <a:ea typeface="ＭＳ Ｐゴシック" pitchFamily="-84" charset="-128"/>
              </a:rPr>
              <a:t>			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sz="1800" i="1">
              <a:ea typeface="ＭＳ Ｐゴシック" pitchFamily="-84" charset="-128"/>
            </a:endParaRPr>
          </a:p>
          <a:p>
            <a:pPr lvl="1">
              <a:lnSpc>
                <a:spcPct val="90000"/>
              </a:lnSpc>
              <a:buFontTx/>
              <a:buNone/>
            </a:pPr>
            <a:endParaRPr lang="en-US" sz="1800" i="1">
              <a:ea typeface="ＭＳ Ｐゴシック" pitchFamily="-84" charset="-128"/>
            </a:endParaRPr>
          </a:p>
          <a:p>
            <a:pPr lvl="1">
              <a:lnSpc>
                <a:spcPct val="90000"/>
              </a:lnSpc>
              <a:buFontTx/>
              <a:buNone/>
            </a:pPr>
            <a:endParaRPr lang="en-US" sz="1800" i="1">
              <a:ea typeface="ＭＳ Ｐゴシック" pitchFamily="-84" charset="-128"/>
            </a:endParaRPr>
          </a:p>
          <a:p>
            <a:pPr lvl="1">
              <a:lnSpc>
                <a:spcPct val="90000"/>
              </a:lnSpc>
              <a:buFontTx/>
              <a:buNone/>
            </a:pPr>
            <a:endParaRPr lang="en-US" sz="1800" i="1">
              <a:ea typeface="ＭＳ Ｐゴシック" pitchFamily="-84" charset="-128"/>
            </a:endParaRPr>
          </a:p>
          <a:p>
            <a:pPr lvl="1">
              <a:lnSpc>
                <a:spcPct val="90000"/>
              </a:lnSpc>
              <a:buFontTx/>
              <a:buNone/>
            </a:pPr>
            <a:endParaRPr lang="en-US" sz="1800" i="1">
              <a:ea typeface="ＭＳ Ｐゴシック" pitchFamily="-84" charset="-128"/>
            </a:endParaRPr>
          </a:p>
          <a:p>
            <a:pPr lvl="1" algn="ctr">
              <a:lnSpc>
                <a:spcPct val="90000"/>
              </a:lnSpc>
              <a:buFontTx/>
              <a:buNone/>
            </a:pPr>
            <a:r>
              <a:rPr lang="en-US" sz="1800" b="1" i="1">
                <a:solidFill>
                  <a:srgbClr val="C00000"/>
                </a:solidFill>
                <a:ea typeface="ＭＳ Ｐゴシック" pitchFamily="-84" charset="-128"/>
              </a:rPr>
              <a:t>height(T)</a:t>
            </a:r>
            <a:r>
              <a:rPr lang="en-US" sz="1800" i="1">
                <a:ea typeface="ＭＳ Ｐゴシック" pitchFamily="-84" charset="-128"/>
              </a:rPr>
              <a:t> = </a:t>
            </a:r>
            <a:r>
              <a:rPr lang="en-US" sz="1800" b="1" i="1">
                <a:solidFill>
                  <a:srgbClr val="C00000"/>
                </a:solidFill>
                <a:ea typeface="ＭＳ Ｐゴシック" pitchFamily="-84" charset="-128"/>
              </a:rPr>
              <a:t>1</a:t>
            </a:r>
            <a:r>
              <a:rPr lang="en-US" sz="1800" i="1">
                <a:ea typeface="ＭＳ Ｐゴシック" pitchFamily="-84" charset="-128"/>
              </a:rPr>
              <a:t> + </a:t>
            </a:r>
            <a:r>
              <a:rPr lang="en-US" sz="1800" b="1" i="1">
                <a:solidFill>
                  <a:srgbClr val="C00000"/>
                </a:solidFill>
                <a:ea typeface="ＭＳ Ｐゴシック" pitchFamily="-84" charset="-128"/>
              </a:rPr>
              <a:t>max</a:t>
            </a:r>
            <a:r>
              <a:rPr lang="en-US" sz="1800" i="1">
                <a:ea typeface="ＭＳ Ｐゴシック" pitchFamily="-84" charset="-128"/>
              </a:rPr>
              <a:t>{height(T</a:t>
            </a:r>
            <a:r>
              <a:rPr lang="en-US" sz="1800" i="1" baseline="-25000">
                <a:ea typeface="ＭＳ Ｐゴシック" pitchFamily="-84" charset="-128"/>
              </a:rPr>
              <a:t>1</a:t>
            </a:r>
            <a:r>
              <a:rPr lang="en-US" sz="1800" i="1">
                <a:ea typeface="ＭＳ Ｐゴシック" pitchFamily="-84" charset="-128"/>
              </a:rPr>
              <a:t>),height(T</a:t>
            </a:r>
            <a:r>
              <a:rPr lang="en-US" sz="1800" i="1" baseline="-25000">
                <a:ea typeface="ＭＳ Ｐゴシック" pitchFamily="-84" charset="-128"/>
              </a:rPr>
              <a:t>2</a:t>
            </a:r>
            <a:r>
              <a:rPr lang="en-US" sz="1800" i="1">
                <a:ea typeface="ＭＳ Ｐゴシック" pitchFamily="-84" charset="-128"/>
              </a:rPr>
              <a:t>),...,height(T</a:t>
            </a:r>
            <a:r>
              <a:rPr lang="en-US" sz="1800" i="1" baseline="-25000">
                <a:ea typeface="ＭＳ Ｐゴシック" pitchFamily="-84" charset="-128"/>
              </a:rPr>
              <a:t>k</a:t>
            </a:r>
            <a:r>
              <a:rPr lang="en-US" sz="1800" i="1">
                <a:ea typeface="ＭＳ Ｐゴシック" pitchFamily="-84" charset="-128"/>
              </a:rPr>
              <a:t>)}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i="1">
              <a:ea typeface="ＭＳ Ｐゴシック" pitchFamily="-84" charset="-128"/>
            </a:endParaRPr>
          </a:p>
        </p:txBody>
      </p:sp>
      <p:pic>
        <p:nvPicPr>
          <p:cNvPr id="9223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4038600"/>
            <a:ext cx="3086100" cy="162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Date Placeholder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r>
              <a:rPr lang="tr-TR" sz="800">
                <a:latin typeface="Calibri" pitchFamily="34" charset="0"/>
              </a:rPr>
              <a:t>2018 Autumn</a:t>
            </a:r>
            <a:endParaRPr lang="en-US" sz="800" dirty="0">
              <a:latin typeface="Calibri" pitchFamily="34" charset="0"/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CS211 Data Structures</a:t>
            </a:r>
          </a:p>
        </p:txBody>
      </p:sp>
      <p:sp>
        <p:nvSpPr>
          <p:cNvPr id="1024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fld id="{29AD5768-B637-49C1-BA00-BBE9DE5E2FF7}" type="slidenum">
              <a:rPr lang="en-US" sz="800" smtClean="0">
                <a:latin typeface="Calibri" pitchFamily="34" charset="0"/>
              </a:rPr>
              <a:pPr/>
              <a:t>8</a:t>
            </a:fld>
            <a:endParaRPr lang="en-US" sz="800">
              <a:latin typeface="Calibri" pitchFamily="34" charset="0"/>
            </a:endParaRPr>
          </a:p>
        </p:txBody>
      </p:sp>
      <p:sp>
        <p:nvSpPr>
          <p:cNvPr id="379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  <a:cs typeface="+mj-cs"/>
              </a:rPr>
              <a:t>Binary Tree</a:t>
            </a:r>
          </a:p>
        </p:txBody>
      </p:sp>
      <p:sp>
        <p:nvSpPr>
          <p:cNvPr id="102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9296400" cy="51054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i="1">
                <a:ea typeface="ＭＳ Ｐゴシック" pitchFamily="-84" charset="-128"/>
              </a:rPr>
              <a:t>A binary tree T is a set of nodes with the following properties: </a:t>
            </a:r>
          </a:p>
          <a:p>
            <a:pPr lvl="1">
              <a:lnSpc>
                <a:spcPct val="80000"/>
              </a:lnSpc>
            </a:pPr>
            <a:r>
              <a:rPr lang="en-US" sz="2400" i="1">
                <a:ea typeface="ＭＳ Ｐゴシック" pitchFamily="-84" charset="-128"/>
              </a:rPr>
              <a:t>The set can be empty. </a:t>
            </a:r>
          </a:p>
          <a:p>
            <a:pPr lvl="1">
              <a:lnSpc>
                <a:spcPct val="80000"/>
              </a:lnSpc>
            </a:pPr>
            <a:r>
              <a:rPr lang="en-US" sz="2400" i="1">
                <a:ea typeface="ＭＳ Ｐゴシック" pitchFamily="-84" charset="-128"/>
              </a:rPr>
              <a:t>Otherwise, the set is partitioned into three disjoint subsets:</a:t>
            </a:r>
          </a:p>
          <a:p>
            <a:pPr lvl="2">
              <a:lnSpc>
                <a:spcPct val="80000"/>
              </a:lnSpc>
            </a:pPr>
            <a:r>
              <a:rPr lang="en-US" sz="2400" i="1">
                <a:ea typeface="ＭＳ Ｐゴシック" pitchFamily="-84" charset="-128"/>
              </a:rPr>
              <a:t> a tree consists of a distinguished node r, called </a:t>
            </a:r>
            <a:r>
              <a:rPr lang="en-US" sz="2400" b="1" i="1">
                <a:ea typeface="ＭＳ Ｐゴシック" pitchFamily="-84" charset="-128"/>
              </a:rPr>
              <a:t>root</a:t>
            </a:r>
            <a:r>
              <a:rPr lang="en-US" sz="2400" i="1">
                <a:ea typeface="ＭＳ Ｐゴシック" pitchFamily="-84" charset="-128"/>
              </a:rPr>
              <a:t>, and</a:t>
            </a:r>
          </a:p>
          <a:p>
            <a:pPr lvl="2">
              <a:lnSpc>
                <a:spcPct val="80000"/>
              </a:lnSpc>
            </a:pPr>
            <a:r>
              <a:rPr lang="en-US" sz="2400" i="1">
                <a:ea typeface="ＭＳ Ｐゴシック" pitchFamily="-84" charset="-128"/>
              </a:rPr>
              <a:t>two possibly empty sets are binary tree, called </a:t>
            </a:r>
            <a:r>
              <a:rPr lang="en-US" sz="2400" b="1" i="1">
                <a:ea typeface="ＭＳ Ｐゴシック" pitchFamily="-84" charset="-128"/>
              </a:rPr>
              <a:t>left</a:t>
            </a:r>
            <a:r>
              <a:rPr lang="en-US" sz="2400" i="1">
                <a:ea typeface="ＭＳ Ｐゴシック" pitchFamily="-84" charset="-128"/>
              </a:rPr>
              <a:t> and </a:t>
            </a:r>
            <a:r>
              <a:rPr lang="en-US" sz="2400" b="1" i="1">
                <a:ea typeface="ＭＳ Ｐゴシック" pitchFamily="-84" charset="-128"/>
              </a:rPr>
              <a:t>right</a:t>
            </a:r>
            <a:r>
              <a:rPr lang="en-US" sz="2400" i="1">
                <a:ea typeface="ＭＳ Ｐゴシック" pitchFamily="-84" charset="-128"/>
              </a:rPr>
              <a:t> </a:t>
            </a:r>
            <a:r>
              <a:rPr lang="en-US" sz="2400" b="1" i="1">
                <a:ea typeface="ＭＳ Ｐゴシック" pitchFamily="-84" charset="-128"/>
              </a:rPr>
              <a:t>subtrees</a:t>
            </a:r>
            <a:r>
              <a:rPr lang="en-US" sz="2400" i="1">
                <a:ea typeface="ＭＳ Ｐゴシック" pitchFamily="-84" charset="-128"/>
              </a:rPr>
              <a:t> of r. </a:t>
            </a:r>
          </a:p>
          <a:p>
            <a:pPr lvl="1">
              <a:lnSpc>
                <a:spcPct val="80000"/>
              </a:lnSpc>
            </a:pPr>
            <a:endParaRPr lang="en-US" sz="2400" i="1">
              <a:ea typeface="ＭＳ Ｐゴシック" pitchFamily="-84" charset="-128"/>
            </a:endParaRPr>
          </a:p>
          <a:p>
            <a:pPr>
              <a:lnSpc>
                <a:spcPct val="80000"/>
              </a:lnSpc>
            </a:pPr>
            <a:r>
              <a:rPr lang="en-US">
                <a:ea typeface="ＭＳ Ｐゴシック" pitchFamily="-84" charset="-128"/>
              </a:rPr>
              <a:t>T is a </a:t>
            </a:r>
            <a:r>
              <a:rPr lang="en-US" b="1">
                <a:solidFill>
                  <a:srgbClr val="C00000"/>
                </a:solidFill>
                <a:ea typeface="ＭＳ Ｐゴシック" pitchFamily="-84" charset="-128"/>
              </a:rPr>
              <a:t>binary</a:t>
            </a:r>
            <a:r>
              <a:rPr lang="en-US">
                <a:solidFill>
                  <a:srgbClr val="C00000"/>
                </a:solidFill>
                <a:ea typeface="ＭＳ Ｐゴシック" pitchFamily="-84" charset="-128"/>
              </a:rPr>
              <a:t> </a:t>
            </a:r>
            <a:r>
              <a:rPr lang="en-US" b="1">
                <a:solidFill>
                  <a:srgbClr val="C00000"/>
                </a:solidFill>
                <a:ea typeface="ＭＳ Ｐゴシック" pitchFamily="-84" charset="-128"/>
              </a:rPr>
              <a:t>tree</a:t>
            </a:r>
            <a:r>
              <a:rPr lang="en-US">
                <a:solidFill>
                  <a:srgbClr val="C00000"/>
                </a:solidFill>
                <a:ea typeface="ＭＳ Ｐゴシック" pitchFamily="-84" charset="-128"/>
              </a:rPr>
              <a:t> </a:t>
            </a:r>
            <a:r>
              <a:rPr lang="en-US">
                <a:ea typeface="ＭＳ Ｐゴシック" pitchFamily="-84" charset="-128"/>
              </a:rPr>
              <a:t>if either</a:t>
            </a:r>
          </a:p>
          <a:p>
            <a:pPr lvl="1">
              <a:lnSpc>
                <a:spcPct val="80000"/>
              </a:lnSpc>
            </a:pPr>
            <a:r>
              <a:rPr lang="en-US" sz="2400">
                <a:ea typeface="ＭＳ Ｐゴシック" pitchFamily="-84" charset="-128"/>
              </a:rPr>
              <a:t>T has no nodes, or</a:t>
            </a:r>
          </a:p>
          <a:p>
            <a:pPr lvl="1">
              <a:lnSpc>
                <a:spcPct val="80000"/>
              </a:lnSpc>
            </a:pPr>
            <a:r>
              <a:rPr lang="en-US" sz="2400">
                <a:ea typeface="ＭＳ Ｐゴシック" pitchFamily="-84" charset="-128"/>
              </a:rPr>
              <a:t>T is of the form: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400">
                <a:ea typeface="ＭＳ Ｐゴシック" pitchFamily="-84" charset="-128"/>
              </a:rPr>
              <a:t>		         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sz="2400">
              <a:ea typeface="ＭＳ Ｐゴシック" pitchFamily="-84" charset="-128"/>
            </a:endParaRPr>
          </a:p>
          <a:p>
            <a:pPr lvl="1">
              <a:lnSpc>
                <a:spcPct val="80000"/>
              </a:lnSpc>
              <a:buFontTx/>
              <a:buNone/>
            </a:pPr>
            <a:endParaRPr lang="en-US" sz="2400">
              <a:ea typeface="ＭＳ Ｐゴシック" pitchFamily="-84" charset="-128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400">
                <a:ea typeface="ＭＳ Ｐゴシック" pitchFamily="-84" charset="-128"/>
              </a:rPr>
              <a:t>	where r is a node and T</a:t>
            </a:r>
            <a:r>
              <a:rPr lang="en-US" sz="2400" baseline="-25000">
                <a:ea typeface="ＭＳ Ｐゴシック" pitchFamily="-84" charset="-128"/>
              </a:rPr>
              <a:t>L</a:t>
            </a:r>
            <a:r>
              <a:rPr lang="en-US" sz="2400">
                <a:ea typeface="ＭＳ Ｐゴシック" pitchFamily="-84" charset="-128"/>
              </a:rPr>
              <a:t> and T</a:t>
            </a:r>
            <a:r>
              <a:rPr lang="en-US" sz="2400" baseline="-25000">
                <a:ea typeface="ＭＳ Ｐゴシック" pitchFamily="-84" charset="-128"/>
              </a:rPr>
              <a:t>R</a:t>
            </a:r>
            <a:r>
              <a:rPr lang="en-US" sz="2400">
                <a:ea typeface="ＭＳ Ｐゴシック" pitchFamily="-84" charset="-128"/>
              </a:rPr>
              <a:t> are binary trees.</a:t>
            </a:r>
          </a:p>
          <a:p>
            <a:endParaRPr lang="en-US" sz="2000">
              <a:ea typeface="ＭＳ Ｐゴシック" pitchFamily="-84" charset="-128"/>
            </a:endParaRPr>
          </a:p>
        </p:txBody>
      </p:sp>
      <p:pic>
        <p:nvPicPr>
          <p:cNvPr id="10247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4495800"/>
            <a:ext cx="1536700" cy="142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Date Placeholder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r>
              <a:rPr lang="tr-TR" sz="800">
                <a:latin typeface="Calibri" pitchFamily="34" charset="0"/>
              </a:rPr>
              <a:t>2018 Autumn</a:t>
            </a:r>
            <a:endParaRPr lang="en-US" sz="800" dirty="0">
              <a:latin typeface="Calibri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CS211 Data Structures</a:t>
            </a:r>
          </a:p>
        </p:txBody>
      </p:sp>
      <p:sp>
        <p:nvSpPr>
          <p:cNvPr id="1126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fld id="{28F16688-7611-402D-BA02-AF65EAAB0B2E}" type="slidenum">
              <a:rPr lang="en-US" sz="800" smtClean="0">
                <a:latin typeface="Calibri" pitchFamily="34" charset="0"/>
              </a:rPr>
              <a:pPr/>
              <a:t>9</a:t>
            </a:fld>
            <a:endParaRPr lang="en-US" sz="800">
              <a:latin typeface="Calibri" pitchFamily="34" charset="0"/>
            </a:endParaRPr>
          </a:p>
        </p:txBody>
      </p:sp>
      <p:sp>
        <p:nvSpPr>
          <p:cNvPr id="380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  <a:cs typeface="+mj-cs"/>
              </a:rPr>
              <a:t>Binary Tree Terminology</a:t>
            </a:r>
          </a:p>
        </p:txBody>
      </p:sp>
      <p:sp>
        <p:nvSpPr>
          <p:cNvPr id="1127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b="1" i="1">
                <a:solidFill>
                  <a:srgbClr val="C00000"/>
                </a:solidFill>
                <a:ea typeface="ＭＳ Ｐゴシック" pitchFamily="-84" charset="-128"/>
              </a:rPr>
              <a:t>Left Child</a:t>
            </a:r>
            <a:r>
              <a:rPr lang="en-US">
                <a:solidFill>
                  <a:srgbClr val="C00000"/>
                </a:solidFill>
                <a:ea typeface="ＭＳ Ｐゴシック" pitchFamily="-84" charset="-128"/>
              </a:rPr>
              <a:t> </a:t>
            </a:r>
            <a:r>
              <a:rPr lang="en-US">
                <a:ea typeface="ＭＳ Ｐゴシック" pitchFamily="-84" charset="-128"/>
              </a:rPr>
              <a:t>– The left child of node n is a node directly below and to the left of node n in a binary tree.</a:t>
            </a:r>
            <a:endParaRPr lang="tr-TR">
              <a:ea typeface="ＭＳ Ｐゴシック" pitchFamily="-84" charset="-128"/>
            </a:endParaRPr>
          </a:p>
          <a:p>
            <a:pPr>
              <a:buFontTx/>
              <a:buNone/>
            </a:pPr>
            <a:endParaRPr lang="en-US">
              <a:ea typeface="ＭＳ Ｐゴシック" pitchFamily="-84" charset="-128"/>
            </a:endParaRPr>
          </a:p>
          <a:p>
            <a:pPr>
              <a:buFontTx/>
              <a:buNone/>
            </a:pPr>
            <a:r>
              <a:rPr lang="en-US" b="1" i="1">
                <a:solidFill>
                  <a:srgbClr val="C00000"/>
                </a:solidFill>
                <a:ea typeface="ＭＳ Ｐゴシック" pitchFamily="-84" charset="-128"/>
              </a:rPr>
              <a:t>Right Child</a:t>
            </a:r>
            <a:r>
              <a:rPr lang="en-US">
                <a:solidFill>
                  <a:srgbClr val="C00000"/>
                </a:solidFill>
                <a:ea typeface="ＭＳ Ｐゴシック" pitchFamily="-84" charset="-128"/>
              </a:rPr>
              <a:t> </a:t>
            </a:r>
            <a:r>
              <a:rPr lang="en-US">
                <a:ea typeface="ＭＳ Ｐゴシック" pitchFamily="-84" charset="-128"/>
              </a:rPr>
              <a:t>– The right child of node n is a node directly below and to the right of node n in a binary tree.</a:t>
            </a:r>
            <a:endParaRPr lang="tr-TR">
              <a:ea typeface="ＭＳ Ｐゴシック" pitchFamily="-84" charset="-128"/>
            </a:endParaRPr>
          </a:p>
          <a:p>
            <a:pPr>
              <a:buFontTx/>
              <a:buNone/>
            </a:pPr>
            <a:endParaRPr lang="en-US">
              <a:ea typeface="ＭＳ Ｐゴシック" pitchFamily="-84" charset="-128"/>
            </a:endParaRPr>
          </a:p>
          <a:p>
            <a:pPr>
              <a:buFontTx/>
              <a:buNone/>
            </a:pPr>
            <a:r>
              <a:rPr lang="en-US" b="1" i="1">
                <a:solidFill>
                  <a:srgbClr val="C00000"/>
                </a:solidFill>
                <a:ea typeface="ＭＳ Ｐゴシック" pitchFamily="-84" charset="-128"/>
              </a:rPr>
              <a:t>Left Subtree</a:t>
            </a:r>
            <a:r>
              <a:rPr lang="en-US">
                <a:solidFill>
                  <a:srgbClr val="C00000"/>
                </a:solidFill>
                <a:ea typeface="ＭＳ Ｐゴシック" pitchFamily="-84" charset="-128"/>
              </a:rPr>
              <a:t> </a:t>
            </a:r>
            <a:r>
              <a:rPr lang="en-US">
                <a:ea typeface="ＭＳ Ｐゴシック" pitchFamily="-84" charset="-128"/>
              </a:rPr>
              <a:t>– In a binary tree, the left subtree of node n is the left child (if any) of node n plus its descendants.</a:t>
            </a:r>
            <a:endParaRPr lang="tr-TR">
              <a:ea typeface="ＭＳ Ｐゴシック" pitchFamily="-84" charset="-128"/>
            </a:endParaRPr>
          </a:p>
          <a:p>
            <a:pPr>
              <a:buFontTx/>
              <a:buNone/>
            </a:pPr>
            <a:endParaRPr lang="en-US">
              <a:ea typeface="ＭＳ Ｐゴシック" pitchFamily="-84" charset="-128"/>
            </a:endParaRPr>
          </a:p>
          <a:p>
            <a:pPr>
              <a:buFontTx/>
              <a:buNone/>
            </a:pPr>
            <a:r>
              <a:rPr lang="en-US" b="1" i="1">
                <a:solidFill>
                  <a:srgbClr val="C00000"/>
                </a:solidFill>
                <a:ea typeface="ＭＳ Ｐゴシック" pitchFamily="-84" charset="-128"/>
              </a:rPr>
              <a:t>Right Subtree</a:t>
            </a:r>
            <a:r>
              <a:rPr lang="en-US">
                <a:solidFill>
                  <a:srgbClr val="C00000"/>
                </a:solidFill>
                <a:ea typeface="ＭＳ Ｐゴシック" pitchFamily="-84" charset="-128"/>
              </a:rPr>
              <a:t> </a:t>
            </a:r>
            <a:r>
              <a:rPr lang="en-US">
                <a:ea typeface="ＭＳ Ｐゴシック" pitchFamily="-84" charset="-128"/>
              </a:rPr>
              <a:t>– In a binary tree, the right subtree of node n is the right child (if any) of node n plus its descendants.</a:t>
            </a:r>
          </a:p>
          <a:p>
            <a:pPr>
              <a:buFontTx/>
              <a:buNone/>
            </a:pPr>
            <a:endParaRPr lang="en-US">
              <a:ea typeface="ＭＳ Ｐゴシック" pitchFamily="-84" charset="-128"/>
            </a:endParaRPr>
          </a:p>
          <a:p>
            <a:pPr>
              <a:buFontTx/>
              <a:buNone/>
            </a:pPr>
            <a:endParaRPr lang="en-US">
              <a:ea typeface="ＭＳ Ｐゴシック" pitchFamily="-84" charset="-128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Courier New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Courier New" charset="0"/>
            <a:ea typeface="ＭＳ Ｐゴシック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8296</TotalTime>
  <Words>5186</Words>
  <Application>Microsoft Macintosh PowerPoint</Application>
  <PresentationFormat>A4 Kağıt (210x297 mm)</PresentationFormat>
  <Paragraphs>968</Paragraphs>
  <Slides>66</Slides>
  <Notes>1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66</vt:i4>
      </vt:variant>
    </vt:vector>
  </HeadingPairs>
  <TitlesOfParts>
    <vt:vector size="73" baseType="lpstr">
      <vt:lpstr>Arial</vt:lpstr>
      <vt:lpstr>Calibri</vt:lpstr>
      <vt:lpstr>Courier</vt:lpstr>
      <vt:lpstr>Courier New</vt:lpstr>
      <vt:lpstr>Times New Roman</vt:lpstr>
      <vt:lpstr>Wingdings</vt:lpstr>
      <vt:lpstr>Default Design</vt:lpstr>
      <vt:lpstr>Trees</vt:lpstr>
      <vt:lpstr>What is a Tree?</vt:lpstr>
      <vt:lpstr>Tree Terminology</vt:lpstr>
      <vt:lpstr>A Tree – Example </vt:lpstr>
      <vt:lpstr>What is a Tree? </vt:lpstr>
      <vt:lpstr>Level of a node</vt:lpstr>
      <vt:lpstr>Height of A Tree</vt:lpstr>
      <vt:lpstr>Binary Tree</vt:lpstr>
      <vt:lpstr>Binary Tree Terminology</vt:lpstr>
      <vt:lpstr>Binary Tree -- Example</vt:lpstr>
      <vt:lpstr>Height of Binary Tree</vt:lpstr>
      <vt:lpstr>Height of Binary Tree (cont.)</vt:lpstr>
      <vt:lpstr>Full Binary Tree</vt:lpstr>
      <vt:lpstr>Full Binary Tree – Example </vt:lpstr>
      <vt:lpstr>Complete Binary Tree</vt:lpstr>
      <vt:lpstr>Complete Binary Tree – Example </vt:lpstr>
      <vt:lpstr>Maximum and Minimum Heights of a Binary Tree</vt:lpstr>
      <vt:lpstr>Maximum and Minimum Heights of a Binary Tree</vt:lpstr>
      <vt:lpstr>Counting the nodes in a full binary tree of height h</vt:lpstr>
      <vt:lpstr>Some Height Theorems</vt:lpstr>
      <vt:lpstr>An Array-Based Implementation of Binary Trees</vt:lpstr>
      <vt:lpstr>An Array-Based Representation of  a Complete Binary Tree</vt:lpstr>
      <vt:lpstr>An Array-Based Representation of a Complete Binary Tree (cont.)</vt:lpstr>
      <vt:lpstr>Pointer-Based Implementation of Binary Trees </vt:lpstr>
      <vt:lpstr>A Pointer-Based Implementation of a Binary Tree Node</vt:lpstr>
      <vt:lpstr>Binary Tree – TreeException.h</vt:lpstr>
      <vt:lpstr>PowerPoint Sunusu</vt:lpstr>
      <vt:lpstr>The BinaryTree Class</vt:lpstr>
      <vt:lpstr>BinaryTree: Public Methods</vt:lpstr>
      <vt:lpstr>BinaryTree: Implementation </vt:lpstr>
      <vt:lpstr>PowerPoint Sunusu</vt:lpstr>
      <vt:lpstr>PowerPoint Sunusu</vt:lpstr>
      <vt:lpstr>PowerPoint Sunusu</vt:lpstr>
      <vt:lpstr>PowerPoint Sunusu</vt:lpstr>
      <vt:lpstr>Binary Tree Traversals</vt:lpstr>
      <vt:lpstr>Binary Tree Traversals</vt:lpstr>
      <vt:lpstr>PowerPoint Sunusu</vt:lpstr>
      <vt:lpstr>PowerPoint Sunusu</vt:lpstr>
      <vt:lpstr>Binary Search Tree</vt:lpstr>
      <vt:lpstr>Binary Search Tree</vt:lpstr>
      <vt:lpstr>Binary Search Trees – containing same data</vt:lpstr>
      <vt:lpstr>BinarySearchTree Class – UML Diagram</vt:lpstr>
      <vt:lpstr>The KeyedItem Class</vt:lpstr>
      <vt:lpstr>The TreeNode Class</vt:lpstr>
      <vt:lpstr>The BinarySearchTree Class</vt:lpstr>
      <vt:lpstr>The BinarySearchTree Class</vt:lpstr>
      <vt:lpstr>The BinarySearchTree Class</vt:lpstr>
      <vt:lpstr>Searching (Retrieving) an Item in a BST</vt:lpstr>
      <vt:lpstr>Inserting an Item into a BST</vt:lpstr>
      <vt:lpstr>Inserting an Item into a BST</vt:lpstr>
      <vt:lpstr>Inserting an Item into a BST</vt:lpstr>
      <vt:lpstr>Deleting An Item from a BST</vt:lpstr>
      <vt:lpstr>Deletion – Case 1: A Leaf Node</vt:lpstr>
      <vt:lpstr>Deletion – Case 2: A Node with only a left child</vt:lpstr>
      <vt:lpstr>Deletion – Case 2: A Node with only a right child</vt:lpstr>
      <vt:lpstr>Deletion – Case 3: A Node with two children</vt:lpstr>
      <vt:lpstr>Deletion – Case 3: A Node with two children</vt:lpstr>
      <vt:lpstr>Deletion – Case 3: A Node with two children</vt:lpstr>
      <vt:lpstr>Deletion from a BST</vt:lpstr>
      <vt:lpstr>Deletion from a BST</vt:lpstr>
      <vt:lpstr>Deletion from a BST</vt:lpstr>
      <vt:lpstr>Deletion from a BST</vt:lpstr>
      <vt:lpstr>Minimum Height</vt:lpstr>
      <vt:lpstr>Order of Operations on BSTs</vt:lpstr>
      <vt:lpstr>Treesort</vt:lpstr>
      <vt:lpstr>Treesort Analysis</vt:lpstr>
    </vt:vector>
  </TitlesOfParts>
  <Company>Bilkent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CS202 - Fundamentals of Computer Science II</dc:title>
  <dc:creator>CS 202</dc:creator>
  <cp:lastModifiedBy>Microsoft Office User</cp:lastModifiedBy>
  <cp:revision>561</cp:revision>
  <cp:lastPrinted>1999-09-09T03:15:50Z</cp:lastPrinted>
  <dcterms:created xsi:type="dcterms:W3CDTF">2011-03-01T10:27:59Z</dcterms:created>
  <dcterms:modified xsi:type="dcterms:W3CDTF">2021-05-03T08:55:15Z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2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2</vt:i4>
  </property>
  <property fmtid="{D5CDD505-2E9C-101B-9397-08002B2CF9AE}" pid="6" name="ScreenUsage">
    <vt:i4>2</vt:i4>
  </property>
  <property fmtid="{D5CDD505-2E9C-101B-9397-08002B2CF9AE}" pid="7" name="MailAddress">
    <vt:lpwstr>radev@cs.columbia.edu</vt:lpwstr>
  </property>
  <property fmtid="{D5CDD505-2E9C-101B-9397-08002B2CF9AE}" pid="8" name="HomePage">
    <vt:lpwstr>http://www.cs.columbia.edu/~radev/cs4705/</vt:lpwstr>
  </property>
  <property fmtid="{D5CDD505-2E9C-101B-9397-08002B2CF9AE}" pid="9" name="Other">
    <vt:lpwstr/>
  </property>
  <property fmtid="{D5CDD505-2E9C-101B-9397-08002B2CF9AE}" pid="10" name="DownloadOriginal">
    <vt:bool>true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F:\html\cs4705</vt:lpwstr>
  </property>
</Properties>
</file>