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10/31/2019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SDV602</a:t>
            </a:r>
            <a:br>
              <a:rPr lang="en-US" sz="5400" dirty="0" smtClean="0">
                <a:latin typeface="Rockwell" panose="02060603020205020403" pitchFamily="18" charset="0"/>
              </a:rPr>
            </a:br>
            <a:r>
              <a:rPr lang="en-US" sz="5400" dirty="0" smtClean="0">
                <a:latin typeface="Rockwell" panose="02060603020205020403" pitchFamily="18" charset="0"/>
              </a:rPr>
              <a:t>MILESTONE 2</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p:txBody>
          <a:bodyPr>
            <a:normAutofit/>
          </a:bodyPr>
          <a:lstStyle/>
          <a:p>
            <a:pPr algn="ctr"/>
            <a:r>
              <a:rPr lang="en-US" sz="2400" dirty="0" smtClean="0">
                <a:latin typeface="Tahoma" panose="020B0604030504040204" pitchFamily="34" charset="0"/>
                <a:ea typeface="Tahoma" panose="020B0604030504040204" pitchFamily="34" charset="0"/>
                <a:cs typeface="Tahoma" panose="020B0604030504040204" pitchFamily="34" charset="0"/>
              </a:rPr>
              <a:t>PPT-Video Presentation</a:t>
            </a:r>
          </a:p>
          <a:p>
            <a:pPr algn="ctr"/>
            <a:r>
              <a:rPr lang="en-US" sz="2400" dirty="0" smtClean="0">
                <a:latin typeface="Tahoma" panose="020B0604030504040204" pitchFamily="34" charset="0"/>
                <a:ea typeface="Tahoma" panose="020B0604030504040204" pitchFamily="34" charset="0"/>
                <a:cs typeface="Tahoma" panose="020B0604030504040204" pitchFamily="34" charset="0"/>
              </a:rPr>
              <a:t>ACHUTHANAND VASUDEVAN</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GOING TO DISCUSS	</a:t>
            </a:r>
            <a:endParaRPr lang="en-US" dirty="0"/>
          </a:p>
        </p:txBody>
      </p:sp>
      <p:sp>
        <p:nvSpPr>
          <p:cNvPr id="3" name="Content Placeholder 2"/>
          <p:cNvSpPr>
            <a:spLocks noGrp="1"/>
          </p:cNvSpPr>
          <p:nvPr>
            <p:ph idx="1"/>
          </p:nvPr>
        </p:nvSpPr>
        <p:spPr/>
        <p:txBody>
          <a:bodyPr/>
          <a:lstStyle/>
          <a:p>
            <a:r>
              <a:rPr lang="en-US" dirty="0" smtClean="0"/>
              <a:t>Domain Classes</a:t>
            </a:r>
          </a:p>
          <a:p>
            <a:r>
              <a:rPr lang="en-US" dirty="0" smtClean="0"/>
              <a:t>SQLite Database</a:t>
            </a:r>
          </a:p>
          <a:p>
            <a:pPr lvl="1"/>
            <a:r>
              <a:rPr lang="en-US" dirty="0" smtClean="0"/>
              <a:t>What SQLite database</a:t>
            </a:r>
          </a:p>
          <a:p>
            <a:pPr lvl="1"/>
            <a:r>
              <a:rPr lang="en-US" dirty="0" smtClean="0"/>
              <a:t>Pros and Cons of SQLite</a:t>
            </a:r>
          </a:p>
          <a:p>
            <a:r>
              <a:rPr lang="en-US" dirty="0" smtClean="0"/>
              <a:t>Data Service Class</a:t>
            </a:r>
          </a:p>
          <a:p>
            <a:pPr lvl="1"/>
            <a:r>
              <a:rPr lang="en-US" dirty="0" smtClean="0"/>
              <a:t>Purpose of Data Service Class</a:t>
            </a:r>
          </a:p>
          <a:p>
            <a:pPr lvl="1"/>
            <a:r>
              <a:rPr lang="en-US" dirty="0" smtClean="0"/>
              <a:t>Commonly used inbuilt methods</a:t>
            </a:r>
          </a:p>
        </p:txBody>
      </p:sp>
    </p:spTree>
    <p:extLst>
      <p:ext uri="{BB962C8B-B14F-4D97-AF65-F5344CB8AC3E}">
        <p14:creationId xmlns:p14="http://schemas.microsoft.com/office/powerpoint/2010/main" val="87872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324830"/>
            <a:ext cx="9905998" cy="1478570"/>
          </a:xfrm>
        </p:spPr>
        <p:txBody>
          <a:bodyPr/>
          <a:lstStyle/>
          <a:p>
            <a:pPr algn="ctr"/>
            <a:r>
              <a:rPr lang="en-US" dirty="0" smtClean="0"/>
              <a:t>Domain Classes		</a:t>
            </a:r>
            <a:endParaRPr lang="en-US" dirty="0"/>
          </a:p>
        </p:txBody>
      </p:sp>
      <p:sp>
        <p:nvSpPr>
          <p:cNvPr id="3" name="Content Placeholder 2"/>
          <p:cNvSpPr>
            <a:spLocks noGrp="1"/>
          </p:cNvSpPr>
          <p:nvPr>
            <p:ph idx="1"/>
          </p:nvPr>
        </p:nvSpPr>
        <p:spPr>
          <a:xfrm>
            <a:off x="1141413" y="1803400"/>
            <a:ext cx="10584920" cy="668867"/>
          </a:xfrm>
        </p:spPr>
        <p:txBody>
          <a:bodyPr/>
          <a:lstStyle/>
          <a:p>
            <a:pPr marL="0" indent="0">
              <a:buNone/>
            </a:pPr>
            <a:r>
              <a:rPr lang="en-US" dirty="0" smtClean="0"/>
              <a:t>Domain classes are used to define what tables are required for the implementation.</a:t>
            </a:r>
          </a:p>
          <a:p>
            <a:endParaRPr lang="en-US" dirty="0"/>
          </a:p>
        </p:txBody>
      </p:sp>
      <p:sp>
        <p:nvSpPr>
          <p:cNvPr id="5" name="Content Placeholder 2"/>
          <p:cNvSpPr txBox="1">
            <a:spLocks/>
          </p:cNvSpPr>
          <p:nvPr/>
        </p:nvSpPr>
        <p:spPr>
          <a:xfrm>
            <a:off x="1141413" y="2472267"/>
            <a:ext cx="3032654" cy="312729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solidFill>
                  <a:srgbClr val="FFFF00"/>
                </a:solidFill>
              </a:rPr>
              <a:t>Required Domain Classes</a:t>
            </a:r>
          </a:p>
          <a:p>
            <a:r>
              <a:rPr lang="en-US" dirty="0" smtClean="0"/>
              <a:t>User</a:t>
            </a:r>
          </a:p>
          <a:p>
            <a:r>
              <a:rPr lang="en-US" dirty="0" smtClean="0"/>
              <a:t>GameData</a:t>
            </a:r>
          </a:p>
          <a:p>
            <a:r>
              <a:rPr lang="en-US" dirty="0" smtClean="0"/>
              <a:t>UserGameData</a:t>
            </a:r>
          </a:p>
          <a:p>
            <a:r>
              <a:rPr lang="en-US" dirty="0" smtClean="0"/>
              <a:t>SceneData</a:t>
            </a:r>
          </a:p>
          <a:p>
            <a:r>
              <a:rPr lang="en-US" dirty="0" smtClean="0"/>
              <a:t>ChatDetails</a:t>
            </a:r>
          </a:p>
          <a:p>
            <a:endParaRPr lang="en-US" dirty="0"/>
          </a:p>
        </p:txBody>
      </p:sp>
      <p:sp>
        <p:nvSpPr>
          <p:cNvPr id="6" name="Content Placeholder 2"/>
          <p:cNvSpPr txBox="1">
            <a:spLocks/>
          </p:cNvSpPr>
          <p:nvPr/>
        </p:nvSpPr>
        <p:spPr>
          <a:xfrm>
            <a:off x="4588933" y="2472267"/>
            <a:ext cx="6739467" cy="38523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solidFill>
                  <a:srgbClr val="FFFF00"/>
                </a:solidFill>
              </a:rPr>
              <a:t>Annotations used to defined fields in Domain classes</a:t>
            </a:r>
          </a:p>
          <a:p>
            <a:r>
              <a:rPr lang="en-US" dirty="0" smtClean="0"/>
              <a:t>Primary Key -  to define primary key</a:t>
            </a:r>
          </a:p>
          <a:p>
            <a:r>
              <a:rPr lang="en-US" dirty="0" smtClean="0"/>
              <a:t>AutoIncrement -  </a:t>
            </a:r>
            <a:r>
              <a:rPr lang="en-US" sz="2000" dirty="0" smtClean="0"/>
              <a:t>to define a column that increments as new row is added</a:t>
            </a:r>
            <a:r>
              <a:rPr lang="en-US" dirty="0" smtClean="0"/>
              <a:t>.</a:t>
            </a:r>
          </a:p>
          <a:p>
            <a:r>
              <a:rPr lang="en-US" dirty="0" smtClean="0"/>
              <a:t>MaxLength – to define the maximum length</a:t>
            </a:r>
          </a:p>
          <a:p>
            <a:r>
              <a:rPr lang="en-US" dirty="0" smtClean="0"/>
              <a:t>NotNull – to define the column not allowed to be null</a:t>
            </a:r>
          </a:p>
          <a:p>
            <a:r>
              <a:rPr lang="en-US" dirty="0" smtClean="0"/>
              <a:t>Column – to define the column name, datatype and order</a:t>
            </a:r>
          </a:p>
          <a:p>
            <a:pPr marL="0" indent="0">
              <a:buNone/>
            </a:pPr>
            <a:r>
              <a:rPr lang="en-US" dirty="0" smtClean="0"/>
              <a:t>There are many other annotation. But these are most commonly used ones</a:t>
            </a:r>
          </a:p>
          <a:p>
            <a:endParaRPr lang="en-US" dirty="0" smtClean="0"/>
          </a:p>
          <a:p>
            <a:endParaRPr lang="en-US" dirty="0"/>
          </a:p>
        </p:txBody>
      </p:sp>
      <p:cxnSp>
        <p:nvCxnSpPr>
          <p:cNvPr id="8" name="Straight Connector 7"/>
          <p:cNvCxnSpPr/>
          <p:nvPr/>
        </p:nvCxnSpPr>
        <p:spPr>
          <a:xfrm>
            <a:off x="4174067" y="2379133"/>
            <a:ext cx="0" cy="3945467"/>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41875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74815"/>
          </a:xfrm>
        </p:spPr>
        <p:txBody>
          <a:bodyPr/>
          <a:lstStyle/>
          <a:p>
            <a:pPr algn="ctr"/>
            <a:r>
              <a:rPr lang="en-US" dirty="0" smtClean="0"/>
              <a:t>SQLite Database</a:t>
            </a:r>
            <a:endParaRPr lang="en-US" dirty="0"/>
          </a:p>
        </p:txBody>
      </p:sp>
      <p:sp>
        <p:nvSpPr>
          <p:cNvPr id="3" name="Content Placeholder 2"/>
          <p:cNvSpPr>
            <a:spLocks noGrp="1"/>
          </p:cNvSpPr>
          <p:nvPr>
            <p:ph idx="1"/>
          </p:nvPr>
        </p:nvSpPr>
        <p:spPr>
          <a:xfrm>
            <a:off x="948907" y="1693333"/>
            <a:ext cx="11018504" cy="1114035"/>
          </a:xfrm>
        </p:spPr>
        <p:txBody>
          <a:bodyPr/>
          <a:lstStyle/>
          <a:p>
            <a:pPr marL="0" indent="0">
              <a:buNone/>
            </a:pPr>
            <a:r>
              <a:rPr lang="en-US" dirty="0"/>
              <a:t>SQLite is a library that implements small, fast, self-contained, high-reliability, full-featured </a:t>
            </a:r>
            <a:r>
              <a:rPr lang="en-US" dirty="0" smtClean="0"/>
              <a:t>Serverless </a:t>
            </a:r>
            <a:r>
              <a:rPr lang="en-US" dirty="0" smtClean="0"/>
              <a:t>SQL </a:t>
            </a:r>
            <a:r>
              <a:rPr lang="en-US" dirty="0"/>
              <a:t>database </a:t>
            </a:r>
            <a:r>
              <a:rPr lang="en-US" dirty="0" smtClean="0"/>
              <a:t>engine</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48907" y="3180793"/>
            <a:ext cx="4441240" cy="2305607"/>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4412" y="3304896"/>
            <a:ext cx="5227955" cy="2057400"/>
          </a:xfrm>
          <a:prstGeom prst="rect">
            <a:avLst/>
          </a:prstGeom>
        </p:spPr>
      </p:pic>
      <p:sp>
        <p:nvSpPr>
          <p:cNvPr id="6" name="TextBox 5"/>
          <p:cNvSpPr txBox="1"/>
          <p:nvPr/>
        </p:nvSpPr>
        <p:spPr>
          <a:xfrm>
            <a:off x="1422399" y="5530821"/>
            <a:ext cx="4030134" cy="369332"/>
          </a:xfrm>
          <a:prstGeom prst="rect">
            <a:avLst/>
          </a:prstGeom>
          <a:noFill/>
        </p:spPr>
        <p:txBody>
          <a:bodyPr wrap="square" rtlCol="0">
            <a:spAutoFit/>
          </a:bodyPr>
          <a:lstStyle/>
          <a:p>
            <a:r>
              <a:rPr lang="en-US" dirty="0" smtClean="0"/>
              <a:t>RDBMS Client/Server Architecture</a:t>
            </a:r>
            <a:endParaRPr lang="en-US" dirty="0"/>
          </a:p>
        </p:txBody>
      </p:sp>
      <p:sp>
        <p:nvSpPr>
          <p:cNvPr id="7" name="TextBox 6"/>
          <p:cNvSpPr txBox="1"/>
          <p:nvPr/>
        </p:nvSpPr>
        <p:spPr>
          <a:xfrm>
            <a:off x="7017277" y="5379716"/>
            <a:ext cx="4030134" cy="369332"/>
          </a:xfrm>
          <a:prstGeom prst="rect">
            <a:avLst/>
          </a:prstGeom>
          <a:noFill/>
        </p:spPr>
        <p:txBody>
          <a:bodyPr wrap="square" rtlCol="0">
            <a:spAutoFit/>
          </a:bodyPr>
          <a:lstStyle/>
          <a:p>
            <a:r>
              <a:rPr lang="en-US" dirty="0" smtClean="0"/>
              <a:t>Serverless SQLite Architecture</a:t>
            </a:r>
            <a:endParaRPr lang="en-US" dirty="0"/>
          </a:p>
        </p:txBody>
      </p:sp>
    </p:spTree>
    <p:extLst>
      <p:ext uri="{BB962C8B-B14F-4D97-AF65-F5344CB8AC3E}">
        <p14:creationId xmlns:p14="http://schemas.microsoft.com/office/powerpoint/2010/main" val="27849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fltVal val="0"/>
                                          </p:val>
                                        </p:tav>
                                        <p:tav tm="100000">
                                          <p:val>
                                            <p:strVal val="#ppt_w"/>
                                          </p:val>
                                        </p:tav>
                                      </p:tavLst>
                                    </p:anim>
                                    <p:anim calcmode="lin" valueType="num">
                                      <p:cBhvr>
                                        <p:cTn id="34" dur="1000" fill="hold"/>
                                        <p:tgtEl>
                                          <p:spTgt spid="7"/>
                                        </p:tgtEl>
                                        <p:attrNameLst>
                                          <p:attrName>ppt_h</p:attrName>
                                        </p:attrNameLst>
                                      </p:cBhvr>
                                      <p:tavLst>
                                        <p:tav tm="0">
                                          <p:val>
                                            <p:fltVal val="0"/>
                                          </p:val>
                                        </p:tav>
                                        <p:tav tm="100000">
                                          <p:val>
                                            <p:strVal val="#ppt_h"/>
                                          </p:val>
                                        </p:tav>
                                      </p:tavLst>
                                    </p:anim>
                                    <p:anim calcmode="lin" valueType="num">
                                      <p:cBhvr>
                                        <p:cTn id="35" dur="1000" fill="hold"/>
                                        <p:tgtEl>
                                          <p:spTgt spid="7"/>
                                        </p:tgtEl>
                                        <p:attrNameLst>
                                          <p:attrName>style.rotation</p:attrName>
                                        </p:attrNameLst>
                                      </p:cBhvr>
                                      <p:tavLst>
                                        <p:tav tm="0">
                                          <p:val>
                                            <p:fltVal val="90"/>
                                          </p:val>
                                        </p:tav>
                                        <p:tav tm="100000">
                                          <p:val>
                                            <p:fltVal val="0"/>
                                          </p:val>
                                        </p:tav>
                                      </p:tavLst>
                                    </p:anim>
                                    <p:animEffect transition="in" filter="fade">
                                      <p:cBhvr>
                                        <p:cTn id="3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8853" y="805594"/>
            <a:ext cx="4218819" cy="5847755"/>
          </a:xfrm>
          <a:prstGeom prst="rect">
            <a:avLst/>
          </a:prstGeom>
          <a:noFill/>
        </p:spPr>
        <p:txBody>
          <a:bodyPr wrap="square" rtlCol="0">
            <a:spAutoFit/>
          </a:bodyPr>
          <a:lstStyle/>
          <a:p>
            <a:r>
              <a:rPr lang="en-US" sz="3200" dirty="0" smtClean="0">
                <a:solidFill>
                  <a:srgbClr val="FFFF00"/>
                </a:solidFill>
              </a:rPr>
              <a:t>Advantages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Light Weight database</a:t>
            </a:r>
          </a:p>
          <a:p>
            <a:pPr marL="285750" indent="-285750">
              <a:buFont typeface="Arial" panose="020B0604020202020204" pitchFamily="34" charset="0"/>
              <a:buChar char="•"/>
            </a:pPr>
            <a:r>
              <a:rPr lang="en-US" dirty="0" smtClean="0"/>
              <a:t>Self contained</a:t>
            </a:r>
          </a:p>
          <a:p>
            <a:pPr marL="742950" lvl="1" indent="-285750">
              <a:buFont typeface="Arial" panose="020B0604020202020204" pitchFamily="34" charset="0"/>
              <a:buChar char="•"/>
            </a:pPr>
            <a:r>
              <a:rPr lang="en-US" dirty="0" smtClean="0"/>
              <a:t>Requires only minimal support</a:t>
            </a:r>
          </a:p>
          <a:p>
            <a:pPr marL="742950" lvl="1" indent="-285750">
              <a:buFont typeface="Arial" panose="020B0604020202020204" pitchFamily="34" charset="0"/>
              <a:buChar char="•"/>
            </a:pPr>
            <a:r>
              <a:rPr lang="en-US" dirty="0" smtClean="0"/>
              <a:t>Support embedded environments</a:t>
            </a:r>
          </a:p>
          <a:p>
            <a:pPr marL="1200150" lvl="2" indent="-285750">
              <a:buFont typeface="Arial" panose="020B0604020202020204" pitchFamily="34" charset="0"/>
              <a:buChar char="•"/>
            </a:pPr>
            <a:r>
              <a:rPr lang="en-US" dirty="0" smtClean="0"/>
              <a:t>Phones</a:t>
            </a:r>
          </a:p>
          <a:p>
            <a:pPr marL="1200150" lvl="2" indent="-285750">
              <a:buFont typeface="Arial" panose="020B0604020202020204" pitchFamily="34" charset="0"/>
              <a:buChar char="•"/>
            </a:pPr>
            <a:r>
              <a:rPr lang="en-US" dirty="0" smtClean="0"/>
              <a:t>Game consoles</a:t>
            </a:r>
          </a:p>
          <a:p>
            <a:pPr marL="285750" indent="-285750">
              <a:buFont typeface="Arial" panose="020B0604020202020204" pitchFamily="34" charset="0"/>
              <a:buChar char="•"/>
            </a:pPr>
            <a:r>
              <a:rPr lang="en-US" dirty="0" smtClean="0"/>
              <a:t>Zero configuration</a:t>
            </a:r>
          </a:p>
          <a:p>
            <a:pPr marL="742950" lvl="1" indent="-285750">
              <a:buFont typeface="Arial" panose="020B0604020202020204" pitchFamily="34" charset="0"/>
              <a:buChar char="•"/>
            </a:pPr>
            <a:r>
              <a:rPr lang="en-US" dirty="0" smtClean="0"/>
              <a:t>Serverless architecture. Hence no config files required</a:t>
            </a:r>
          </a:p>
          <a:p>
            <a:pPr marL="285750" indent="-285750">
              <a:buFont typeface="Arial" panose="020B0604020202020204" pitchFamily="34" charset="0"/>
              <a:buChar char="•"/>
            </a:pPr>
            <a:r>
              <a:rPr lang="en-US" dirty="0" smtClean="0"/>
              <a:t>Dynamic data types</a:t>
            </a:r>
          </a:p>
          <a:p>
            <a:pPr marL="285750" indent="-285750">
              <a:buFont typeface="Arial" panose="020B0604020202020204" pitchFamily="34" charset="0"/>
              <a:buChar char="•"/>
            </a:pPr>
            <a:r>
              <a:rPr lang="en-US" dirty="0" smtClean="0"/>
              <a:t>No installation required</a:t>
            </a:r>
          </a:p>
          <a:p>
            <a:pPr marL="285750" indent="-285750">
              <a:buFont typeface="Arial" panose="020B0604020202020204" pitchFamily="34" charset="0"/>
              <a:buChar char="•"/>
            </a:pPr>
            <a:r>
              <a:rPr lang="en-US" dirty="0" smtClean="0"/>
              <a:t>Compatible with all languages</a:t>
            </a:r>
          </a:p>
          <a:p>
            <a:pPr marL="285750" indent="-285750">
              <a:buFont typeface="Arial" panose="020B0604020202020204" pitchFamily="34" charset="0"/>
              <a:buChar char="•"/>
            </a:pPr>
            <a:r>
              <a:rPr lang="en-US" dirty="0" smtClean="0"/>
              <a:t>Portable – supports both 32 and 64 bit</a:t>
            </a:r>
          </a:p>
          <a:p>
            <a:pPr marL="285750" indent="-285750">
              <a:buFont typeface="Arial" panose="020B0604020202020204" pitchFamily="34" charset="0"/>
              <a:buChar char="•"/>
            </a:pPr>
            <a:r>
              <a:rPr lang="en-US" dirty="0" smtClean="0"/>
              <a:t>Better performance</a:t>
            </a:r>
          </a:p>
          <a:p>
            <a:pPr marL="742950" lvl="1" indent="-285750">
              <a:buFont typeface="Arial" panose="020B0604020202020204" pitchFamily="34" charset="0"/>
              <a:buChar char="•"/>
            </a:pPr>
            <a:r>
              <a:rPr lang="en-US" dirty="0" smtClean="0"/>
              <a:t>Reading and writing is faster</a:t>
            </a:r>
          </a:p>
          <a:p>
            <a:pPr marL="742950" lvl="1" indent="-285750">
              <a:buFont typeface="Arial" panose="020B0604020202020204" pitchFamily="34" charset="0"/>
              <a:buChar char="•"/>
            </a:pPr>
            <a:r>
              <a:rPr lang="en-US" dirty="0" smtClean="0"/>
              <a:t>Loads only required data </a:t>
            </a:r>
          </a:p>
          <a:p>
            <a:pPr marL="742950" lvl="1" indent="-285750">
              <a:buFont typeface="Arial" panose="020B0604020202020204" pitchFamily="34" charset="0"/>
              <a:buChar char="•"/>
            </a:pPr>
            <a:endParaRPr lang="en-US" dirty="0"/>
          </a:p>
          <a:p>
            <a:pPr lvl="1"/>
            <a:r>
              <a:rPr lang="en-US" dirty="0" smtClean="0"/>
              <a:t>					</a:t>
            </a:r>
            <a:endParaRPr lang="en-US" dirty="0"/>
          </a:p>
        </p:txBody>
      </p:sp>
      <p:sp>
        <p:nvSpPr>
          <p:cNvPr id="5" name="TextBox 4"/>
          <p:cNvSpPr txBox="1"/>
          <p:nvPr/>
        </p:nvSpPr>
        <p:spPr>
          <a:xfrm>
            <a:off x="6485225" y="880533"/>
            <a:ext cx="4597642" cy="3354765"/>
          </a:xfrm>
          <a:prstGeom prst="rect">
            <a:avLst/>
          </a:prstGeom>
          <a:noFill/>
        </p:spPr>
        <p:txBody>
          <a:bodyPr wrap="square" rtlCol="0">
            <a:spAutoFit/>
          </a:bodyPr>
          <a:lstStyle/>
          <a:p>
            <a:r>
              <a:rPr lang="en-US" sz="3200" dirty="0" smtClean="0">
                <a:solidFill>
                  <a:srgbClr val="FFFF00"/>
                </a:solidFill>
              </a:rPr>
              <a:t>Dis-Advantages</a:t>
            </a:r>
          </a:p>
          <a:p>
            <a:endParaRPr lang="en-US" dirty="0"/>
          </a:p>
          <a:p>
            <a:pPr marL="285750" indent="-285750">
              <a:buFont typeface="Arial" panose="020B0604020202020204" pitchFamily="34" charset="0"/>
              <a:buChar char="•"/>
            </a:pPr>
            <a:r>
              <a:rPr lang="en-US" dirty="0" smtClean="0"/>
              <a:t>Will be deleted when app is uninstalled</a:t>
            </a:r>
          </a:p>
          <a:p>
            <a:pPr marL="285750" indent="-285750">
              <a:buFont typeface="Arial" panose="020B0604020202020204" pitchFamily="34" charset="0"/>
              <a:buChar char="•"/>
            </a:pPr>
            <a:r>
              <a:rPr lang="en-US" dirty="0" smtClean="0"/>
              <a:t>If file storage on internal memory, which also gets deleted on app uninstall</a:t>
            </a:r>
          </a:p>
          <a:p>
            <a:pPr marL="285750" indent="-285750">
              <a:buFont typeface="Arial" panose="020B0604020202020204" pitchFamily="34" charset="0"/>
              <a:buChar char="•"/>
            </a:pPr>
            <a:r>
              <a:rPr lang="en-US" dirty="0" smtClean="0"/>
              <a:t>If file storage on external memory, is open for access by any other applications</a:t>
            </a:r>
          </a:p>
          <a:p>
            <a:pPr marL="285750" indent="-285750">
              <a:buFont typeface="Arial" panose="020B0604020202020204" pitchFamily="34" charset="0"/>
              <a:buChar char="•"/>
            </a:pPr>
            <a:r>
              <a:rPr lang="en-US" dirty="0" smtClean="0"/>
              <a:t>It’s slow (no caching mechanism)</a:t>
            </a:r>
          </a:p>
          <a:p>
            <a:pPr marL="285750" indent="-285750">
              <a:buFont typeface="Arial" panose="020B0604020202020204" pitchFamily="34" charset="0"/>
              <a:buChar char="•"/>
            </a:pPr>
            <a:r>
              <a:rPr lang="en-US" dirty="0" smtClean="0"/>
              <a:t>In most cases database size restricted to 2GB</a:t>
            </a:r>
          </a:p>
          <a:p>
            <a:pPr marL="285750" indent="-285750">
              <a:buFont typeface="Arial" panose="020B0604020202020204" pitchFamily="34" charset="0"/>
              <a:buChar char="•"/>
            </a:pPr>
            <a:r>
              <a:rPr lang="en-US" dirty="0" smtClean="0"/>
              <a:t>Not scalable</a:t>
            </a:r>
            <a:endParaRPr lang="en-US" dirty="0"/>
          </a:p>
        </p:txBody>
      </p:sp>
      <p:cxnSp>
        <p:nvCxnSpPr>
          <p:cNvPr id="9" name="Straight Connector 8"/>
          <p:cNvCxnSpPr/>
          <p:nvPr/>
        </p:nvCxnSpPr>
        <p:spPr>
          <a:xfrm flipV="1">
            <a:off x="5974081" y="610567"/>
            <a:ext cx="0" cy="6042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2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pPr algn="ctr"/>
            <a:r>
              <a:rPr lang="en-US" dirty="0" smtClean="0"/>
              <a:t>DatA Service class</a:t>
            </a:r>
            <a:endParaRPr lang="en-US" dirty="0"/>
          </a:p>
        </p:txBody>
      </p:sp>
      <p:sp>
        <p:nvSpPr>
          <p:cNvPr id="3" name="Content Placeholder 2"/>
          <p:cNvSpPr>
            <a:spLocks noGrp="1"/>
          </p:cNvSpPr>
          <p:nvPr>
            <p:ph idx="1"/>
          </p:nvPr>
        </p:nvSpPr>
        <p:spPr>
          <a:xfrm>
            <a:off x="1141412" y="1524000"/>
            <a:ext cx="9905999" cy="1168401"/>
          </a:xfrm>
        </p:spPr>
        <p:txBody>
          <a:bodyPr>
            <a:normAutofit fontScale="70000" lnSpcReduction="20000"/>
          </a:bodyPr>
          <a:lstStyle/>
          <a:p>
            <a:pPr marL="0" indent="0">
              <a:buNone/>
            </a:pPr>
            <a:r>
              <a:rPr lang="en-US" dirty="0" smtClean="0"/>
              <a:t>DataService class is used to connect the application with SQLite database. The required database will be created when constructor of DataService class is invoked. The database is created only when no database exists. Also all the tables will be created if required and base game data will be inserted.</a:t>
            </a:r>
          </a:p>
        </p:txBody>
      </p:sp>
      <p:sp>
        <p:nvSpPr>
          <p:cNvPr id="4" name="TextBox 3"/>
          <p:cNvSpPr txBox="1"/>
          <p:nvPr/>
        </p:nvSpPr>
        <p:spPr>
          <a:xfrm>
            <a:off x="2379134" y="2429482"/>
            <a:ext cx="6697134" cy="4124206"/>
          </a:xfrm>
          <a:prstGeom prst="rect">
            <a:avLst/>
          </a:prstGeom>
          <a:noFill/>
        </p:spPr>
        <p:txBody>
          <a:bodyPr wrap="square" rtlCol="0">
            <a:spAutoFit/>
          </a:bodyPr>
          <a:lstStyle/>
          <a:p>
            <a:r>
              <a:rPr lang="en-US" sz="2800" dirty="0" smtClean="0">
                <a:solidFill>
                  <a:srgbClr val="FFFF00"/>
                </a:solidFill>
              </a:rPr>
              <a:t>Commonly Used SQLite Functions</a:t>
            </a:r>
          </a:p>
          <a:p>
            <a:pPr marL="342900" indent="-342900">
              <a:buAutoNum type="arabicPeriod"/>
            </a:pPr>
            <a:r>
              <a:rPr lang="en-US" dirty="0" smtClean="0"/>
              <a:t>CreateTable – Create defined table if not exists</a:t>
            </a:r>
          </a:p>
          <a:p>
            <a:pPr marL="342900" indent="-342900">
              <a:buAutoNum type="arabicPeriod"/>
            </a:pPr>
            <a:r>
              <a:rPr lang="en-US" dirty="0" smtClean="0"/>
              <a:t>Insert – Insert a single new row</a:t>
            </a:r>
          </a:p>
          <a:p>
            <a:pPr marL="342900" indent="-342900">
              <a:buAutoNum type="arabicPeriod"/>
            </a:pPr>
            <a:r>
              <a:rPr lang="en-US" dirty="0" smtClean="0"/>
              <a:t>InsertAll – Insert a list of new rows</a:t>
            </a:r>
          </a:p>
          <a:p>
            <a:pPr marL="342900" indent="-342900">
              <a:buAutoNum type="arabicPeriod"/>
            </a:pPr>
            <a:r>
              <a:rPr lang="en-US" dirty="0" smtClean="0"/>
              <a:t>Update – Update a single row with change in data</a:t>
            </a:r>
          </a:p>
          <a:p>
            <a:pPr marL="342900" indent="-342900">
              <a:buAutoNum type="arabicPeriod"/>
            </a:pPr>
            <a:r>
              <a:rPr lang="en-US" dirty="0" smtClean="0"/>
              <a:t>UpdateAll – Update a list of passed data rows with change in data</a:t>
            </a:r>
          </a:p>
          <a:p>
            <a:pPr marL="342900" indent="-342900">
              <a:buAutoNum type="arabicPeriod"/>
            </a:pPr>
            <a:r>
              <a:rPr lang="en-US" dirty="0" smtClean="0"/>
              <a:t>Delete – Deletes a single row</a:t>
            </a:r>
          </a:p>
          <a:p>
            <a:pPr marL="342900" indent="-342900">
              <a:buAutoNum type="arabicPeriod"/>
            </a:pPr>
            <a:r>
              <a:rPr lang="en-US" dirty="0" smtClean="0"/>
              <a:t>DeleteAll – Deletes a list of passed rows</a:t>
            </a:r>
          </a:p>
          <a:p>
            <a:pPr marL="342900" indent="-342900">
              <a:buAutoNum type="arabicPeriod"/>
            </a:pPr>
            <a:r>
              <a:rPr lang="en-US" dirty="0" smtClean="0"/>
              <a:t>Get – To retrieve data from database by passing key or conditions</a:t>
            </a:r>
          </a:p>
          <a:p>
            <a:pPr marL="342900" indent="-342900">
              <a:buAutoNum type="arabicPeriod"/>
            </a:pPr>
            <a:r>
              <a:rPr lang="en-US" dirty="0" smtClean="0"/>
              <a:t>Find – Same as Get function</a:t>
            </a:r>
          </a:p>
          <a:p>
            <a:endParaRPr lang="en-US" dirty="0" smtClean="0"/>
          </a:p>
          <a:p>
            <a:r>
              <a:rPr lang="en-US" dirty="0" smtClean="0"/>
              <a:t>There are other methods such as Query, </a:t>
            </a:r>
            <a:r>
              <a:rPr lang="en-US" dirty="0" err="1" smtClean="0"/>
              <a:t>DefferedQuery</a:t>
            </a:r>
            <a:r>
              <a:rPr lang="en-US" dirty="0" smtClean="0"/>
              <a:t> to execute custom queries which will be required in complex situations.</a:t>
            </a:r>
          </a:p>
          <a:p>
            <a:pPr marL="342900" indent="-342900">
              <a:buAutoNum type="arabicPeriod"/>
            </a:pPr>
            <a:endParaRPr lang="en-US" dirty="0"/>
          </a:p>
        </p:txBody>
      </p:sp>
    </p:spTree>
    <p:extLst>
      <p:ext uri="{BB962C8B-B14F-4D97-AF65-F5344CB8AC3E}">
        <p14:creationId xmlns:p14="http://schemas.microsoft.com/office/powerpoint/2010/main" val="31413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867" y="1576788"/>
            <a:ext cx="4331946" cy="3376211"/>
          </a:xfrm>
          <a:prstGeom prst="rect">
            <a:avLst/>
          </a:prstGeom>
        </p:spPr>
      </p:pic>
    </p:spTree>
    <p:extLst>
      <p:ext uri="{BB962C8B-B14F-4D97-AF65-F5344CB8AC3E}">
        <p14:creationId xmlns:p14="http://schemas.microsoft.com/office/powerpoint/2010/main" val="313968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Problem - Solution.potx" id="{618825C9-7A5B-4FD0-8173-05FBE0DDE387}" vid="{0970E009-9DDA-4822-A7D1-BB4C8516F0AC}"/>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424</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Rockwell</vt:lpstr>
      <vt:lpstr>Tahoma</vt:lpstr>
      <vt:lpstr>Trebuchet MS</vt:lpstr>
      <vt:lpstr>Tw Cen MT</vt:lpstr>
      <vt:lpstr>Circuit</vt:lpstr>
      <vt:lpstr>SDV602 MILESTONE 2</vt:lpstr>
      <vt:lpstr>WHAT IS GOING TO DISCUSS </vt:lpstr>
      <vt:lpstr>Domain Classes  </vt:lpstr>
      <vt:lpstr>SQLite Database</vt:lpstr>
      <vt:lpstr>PowerPoint Presentation</vt:lpstr>
      <vt:lpstr>DatA Service class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2019-10-30T07:11:34Z</dcterms:created>
  <dcterms:modified xsi:type="dcterms:W3CDTF">2019-10-31T00:42:01Z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