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801600" cy="9144000"/>
  <p:notesSz cx="6858000" cy="9144000"/>
  <p:defaultTextStyle>
    <a:defPPr>
      <a:defRPr lang="en-US"/>
    </a:defPPr>
    <a:lvl1pPr marL="0" algn="l" defTabSz="526694" rtl="0" eaLnBrk="1" latinLnBrk="0" hangingPunct="1">
      <a:defRPr sz="2074" kern="1200">
        <a:solidFill>
          <a:schemeClr val="tx1"/>
        </a:solidFill>
        <a:latin typeface="+mn-lt"/>
        <a:ea typeface="+mn-ea"/>
        <a:cs typeface="+mn-cs"/>
      </a:defRPr>
    </a:lvl1pPr>
    <a:lvl2pPr marL="526694" algn="l" defTabSz="526694" rtl="0" eaLnBrk="1" latinLnBrk="0" hangingPunct="1">
      <a:defRPr sz="2074" kern="1200">
        <a:solidFill>
          <a:schemeClr val="tx1"/>
        </a:solidFill>
        <a:latin typeface="+mn-lt"/>
        <a:ea typeface="+mn-ea"/>
        <a:cs typeface="+mn-cs"/>
      </a:defRPr>
    </a:lvl2pPr>
    <a:lvl3pPr marL="1053389" algn="l" defTabSz="526694" rtl="0" eaLnBrk="1" latinLnBrk="0" hangingPunct="1">
      <a:defRPr sz="2074" kern="1200">
        <a:solidFill>
          <a:schemeClr val="tx1"/>
        </a:solidFill>
        <a:latin typeface="+mn-lt"/>
        <a:ea typeface="+mn-ea"/>
        <a:cs typeface="+mn-cs"/>
      </a:defRPr>
    </a:lvl3pPr>
    <a:lvl4pPr marL="1580083" algn="l" defTabSz="526694" rtl="0" eaLnBrk="1" latinLnBrk="0" hangingPunct="1">
      <a:defRPr sz="2074" kern="1200">
        <a:solidFill>
          <a:schemeClr val="tx1"/>
        </a:solidFill>
        <a:latin typeface="+mn-lt"/>
        <a:ea typeface="+mn-ea"/>
        <a:cs typeface="+mn-cs"/>
      </a:defRPr>
    </a:lvl4pPr>
    <a:lvl5pPr marL="2106778" algn="l" defTabSz="526694" rtl="0" eaLnBrk="1" latinLnBrk="0" hangingPunct="1">
      <a:defRPr sz="2074" kern="1200">
        <a:solidFill>
          <a:schemeClr val="tx1"/>
        </a:solidFill>
        <a:latin typeface="+mn-lt"/>
        <a:ea typeface="+mn-ea"/>
        <a:cs typeface="+mn-cs"/>
      </a:defRPr>
    </a:lvl5pPr>
    <a:lvl6pPr marL="2633472" algn="l" defTabSz="526694" rtl="0" eaLnBrk="1" latinLnBrk="0" hangingPunct="1">
      <a:defRPr sz="2074" kern="1200">
        <a:solidFill>
          <a:schemeClr val="tx1"/>
        </a:solidFill>
        <a:latin typeface="+mn-lt"/>
        <a:ea typeface="+mn-ea"/>
        <a:cs typeface="+mn-cs"/>
      </a:defRPr>
    </a:lvl6pPr>
    <a:lvl7pPr marL="3160166" algn="l" defTabSz="526694" rtl="0" eaLnBrk="1" latinLnBrk="0" hangingPunct="1">
      <a:defRPr sz="2074" kern="1200">
        <a:solidFill>
          <a:schemeClr val="tx1"/>
        </a:solidFill>
        <a:latin typeface="+mn-lt"/>
        <a:ea typeface="+mn-ea"/>
        <a:cs typeface="+mn-cs"/>
      </a:defRPr>
    </a:lvl7pPr>
    <a:lvl8pPr marL="3686861" algn="l" defTabSz="526694" rtl="0" eaLnBrk="1" latinLnBrk="0" hangingPunct="1">
      <a:defRPr sz="2074" kern="1200">
        <a:solidFill>
          <a:schemeClr val="tx1"/>
        </a:solidFill>
        <a:latin typeface="+mn-lt"/>
        <a:ea typeface="+mn-ea"/>
        <a:cs typeface="+mn-cs"/>
      </a:defRPr>
    </a:lvl8pPr>
    <a:lvl9pPr marL="4213555" algn="l" defTabSz="526694" rtl="0" eaLnBrk="1" latinLnBrk="0" hangingPunct="1">
      <a:defRPr sz="207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8" autoAdjust="0"/>
  </p:normalViewPr>
  <p:slideViewPr>
    <p:cSldViewPr snapToGrid="0">
      <p:cViewPr varScale="1">
        <p:scale>
          <a:sx n="62" d="100"/>
          <a:sy n="62" d="100"/>
        </p:scale>
        <p:origin x="1368"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D0C4-1969-46BE-A777-CC75886858B5}" type="datetimeFigureOut">
              <a:rPr lang="en-US" smtClean="0"/>
              <a:t>11/22/2019</a:t>
            </a:fld>
            <a:endParaRPr lang="en-US"/>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73D2E-7DE8-4B55-AF84-BEBB20580F34}" type="slidenum">
              <a:rPr lang="en-US" smtClean="0"/>
              <a:t>‹#›</a:t>
            </a:fld>
            <a:endParaRPr lang="en-US"/>
          </a:p>
        </p:txBody>
      </p:sp>
    </p:spTree>
    <p:extLst>
      <p:ext uri="{BB962C8B-B14F-4D97-AF65-F5344CB8AC3E}">
        <p14:creationId xmlns:p14="http://schemas.microsoft.com/office/powerpoint/2010/main" val="331428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73D2E-7DE8-4B55-AF84-BEBB20580F34}" type="slidenum">
              <a:rPr lang="en-US" smtClean="0"/>
              <a:t>7</a:t>
            </a:fld>
            <a:endParaRPr lang="en-US"/>
          </a:p>
        </p:txBody>
      </p:sp>
    </p:spTree>
    <p:extLst>
      <p:ext uri="{BB962C8B-B14F-4D97-AF65-F5344CB8AC3E}">
        <p14:creationId xmlns:p14="http://schemas.microsoft.com/office/powerpoint/2010/main" val="117815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68861" y="4114353"/>
            <a:ext cx="11863879" cy="4450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10251" y="1360575"/>
            <a:ext cx="11543226" cy="1966684"/>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10254" y="3327261"/>
            <a:ext cx="11543223" cy="787095"/>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72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610252" y="936208"/>
            <a:ext cx="11581097" cy="135173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509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461058" y="799634"/>
            <a:ext cx="3871682" cy="775593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614410" y="1151467"/>
            <a:ext cx="3280410" cy="6409768"/>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3670" y="1151467"/>
            <a:ext cx="7519706" cy="640976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68861" y="609601"/>
            <a:ext cx="3888486" cy="126663"/>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444254" y="604858"/>
            <a:ext cx="3888486" cy="13140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453922"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514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0252" y="936208"/>
            <a:ext cx="11581097" cy="1584960"/>
          </a:xfrm>
        </p:spPr>
        <p:txBody>
          <a:bodyPr/>
          <a:lstStyle/>
          <a:p>
            <a:r>
              <a:rPr lang="en-US"/>
              <a:t>Click to edit Master title style</a:t>
            </a:r>
            <a:endParaRPr lang="en-US" dirty="0"/>
          </a:p>
        </p:txBody>
      </p:sp>
      <p:sp>
        <p:nvSpPr>
          <p:cNvPr id="3" name="Content Placeholder 2"/>
          <p:cNvSpPr>
            <a:spLocks noGrp="1"/>
          </p:cNvSpPr>
          <p:nvPr>
            <p:ph idx="1"/>
          </p:nvPr>
        </p:nvSpPr>
        <p:spPr>
          <a:xfrm>
            <a:off x="610252" y="3121152"/>
            <a:ext cx="11581096" cy="48459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490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70208" y="6855966"/>
            <a:ext cx="11855403" cy="167843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10253" y="3191934"/>
            <a:ext cx="11581096" cy="2863289"/>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610252" y="6055223"/>
            <a:ext cx="11581096" cy="800741"/>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045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0253" y="972877"/>
            <a:ext cx="11581097" cy="131777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10253" y="2970671"/>
            <a:ext cx="545450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36842" y="2970671"/>
            <a:ext cx="545450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93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610253" y="972877"/>
            <a:ext cx="11581097" cy="13177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0251" y="3001188"/>
            <a:ext cx="5454507" cy="743712"/>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0254" y="3901403"/>
            <a:ext cx="5454504"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36841" y="3001190"/>
            <a:ext cx="5454509" cy="737831"/>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736839" y="3901403"/>
            <a:ext cx="5454510"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236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604689" y="972877"/>
            <a:ext cx="11581097" cy="131777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49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20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70208" y="801601"/>
            <a:ext cx="3866859" cy="775396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6250" y="1244601"/>
            <a:ext cx="3183445" cy="229655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145975" y="1573105"/>
            <a:ext cx="6983541" cy="6210955"/>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6250" y="3782205"/>
            <a:ext cx="3183445" cy="4001856"/>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986249" y="8609222"/>
            <a:ext cx="2987039" cy="486833"/>
          </a:xfrm>
        </p:spPr>
        <p:txBody>
          <a:bodyPr/>
          <a:lstStyle/>
          <a:p>
            <a:fld id="{D82884F1-FFEA-405F-9602-3DCA865EDA4E}" type="datetime1">
              <a:rPr lang="en-US" smtClean="0"/>
              <a:t>11/22/2019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610251" y="8603454"/>
            <a:ext cx="7263071" cy="486833"/>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1086215" y="8609222"/>
            <a:ext cx="1105136" cy="486833"/>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1852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53" y="6257852"/>
            <a:ext cx="11581097" cy="755651"/>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208" y="855134"/>
            <a:ext cx="11855402" cy="486833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10252" y="7013503"/>
            <a:ext cx="11581098" cy="1330864"/>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448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252" y="940165"/>
            <a:ext cx="11581097" cy="15860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10252" y="3114670"/>
            <a:ext cx="11581097" cy="48693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6249" y="8565220"/>
            <a:ext cx="2987039" cy="486833"/>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11/22/2019</a:t>
            </a:fld>
            <a:endParaRPr lang="en-US" dirty="0"/>
          </a:p>
        </p:txBody>
      </p:sp>
      <p:sp>
        <p:nvSpPr>
          <p:cNvPr id="5" name="Footer Placeholder 4"/>
          <p:cNvSpPr>
            <a:spLocks noGrp="1"/>
          </p:cNvSpPr>
          <p:nvPr>
            <p:ph type="ftr" sz="quarter" idx="3"/>
          </p:nvPr>
        </p:nvSpPr>
        <p:spPr>
          <a:xfrm>
            <a:off x="610251" y="8565220"/>
            <a:ext cx="7263071" cy="486833"/>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1086215" y="8565220"/>
            <a:ext cx="1105136" cy="486833"/>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68861" y="609601"/>
            <a:ext cx="3888486" cy="12666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444254" y="604858"/>
            <a:ext cx="3888486" cy="13140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453922"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99275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74" r:id="rId5"/>
    <p:sldLayoutId id="2147483768" r:id="rId6"/>
    <p:sldLayoutId id="2147483769" r:id="rId7"/>
    <p:sldLayoutId id="2147483770" r:id="rId8"/>
    <p:sldLayoutId id="2147483773" r:id="rId9"/>
    <p:sldLayoutId id="2147483771" r:id="rId10"/>
    <p:sldLayoutId id="2147483772"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iki.theprovingground.org/free-desig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commons.wikimedia.org/wiki/File:Sqlite-square-icon.sv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JSO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1797260/c-sharp-converting-html-to-jp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vectoropenstock.com/vectors/preview/99668/android-vector-logo"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sqlite.org/index.html" TargetMode="External"/><Relationship Id="rId3" Type="http://schemas.openxmlformats.org/officeDocument/2006/relationships/image" Target="../media/image11.svg"/><Relationship Id="rId7" Type="http://schemas.openxmlformats.org/officeDocument/2006/relationships/hyperlink" Target="https://www.tutorialsteacher.com/csharp/csharp-generics"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www.tutorialspoint.com/csharp/csharp_generics.htm" TargetMode="External"/><Relationship Id="rId5" Type="http://schemas.openxmlformats.org/officeDocument/2006/relationships/hyperlink" Target="https://docs.unity3d.com/Manual/android.html" TargetMode="External"/><Relationship Id="rId10" Type="http://schemas.openxmlformats.org/officeDocument/2006/relationships/hyperlink" Target="https://en.wikipedia.org/wiki/Unity_(game_engine)#Supported_platforms" TargetMode="External"/><Relationship Id="rId4" Type="http://schemas.openxmlformats.org/officeDocument/2006/relationships/hyperlink" Target="https://docs.microsoft.com/en-us/previous-versions/ms172194(v=vs.110)?redirectedfrom=MSDN" TargetMode="External"/><Relationship Id="rId9" Type="http://schemas.openxmlformats.org/officeDocument/2006/relationships/hyperlink" Target="https://www.sqlitetutorial.net/what-is-sqlit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ngall.com/thank-you-p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03755D-114F-4516-B65B-9A60A1169533}"/>
              </a:ext>
            </a:extLst>
          </p:cNvPr>
          <p:cNvPicPr>
            <a:picLocks noChangeAspect="1"/>
          </p:cNvPicPr>
          <p:nvPr/>
        </p:nvPicPr>
        <p:blipFill rotWithShape="1">
          <a:blip r:embed="rId2">
            <a:alphaModFix amt="40000"/>
          </a:blip>
          <a:srcRect l="4717" r="10934"/>
          <a:stretch/>
        </p:blipFill>
        <p:spPr>
          <a:xfrm>
            <a:off x="20" y="10"/>
            <a:ext cx="12801580" cy="9143990"/>
          </a:xfrm>
          <a:prstGeom prst="rect">
            <a:avLst/>
          </a:prstGeom>
        </p:spPr>
      </p:pic>
      <p:sp>
        <p:nvSpPr>
          <p:cNvPr id="2" name="Title 1">
            <a:extLst>
              <a:ext uri="{FF2B5EF4-FFF2-40B4-BE49-F238E27FC236}">
                <a16:creationId xmlns:a16="http://schemas.microsoft.com/office/drawing/2014/main" id="{D4021ACD-BC1C-47A3-B0A9-77998D3D3B4B}"/>
              </a:ext>
            </a:extLst>
          </p:cNvPr>
          <p:cNvSpPr>
            <a:spLocks noGrp="1"/>
          </p:cNvSpPr>
          <p:nvPr>
            <p:ph type="ctrTitle"/>
          </p:nvPr>
        </p:nvSpPr>
        <p:spPr>
          <a:xfrm>
            <a:off x="148477" y="4747368"/>
            <a:ext cx="10736806" cy="1966684"/>
          </a:xfrm>
        </p:spPr>
        <p:txBody>
          <a:bodyPr>
            <a:normAutofit fontScale="90000"/>
          </a:bodyPr>
          <a:lstStyle/>
          <a:p>
            <a:r>
              <a:rPr lang="en-US" sz="7200" dirty="0">
                <a:solidFill>
                  <a:schemeClr val="tx1"/>
                </a:solidFill>
                <a:effectLst>
                  <a:innerShdw blurRad="114300">
                    <a:prstClr val="black"/>
                  </a:innerShdw>
                </a:effectLst>
              </a:rPr>
              <a:t>SDV602</a:t>
            </a:r>
            <a:br>
              <a:rPr lang="en-US" sz="7200" dirty="0">
                <a:solidFill>
                  <a:schemeClr val="tx1"/>
                </a:solidFill>
                <a:effectLst>
                  <a:innerShdw blurRad="114300">
                    <a:prstClr val="black"/>
                  </a:innerShdw>
                </a:effectLst>
              </a:rPr>
            </a:br>
            <a:r>
              <a:rPr lang="en-US" sz="7200" dirty="0">
                <a:solidFill>
                  <a:schemeClr val="tx1"/>
                </a:solidFill>
                <a:effectLst>
                  <a:innerShdw blurRad="114300">
                    <a:prstClr val="black"/>
                  </a:innerShdw>
                </a:effectLst>
              </a:rPr>
              <a:t>Milestone 3	</a:t>
            </a:r>
          </a:p>
        </p:txBody>
      </p:sp>
      <p:sp>
        <p:nvSpPr>
          <p:cNvPr id="3" name="Subtitle 2">
            <a:extLst>
              <a:ext uri="{FF2B5EF4-FFF2-40B4-BE49-F238E27FC236}">
                <a16:creationId xmlns:a16="http://schemas.microsoft.com/office/drawing/2014/main" id="{27173538-84B0-4FD2-9717-B40AC5E37CCE}"/>
              </a:ext>
            </a:extLst>
          </p:cNvPr>
          <p:cNvSpPr>
            <a:spLocks noGrp="1"/>
          </p:cNvSpPr>
          <p:nvPr>
            <p:ph type="subTitle" idx="1"/>
          </p:nvPr>
        </p:nvSpPr>
        <p:spPr>
          <a:xfrm>
            <a:off x="148477" y="6901626"/>
            <a:ext cx="10736806" cy="787094"/>
          </a:xfrm>
        </p:spPr>
        <p:txBody>
          <a:bodyPr>
            <a:normAutofit lnSpcReduction="10000"/>
          </a:bodyPr>
          <a:lstStyle/>
          <a:p>
            <a:r>
              <a:rPr lang="en-US" sz="4400" dirty="0">
                <a:solidFill>
                  <a:schemeClr val="tx1"/>
                </a:solidFill>
                <a:effectLst>
                  <a:innerShdw blurRad="114300">
                    <a:prstClr val="black"/>
                  </a:innerShdw>
                </a:effectLst>
              </a:rPr>
              <a:t>Video Presentation</a:t>
            </a:r>
          </a:p>
        </p:txBody>
      </p:sp>
      <p:sp>
        <p:nvSpPr>
          <p:cNvPr id="10" name="Subtitle 2">
            <a:extLst>
              <a:ext uri="{FF2B5EF4-FFF2-40B4-BE49-F238E27FC236}">
                <a16:creationId xmlns:a16="http://schemas.microsoft.com/office/drawing/2014/main" id="{90A07092-8112-4DA8-BFF8-41C9DAE20322}"/>
              </a:ext>
            </a:extLst>
          </p:cNvPr>
          <p:cNvSpPr txBox="1">
            <a:spLocks/>
          </p:cNvSpPr>
          <p:nvPr/>
        </p:nvSpPr>
        <p:spPr>
          <a:xfrm>
            <a:off x="148477" y="7482747"/>
            <a:ext cx="10736806" cy="787094"/>
          </a:xfrm>
          <a:prstGeom prst="rect">
            <a:avLst/>
          </a:prstGeom>
        </p:spPr>
        <p:txBody>
          <a:bodyPr vert="horz" lIns="91440" tIns="45720" rIns="91440" bIns="45720" rtlCol="0" anchor="t">
            <a:normAutofit lnSpcReduction="10000"/>
          </a:bodyPr>
          <a:lstStyle>
            <a:lvl1pPr marL="0" indent="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endParaRPr lang="en-US" sz="4400" dirty="0">
              <a:solidFill>
                <a:schemeClr val="tx1"/>
              </a:solidFill>
              <a:effectLst>
                <a:innerShdw blurRad="114300">
                  <a:prstClr val="black"/>
                </a:innerShdw>
              </a:effectLst>
            </a:endParaRPr>
          </a:p>
        </p:txBody>
      </p:sp>
      <p:sp>
        <p:nvSpPr>
          <p:cNvPr id="11" name="TextBox 10">
            <a:extLst>
              <a:ext uri="{FF2B5EF4-FFF2-40B4-BE49-F238E27FC236}">
                <a16:creationId xmlns:a16="http://schemas.microsoft.com/office/drawing/2014/main" id="{97F95E10-67B0-4E9B-9E1A-D75ABF0D6E29}"/>
              </a:ext>
            </a:extLst>
          </p:cNvPr>
          <p:cNvSpPr txBox="1"/>
          <p:nvPr/>
        </p:nvSpPr>
        <p:spPr>
          <a:xfrm>
            <a:off x="148477" y="7876294"/>
            <a:ext cx="5512853" cy="364843"/>
          </a:xfrm>
          <a:prstGeom prst="rect">
            <a:avLst/>
          </a:prstGeom>
          <a:noFill/>
        </p:spPr>
        <p:txBody>
          <a:bodyPr wrap="square" rtlCol="0">
            <a:spAutoFit/>
          </a:bodyPr>
          <a:lstStyle/>
          <a:p>
            <a:pPr>
              <a:lnSpc>
                <a:spcPts val="2000"/>
              </a:lnSpc>
            </a:pPr>
            <a:r>
              <a:rPr lang="en-US" sz="2800" dirty="0">
                <a:effectLst>
                  <a:innerShdw blurRad="114300">
                    <a:prstClr val="black"/>
                  </a:innerShdw>
                </a:effectLst>
              </a:rPr>
              <a:t>Achuthanand Vasudevan</a:t>
            </a:r>
          </a:p>
        </p:txBody>
      </p:sp>
    </p:spTree>
    <p:extLst>
      <p:ext uri="{BB962C8B-B14F-4D97-AF65-F5344CB8AC3E}">
        <p14:creationId xmlns:p14="http://schemas.microsoft.com/office/powerpoint/2010/main" val="16282265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73F185-911F-447C-B61B-ED494E8BEEE4}"/>
              </a:ext>
            </a:extLst>
          </p:cNvPr>
          <p:cNvPicPr>
            <a:picLocks noChangeAspect="1"/>
          </p:cNvPicPr>
          <p:nvPr/>
        </p:nvPicPr>
        <p:blipFill>
          <a:blip r:embed="rId2">
            <a:alphaModFix amt="5000"/>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1"/>
            <a:ext cx="12847940" cy="9144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itle 1">
            <a:extLst>
              <a:ext uri="{FF2B5EF4-FFF2-40B4-BE49-F238E27FC236}">
                <a16:creationId xmlns:a16="http://schemas.microsoft.com/office/drawing/2014/main" id="{E270DCE6-1896-4A7C-96CE-5867FF880E10}"/>
              </a:ext>
            </a:extLst>
          </p:cNvPr>
          <p:cNvSpPr>
            <a:spLocks noGrp="1"/>
          </p:cNvSpPr>
          <p:nvPr>
            <p:ph type="title"/>
          </p:nvPr>
        </p:nvSpPr>
        <p:spPr>
          <a:xfrm>
            <a:off x="435579" y="224594"/>
            <a:ext cx="11029616" cy="1049186"/>
          </a:xfrm>
        </p:spPr>
        <p:txBody>
          <a:bodyPr/>
          <a:lstStyle/>
          <a:p>
            <a:r>
              <a:rPr lang="en-US" dirty="0"/>
              <a:t>UNITY – Game Development Env</a:t>
            </a:r>
          </a:p>
        </p:txBody>
      </p:sp>
      <p:sp>
        <p:nvSpPr>
          <p:cNvPr id="5" name="Content Placeholder 2">
            <a:extLst>
              <a:ext uri="{FF2B5EF4-FFF2-40B4-BE49-F238E27FC236}">
                <a16:creationId xmlns:a16="http://schemas.microsoft.com/office/drawing/2014/main" id="{9B48923D-3CFA-481A-BADD-E33C487D1D6A}"/>
              </a:ext>
            </a:extLst>
          </p:cNvPr>
          <p:cNvSpPr>
            <a:spLocks noGrp="1"/>
          </p:cNvSpPr>
          <p:nvPr>
            <p:ph idx="1"/>
          </p:nvPr>
        </p:nvSpPr>
        <p:spPr>
          <a:xfrm>
            <a:off x="435579" y="1464694"/>
            <a:ext cx="4600074" cy="933638"/>
          </a:xfrm>
        </p:spPr>
        <p:txBody>
          <a:bodyPr>
            <a:noAutofit/>
          </a:bodyPr>
          <a:lstStyle/>
          <a:p>
            <a:pPr marL="0" indent="0">
              <a:buNone/>
            </a:pPr>
            <a:r>
              <a:rPr lang="en-US" sz="1800" b="1" dirty="0"/>
              <a:t>Cross platform game engine</a:t>
            </a:r>
          </a:p>
        </p:txBody>
      </p:sp>
      <p:sp>
        <p:nvSpPr>
          <p:cNvPr id="6" name="TextBox 5">
            <a:extLst>
              <a:ext uri="{FF2B5EF4-FFF2-40B4-BE49-F238E27FC236}">
                <a16:creationId xmlns:a16="http://schemas.microsoft.com/office/drawing/2014/main" id="{3BDEDD1B-50A7-451A-BD24-E6085B1032B5}"/>
              </a:ext>
            </a:extLst>
          </p:cNvPr>
          <p:cNvSpPr txBox="1"/>
          <p:nvPr/>
        </p:nvSpPr>
        <p:spPr>
          <a:xfrm>
            <a:off x="435579" y="2343874"/>
            <a:ext cx="3667088" cy="2960106"/>
          </a:xfrm>
          <a:prstGeom prst="rect">
            <a:avLst/>
          </a:prstGeom>
          <a:noFill/>
        </p:spPr>
        <p:txBody>
          <a:bodyPr wrap="square" rtlCol="0">
            <a:spAutoFit/>
          </a:bodyPr>
          <a:lstStyle/>
          <a:p>
            <a:pPr>
              <a:lnSpc>
                <a:spcPct val="150000"/>
              </a:lnSpc>
            </a:pPr>
            <a:r>
              <a:rPr lang="en-US" sz="1400" b="1" dirty="0"/>
              <a:t>Important features</a:t>
            </a:r>
          </a:p>
          <a:p>
            <a:pPr marL="743035" lvl="1" indent="-285782">
              <a:lnSpc>
                <a:spcPct val="150000"/>
              </a:lnSpc>
              <a:buFont typeface="Arial" panose="020B0604020202020204" pitchFamily="34" charset="0"/>
              <a:buChar char="•"/>
            </a:pPr>
            <a:r>
              <a:rPr lang="en-US" sz="1400" dirty="0"/>
              <a:t>All in one editor</a:t>
            </a:r>
          </a:p>
          <a:p>
            <a:pPr marL="743035" lvl="1" indent="-285782">
              <a:lnSpc>
                <a:spcPct val="150000"/>
              </a:lnSpc>
              <a:buFont typeface="Arial" panose="020B0604020202020204" pitchFamily="34" charset="0"/>
              <a:buChar char="•"/>
            </a:pPr>
            <a:r>
              <a:rPr lang="en-US" sz="1400" dirty="0"/>
              <a:t>2D &amp; 3D</a:t>
            </a:r>
          </a:p>
          <a:p>
            <a:pPr marL="743035" lvl="1" indent="-285782">
              <a:lnSpc>
                <a:spcPct val="150000"/>
              </a:lnSpc>
              <a:buFont typeface="Arial" panose="020B0604020202020204" pitchFamily="34" charset="0"/>
              <a:buChar char="•"/>
            </a:pPr>
            <a:r>
              <a:rPr lang="en-US" sz="1400" dirty="0"/>
              <a:t>AI pathfinding tools</a:t>
            </a:r>
          </a:p>
          <a:p>
            <a:pPr marL="743035" lvl="1" indent="-285782">
              <a:lnSpc>
                <a:spcPct val="150000"/>
              </a:lnSpc>
              <a:buFont typeface="Arial" panose="020B0604020202020204" pitchFamily="34" charset="0"/>
              <a:buChar char="•"/>
            </a:pPr>
            <a:r>
              <a:rPr lang="en-US" sz="1400" dirty="0"/>
              <a:t>Efficient workflows</a:t>
            </a:r>
          </a:p>
          <a:p>
            <a:pPr marL="743035" lvl="1" indent="-285782">
              <a:lnSpc>
                <a:spcPct val="150000"/>
              </a:lnSpc>
              <a:buFont typeface="Arial" panose="020B0604020202020204" pitchFamily="34" charset="0"/>
              <a:buChar char="•"/>
            </a:pPr>
            <a:r>
              <a:rPr lang="en-US" sz="1400" dirty="0"/>
              <a:t>User interfaces</a:t>
            </a:r>
          </a:p>
          <a:p>
            <a:pPr marL="743035" lvl="1" indent="-285782">
              <a:lnSpc>
                <a:spcPct val="150000"/>
              </a:lnSpc>
              <a:buFont typeface="Arial" panose="020B0604020202020204" pitchFamily="34" charset="0"/>
              <a:buChar char="•"/>
            </a:pPr>
            <a:r>
              <a:rPr lang="en-US" sz="1400" dirty="0"/>
              <a:t>Physics Engine</a:t>
            </a:r>
          </a:p>
          <a:p>
            <a:pPr marL="743035" lvl="1" indent="-285782">
              <a:lnSpc>
                <a:spcPct val="150000"/>
              </a:lnSpc>
              <a:buFont typeface="Arial" panose="020B0604020202020204" pitchFamily="34" charset="0"/>
              <a:buChar char="•"/>
            </a:pPr>
            <a:r>
              <a:rPr lang="en-US" sz="1400" dirty="0"/>
              <a:t>Custom tools</a:t>
            </a:r>
          </a:p>
          <a:p>
            <a:pPr>
              <a:lnSpc>
                <a:spcPct val="150000"/>
              </a:lnSpc>
            </a:pPr>
            <a:endParaRPr lang="en-US" sz="1400" dirty="0"/>
          </a:p>
        </p:txBody>
      </p:sp>
      <p:sp>
        <p:nvSpPr>
          <p:cNvPr id="7" name="TextBox 6">
            <a:extLst>
              <a:ext uri="{FF2B5EF4-FFF2-40B4-BE49-F238E27FC236}">
                <a16:creationId xmlns:a16="http://schemas.microsoft.com/office/drawing/2014/main" id="{A9CD3362-457F-473A-A36F-AFBB10D1A714}"/>
              </a:ext>
            </a:extLst>
          </p:cNvPr>
          <p:cNvSpPr txBox="1"/>
          <p:nvPr/>
        </p:nvSpPr>
        <p:spPr>
          <a:xfrm>
            <a:off x="435579" y="5113801"/>
            <a:ext cx="5290680" cy="2960106"/>
          </a:xfrm>
          <a:prstGeom prst="rect">
            <a:avLst/>
          </a:prstGeom>
          <a:noFill/>
        </p:spPr>
        <p:txBody>
          <a:bodyPr wrap="square" rtlCol="0">
            <a:spAutoFit/>
          </a:bodyPr>
          <a:lstStyle/>
          <a:p>
            <a:pPr>
              <a:lnSpc>
                <a:spcPct val="150000"/>
              </a:lnSpc>
            </a:pPr>
            <a:r>
              <a:rPr lang="en-US" sz="1400" b="1" dirty="0"/>
              <a:t>Unity Interface</a:t>
            </a:r>
          </a:p>
          <a:p>
            <a:pPr marL="743035" lvl="1" indent="-285782">
              <a:lnSpc>
                <a:spcPct val="150000"/>
              </a:lnSpc>
              <a:buFont typeface="Arial" panose="020B0604020202020204" pitchFamily="34" charset="0"/>
              <a:buChar char="•"/>
            </a:pPr>
            <a:r>
              <a:rPr lang="en-US" sz="1400" dirty="0"/>
              <a:t>Scene view</a:t>
            </a:r>
          </a:p>
          <a:p>
            <a:pPr marL="743035" lvl="1" indent="-285782">
              <a:lnSpc>
                <a:spcPct val="150000"/>
              </a:lnSpc>
              <a:buFont typeface="Arial" panose="020B0604020202020204" pitchFamily="34" charset="0"/>
              <a:buChar char="•"/>
            </a:pPr>
            <a:r>
              <a:rPr lang="en-US" sz="1400" dirty="0"/>
              <a:t>Game view</a:t>
            </a:r>
          </a:p>
          <a:p>
            <a:pPr marL="743035" lvl="1" indent="-285782">
              <a:lnSpc>
                <a:spcPct val="150000"/>
              </a:lnSpc>
              <a:buFont typeface="Arial" panose="020B0604020202020204" pitchFamily="34" charset="0"/>
              <a:buChar char="•"/>
            </a:pPr>
            <a:r>
              <a:rPr lang="en-US" sz="1400" dirty="0"/>
              <a:t>Hierarchy Window</a:t>
            </a:r>
          </a:p>
          <a:p>
            <a:pPr marL="743035" lvl="1" indent="-285782">
              <a:lnSpc>
                <a:spcPct val="150000"/>
              </a:lnSpc>
              <a:buFont typeface="Arial" panose="020B0604020202020204" pitchFamily="34" charset="0"/>
              <a:buChar char="•"/>
            </a:pPr>
            <a:r>
              <a:rPr lang="en-US" sz="1400" dirty="0"/>
              <a:t>Project window</a:t>
            </a:r>
          </a:p>
          <a:p>
            <a:pPr marL="743035" lvl="1" indent="-285782">
              <a:lnSpc>
                <a:spcPct val="150000"/>
              </a:lnSpc>
              <a:buFont typeface="Arial" panose="020B0604020202020204" pitchFamily="34" charset="0"/>
              <a:buChar char="•"/>
            </a:pPr>
            <a:r>
              <a:rPr lang="en-US" sz="1400" dirty="0"/>
              <a:t>Inspector window</a:t>
            </a:r>
          </a:p>
          <a:p>
            <a:pPr marL="743035" lvl="1" indent="-285782">
              <a:lnSpc>
                <a:spcPct val="150000"/>
              </a:lnSpc>
              <a:buFont typeface="Arial" panose="020B0604020202020204" pitchFamily="34" charset="0"/>
              <a:buChar char="•"/>
            </a:pPr>
            <a:r>
              <a:rPr lang="en-US" sz="1400" dirty="0"/>
              <a:t>Toolbar</a:t>
            </a:r>
          </a:p>
          <a:p>
            <a:pPr marL="743035" lvl="1" indent="-285782">
              <a:lnSpc>
                <a:spcPct val="150000"/>
              </a:lnSpc>
              <a:buFont typeface="Arial" panose="020B0604020202020204" pitchFamily="34" charset="0"/>
              <a:buChar char="•"/>
            </a:pPr>
            <a:r>
              <a:rPr lang="en-US" sz="1400" dirty="0"/>
              <a:t>Button area</a:t>
            </a:r>
          </a:p>
          <a:p>
            <a:pPr marL="743035" lvl="1" indent="-285782">
              <a:lnSpc>
                <a:spcPct val="150000"/>
              </a:lnSpc>
              <a:buFont typeface="Arial" panose="020B0604020202020204" pitchFamily="34" charset="0"/>
              <a:buChar char="•"/>
            </a:pPr>
            <a:r>
              <a:rPr lang="en-US" sz="1400" dirty="0"/>
              <a:t>Miscellaneous Editor settings</a:t>
            </a:r>
          </a:p>
        </p:txBody>
      </p:sp>
      <p:sp>
        <p:nvSpPr>
          <p:cNvPr id="8" name="TextBox 7">
            <a:extLst>
              <a:ext uri="{FF2B5EF4-FFF2-40B4-BE49-F238E27FC236}">
                <a16:creationId xmlns:a16="http://schemas.microsoft.com/office/drawing/2014/main" id="{8A163E56-B261-4DAA-8969-6B1889B89955}"/>
              </a:ext>
            </a:extLst>
          </p:cNvPr>
          <p:cNvSpPr txBox="1"/>
          <p:nvPr/>
        </p:nvSpPr>
        <p:spPr>
          <a:xfrm>
            <a:off x="4392402" y="1650101"/>
            <a:ext cx="4147857" cy="1667444"/>
          </a:xfrm>
          <a:prstGeom prst="rect">
            <a:avLst/>
          </a:prstGeom>
          <a:noFill/>
        </p:spPr>
        <p:txBody>
          <a:bodyPr wrap="square" rtlCol="0">
            <a:spAutoFit/>
          </a:bodyPr>
          <a:lstStyle/>
          <a:p>
            <a:pPr algn="just">
              <a:lnSpc>
                <a:spcPct val="150000"/>
              </a:lnSpc>
            </a:pPr>
            <a:r>
              <a:rPr lang="en-US" sz="1400" b="1" dirty="0">
                <a:solidFill>
                  <a:schemeClr val="tx2">
                    <a:lumMod val="75000"/>
                  </a:schemeClr>
                </a:solidFill>
              </a:rPr>
              <a:t>Scripting in Unit</a:t>
            </a:r>
          </a:p>
          <a:p>
            <a:pPr algn="just">
              <a:lnSpc>
                <a:spcPct val="150000"/>
              </a:lnSpc>
            </a:pPr>
            <a:r>
              <a:rPr lang="en-US" sz="1400" dirty="0">
                <a:solidFill>
                  <a:schemeClr val="tx2">
                    <a:lumMod val="75000"/>
                  </a:schemeClr>
                </a:solidFill>
              </a:rPr>
              <a:t>   Way to communicate with Game Objects</a:t>
            </a:r>
          </a:p>
          <a:p>
            <a:pPr algn="just">
              <a:lnSpc>
                <a:spcPct val="150000"/>
              </a:lnSpc>
            </a:pPr>
            <a:r>
              <a:rPr lang="en-US" sz="1400" dirty="0">
                <a:solidFill>
                  <a:schemeClr val="tx2">
                    <a:lumMod val="75000"/>
                  </a:schemeClr>
                </a:solidFill>
              </a:rPr>
              <a:t>   It tell game objects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How to behave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How to interact</a:t>
            </a:r>
          </a:p>
        </p:txBody>
      </p:sp>
      <p:sp>
        <p:nvSpPr>
          <p:cNvPr id="9" name="TextBox 8">
            <a:extLst>
              <a:ext uri="{FF2B5EF4-FFF2-40B4-BE49-F238E27FC236}">
                <a16:creationId xmlns:a16="http://schemas.microsoft.com/office/drawing/2014/main" id="{46A93F16-30BB-4B8C-AF5B-3D17E6A1604C}"/>
              </a:ext>
            </a:extLst>
          </p:cNvPr>
          <p:cNvSpPr txBox="1"/>
          <p:nvPr/>
        </p:nvSpPr>
        <p:spPr>
          <a:xfrm>
            <a:off x="4392403" y="3488521"/>
            <a:ext cx="3520673" cy="2636940"/>
          </a:xfrm>
          <a:prstGeom prst="rect">
            <a:avLst/>
          </a:prstGeom>
          <a:noFill/>
          <a:effectLst>
            <a:glow rad="190500">
              <a:schemeClr val="accent1">
                <a:alpha val="40000"/>
              </a:schemeClr>
            </a:glow>
          </a:effectLst>
        </p:spPr>
        <p:txBody>
          <a:bodyPr wrap="square" rtlCol="0">
            <a:spAutoFit/>
          </a:bodyPr>
          <a:lstStyle/>
          <a:p>
            <a:pPr algn="just">
              <a:lnSpc>
                <a:spcPct val="150000"/>
              </a:lnSpc>
            </a:pPr>
            <a:r>
              <a:rPr lang="en-US" sz="1400" b="1" dirty="0">
                <a:solidFill>
                  <a:schemeClr val="tx2">
                    <a:lumMod val="75000"/>
                  </a:schemeClr>
                </a:solidFill>
              </a:rPr>
              <a:t>Parts of a Script – using C#</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Variables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Functions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Classes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In-built functionalities</a:t>
            </a:r>
          </a:p>
          <a:p>
            <a:pPr marL="1200286" lvl="2" indent="-285782" algn="just">
              <a:lnSpc>
                <a:spcPct val="150000"/>
              </a:lnSpc>
              <a:buFont typeface="Arial" panose="020B0604020202020204" pitchFamily="34" charset="0"/>
              <a:buChar char="•"/>
            </a:pPr>
            <a:r>
              <a:rPr lang="en-US" sz="1400" dirty="0">
                <a:solidFill>
                  <a:schemeClr val="tx2">
                    <a:lumMod val="75000"/>
                  </a:schemeClr>
                </a:solidFill>
              </a:rPr>
              <a:t>Start</a:t>
            </a:r>
          </a:p>
          <a:p>
            <a:pPr marL="1200286" lvl="2" indent="-285782" algn="just">
              <a:lnSpc>
                <a:spcPct val="150000"/>
              </a:lnSpc>
              <a:buFont typeface="Arial" panose="020B0604020202020204" pitchFamily="34" charset="0"/>
              <a:buChar char="•"/>
            </a:pPr>
            <a:r>
              <a:rPr lang="en-US" sz="1400" dirty="0">
                <a:solidFill>
                  <a:schemeClr val="tx2">
                    <a:lumMod val="75000"/>
                  </a:schemeClr>
                </a:solidFill>
              </a:rPr>
              <a:t>Update</a:t>
            </a:r>
          </a:p>
          <a:p>
            <a:pPr marL="1200286" lvl="2" indent="-285782" algn="just">
              <a:lnSpc>
                <a:spcPct val="150000"/>
              </a:lnSpc>
              <a:buFont typeface="Arial" panose="020B0604020202020204" pitchFamily="34" charset="0"/>
              <a:buChar char="•"/>
            </a:pPr>
            <a:r>
              <a:rPr lang="en-US" sz="1400" dirty="0">
                <a:solidFill>
                  <a:schemeClr val="tx2">
                    <a:lumMod val="75000"/>
                  </a:schemeClr>
                </a:solidFill>
              </a:rPr>
              <a:t>Awake</a:t>
            </a:r>
          </a:p>
        </p:txBody>
      </p:sp>
      <p:sp>
        <p:nvSpPr>
          <p:cNvPr id="10" name="TextBox 9">
            <a:extLst>
              <a:ext uri="{FF2B5EF4-FFF2-40B4-BE49-F238E27FC236}">
                <a16:creationId xmlns:a16="http://schemas.microsoft.com/office/drawing/2014/main" id="{AEA4131A-1D1B-4819-B6A3-A133EF897AF2}"/>
              </a:ext>
            </a:extLst>
          </p:cNvPr>
          <p:cNvSpPr txBox="1"/>
          <p:nvPr/>
        </p:nvSpPr>
        <p:spPr>
          <a:xfrm>
            <a:off x="4425461" y="6245925"/>
            <a:ext cx="4114799" cy="2636940"/>
          </a:xfrm>
          <a:prstGeom prst="rect">
            <a:avLst/>
          </a:prstGeom>
          <a:noFill/>
        </p:spPr>
        <p:txBody>
          <a:bodyPr wrap="square" rtlCol="0">
            <a:spAutoFit/>
          </a:bodyPr>
          <a:lstStyle/>
          <a:p>
            <a:pPr algn="just">
              <a:lnSpc>
                <a:spcPct val="150000"/>
              </a:lnSpc>
            </a:pPr>
            <a:r>
              <a:rPr lang="en-US" sz="1400" b="1" dirty="0">
                <a:solidFill>
                  <a:schemeClr val="tx2">
                    <a:lumMod val="75000"/>
                  </a:schemeClr>
                </a:solidFill>
              </a:rPr>
              <a:t>Scripts supported by Unity</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C# - best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JavaScript - alternative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Boo – Old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Iron Python – odd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Lua – Interesting choice</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C/C++ -  For plugins</a:t>
            </a:r>
          </a:p>
          <a:p>
            <a:pPr marL="743035" lvl="1" indent="-285782" algn="just">
              <a:lnSpc>
                <a:spcPct val="150000"/>
              </a:lnSpc>
              <a:buFont typeface="Arial" panose="020B0604020202020204" pitchFamily="34" charset="0"/>
              <a:buChar char="•"/>
            </a:pPr>
            <a:r>
              <a:rPr lang="en-US" sz="1400" dirty="0">
                <a:solidFill>
                  <a:schemeClr val="tx2">
                    <a:lumMod val="75000"/>
                  </a:schemeClr>
                </a:solidFill>
              </a:rPr>
              <a:t>Rust – For plugins</a:t>
            </a:r>
          </a:p>
        </p:txBody>
      </p:sp>
      <p:sp>
        <p:nvSpPr>
          <p:cNvPr id="11" name="TextBox 10">
            <a:extLst>
              <a:ext uri="{FF2B5EF4-FFF2-40B4-BE49-F238E27FC236}">
                <a16:creationId xmlns:a16="http://schemas.microsoft.com/office/drawing/2014/main" id="{AC144DFA-A168-4E6A-BB45-0DEC413267B4}"/>
              </a:ext>
            </a:extLst>
          </p:cNvPr>
          <p:cNvSpPr txBox="1"/>
          <p:nvPr/>
        </p:nvSpPr>
        <p:spPr>
          <a:xfrm>
            <a:off x="8458199" y="1627912"/>
            <a:ext cx="3520674" cy="2636940"/>
          </a:xfrm>
          <a:prstGeom prst="rect">
            <a:avLst/>
          </a:prstGeom>
          <a:noFill/>
        </p:spPr>
        <p:txBody>
          <a:bodyPr wrap="square" rtlCol="0">
            <a:spAutoFit/>
          </a:bodyPr>
          <a:lstStyle/>
          <a:p>
            <a:pPr>
              <a:lnSpc>
                <a:spcPct val="150000"/>
              </a:lnSpc>
            </a:pPr>
            <a:r>
              <a:rPr lang="en-US" sz="1400" b="1" dirty="0"/>
              <a:t>        Pros</a:t>
            </a:r>
          </a:p>
          <a:p>
            <a:pPr marL="743035" lvl="1" indent="-285782">
              <a:lnSpc>
                <a:spcPct val="150000"/>
              </a:lnSpc>
              <a:buFont typeface="Arial" panose="020B0604020202020204" pitchFamily="34" charset="0"/>
              <a:buChar char="•"/>
            </a:pPr>
            <a:r>
              <a:rPr lang="en-US" sz="1400" dirty="0"/>
              <a:t>Cross platform development</a:t>
            </a:r>
          </a:p>
          <a:p>
            <a:pPr marL="743035" lvl="1" indent="-285782">
              <a:lnSpc>
                <a:spcPct val="150000"/>
              </a:lnSpc>
              <a:buFont typeface="Arial" panose="020B0604020202020204" pitchFamily="34" charset="0"/>
              <a:buChar char="•"/>
            </a:pPr>
            <a:r>
              <a:rPr lang="en-US" sz="1400" dirty="0"/>
              <a:t>Effective for 2D rendering</a:t>
            </a:r>
          </a:p>
          <a:p>
            <a:pPr marL="743035" lvl="1" indent="-285782">
              <a:lnSpc>
                <a:spcPct val="150000"/>
              </a:lnSpc>
              <a:buFont typeface="Arial" panose="020B0604020202020204" pitchFamily="34" charset="0"/>
              <a:buChar char="•"/>
            </a:pPr>
            <a:r>
              <a:rPr lang="en-US" sz="1400" dirty="0"/>
              <a:t>Great asset store</a:t>
            </a:r>
          </a:p>
          <a:p>
            <a:pPr marL="743035" lvl="1" indent="-285782">
              <a:lnSpc>
                <a:spcPct val="150000"/>
              </a:lnSpc>
              <a:buFont typeface="Arial" panose="020B0604020202020204" pitchFamily="34" charset="0"/>
              <a:buChar char="•"/>
            </a:pPr>
            <a:r>
              <a:rPr lang="en-US" sz="1400" dirty="0"/>
              <a:t>Easy to use interface</a:t>
            </a:r>
          </a:p>
          <a:p>
            <a:pPr marL="743035" lvl="1" indent="-285782">
              <a:lnSpc>
                <a:spcPct val="150000"/>
              </a:lnSpc>
              <a:buFont typeface="Arial" panose="020B0604020202020204" pitchFamily="34" charset="0"/>
              <a:buChar char="•"/>
            </a:pPr>
            <a:r>
              <a:rPr lang="en-US" sz="1400" dirty="0"/>
              <a:t>Less expensive</a:t>
            </a:r>
          </a:p>
          <a:p>
            <a:pPr marL="743035" lvl="1" indent="-285782">
              <a:lnSpc>
                <a:spcPct val="150000"/>
              </a:lnSpc>
              <a:buFont typeface="Arial" panose="020B0604020202020204" pitchFamily="34" charset="0"/>
              <a:buChar char="•"/>
            </a:pPr>
            <a:r>
              <a:rPr lang="en-US" sz="1400" dirty="0"/>
              <a:t>Large availability of tutorials</a:t>
            </a:r>
          </a:p>
          <a:p>
            <a:pPr marL="743035" lvl="1" indent="-285782">
              <a:lnSpc>
                <a:spcPct val="150000"/>
              </a:lnSpc>
              <a:buFont typeface="Arial" panose="020B0604020202020204" pitchFamily="34" charset="0"/>
              <a:buChar char="•"/>
            </a:pPr>
            <a:endParaRPr lang="en-US" sz="1400" dirty="0"/>
          </a:p>
        </p:txBody>
      </p:sp>
      <p:sp>
        <p:nvSpPr>
          <p:cNvPr id="12" name="TextBox 11">
            <a:extLst>
              <a:ext uri="{FF2B5EF4-FFF2-40B4-BE49-F238E27FC236}">
                <a16:creationId xmlns:a16="http://schemas.microsoft.com/office/drawing/2014/main" id="{DAFCDF95-A4DD-4D7B-8A63-574CA241E5ED}"/>
              </a:ext>
            </a:extLst>
          </p:cNvPr>
          <p:cNvSpPr txBox="1"/>
          <p:nvPr/>
        </p:nvSpPr>
        <p:spPr>
          <a:xfrm>
            <a:off x="8458199" y="4232357"/>
            <a:ext cx="4589584" cy="2960875"/>
          </a:xfrm>
          <a:prstGeom prst="rect">
            <a:avLst/>
          </a:prstGeom>
          <a:noFill/>
        </p:spPr>
        <p:txBody>
          <a:bodyPr wrap="square" rtlCol="0">
            <a:spAutoFit/>
          </a:bodyPr>
          <a:lstStyle/>
          <a:p>
            <a:pPr marL="457253" lvl="1">
              <a:lnSpc>
                <a:spcPct val="150000"/>
              </a:lnSpc>
            </a:pPr>
            <a:r>
              <a:rPr lang="en-US" sz="1400" b="1" dirty="0"/>
              <a:t>Cons</a:t>
            </a:r>
          </a:p>
          <a:p>
            <a:pPr marL="743035" lvl="1" indent="-285782">
              <a:lnSpc>
                <a:spcPct val="150000"/>
              </a:lnSpc>
              <a:buFont typeface="Arial" panose="020B0604020202020204" pitchFamily="34" charset="0"/>
              <a:buChar char="•"/>
            </a:pPr>
            <a:r>
              <a:rPr lang="en-US" sz="1400" dirty="0"/>
              <a:t>Lot of the facilities provided by other engines are still in development stage</a:t>
            </a:r>
          </a:p>
          <a:p>
            <a:pPr marL="743035" lvl="1" indent="-285782">
              <a:lnSpc>
                <a:spcPct val="150000"/>
              </a:lnSpc>
              <a:buFont typeface="Arial" panose="020B0604020202020204" pitchFamily="34" charset="0"/>
              <a:buChar char="•"/>
            </a:pPr>
            <a:r>
              <a:rPr lang="en-US" sz="1400" dirty="0"/>
              <a:t>High memory consumption</a:t>
            </a:r>
          </a:p>
          <a:p>
            <a:pPr marL="743035" lvl="1" indent="-285782">
              <a:lnSpc>
                <a:spcPct val="150000"/>
              </a:lnSpc>
              <a:buFont typeface="Arial" panose="020B0604020202020204" pitchFamily="34" charset="0"/>
              <a:buChar char="•"/>
            </a:pPr>
            <a:r>
              <a:rPr lang="en-US" sz="1400" dirty="0"/>
              <a:t>Out of date documentation</a:t>
            </a:r>
          </a:p>
          <a:p>
            <a:pPr marL="743035" lvl="1" indent="-285782">
              <a:lnSpc>
                <a:spcPct val="150000"/>
              </a:lnSpc>
              <a:buFont typeface="Arial" panose="020B0604020202020204" pitchFamily="34" charset="0"/>
              <a:buChar char="•"/>
            </a:pPr>
            <a:r>
              <a:rPr lang="en-US" sz="1400" dirty="0"/>
              <a:t>Free features of other engines are not available here without paying</a:t>
            </a:r>
          </a:p>
          <a:p>
            <a:pPr marL="743035" lvl="1" indent="-285782">
              <a:lnSpc>
                <a:spcPct val="150000"/>
              </a:lnSpc>
              <a:buFont typeface="Arial" panose="020B0604020202020204" pitchFamily="34" charset="0"/>
              <a:buChar char="•"/>
            </a:pPr>
            <a:r>
              <a:rPr lang="en-US" sz="1400" dirty="0"/>
              <a:t>Need extra license for pro mobile</a:t>
            </a:r>
          </a:p>
          <a:p>
            <a:pPr>
              <a:lnSpc>
                <a:spcPct val="150000"/>
              </a:lnSpc>
            </a:pPr>
            <a:endParaRPr lang="en-US" sz="1400" b="1" dirty="0"/>
          </a:p>
        </p:txBody>
      </p:sp>
      <p:cxnSp>
        <p:nvCxnSpPr>
          <p:cNvPr id="17" name="Straight Connector 16">
            <a:extLst>
              <a:ext uri="{FF2B5EF4-FFF2-40B4-BE49-F238E27FC236}">
                <a16:creationId xmlns:a16="http://schemas.microsoft.com/office/drawing/2014/main" id="{63DAC7F9-AB78-4659-ADE0-C0AE90E985CE}"/>
              </a:ext>
            </a:extLst>
          </p:cNvPr>
          <p:cNvCxnSpPr>
            <a:cxnSpLocks/>
          </p:cNvCxnSpPr>
          <p:nvPr/>
        </p:nvCxnSpPr>
        <p:spPr>
          <a:xfrm>
            <a:off x="4063692" y="1497419"/>
            <a:ext cx="64623" cy="7250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5661A0-2257-4549-A33F-E29E091CDB8E}"/>
              </a:ext>
            </a:extLst>
          </p:cNvPr>
          <p:cNvCxnSpPr>
            <a:cxnSpLocks/>
          </p:cNvCxnSpPr>
          <p:nvPr/>
        </p:nvCxnSpPr>
        <p:spPr>
          <a:xfrm>
            <a:off x="8486848" y="1497419"/>
            <a:ext cx="64623" cy="72503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0711063-787E-4000-9AEF-AAD04B923EBB}"/>
              </a:ext>
            </a:extLst>
          </p:cNvPr>
          <p:cNvSpPr/>
          <p:nvPr/>
        </p:nvSpPr>
        <p:spPr>
          <a:xfrm>
            <a:off x="370390" y="462987"/>
            <a:ext cx="12049245" cy="4248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monitor, computer&#10;&#10;Description automatically generated">
            <a:extLst>
              <a:ext uri="{FF2B5EF4-FFF2-40B4-BE49-F238E27FC236}">
                <a16:creationId xmlns:a16="http://schemas.microsoft.com/office/drawing/2014/main" id="{063FB2DB-F854-4219-AF25-34E70E8A2CCD}"/>
              </a:ext>
            </a:extLst>
          </p:cNvPr>
          <p:cNvPicPr>
            <a:picLocks noChangeAspect="1"/>
          </p:cNvPicPr>
          <p:nvPr/>
        </p:nvPicPr>
        <p:blipFill>
          <a:blip r:embed="rId2">
            <a:alphaModFix amt="5000"/>
            <a:duotone>
              <a:schemeClr val="accent6">
                <a:shade val="45000"/>
                <a:satMod val="135000"/>
              </a:schemeClr>
              <a:prstClr val="white"/>
            </a:duotone>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02093" y="-185815"/>
            <a:ext cx="10061638" cy="9544218"/>
          </a:xfrm>
          <a:prstGeom prst="rect">
            <a:avLst/>
          </a:prstGeom>
        </p:spPr>
      </p:pic>
      <p:sp>
        <p:nvSpPr>
          <p:cNvPr id="2" name="Title 1">
            <a:extLst>
              <a:ext uri="{FF2B5EF4-FFF2-40B4-BE49-F238E27FC236}">
                <a16:creationId xmlns:a16="http://schemas.microsoft.com/office/drawing/2014/main" id="{2430DB06-40C0-4030-843C-0523462ABF9D}"/>
              </a:ext>
            </a:extLst>
          </p:cNvPr>
          <p:cNvSpPr>
            <a:spLocks noGrp="1"/>
          </p:cNvSpPr>
          <p:nvPr>
            <p:ph type="title"/>
          </p:nvPr>
        </p:nvSpPr>
        <p:spPr>
          <a:xfrm>
            <a:off x="610251" y="231349"/>
            <a:ext cx="11581097" cy="862112"/>
          </a:xfrm>
        </p:spPr>
        <p:txBody>
          <a:bodyPr/>
          <a:lstStyle/>
          <a:p>
            <a:r>
              <a:rPr lang="en-US" dirty="0"/>
              <a:t>SQLite</a:t>
            </a:r>
          </a:p>
        </p:txBody>
      </p:sp>
      <p:sp>
        <p:nvSpPr>
          <p:cNvPr id="4" name="Content Placeholder 2">
            <a:extLst>
              <a:ext uri="{FF2B5EF4-FFF2-40B4-BE49-F238E27FC236}">
                <a16:creationId xmlns:a16="http://schemas.microsoft.com/office/drawing/2014/main" id="{AF1B5586-A6FC-4824-A100-41B16DCB82B2}"/>
              </a:ext>
            </a:extLst>
          </p:cNvPr>
          <p:cNvSpPr>
            <a:spLocks noGrp="1"/>
          </p:cNvSpPr>
          <p:nvPr>
            <p:ph idx="1"/>
          </p:nvPr>
        </p:nvSpPr>
        <p:spPr>
          <a:xfrm>
            <a:off x="610250" y="967631"/>
            <a:ext cx="11185509" cy="693529"/>
          </a:xfrm>
        </p:spPr>
        <p:txBody>
          <a:bodyPr>
            <a:normAutofit/>
          </a:bodyPr>
          <a:lstStyle/>
          <a:p>
            <a:pPr marL="0" indent="0">
              <a:buNone/>
            </a:pPr>
            <a:r>
              <a:rPr lang="en-US" sz="1400" b="1" dirty="0"/>
              <a:t>SQLite is a library that implements small, fast, self-contained, high-reliability, full-featured Serverless SQL database engine</a:t>
            </a:r>
          </a:p>
        </p:txBody>
      </p:sp>
      <p:pic>
        <p:nvPicPr>
          <p:cNvPr id="5" name="Picture 4">
            <a:extLst>
              <a:ext uri="{FF2B5EF4-FFF2-40B4-BE49-F238E27FC236}">
                <a16:creationId xmlns:a16="http://schemas.microsoft.com/office/drawing/2014/main" id="{B7B12EC5-02D2-4D4F-A43C-E40D648C5A48}"/>
              </a:ext>
            </a:extLst>
          </p:cNvPr>
          <p:cNvPicPr/>
          <p:nvPr/>
        </p:nvPicPr>
        <p:blipFill>
          <a:blip r:embed="rId5">
            <a:extLst>
              <a:ext uri="{28A0092B-C50C-407E-A947-70E740481C1C}">
                <a14:useLocalDpi xmlns:a14="http://schemas.microsoft.com/office/drawing/2010/main" val="0"/>
              </a:ext>
            </a:extLst>
          </a:blip>
          <a:stretch>
            <a:fillRect/>
          </a:stretch>
        </p:blipFill>
        <p:spPr>
          <a:xfrm>
            <a:off x="689827" y="1608788"/>
            <a:ext cx="4441240" cy="2305607"/>
          </a:xfrm>
          <a:prstGeom prst="rect">
            <a:avLst/>
          </a:prstGeom>
        </p:spPr>
      </p:pic>
      <p:pic>
        <p:nvPicPr>
          <p:cNvPr id="6" name="Picture 5">
            <a:extLst>
              <a:ext uri="{FF2B5EF4-FFF2-40B4-BE49-F238E27FC236}">
                <a16:creationId xmlns:a16="http://schemas.microsoft.com/office/drawing/2014/main" id="{F7B52F14-E693-47A7-8318-21AFF99E3DC2}"/>
              </a:ext>
            </a:extLst>
          </p:cNvPr>
          <p:cNvPicPr/>
          <p:nvPr/>
        </p:nvPicPr>
        <p:blipFill>
          <a:blip r:embed="rId6">
            <a:extLst>
              <a:ext uri="{28A0092B-C50C-407E-A947-70E740481C1C}">
                <a14:useLocalDpi xmlns:a14="http://schemas.microsoft.com/office/drawing/2010/main" val="0"/>
              </a:ext>
            </a:extLst>
          </a:blip>
          <a:stretch>
            <a:fillRect/>
          </a:stretch>
        </p:blipFill>
        <p:spPr>
          <a:xfrm>
            <a:off x="6071552" y="1639915"/>
            <a:ext cx="5227955" cy="2057400"/>
          </a:xfrm>
          <a:prstGeom prst="rect">
            <a:avLst/>
          </a:prstGeom>
        </p:spPr>
      </p:pic>
      <p:sp>
        <p:nvSpPr>
          <p:cNvPr id="7" name="TextBox 6">
            <a:extLst>
              <a:ext uri="{FF2B5EF4-FFF2-40B4-BE49-F238E27FC236}">
                <a16:creationId xmlns:a16="http://schemas.microsoft.com/office/drawing/2014/main" id="{7985EE71-E00A-48F3-9507-D90502005FB0}"/>
              </a:ext>
            </a:extLst>
          </p:cNvPr>
          <p:cNvSpPr txBox="1"/>
          <p:nvPr/>
        </p:nvSpPr>
        <p:spPr>
          <a:xfrm>
            <a:off x="1655686" y="3914395"/>
            <a:ext cx="2893454" cy="276999"/>
          </a:xfrm>
          <a:prstGeom prst="rect">
            <a:avLst/>
          </a:prstGeom>
          <a:noFill/>
        </p:spPr>
        <p:txBody>
          <a:bodyPr wrap="square" rtlCol="0">
            <a:spAutoFit/>
          </a:bodyPr>
          <a:lstStyle/>
          <a:p>
            <a:r>
              <a:rPr lang="en-US" sz="1200" dirty="0"/>
              <a:t>RDBMS Client/Server Architecture</a:t>
            </a:r>
          </a:p>
        </p:txBody>
      </p:sp>
      <p:sp>
        <p:nvSpPr>
          <p:cNvPr id="8" name="TextBox 7">
            <a:extLst>
              <a:ext uri="{FF2B5EF4-FFF2-40B4-BE49-F238E27FC236}">
                <a16:creationId xmlns:a16="http://schemas.microsoft.com/office/drawing/2014/main" id="{7F816673-AFB6-4652-84BF-0FA3C4422805}"/>
              </a:ext>
            </a:extLst>
          </p:cNvPr>
          <p:cNvSpPr txBox="1"/>
          <p:nvPr/>
        </p:nvSpPr>
        <p:spPr>
          <a:xfrm>
            <a:off x="7543057" y="3697315"/>
            <a:ext cx="2766803" cy="276999"/>
          </a:xfrm>
          <a:prstGeom prst="rect">
            <a:avLst/>
          </a:prstGeom>
          <a:noFill/>
        </p:spPr>
        <p:txBody>
          <a:bodyPr wrap="square" rtlCol="0">
            <a:spAutoFit/>
          </a:bodyPr>
          <a:lstStyle/>
          <a:p>
            <a:r>
              <a:rPr lang="en-US" sz="1200" dirty="0"/>
              <a:t>Serverless SQLite Architecture</a:t>
            </a:r>
          </a:p>
        </p:txBody>
      </p:sp>
      <p:sp>
        <p:nvSpPr>
          <p:cNvPr id="13" name="TextBox 12">
            <a:extLst>
              <a:ext uri="{FF2B5EF4-FFF2-40B4-BE49-F238E27FC236}">
                <a16:creationId xmlns:a16="http://schemas.microsoft.com/office/drawing/2014/main" id="{34BC4B2D-E21A-478E-BCAC-2BD8D60C67B1}"/>
              </a:ext>
            </a:extLst>
          </p:cNvPr>
          <p:cNvSpPr txBox="1"/>
          <p:nvPr/>
        </p:nvSpPr>
        <p:spPr>
          <a:xfrm>
            <a:off x="689827" y="4429722"/>
            <a:ext cx="5512853" cy="4248920"/>
          </a:xfrm>
          <a:prstGeom prst="rect">
            <a:avLst/>
          </a:prstGeom>
          <a:noFill/>
        </p:spPr>
        <p:txBody>
          <a:bodyPr wrap="square" rtlCol="0">
            <a:spAutoFit/>
          </a:bodyPr>
          <a:lstStyle/>
          <a:p>
            <a:pPr>
              <a:lnSpc>
                <a:spcPts val="2000"/>
              </a:lnSpc>
            </a:pPr>
            <a:r>
              <a:rPr lang="en-US" sz="1400" b="1" dirty="0"/>
              <a:t>Advantages</a:t>
            </a:r>
            <a:endParaRPr lang="en-US" sz="1400" dirty="0"/>
          </a:p>
          <a:p>
            <a:pPr marL="285750" indent="-285750">
              <a:lnSpc>
                <a:spcPts val="2000"/>
              </a:lnSpc>
              <a:spcBef>
                <a:spcPts val="600"/>
              </a:spcBef>
              <a:buFont typeface="Arial" panose="020B0604020202020204" pitchFamily="34" charset="0"/>
              <a:buChar char="•"/>
            </a:pPr>
            <a:r>
              <a:rPr lang="en-US" sz="1400" dirty="0"/>
              <a:t>Light Weight database</a:t>
            </a:r>
          </a:p>
          <a:p>
            <a:pPr marL="285750" indent="-285750">
              <a:lnSpc>
                <a:spcPts val="2000"/>
              </a:lnSpc>
              <a:buFont typeface="Arial" panose="020B0604020202020204" pitchFamily="34" charset="0"/>
              <a:buChar char="•"/>
            </a:pPr>
            <a:r>
              <a:rPr lang="en-US" sz="1400" dirty="0"/>
              <a:t>Self contained</a:t>
            </a:r>
          </a:p>
          <a:p>
            <a:pPr marL="742950" lvl="1" indent="-285750">
              <a:lnSpc>
                <a:spcPts val="2000"/>
              </a:lnSpc>
              <a:buFont typeface="Arial" panose="020B0604020202020204" pitchFamily="34" charset="0"/>
              <a:buChar char="•"/>
            </a:pPr>
            <a:r>
              <a:rPr lang="en-US" sz="1400" dirty="0"/>
              <a:t>Requires only minimal support</a:t>
            </a:r>
          </a:p>
          <a:p>
            <a:pPr marL="742950" lvl="1" indent="-285750">
              <a:lnSpc>
                <a:spcPts val="2000"/>
              </a:lnSpc>
              <a:buFont typeface="Arial" panose="020B0604020202020204" pitchFamily="34" charset="0"/>
              <a:buChar char="•"/>
            </a:pPr>
            <a:r>
              <a:rPr lang="en-US" sz="1400" dirty="0"/>
              <a:t>Support embedded environments</a:t>
            </a:r>
          </a:p>
          <a:p>
            <a:pPr marL="1200150" lvl="2" indent="-285750">
              <a:lnSpc>
                <a:spcPts val="2000"/>
              </a:lnSpc>
              <a:buFont typeface="Arial" panose="020B0604020202020204" pitchFamily="34" charset="0"/>
              <a:buChar char="•"/>
            </a:pPr>
            <a:r>
              <a:rPr lang="en-US" sz="1400" dirty="0"/>
              <a:t>Phones</a:t>
            </a:r>
          </a:p>
          <a:p>
            <a:pPr marL="1200150" lvl="2" indent="-285750">
              <a:lnSpc>
                <a:spcPts val="2000"/>
              </a:lnSpc>
              <a:buFont typeface="Arial" panose="020B0604020202020204" pitchFamily="34" charset="0"/>
              <a:buChar char="•"/>
            </a:pPr>
            <a:r>
              <a:rPr lang="en-US" sz="1400" dirty="0"/>
              <a:t>Game consoles</a:t>
            </a:r>
          </a:p>
          <a:p>
            <a:pPr marL="285750" indent="-285750">
              <a:lnSpc>
                <a:spcPts val="2000"/>
              </a:lnSpc>
              <a:buFont typeface="Arial" panose="020B0604020202020204" pitchFamily="34" charset="0"/>
              <a:buChar char="•"/>
            </a:pPr>
            <a:r>
              <a:rPr lang="en-US" sz="1400" dirty="0"/>
              <a:t>Zero configuration</a:t>
            </a:r>
          </a:p>
          <a:p>
            <a:pPr marL="742950" lvl="1" indent="-285750">
              <a:lnSpc>
                <a:spcPts val="2000"/>
              </a:lnSpc>
              <a:buFont typeface="Arial" panose="020B0604020202020204" pitchFamily="34" charset="0"/>
              <a:buChar char="•"/>
            </a:pPr>
            <a:r>
              <a:rPr lang="en-US" sz="1400" dirty="0"/>
              <a:t>Serverless architecture. Hence no config files required</a:t>
            </a:r>
          </a:p>
          <a:p>
            <a:pPr marL="285750" indent="-285750">
              <a:lnSpc>
                <a:spcPts val="2000"/>
              </a:lnSpc>
              <a:buFont typeface="Arial" panose="020B0604020202020204" pitchFamily="34" charset="0"/>
              <a:buChar char="•"/>
            </a:pPr>
            <a:r>
              <a:rPr lang="en-US" sz="1400" dirty="0"/>
              <a:t>Dynamic data types</a:t>
            </a:r>
          </a:p>
          <a:p>
            <a:pPr marL="285750" indent="-285750">
              <a:lnSpc>
                <a:spcPts val="2000"/>
              </a:lnSpc>
              <a:buFont typeface="Arial" panose="020B0604020202020204" pitchFamily="34" charset="0"/>
              <a:buChar char="•"/>
            </a:pPr>
            <a:r>
              <a:rPr lang="en-US" sz="1400" dirty="0"/>
              <a:t>No installation required</a:t>
            </a:r>
          </a:p>
          <a:p>
            <a:pPr marL="285750" indent="-285750">
              <a:lnSpc>
                <a:spcPts val="2000"/>
              </a:lnSpc>
              <a:buFont typeface="Arial" panose="020B0604020202020204" pitchFamily="34" charset="0"/>
              <a:buChar char="•"/>
            </a:pPr>
            <a:r>
              <a:rPr lang="en-US" sz="1400" dirty="0"/>
              <a:t>Compatible with all languages</a:t>
            </a:r>
          </a:p>
          <a:p>
            <a:pPr marL="285750" indent="-285750">
              <a:lnSpc>
                <a:spcPts val="2000"/>
              </a:lnSpc>
              <a:buFont typeface="Arial" panose="020B0604020202020204" pitchFamily="34" charset="0"/>
              <a:buChar char="•"/>
            </a:pPr>
            <a:r>
              <a:rPr lang="en-US" sz="1400" dirty="0"/>
              <a:t>Portable – supports both 32 and 64 bit</a:t>
            </a:r>
          </a:p>
          <a:p>
            <a:pPr marL="285750" indent="-285750">
              <a:lnSpc>
                <a:spcPts val="2000"/>
              </a:lnSpc>
              <a:buFont typeface="Arial" panose="020B0604020202020204" pitchFamily="34" charset="0"/>
              <a:buChar char="•"/>
            </a:pPr>
            <a:r>
              <a:rPr lang="en-US" sz="1400" dirty="0"/>
              <a:t>Better performance</a:t>
            </a:r>
          </a:p>
          <a:p>
            <a:pPr marL="742950" lvl="1" indent="-285750">
              <a:lnSpc>
                <a:spcPts val="2000"/>
              </a:lnSpc>
              <a:buFont typeface="Arial" panose="020B0604020202020204" pitchFamily="34" charset="0"/>
              <a:buChar char="•"/>
            </a:pPr>
            <a:r>
              <a:rPr lang="en-US" sz="1400" dirty="0"/>
              <a:t>Reading and writing is faster</a:t>
            </a:r>
          </a:p>
          <a:p>
            <a:pPr marL="742950" lvl="1" indent="-285750">
              <a:lnSpc>
                <a:spcPts val="2000"/>
              </a:lnSpc>
              <a:buFont typeface="Arial" panose="020B0604020202020204" pitchFamily="34" charset="0"/>
              <a:buChar char="•"/>
            </a:pPr>
            <a:r>
              <a:rPr lang="en-US" sz="1400" dirty="0"/>
              <a:t>Loads only required data 					</a:t>
            </a:r>
          </a:p>
        </p:txBody>
      </p:sp>
      <p:sp>
        <p:nvSpPr>
          <p:cNvPr id="14" name="TextBox 13">
            <a:extLst>
              <a:ext uri="{FF2B5EF4-FFF2-40B4-BE49-F238E27FC236}">
                <a16:creationId xmlns:a16="http://schemas.microsoft.com/office/drawing/2014/main" id="{436A504D-A834-42FE-8104-415970DBF454}"/>
              </a:ext>
            </a:extLst>
          </p:cNvPr>
          <p:cNvSpPr txBox="1"/>
          <p:nvPr/>
        </p:nvSpPr>
        <p:spPr>
          <a:xfrm>
            <a:off x="7060214" y="4429722"/>
            <a:ext cx="5131134" cy="3014608"/>
          </a:xfrm>
          <a:prstGeom prst="rect">
            <a:avLst/>
          </a:prstGeom>
          <a:noFill/>
        </p:spPr>
        <p:txBody>
          <a:bodyPr wrap="square" rtlCol="0">
            <a:spAutoFit/>
          </a:bodyPr>
          <a:lstStyle/>
          <a:p>
            <a:pPr>
              <a:lnSpc>
                <a:spcPts val="2500"/>
              </a:lnSpc>
            </a:pPr>
            <a:r>
              <a:rPr lang="en-US" sz="1400" b="1" dirty="0"/>
              <a:t>Dis-Advantages</a:t>
            </a:r>
          </a:p>
          <a:p>
            <a:pPr marL="285750" indent="-285750">
              <a:lnSpc>
                <a:spcPts val="2500"/>
              </a:lnSpc>
              <a:spcBef>
                <a:spcPts val="600"/>
              </a:spcBef>
              <a:buFont typeface="Arial" panose="020B0604020202020204" pitchFamily="34" charset="0"/>
              <a:buChar char="•"/>
            </a:pPr>
            <a:r>
              <a:rPr lang="en-US" sz="1400" dirty="0"/>
              <a:t>Will be deleted when app is uninstalled</a:t>
            </a:r>
          </a:p>
          <a:p>
            <a:pPr marL="285750" indent="-285750">
              <a:lnSpc>
                <a:spcPts val="2500"/>
              </a:lnSpc>
              <a:buFont typeface="Arial" panose="020B0604020202020204" pitchFamily="34" charset="0"/>
              <a:buChar char="•"/>
            </a:pPr>
            <a:r>
              <a:rPr lang="en-US" sz="1400" dirty="0"/>
              <a:t>If file storage on internal memory, which also gets deleted on app uninstall</a:t>
            </a:r>
          </a:p>
          <a:p>
            <a:pPr marL="285750" indent="-285750">
              <a:lnSpc>
                <a:spcPts val="2500"/>
              </a:lnSpc>
              <a:buFont typeface="Arial" panose="020B0604020202020204" pitchFamily="34" charset="0"/>
              <a:buChar char="•"/>
            </a:pPr>
            <a:r>
              <a:rPr lang="en-US" sz="1400" dirty="0"/>
              <a:t>If file storage on external memory, is open for access by any other applications</a:t>
            </a:r>
          </a:p>
          <a:p>
            <a:pPr marL="285750" indent="-285750">
              <a:lnSpc>
                <a:spcPts val="2500"/>
              </a:lnSpc>
              <a:buFont typeface="Arial" panose="020B0604020202020204" pitchFamily="34" charset="0"/>
              <a:buChar char="•"/>
            </a:pPr>
            <a:r>
              <a:rPr lang="en-US" sz="1400" dirty="0"/>
              <a:t>It’s slow (no caching mechanism)</a:t>
            </a:r>
          </a:p>
          <a:p>
            <a:pPr marL="285750" indent="-285750">
              <a:lnSpc>
                <a:spcPts val="2500"/>
              </a:lnSpc>
              <a:buFont typeface="Arial" panose="020B0604020202020204" pitchFamily="34" charset="0"/>
              <a:buChar char="•"/>
            </a:pPr>
            <a:r>
              <a:rPr lang="en-US" sz="1400" dirty="0"/>
              <a:t>In most cases database size restricted to 2GB</a:t>
            </a:r>
          </a:p>
          <a:p>
            <a:pPr marL="285750" indent="-285750">
              <a:lnSpc>
                <a:spcPts val="2500"/>
              </a:lnSpc>
              <a:buFont typeface="Arial" panose="020B0604020202020204" pitchFamily="34" charset="0"/>
              <a:buChar char="•"/>
            </a:pPr>
            <a:r>
              <a:rPr lang="en-US" sz="1400" dirty="0"/>
              <a:t>Not scalable</a:t>
            </a:r>
          </a:p>
        </p:txBody>
      </p:sp>
      <p:cxnSp>
        <p:nvCxnSpPr>
          <p:cNvPr id="18" name="Straight Connector 17">
            <a:extLst>
              <a:ext uri="{FF2B5EF4-FFF2-40B4-BE49-F238E27FC236}">
                <a16:creationId xmlns:a16="http://schemas.microsoft.com/office/drawing/2014/main" id="{A415DB80-8403-4860-838C-D8F81996DE63}"/>
              </a:ext>
            </a:extLst>
          </p:cNvPr>
          <p:cNvCxnSpPr>
            <a:cxnSpLocks/>
          </p:cNvCxnSpPr>
          <p:nvPr/>
        </p:nvCxnSpPr>
        <p:spPr>
          <a:xfrm>
            <a:off x="589507" y="4310556"/>
            <a:ext cx="114481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44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4D1D295-83D1-468B-B1FB-30A8AE20B1B7}"/>
              </a:ext>
            </a:extLst>
          </p:cNvPr>
          <p:cNvSpPr/>
          <p:nvPr/>
        </p:nvSpPr>
        <p:spPr>
          <a:xfrm>
            <a:off x="365760" y="445243"/>
            <a:ext cx="12070080" cy="523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light&#10;&#10;Description automatically generated">
            <a:extLst>
              <a:ext uri="{FF2B5EF4-FFF2-40B4-BE49-F238E27FC236}">
                <a16:creationId xmlns:a16="http://schemas.microsoft.com/office/drawing/2014/main" id="{AF2013AC-A594-42A7-8B5A-CC126674EED4}"/>
              </a:ext>
            </a:extLst>
          </p:cNvPr>
          <p:cNvPicPr>
            <a:picLocks noChangeAspect="1"/>
          </p:cNvPicPr>
          <p:nvPr/>
        </p:nvPicPr>
        <p:blipFill>
          <a:blip r:embed="rId2">
            <a:alphaModFix amt="5000"/>
            <a:duotone>
              <a:prstClr val="black"/>
              <a:schemeClr val="accent6">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28800" y="0"/>
            <a:ext cx="9144000" cy="9144000"/>
          </a:xfrm>
          <a:prstGeom prst="rect">
            <a:avLst/>
          </a:prstGeom>
        </p:spPr>
      </p:pic>
      <p:sp>
        <p:nvSpPr>
          <p:cNvPr id="2" name="Title 1">
            <a:extLst>
              <a:ext uri="{FF2B5EF4-FFF2-40B4-BE49-F238E27FC236}">
                <a16:creationId xmlns:a16="http://schemas.microsoft.com/office/drawing/2014/main" id="{933E5AF5-85E6-4744-B091-B2265B0D417E}"/>
              </a:ext>
            </a:extLst>
          </p:cNvPr>
          <p:cNvSpPr>
            <a:spLocks noGrp="1"/>
          </p:cNvSpPr>
          <p:nvPr>
            <p:ph type="title"/>
          </p:nvPr>
        </p:nvSpPr>
        <p:spPr>
          <a:xfrm>
            <a:off x="610251" y="444265"/>
            <a:ext cx="11581097" cy="633512"/>
          </a:xfrm>
        </p:spPr>
        <p:txBody>
          <a:bodyPr>
            <a:normAutofit fontScale="90000"/>
          </a:bodyPr>
          <a:lstStyle/>
          <a:p>
            <a:r>
              <a:rPr lang="en-US" dirty="0"/>
              <a:t>Remote Storage – JsnDROP	</a:t>
            </a:r>
          </a:p>
        </p:txBody>
      </p:sp>
      <p:sp>
        <p:nvSpPr>
          <p:cNvPr id="5" name="Content Placeholder 2">
            <a:extLst>
              <a:ext uri="{FF2B5EF4-FFF2-40B4-BE49-F238E27FC236}">
                <a16:creationId xmlns:a16="http://schemas.microsoft.com/office/drawing/2014/main" id="{1887F7C6-BA52-4874-9538-D2E23D5ACF7C}"/>
              </a:ext>
            </a:extLst>
          </p:cNvPr>
          <p:cNvSpPr>
            <a:spLocks noGrp="1"/>
          </p:cNvSpPr>
          <p:nvPr>
            <p:ph idx="1"/>
          </p:nvPr>
        </p:nvSpPr>
        <p:spPr>
          <a:xfrm>
            <a:off x="556584" y="1355406"/>
            <a:ext cx="11688429" cy="1794595"/>
          </a:xfrm>
        </p:spPr>
        <p:txBody>
          <a:bodyPr>
            <a:normAutofit/>
          </a:bodyPr>
          <a:lstStyle/>
          <a:p>
            <a:pPr marL="0" indent="0" algn="just">
              <a:lnSpc>
                <a:spcPts val="2500"/>
              </a:lnSpc>
              <a:spcBef>
                <a:spcPts val="600"/>
              </a:spcBef>
              <a:buNone/>
            </a:pPr>
            <a:r>
              <a:rPr lang="en-US" sz="1400" dirty="0"/>
              <a:t>An online server can be defined as a program or a device that enables other programs or devices to access and provide various facilities. These are not located locally to the program that access it. Hence these severs can be accessed from anywhere with a valid credentials</a:t>
            </a:r>
          </a:p>
          <a:p>
            <a:pPr marL="0" indent="0" algn="just">
              <a:lnSpc>
                <a:spcPts val="2500"/>
              </a:lnSpc>
              <a:spcBef>
                <a:spcPts val="600"/>
              </a:spcBef>
              <a:buNone/>
            </a:pPr>
            <a:r>
              <a:rPr lang="en-US" sz="1400" dirty="0"/>
              <a:t>Generally Remote storage system are those sites or services that enables the users to host, edit, share and sync data files. These files can be in any format.</a:t>
            </a:r>
          </a:p>
        </p:txBody>
      </p:sp>
      <p:sp>
        <p:nvSpPr>
          <p:cNvPr id="6" name="TextBox 5">
            <a:extLst>
              <a:ext uri="{FF2B5EF4-FFF2-40B4-BE49-F238E27FC236}">
                <a16:creationId xmlns:a16="http://schemas.microsoft.com/office/drawing/2014/main" id="{ECFE9500-893F-4612-8124-B65BE27AC110}"/>
              </a:ext>
            </a:extLst>
          </p:cNvPr>
          <p:cNvSpPr txBox="1"/>
          <p:nvPr/>
        </p:nvSpPr>
        <p:spPr>
          <a:xfrm>
            <a:off x="610251" y="3742472"/>
            <a:ext cx="3520674" cy="1990610"/>
          </a:xfrm>
          <a:prstGeom prst="rect">
            <a:avLst/>
          </a:prstGeom>
          <a:noFill/>
        </p:spPr>
        <p:txBody>
          <a:bodyPr wrap="square" rtlCol="0">
            <a:spAutoFit/>
          </a:bodyPr>
          <a:lstStyle/>
          <a:p>
            <a:pPr>
              <a:lnSpc>
                <a:spcPct val="150000"/>
              </a:lnSpc>
            </a:pPr>
            <a:r>
              <a:rPr lang="en-US" sz="1400" b="1" dirty="0"/>
              <a:t>What is JsnDROP?</a:t>
            </a:r>
          </a:p>
          <a:p>
            <a:pPr marL="285750" indent="-285750">
              <a:lnSpc>
                <a:spcPct val="150000"/>
              </a:lnSpc>
              <a:buFont typeface="Arial" panose="020B0604020202020204" pitchFamily="34" charset="0"/>
              <a:buChar char="•"/>
            </a:pPr>
            <a:r>
              <a:rPr lang="en-US" sz="1400" dirty="0"/>
              <a:t>Remote storage system</a:t>
            </a:r>
          </a:p>
          <a:p>
            <a:pPr marL="285750" indent="-285750">
              <a:lnSpc>
                <a:spcPct val="150000"/>
              </a:lnSpc>
              <a:buFont typeface="Arial" panose="020B0604020202020204" pitchFamily="34" charset="0"/>
              <a:buChar char="•"/>
            </a:pPr>
            <a:r>
              <a:rPr lang="en-US" sz="1400" dirty="0"/>
              <a:t>Stores data in relational tables</a:t>
            </a:r>
          </a:p>
          <a:p>
            <a:pPr marL="285750" indent="-285750">
              <a:lnSpc>
                <a:spcPct val="150000"/>
              </a:lnSpc>
              <a:buFont typeface="Arial" panose="020B0604020202020204" pitchFamily="34" charset="0"/>
              <a:buChar char="•"/>
            </a:pPr>
            <a:r>
              <a:rPr lang="en-US" sz="1400" dirty="0"/>
              <a:t>Allow users to communicate using JSON format</a:t>
            </a:r>
          </a:p>
          <a:p>
            <a:pPr marL="285750" indent="-285750">
              <a:lnSpc>
                <a:spcPct val="150000"/>
              </a:lnSpc>
              <a:buFont typeface="Arial" panose="020B0604020202020204" pitchFamily="34" charset="0"/>
              <a:buChar char="•"/>
            </a:pPr>
            <a:r>
              <a:rPr lang="en-US" sz="1400" dirty="0"/>
              <a:t>Authenticates the user using token</a:t>
            </a:r>
          </a:p>
        </p:txBody>
      </p:sp>
      <p:sp>
        <p:nvSpPr>
          <p:cNvPr id="7" name="TextBox 6">
            <a:extLst>
              <a:ext uri="{FF2B5EF4-FFF2-40B4-BE49-F238E27FC236}">
                <a16:creationId xmlns:a16="http://schemas.microsoft.com/office/drawing/2014/main" id="{B65330F2-606F-4F8E-B749-71C6EC03D932}"/>
              </a:ext>
            </a:extLst>
          </p:cNvPr>
          <p:cNvSpPr txBox="1"/>
          <p:nvPr/>
        </p:nvSpPr>
        <p:spPr>
          <a:xfrm>
            <a:off x="610251" y="6111239"/>
            <a:ext cx="4083669" cy="1990610"/>
          </a:xfrm>
          <a:prstGeom prst="rect">
            <a:avLst/>
          </a:prstGeom>
          <a:noFill/>
        </p:spPr>
        <p:txBody>
          <a:bodyPr wrap="square" rtlCol="0">
            <a:spAutoFit/>
          </a:bodyPr>
          <a:lstStyle/>
          <a:p>
            <a:pPr>
              <a:lnSpc>
                <a:spcPct val="150000"/>
              </a:lnSpc>
            </a:pPr>
            <a:r>
              <a:rPr lang="en-US" sz="1400" b="1" dirty="0"/>
              <a:t>What is JSON?</a:t>
            </a:r>
          </a:p>
          <a:p>
            <a:pPr marL="285750" indent="-285750">
              <a:lnSpc>
                <a:spcPct val="150000"/>
              </a:lnSpc>
              <a:buFont typeface="Arial" panose="020B0604020202020204" pitchFamily="34" charset="0"/>
              <a:buChar char="•"/>
            </a:pPr>
            <a:r>
              <a:rPr lang="en-US" sz="1400" dirty="0"/>
              <a:t>Stands for JavaScript Object Notations</a:t>
            </a:r>
          </a:p>
          <a:p>
            <a:pPr marL="285750" indent="-285750">
              <a:lnSpc>
                <a:spcPct val="150000"/>
              </a:lnSpc>
              <a:buFont typeface="Arial" panose="020B0604020202020204" pitchFamily="34" charset="0"/>
              <a:buChar char="•"/>
            </a:pPr>
            <a:r>
              <a:rPr lang="en-US" sz="1400" dirty="0"/>
              <a:t>Lightweight format for storing &amp; transporting</a:t>
            </a:r>
          </a:p>
          <a:p>
            <a:pPr marL="285750" indent="-285750">
              <a:lnSpc>
                <a:spcPct val="150000"/>
              </a:lnSpc>
              <a:buFont typeface="Arial" panose="020B0604020202020204" pitchFamily="34" charset="0"/>
              <a:buChar char="•"/>
            </a:pPr>
            <a:r>
              <a:rPr lang="en-US" sz="1400" dirty="0"/>
              <a:t>Often used to sent data to and from server</a:t>
            </a:r>
          </a:p>
          <a:p>
            <a:pPr marL="285750" indent="-285750">
              <a:lnSpc>
                <a:spcPct val="150000"/>
              </a:lnSpc>
              <a:buFont typeface="Arial" panose="020B0604020202020204" pitchFamily="34" charset="0"/>
              <a:buChar char="•"/>
            </a:pPr>
            <a:r>
              <a:rPr lang="en-US" sz="1400" dirty="0"/>
              <a:t>Self describing and easy to understand</a:t>
            </a:r>
          </a:p>
        </p:txBody>
      </p:sp>
      <p:sp>
        <p:nvSpPr>
          <p:cNvPr id="8" name="TextBox 7">
            <a:extLst>
              <a:ext uri="{FF2B5EF4-FFF2-40B4-BE49-F238E27FC236}">
                <a16:creationId xmlns:a16="http://schemas.microsoft.com/office/drawing/2014/main" id="{D7BC9ED2-D55F-4493-8DA0-539E4381430A}"/>
              </a:ext>
            </a:extLst>
          </p:cNvPr>
          <p:cNvSpPr txBox="1"/>
          <p:nvPr/>
        </p:nvSpPr>
        <p:spPr>
          <a:xfrm>
            <a:off x="8687687" y="6111239"/>
            <a:ext cx="3503661" cy="1990610"/>
          </a:xfrm>
          <a:prstGeom prst="rect">
            <a:avLst/>
          </a:prstGeom>
          <a:noFill/>
        </p:spPr>
        <p:txBody>
          <a:bodyPr wrap="square" rtlCol="0">
            <a:spAutoFit/>
          </a:bodyPr>
          <a:lstStyle/>
          <a:p>
            <a:pPr>
              <a:lnSpc>
                <a:spcPct val="150000"/>
              </a:lnSpc>
            </a:pPr>
            <a:r>
              <a:rPr lang="en-US" sz="1400" b="1" dirty="0"/>
              <a:t>Example:</a:t>
            </a:r>
          </a:p>
          <a:p>
            <a:pPr>
              <a:lnSpc>
                <a:spcPct val="150000"/>
              </a:lnSpc>
            </a:pPr>
            <a:r>
              <a:rPr lang="en-US" sz="1400" dirty="0"/>
              <a:t>{ “User”: [{</a:t>
            </a:r>
          </a:p>
          <a:p>
            <a:pPr>
              <a:lnSpc>
                <a:spcPct val="150000"/>
              </a:lnSpc>
            </a:pPr>
            <a:r>
              <a:rPr lang="en-US" sz="1400" dirty="0"/>
              <a:t>“Name”:”Achu”,“Gender”:”male”},</a:t>
            </a:r>
          </a:p>
          <a:p>
            <a:pPr>
              <a:lnSpc>
                <a:spcPct val="150000"/>
              </a:lnSpc>
            </a:pPr>
            <a:r>
              <a:rPr lang="en-US" sz="1400" dirty="0"/>
              <a:t>{“Name”:”Mary”,”Gender”:”female”}</a:t>
            </a:r>
          </a:p>
          <a:p>
            <a:pPr>
              <a:lnSpc>
                <a:spcPct val="150000"/>
              </a:lnSpc>
            </a:pPr>
            <a:r>
              <a:rPr lang="en-US" sz="1400" dirty="0"/>
              <a:t>]}</a:t>
            </a:r>
          </a:p>
          <a:p>
            <a:pPr marL="285750" indent="-285750">
              <a:lnSpc>
                <a:spcPct val="150000"/>
              </a:lnSpc>
              <a:buFont typeface="Arial" panose="020B0604020202020204" pitchFamily="34" charset="0"/>
              <a:buChar char="•"/>
            </a:pPr>
            <a:endParaRPr lang="en-US" sz="1400" dirty="0"/>
          </a:p>
        </p:txBody>
      </p:sp>
      <p:sp>
        <p:nvSpPr>
          <p:cNvPr id="9" name="TextBox 8">
            <a:extLst>
              <a:ext uri="{FF2B5EF4-FFF2-40B4-BE49-F238E27FC236}">
                <a16:creationId xmlns:a16="http://schemas.microsoft.com/office/drawing/2014/main" id="{020CFF85-4457-4037-9623-AD77B25CFFD3}"/>
              </a:ext>
            </a:extLst>
          </p:cNvPr>
          <p:cNvSpPr txBox="1"/>
          <p:nvPr/>
        </p:nvSpPr>
        <p:spPr>
          <a:xfrm>
            <a:off x="5074685" y="6111239"/>
            <a:ext cx="3322556" cy="1667444"/>
          </a:xfrm>
          <a:prstGeom prst="rect">
            <a:avLst/>
          </a:prstGeom>
          <a:noFill/>
        </p:spPr>
        <p:txBody>
          <a:bodyPr wrap="square" rtlCol="0">
            <a:spAutoFit/>
          </a:bodyPr>
          <a:lstStyle/>
          <a:p>
            <a:pPr>
              <a:lnSpc>
                <a:spcPct val="150000"/>
              </a:lnSpc>
            </a:pPr>
            <a:r>
              <a:rPr lang="en-US" sz="1400" b="1" dirty="0"/>
              <a:t>JSON Syntax Rules</a:t>
            </a:r>
          </a:p>
          <a:p>
            <a:pPr marL="285750" indent="-285750">
              <a:lnSpc>
                <a:spcPct val="150000"/>
              </a:lnSpc>
              <a:buFont typeface="Arial" panose="020B0604020202020204" pitchFamily="34" charset="0"/>
              <a:buChar char="•"/>
            </a:pPr>
            <a:r>
              <a:rPr lang="en-US" sz="1400" dirty="0"/>
              <a:t>Data is in name/value pairs</a:t>
            </a:r>
          </a:p>
          <a:p>
            <a:pPr marL="285750" indent="-285750">
              <a:lnSpc>
                <a:spcPct val="150000"/>
              </a:lnSpc>
              <a:buFont typeface="Arial" panose="020B0604020202020204" pitchFamily="34" charset="0"/>
              <a:buChar char="•"/>
            </a:pPr>
            <a:r>
              <a:rPr lang="en-US" sz="1400" dirty="0"/>
              <a:t>Separated by comma</a:t>
            </a:r>
          </a:p>
          <a:p>
            <a:pPr marL="285750" indent="-285750">
              <a:lnSpc>
                <a:spcPct val="150000"/>
              </a:lnSpc>
              <a:buFont typeface="Arial" panose="020B0604020202020204" pitchFamily="34" charset="0"/>
              <a:buChar char="•"/>
            </a:pPr>
            <a:r>
              <a:rPr lang="en-US" sz="1400" dirty="0"/>
              <a:t>Curly braces hold objects</a:t>
            </a:r>
          </a:p>
          <a:p>
            <a:pPr marL="285750" indent="-285750">
              <a:lnSpc>
                <a:spcPct val="150000"/>
              </a:lnSpc>
              <a:buFont typeface="Arial" panose="020B0604020202020204" pitchFamily="34" charset="0"/>
              <a:buChar char="•"/>
            </a:pPr>
            <a:r>
              <a:rPr lang="en-US" sz="1400" dirty="0"/>
              <a:t>Square bracket hold arrays</a:t>
            </a:r>
          </a:p>
        </p:txBody>
      </p:sp>
      <p:sp>
        <p:nvSpPr>
          <p:cNvPr id="10" name="TextBox 9">
            <a:extLst>
              <a:ext uri="{FF2B5EF4-FFF2-40B4-BE49-F238E27FC236}">
                <a16:creationId xmlns:a16="http://schemas.microsoft.com/office/drawing/2014/main" id="{E586F214-DDBE-4AE0-873B-D7F7366E23C0}"/>
              </a:ext>
            </a:extLst>
          </p:cNvPr>
          <p:cNvSpPr txBox="1"/>
          <p:nvPr/>
        </p:nvSpPr>
        <p:spPr>
          <a:xfrm>
            <a:off x="4694128" y="3723578"/>
            <a:ext cx="2194352" cy="1990610"/>
          </a:xfrm>
          <a:prstGeom prst="rect">
            <a:avLst/>
          </a:prstGeom>
          <a:noFill/>
        </p:spPr>
        <p:txBody>
          <a:bodyPr wrap="square" rtlCol="0">
            <a:spAutoFit/>
          </a:bodyPr>
          <a:lstStyle/>
          <a:p>
            <a:pPr>
              <a:lnSpc>
                <a:spcPct val="150000"/>
              </a:lnSpc>
            </a:pPr>
            <a:r>
              <a:rPr lang="en-US" sz="1400" b="1" dirty="0"/>
              <a:t>JsnDROP Commands</a:t>
            </a:r>
          </a:p>
          <a:p>
            <a:pPr marL="285750" indent="-285750">
              <a:lnSpc>
                <a:spcPct val="150000"/>
              </a:lnSpc>
              <a:buFont typeface="Arial" panose="020B0604020202020204" pitchFamily="34" charset="0"/>
              <a:buChar char="•"/>
            </a:pPr>
            <a:r>
              <a:rPr lang="en-US" sz="1400" dirty="0"/>
              <a:t>CREATE</a:t>
            </a:r>
          </a:p>
          <a:p>
            <a:pPr marL="285750" indent="-285750">
              <a:lnSpc>
                <a:spcPct val="150000"/>
              </a:lnSpc>
              <a:buFont typeface="Arial" panose="020B0604020202020204" pitchFamily="34" charset="0"/>
              <a:buChar char="•"/>
            </a:pPr>
            <a:r>
              <a:rPr lang="en-US" sz="1400" dirty="0"/>
              <a:t>STORE</a:t>
            </a:r>
          </a:p>
          <a:p>
            <a:pPr marL="285750" indent="-285750">
              <a:lnSpc>
                <a:spcPct val="150000"/>
              </a:lnSpc>
              <a:buFont typeface="Arial" panose="020B0604020202020204" pitchFamily="34" charset="0"/>
              <a:buChar char="•"/>
            </a:pPr>
            <a:r>
              <a:rPr lang="en-US" sz="1400" dirty="0"/>
              <a:t>ALL</a:t>
            </a:r>
          </a:p>
          <a:p>
            <a:pPr marL="285750" indent="-285750">
              <a:lnSpc>
                <a:spcPct val="150000"/>
              </a:lnSpc>
              <a:buFont typeface="Arial" panose="020B0604020202020204" pitchFamily="34" charset="0"/>
              <a:buChar char="•"/>
            </a:pPr>
            <a:r>
              <a:rPr lang="en-US" sz="1400" dirty="0"/>
              <a:t>DELETE</a:t>
            </a:r>
          </a:p>
          <a:p>
            <a:pPr marL="285750" indent="-285750">
              <a:lnSpc>
                <a:spcPct val="150000"/>
              </a:lnSpc>
              <a:buFont typeface="Arial" panose="020B0604020202020204" pitchFamily="34" charset="0"/>
              <a:buChar char="•"/>
            </a:pPr>
            <a:r>
              <a:rPr lang="en-US" sz="1400" dirty="0"/>
              <a:t>DROP</a:t>
            </a:r>
          </a:p>
        </p:txBody>
      </p:sp>
      <p:sp>
        <p:nvSpPr>
          <p:cNvPr id="11" name="TextBox 10">
            <a:extLst>
              <a:ext uri="{FF2B5EF4-FFF2-40B4-BE49-F238E27FC236}">
                <a16:creationId xmlns:a16="http://schemas.microsoft.com/office/drawing/2014/main" id="{D03B37E1-834E-4476-8ACB-30CC0B563FCE}"/>
              </a:ext>
            </a:extLst>
          </p:cNvPr>
          <p:cNvSpPr txBox="1"/>
          <p:nvPr/>
        </p:nvSpPr>
        <p:spPr>
          <a:xfrm>
            <a:off x="7451683" y="3742472"/>
            <a:ext cx="3503660" cy="1344279"/>
          </a:xfrm>
          <a:prstGeom prst="rect">
            <a:avLst/>
          </a:prstGeom>
          <a:noFill/>
        </p:spPr>
        <p:txBody>
          <a:bodyPr wrap="square" rtlCol="0">
            <a:spAutoFit/>
          </a:bodyPr>
          <a:lstStyle/>
          <a:p>
            <a:pPr>
              <a:lnSpc>
                <a:spcPct val="150000"/>
              </a:lnSpc>
            </a:pPr>
            <a:r>
              <a:rPr lang="en-US" sz="1400" b="1" dirty="0"/>
              <a:t>JsnDROP Supporting Keywords</a:t>
            </a:r>
          </a:p>
          <a:p>
            <a:pPr marL="285750" indent="-285750">
              <a:lnSpc>
                <a:spcPct val="150000"/>
              </a:lnSpc>
              <a:buFont typeface="Arial" panose="020B0604020202020204" pitchFamily="34" charset="0"/>
              <a:buChar char="•"/>
            </a:pPr>
            <a:r>
              <a:rPr lang="en-US" sz="1400" dirty="0"/>
              <a:t>PK</a:t>
            </a:r>
          </a:p>
          <a:p>
            <a:pPr marL="285750" indent="-285750">
              <a:lnSpc>
                <a:spcPct val="150000"/>
              </a:lnSpc>
              <a:buFont typeface="Arial" panose="020B0604020202020204" pitchFamily="34" charset="0"/>
              <a:buChar char="•"/>
            </a:pPr>
            <a:r>
              <a:rPr lang="en-US" sz="1400" dirty="0"/>
              <a:t>AUTO</a:t>
            </a:r>
          </a:p>
          <a:p>
            <a:pPr marL="285750" indent="-285750">
              <a:lnSpc>
                <a:spcPct val="150000"/>
              </a:lnSpc>
              <a:buFont typeface="Arial" panose="020B0604020202020204" pitchFamily="34" charset="0"/>
              <a:buChar char="•"/>
            </a:pPr>
            <a:r>
              <a:rPr lang="en-US" sz="1400" dirty="0"/>
              <a:t>WHERE</a:t>
            </a:r>
          </a:p>
        </p:txBody>
      </p:sp>
      <p:cxnSp>
        <p:nvCxnSpPr>
          <p:cNvPr id="19" name="Straight Connector 18">
            <a:extLst>
              <a:ext uri="{FF2B5EF4-FFF2-40B4-BE49-F238E27FC236}">
                <a16:creationId xmlns:a16="http://schemas.microsoft.com/office/drawing/2014/main" id="{098149EB-359A-41DC-B3F9-C45F3051242E}"/>
              </a:ext>
            </a:extLst>
          </p:cNvPr>
          <p:cNvCxnSpPr>
            <a:cxnSpLocks/>
          </p:cNvCxnSpPr>
          <p:nvPr/>
        </p:nvCxnSpPr>
        <p:spPr>
          <a:xfrm>
            <a:off x="610251" y="3435626"/>
            <a:ext cx="11581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B94C6A-9E4E-4AB9-A465-73BBA8FAFF67}"/>
              </a:ext>
            </a:extLst>
          </p:cNvPr>
          <p:cNvCxnSpPr>
            <a:cxnSpLocks/>
          </p:cNvCxnSpPr>
          <p:nvPr/>
        </p:nvCxnSpPr>
        <p:spPr>
          <a:xfrm>
            <a:off x="610251" y="5989320"/>
            <a:ext cx="115810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31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098703D1-0896-4132-B814-BF17333BE759}"/>
              </a:ext>
            </a:extLst>
          </p:cNvPr>
          <p:cNvPicPr>
            <a:picLocks noChangeAspect="1"/>
          </p:cNvPicPr>
          <p:nvPr/>
        </p:nvPicPr>
        <p:blipFill>
          <a:blip r:embed="rId2">
            <a:alphaModFix amt="5000"/>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57679" y="301093"/>
            <a:ext cx="8625189" cy="8625189"/>
          </a:xfrm>
          <a:prstGeom prst="rect">
            <a:avLst/>
          </a:prstGeom>
        </p:spPr>
      </p:pic>
      <p:sp>
        <p:nvSpPr>
          <p:cNvPr id="12" name="Rectangle 11">
            <a:extLst>
              <a:ext uri="{FF2B5EF4-FFF2-40B4-BE49-F238E27FC236}">
                <a16:creationId xmlns:a16="http://schemas.microsoft.com/office/drawing/2014/main" id="{EF8B11CF-590D-4539-9B5F-A7C3BC4D0BD4}"/>
              </a:ext>
            </a:extLst>
          </p:cNvPr>
          <p:cNvSpPr/>
          <p:nvPr/>
        </p:nvSpPr>
        <p:spPr>
          <a:xfrm>
            <a:off x="335280" y="350520"/>
            <a:ext cx="12283440" cy="543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042D6-36A6-4A14-B055-1CCA016BE519}"/>
              </a:ext>
            </a:extLst>
          </p:cNvPr>
          <p:cNvSpPr>
            <a:spLocks noGrp="1"/>
          </p:cNvSpPr>
          <p:nvPr>
            <p:ph type="title"/>
          </p:nvPr>
        </p:nvSpPr>
        <p:spPr>
          <a:xfrm>
            <a:off x="610251" y="314040"/>
            <a:ext cx="11581097" cy="724952"/>
          </a:xfrm>
        </p:spPr>
        <p:txBody>
          <a:bodyPr/>
          <a:lstStyle/>
          <a:p>
            <a:r>
              <a:rPr lang="en-US" dirty="0"/>
              <a:t>Generics</a:t>
            </a:r>
          </a:p>
        </p:txBody>
      </p:sp>
      <p:sp>
        <p:nvSpPr>
          <p:cNvPr id="4" name="Content Placeholder 2">
            <a:extLst>
              <a:ext uri="{FF2B5EF4-FFF2-40B4-BE49-F238E27FC236}">
                <a16:creationId xmlns:a16="http://schemas.microsoft.com/office/drawing/2014/main" id="{24084DDC-E72E-40A5-951B-391CE0A78977}"/>
              </a:ext>
            </a:extLst>
          </p:cNvPr>
          <p:cNvSpPr>
            <a:spLocks noGrp="1"/>
          </p:cNvSpPr>
          <p:nvPr>
            <p:ph idx="1"/>
          </p:nvPr>
        </p:nvSpPr>
        <p:spPr>
          <a:xfrm>
            <a:off x="589150" y="1014234"/>
            <a:ext cx="8625189" cy="2651761"/>
          </a:xfrm>
        </p:spPr>
        <p:txBody>
          <a:bodyPr>
            <a:normAutofit/>
          </a:bodyPr>
          <a:lstStyle/>
          <a:p>
            <a:pPr algn="just">
              <a:lnSpc>
                <a:spcPct val="100000"/>
              </a:lnSpc>
              <a:spcBef>
                <a:spcPts val="600"/>
              </a:spcBef>
              <a:buClr>
                <a:schemeClr val="tx1"/>
              </a:buClr>
              <a:buFont typeface="Arial" panose="020B0604020202020204" pitchFamily="34" charset="0"/>
              <a:buChar char="•"/>
            </a:pPr>
            <a:r>
              <a:rPr lang="en-US" sz="1400" dirty="0"/>
              <a:t>Generics allows you to define the data type of programming elements in a class or method. </a:t>
            </a:r>
          </a:p>
          <a:p>
            <a:pPr algn="just">
              <a:lnSpc>
                <a:spcPct val="100000"/>
              </a:lnSpc>
              <a:spcBef>
                <a:spcPts val="600"/>
              </a:spcBef>
              <a:buClr>
                <a:schemeClr val="tx1"/>
              </a:buClr>
              <a:buFont typeface="Arial" panose="020B0604020202020204" pitchFamily="34" charset="0"/>
              <a:buChar char="•"/>
            </a:pPr>
            <a:r>
              <a:rPr lang="en-US" sz="1400" dirty="0"/>
              <a:t>It allows you to define a class or method that can work with any data type. </a:t>
            </a:r>
          </a:p>
          <a:p>
            <a:pPr algn="just">
              <a:lnSpc>
                <a:spcPct val="100000"/>
              </a:lnSpc>
              <a:spcBef>
                <a:spcPts val="600"/>
              </a:spcBef>
              <a:buClr>
                <a:schemeClr val="tx1"/>
              </a:buClr>
              <a:buFont typeface="Arial" panose="020B0604020202020204" pitchFamily="34" charset="0"/>
              <a:buChar char="•"/>
            </a:pPr>
            <a:r>
              <a:rPr lang="en-US" sz="1400" dirty="0"/>
              <a:t>Placeholders are used for the type of fields, methods, parameters etc.</a:t>
            </a:r>
          </a:p>
          <a:p>
            <a:pPr algn="just">
              <a:lnSpc>
                <a:spcPct val="100000"/>
              </a:lnSpc>
              <a:spcBef>
                <a:spcPts val="600"/>
              </a:spcBef>
              <a:buClr>
                <a:schemeClr val="tx1"/>
              </a:buClr>
              <a:buFont typeface="Arial" panose="020B0604020202020204" pitchFamily="34" charset="0"/>
              <a:buChar char="•"/>
            </a:pPr>
            <a:r>
              <a:rPr lang="en-US" sz="1400" dirty="0"/>
              <a:t>Placeholders will be replaced with specific type at compile time.</a:t>
            </a:r>
          </a:p>
          <a:p>
            <a:pPr algn="just">
              <a:lnSpc>
                <a:spcPct val="100000"/>
              </a:lnSpc>
              <a:spcBef>
                <a:spcPts val="600"/>
              </a:spcBef>
              <a:buClr>
                <a:schemeClr val="tx1"/>
              </a:buClr>
              <a:buFont typeface="Arial" panose="020B0604020202020204" pitchFamily="34" charset="0"/>
              <a:buChar char="•"/>
            </a:pPr>
            <a:r>
              <a:rPr lang="en-US" sz="1400" dirty="0"/>
              <a:t>Defined using angle brackets &lt;T&gt;</a:t>
            </a:r>
          </a:p>
          <a:p>
            <a:pPr algn="just">
              <a:lnSpc>
                <a:spcPct val="100000"/>
              </a:lnSpc>
              <a:spcBef>
                <a:spcPts val="600"/>
              </a:spcBef>
              <a:buClr>
                <a:schemeClr val="tx1"/>
              </a:buClr>
              <a:buFont typeface="Arial" panose="020B0604020202020204" pitchFamily="34" charset="0"/>
              <a:buChar char="•"/>
            </a:pPr>
            <a:r>
              <a:rPr lang="en-US" sz="1400" dirty="0"/>
              <a:t>Compiler assigns the type passed by the caller.</a:t>
            </a:r>
          </a:p>
        </p:txBody>
      </p:sp>
      <p:sp>
        <p:nvSpPr>
          <p:cNvPr id="5" name="TextBox 4">
            <a:extLst>
              <a:ext uri="{FF2B5EF4-FFF2-40B4-BE49-F238E27FC236}">
                <a16:creationId xmlns:a16="http://schemas.microsoft.com/office/drawing/2014/main" id="{A4732552-F4D5-4610-9C15-595F7FDE4430}"/>
              </a:ext>
            </a:extLst>
          </p:cNvPr>
          <p:cNvSpPr txBox="1"/>
          <p:nvPr/>
        </p:nvSpPr>
        <p:spPr>
          <a:xfrm>
            <a:off x="9299397" y="1039031"/>
            <a:ext cx="2194352" cy="3283271"/>
          </a:xfrm>
          <a:prstGeom prst="rect">
            <a:avLst/>
          </a:prstGeom>
          <a:noFill/>
        </p:spPr>
        <p:txBody>
          <a:bodyPr wrap="square" rtlCol="0">
            <a:spAutoFit/>
          </a:bodyPr>
          <a:lstStyle/>
          <a:p>
            <a:pPr>
              <a:lnSpc>
                <a:spcPct val="150000"/>
              </a:lnSpc>
            </a:pPr>
            <a:r>
              <a:rPr lang="en-US" sz="1400" b="1" dirty="0"/>
              <a:t>Can be applied to:</a:t>
            </a:r>
          </a:p>
          <a:p>
            <a:pPr marL="285750" indent="-285750">
              <a:lnSpc>
                <a:spcPct val="150000"/>
              </a:lnSpc>
              <a:buFont typeface="Arial" panose="020B0604020202020204" pitchFamily="34" charset="0"/>
              <a:buChar char="•"/>
            </a:pPr>
            <a:r>
              <a:rPr lang="en-US" sz="1400" dirty="0"/>
              <a:t>Interface</a:t>
            </a:r>
          </a:p>
          <a:p>
            <a:pPr marL="285750" indent="-285750">
              <a:lnSpc>
                <a:spcPct val="150000"/>
              </a:lnSpc>
              <a:buFont typeface="Arial" panose="020B0604020202020204" pitchFamily="34" charset="0"/>
              <a:buChar char="•"/>
            </a:pPr>
            <a:r>
              <a:rPr lang="en-US" sz="1400" dirty="0"/>
              <a:t>Abstract class</a:t>
            </a:r>
          </a:p>
          <a:p>
            <a:pPr marL="285750" indent="-285750">
              <a:lnSpc>
                <a:spcPct val="150000"/>
              </a:lnSpc>
              <a:buFont typeface="Arial" panose="020B0604020202020204" pitchFamily="34" charset="0"/>
              <a:buChar char="•"/>
            </a:pPr>
            <a:r>
              <a:rPr lang="en-US" sz="1400" dirty="0"/>
              <a:t>Class</a:t>
            </a:r>
          </a:p>
          <a:p>
            <a:pPr marL="285750" indent="-285750">
              <a:lnSpc>
                <a:spcPct val="150000"/>
              </a:lnSpc>
              <a:buFont typeface="Arial" panose="020B0604020202020204" pitchFamily="34" charset="0"/>
              <a:buChar char="•"/>
            </a:pPr>
            <a:r>
              <a:rPr lang="en-US" sz="1400" dirty="0"/>
              <a:t>Method</a:t>
            </a:r>
          </a:p>
          <a:p>
            <a:pPr marL="285750" indent="-285750">
              <a:lnSpc>
                <a:spcPct val="150000"/>
              </a:lnSpc>
              <a:buFont typeface="Arial" panose="020B0604020202020204" pitchFamily="34" charset="0"/>
              <a:buChar char="•"/>
            </a:pPr>
            <a:r>
              <a:rPr lang="en-US" sz="1400" dirty="0"/>
              <a:t>Static method</a:t>
            </a:r>
          </a:p>
          <a:p>
            <a:pPr marL="285750" indent="-285750">
              <a:lnSpc>
                <a:spcPct val="150000"/>
              </a:lnSpc>
              <a:buFont typeface="Arial" panose="020B0604020202020204" pitchFamily="34" charset="0"/>
              <a:buChar char="•"/>
            </a:pPr>
            <a:r>
              <a:rPr lang="en-US" sz="1400" dirty="0"/>
              <a:t>Property</a:t>
            </a:r>
          </a:p>
          <a:p>
            <a:pPr marL="285750" indent="-285750">
              <a:lnSpc>
                <a:spcPct val="150000"/>
              </a:lnSpc>
              <a:buFont typeface="Arial" panose="020B0604020202020204" pitchFamily="34" charset="0"/>
              <a:buChar char="•"/>
            </a:pPr>
            <a:r>
              <a:rPr lang="en-US" sz="1400" dirty="0"/>
              <a:t>Event</a:t>
            </a:r>
          </a:p>
          <a:p>
            <a:pPr marL="285750" indent="-285750">
              <a:lnSpc>
                <a:spcPct val="150000"/>
              </a:lnSpc>
              <a:buFont typeface="Arial" panose="020B0604020202020204" pitchFamily="34" charset="0"/>
              <a:buChar char="•"/>
            </a:pPr>
            <a:r>
              <a:rPr lang="en-US" sz="1400" dirty="0"/>
              <a:t>Delegates</a:t>
            </a:r>
          </a:p>
          <a:p>
            <a:pPr marL="285750" indent="-285750">
              <a:lnSpc>
                <a:spcPct val="150000"/>
              </a:lnSpc>
              <a:buFont typeface="Arial" panose="020B0604020202020204" pitchFamily="34" charset="0"/>
              <a:buChar char="•"/>
            </a:pPr>
            <a:r>
              <a:rPr lang="en-US" sz="1400" dirty="0"/>
              <a:t>Operator</a:t>
            </a:r>
          </a:p>
        </p:txBody>
      </p:sp>
      <p:sp>
        <p:nvSpPr>
          <p:cNvPr id="6" name="TextBox 5">
            <a:extLst>
              <a:ext uri="{FF2B5EF4-FFF2-40B4-BE49-F238E27FC236}">
                <a16:creationId xmlns:a16="http://schemas.microsoft.com/office/drawing/2014/main" id="{A30F1FB5-7013-4F56-B403-81134D8FB1F7}"/>
              </a:ext>
            </a:extLst>
          </p:cNvPr>
          <p:cNvSpPr txBox="1"/>
          <p:nvPr/>
        </p:nvSpPr>
        <p:spPr>
          <a:xfrm>
            <a:off x="7265236" y="4572000"/>
            <a:ext cx="5353484" cy="1655261"/>
          </a:xfrm>
          <a:prstGeom prst="rect">
            <a:avLst/>
          </a:prstGeom>
          <a:noFill/>
        </p:spPr>
        <p:txBody>
          <a:bodyPr wrap="square" rtlCol="0">
            <a:spAutoFit/>
          </a:bodyPr>
          <a:lstStyle/>
          <a:p>
            <a:pPr>
              <a:lnSpc>
                <a:spcPts val="2500"/>
              </a:lnSpc>
            </a:pPr>
            <a:r>
              <a:rPr lang="en-US" sz="1400" b="1" dirty="0"/>
              <a:t>Advantages</a:t>
            </a:r>
            <a:endParaRPr lang="en-US" sz="1400" dirty="0"/>
          </a:p>
          <a:p>
            <a:pPr marL="285750" indent="-285750">
              <a:lnSpc>
                <a:spcPts val="2500"/>
              </a:lnSpc>
              <a:buFont typeface="Arial" panose="020B0604020202020204" pitchFamily="34" charset="0"/>
              <a:buChar char="•"/>
            </a:pPr>
            <a:r>
              <a:rPr lang="en-US" sz="1400" dirty="0"/>
              <a:t>Increased reusability of code</a:t>
            </a:r>
          </a:p>
          <a:p>
            <a:pPr marL="285750" indent="-285750">
              <a:lnSpc>
                <a:spcPts val="2500"/>
              </a:lnSpc>
              <a:buFont typeface="Arial" panose="020B0604020202020204" pitchFamily="34" charset="0"/>
              <a:buChar char="•"/>
            </a:pPr>
            <a:r>
              <a:rPr lang="en-US" sz="1400" dirty="0"/>
              <a:t>Type safe.</a:t>
            </a:r>
          </a:p>
          <a:p>
            <a:pPr marL="285750" indent="-285750">
              <a:lnSpc>
                <a:spcPts val="2500"/>
              </a:lnSpc>
              <a:buFont typeface="Arial" panose="020B0604020202020204" pitchFamily="34" charset="0"/>
              <a:buChar char="•"/>
            </a:pPr>
            <a:r>
              <a:rPr lang="en-US" sz="1400" dirty="0"/>
              <a:t>It removes the possibilities of boxing and unboxing, Hence it has performance advantage		</a:t>
            </a:r>
          </a:p>
        </p:txBody>
      </p:sp>
      <p:sp>
        <p:nvSpPr>
          <p:cNvPr id="7" name="TextBox 6">
            <a:extLst>
              <a:ext uri="{FF2B5EF4-FFF2-40B4-BE49-F238E27FC236}">
                <a16:creationId xmlns:a16="http://schemas.microsoft.com/office/drawing/2014/main" id="{4597E948-459B-4E9E-9583-536347D9C2B0}"/>
              </a:ext>
            </a:extLst>
          </p:cNvPr>
          <p:cNvSpPr txBox="1"/>
          <p:nvPr/>
        </p:nvSpPr>
        <p:spPr>
          <a:xfrm>
            <a:off x="7208520" y="6289917"/>
            <a:ext cx="5353484" cy="1975862"/>
          </a:xfrm>
          <a:prstGeom prst="rect">
            <a:avLst/>
          </a:prstGeom>
          <a:noFill/>
        </p:spPr>
        <p:txBody>
          <a:bodyPr wrap="square" rtlCol="0">
            <a:spAutoFit/>
          </a:bodyPr>
          <a:lstStyle/>
          <a:p>
            <a:pPr>
              <a:lnSpc>
                <a:spcPts val="2500"/>
              </a:lnSpc>
            </a:pPr>
            <a:r>
              <a:rPr lang="en-US" sz="1400" b="1" dirty="0"/>
              <a:t>Limitation</a:t>
            </a:r>
            <a:endParaRPr lang="en-US" sz="1400" dirty="0"/>
          </a:p>
          <a:p>
            <a:pPr marL="285750" indent="-285750">
              <a:lnSpc>
                <a:spcPts val="2500"/>
              </a:lnSpc>
              <a:buFont typeface="Arial" panose="020B0604020202020204" pitchFamily="34" charset="0"/>
              <a:buChar char="•"/>
            </a:pPr>
            <a:r>
              <a:rPr lang="en-US" sz="1400" dirty="0"/>
              <a:t>Enumerations cannot have generic type parameters</a:t>
            </a:r>
          </a:p>
          <a:p>
            <a:pPr marL="285750" indent="-285750">
              <a:lnSpc>
                <a:spcPts val="2500"/>
              </a:lnSpc>
              <a:buFont typeface="Arial" panose="020B0604020202020204" pitchFamily="34" charset="0"/>
              <a:buChar char="•"/>
            </a:pPr>
            <a:r>
              <a:rPr lang="en-US" sz="1400" dirty="0"/>
              <a:t>Light weight dynamic methods cannot be generic</a:t>
            </a:r>
          </a:p>
          <a:p>
            <a:pPr marL="285750" indent="-285750">
              <a:lnSpc>
                <a:spcPts val="2500"/>
              </a:lnSpc>
              <a:buFont typeface="Arial" panose="020B0604020202020204" pitchFamily="34" charset="0"/>
              <a:buChar char="•"/>
            </a:pPr>
            <a:r>
              <a:rPr lang="en-US" sz="1400" dirty="0"/>
              <a:t>A nested type that is enclosed in a generic type cannot be instantiated unless types have been assigned to all enclosing types parameters	</a:t>
            </a:r>
          </a:p>
        </p:txBody>
      </p:sp>
      <p:sp>
        <p:nvSpPr>
          <p:cNvPr id="8" name="TextBox 7">
            <a:extLst>
              <a:ext uri="{FF2B5EF4-FFF2-40B4-BE49-F238E27FC236}">
                <a16:creationId xmlns:a16="http://schemas.microsoft.com/office/drawing/2014/main" id="{AA79DA55-76DE-4430-806E-EBAC6AAA81AB}"/>
              </a:ext>
            </a:extLst>
          </p:cNvPr>
          <p:cNvSpPr txBox="1"/>
          <p:nvPr/>
        </p:nvSpPr>
        <p:spPr>
          <a:xfrm>
            <a:off x="610251" y="3748057"/>
            <a:ext cx="6598269" cy="5181868"/>
          </a:xfrm>
          <a:prstGeom prst="rect">
            <a:avLst/>
          </a:prstGeom>
          <a:noFill/>
        </p:spPr>
        <p:txBody>
          <a:bodyPr wrap="square" rtlCol="0">
            <a:spAutoFit/>
          </a:bodyPr>
          <a:lstStyle/>
          <a:p>
            <a:pPr>
              <a:lnSpc>
                <a:spcPts val="2500"/>
              </a:lnSpc>
            </a:pPr>
            <a:r>
              <a:rPr lang="en-US" sz="1400" b="1" dirty="0"/>
              <a:t>Example of a Generic Class</a:t>
            </a:r>
            <a:endParaRPr lang="en-US" sz="1400" dirty="0"/>
          </a:p>
          <a:p>
            <a:pPr>
              <a:lnSpc>
                <a:spcPts val="2500"/>
              </a:lnSpc>
            </a:pPr>
            <a:r>
              <a:rPr lang="en-US" altLang="en-US" sz="1400" dirty="0">
                <a:solidFill>
                  <a:srgbClr val="0000FF"/>
                </a:solidFill>
                <a:latin typeface="Consolas" panose="020B0609020204030204" pitchFamily="49" charset="0"/>
              </a:rPr>
              <a:t>class</a:t>
            </a:r>
            <a:r>
              <a:rPr lang="en-US" altLang="en-US" sz="1400" dirty="0">
                <a:solidFill>
                  <a:srgbClr val="000000"/>
                </a:solidFill>
                <a:latin typeface="Consolas" panose="020B0609020204030204" pitchFamily="49" charset="0"/>
              </a:rPr>
              <a:t> </a:t>
            </a:r>
            <a:r>
              <a:rPr lang="en-US" altLang="en-US" sz="1400" dirty="0">
                <a:solidFill>
                  <a:srgbClr val="2B91AF"/>
                </a:solidFill>
                <a:latin typeface="Consolas" panose="020B0609020204030204" pitchFamily="49" charset="0"/>
              </a:rPr>
              <a:t>MyGenericClass</a:t>
            </a:r>
            <a:r>
              <a:rPr lang="en-US" altLang="en-US" sz="1400" dirty="0">
                <a:solidFill>
                  <a:srgbClr val="000000"/>
                </a:solidFill>
                <a:latin typeface="Consolas" panose="020B0609020204030204" pitchFamily="49" charset="0"/>
              </a:rPr>
              <a:t>&lt;T&gt; { </a:t>
            </a:r>
          </a:p>
          <a:p>
            <a:pPr>
              <a:lnSpc>
                <a:spcPts val="2500"/>
              </a:lnSpc>
            </a:pPr>
            <a:r>
              <a:rPr lang="en-US" altLang="en-US" sz="1400" dirty="0">
                <a:solidFill>
                  <a:srgbClr val="0000FF"/>
                </a:solidFill>
                <a:latin typeface="Consolas" panose="020B0609020204030204" pitchFamily="49" charset="0"/>
              </a:rPr>
              <a:t>	private</a:t>
            </a:r>
            <a:r>
              <a:rPr lang="en-US" altLang="en-US" sz="1400" dirty="0">
                <a:solidFill>
                  <a:srgbClr val="000000"/>
                </a:solidFill>
                <a:latin typeface="Consolas" panose="020B0609020204030204" pitchFamily="49" charset="0"/>
              </a:rPr>
              <a:t> T genericMemberVariable;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public</a:t>
            </a:r>
            <a:r>
              <a:rPr lang="en-US" altLang="en-US" sz="1400" dirty="0">
                <a:solidFill>
                  <a:srgbClr val="000000"/>
                </a:solidFill>
                <a:latin typeface="Consolas" panose="020B0609020204030204" pitchFamily="49" charset="0"/>
              </a:rPr>
              <a:t> </a:t>
            </a:r>
            <a:r>
              <a:rPr lang="en-US" altLang="en-US" sz="1400" dirty="0">
                <a:solidFill>
                  <a:srgbClr val="2B91AF"/>
                </a:solidFill>
                <a:latin typeface="Consolas" panose="020B0609020204030204" pitchFamily="49" charset="0"/>
              </a:rPr>
              <a:t>MyGenericClass</a:t>
            </a:r>
            <a:r>
              <a:rPr lang="en-US" altLang="en-US" sz="1400" dirty="0">
                <a:solidFill>
                  <a:srgbClr val="000000"/>
                </a:solidFill>
                <a:latin typeface="Consolas" panose="020B0609020204030204" pitchFamily="49" charset="0"/>
              </a:rPr>
              <a:t>(T </a:t>
            </a:r>
            <a:r>
              <a:rPr lang="en-US" altLang="en-US" sz="1400" dirty="0">
                <a:solidFill>
                  <a:srgbClr val="0000FF"/>
                </a:solidFill>
                <a:latin typeface="Consolas" panose="020B0609020204030204" pitchFamily="49" charset="0"/>
              </a:rPr>
              <a:t>value</a:t>
            </a:r>
            <a:r>
              <a:rPr lang="en-US" altLang="en-US" sz="1400" dirty="0">
                <a:solidFill>
                  <a:srgbClr val="000000"/>
                </a:solidFill>
                <a:latin typeface="Consolas" panose="020B0609020204030204" pitchFamily="49" charset="0"/>
              </a:rPr>
              <a:t>) { 					     		genericMemberVariable = </a:t>
            </a:r>
            <a:r>
              <a:rPr lang="en-US" altLang="en-US" sz="1400" dirty="0">
                <a:solidFill>
                  <a:srgbClr val="0000FF"/>
                </a:solidFill>
                <a:latin typeface="Consolas" panose="020B0609020204030204" pitchFamily="49" charset="0"/>
              </a:rPr>
              <a:t>value</a:t>
            </a:r>
            <a:r>
              <a:rPr lang="en-US" altLang="en-US" sz="1400" dirty="0">
                <a:solidFill>
                  <a:srgbClr val="000000"/>
                </a:solidFill>
                <a:latin typeface="Consolas" panose="020B0609020204030204" pitchFamily="49" charset="0"/>
              </a:rPr>
              <a:t>; </a:t>
            </a:r>
          </a:p>
          <a:p>
            <a:pPr>
              <a:lnSpc>
                <a:spcPts val="2500"/>
              </a:lnSpc>
            </a:pPr>
            <a:r>
              <a:rPr lang="en-US" altLang="en-US" sz="1400" dirty="0">
                <a:solidFill>
                  <a:srgbClr val="000000"/>
                </a:solidFill>
                <a:latin typeface="Consolas" panose="020B0609020204030204" pitchFamily="49" charset="0"/>
              </a:rPr>
              <a:t>	}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public</a:t>
            </a:r>
            <a:r>
              <a:rPr lang="en-US" altLang="en-US" sz="1400" dirty="0">
                <a:solidFill>
                  <a:srgbClr val="000000"/>
                </a:solidFill>
                <a:latin typeface="Consolas" panose="020B0609020204030204" pitchFamily="49" charset="0"/>
              </a:rPr>
              <a:t> T genericMethod(T genericParameter) { 					Console.WriteLine(</a:t>
            </a:r>
            <a:r>
              <a:rPr lang="en-US" altLang="en-US" sz="1400" dirty="0">
                <a:solidFill>
                  <a:srgbClr val="A31515"/>
                </a:solidFill>
                <a:latin typeface="Consolas" panose="020B0609020204030204" pitchFamily="49" charset="0"/>
              </a:rPr>
              <a:t>"Parameter type: {0}, value: {1}"</a:t>
            </a: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typeof</a:t>
            </a:r>
            <a:r>
              <a:rPr lang="en-US" altLang="en-US" sz="1400" dirty="0">
                <a:solidFill>
                  <a:srgbClr val="000000"/>
                </a:solidFill>
                <a:latin typeface="Consolas" panose="020B0609020204030204" pitchFamily="49" charset="0"/>
              </a:rPr>
              <a:t>(T).ToString(),genericParameter); 					Console.WriteLine(</a:t>
            </a:r>
            <a:r>
              <a:rPr lang="en-US" altLang="en-US" sz="1400" dirty="0">
                <a:solidFill>
                  <a:srgbClr val="A31515"/>
                </a:solidFill>
                <a:latin typeface="Consolas" panose="020B0609020204030204" pitchFamily="49" charset="0"/>
              </a:rPr>
              <a:t>"Return type: {0}, value: {1}"</a:t>
            </a: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typeof</a:t>
            </a:r>
            <a:r>
              <a:rPr lang="en-US" altLang="en-US" sz="1400" dirty="0">
                <a:solidFill>
                  <a:srgbClr val="000000"/>
                </a:solidFill>
                <a:latin typeface="Consolas" panose="020B0609020204030204" pitchFamily="49" charset="0"/>
              </a:rPr>
              <a:t>(T).ToString(), genericMemberVariable);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return</a:t>
            </a:r>
            <a:r>
              <a:rPr lang="en-US" altLang="en-US" sz="1400" dirty="0">
                <a:solidFill>
                  <a:srgbClr val="000000"/>
                </a:solidFill>
                <a:latin typeface="Consolas" panose="020B0609020204030204" pitchFamily="49" charset="0"/>
              </a:rPr>
              <a:t> genericMemberVariable; </a:t>
            </a:r>
          </a:p>
          <a:p>
            <a:pPr>
              <a:lnSpc>
                <a:spcPts val="2500"/>
              </a:lnSpc>
            </a:pPr>
            <a:r>
              <a:rPr lang="en-US" altLang="en-US" sz="1400" dirty="0">
                <a:solidFill>
                  <a:srgbClr val="000000"/>
                </a:solidFill>
                <a:latin typeface="Consolas" panose="020B0609020204030204" pitchFamily="49" charset="0"/>
              </a:rPr>
              <a:t>	} </a:t>
            </a:r>
          </a:p>
          <a:p>
            <a:pPr>
              <a:lnSpc>
                <a:spcPts val="2500"/>
              </a:lnSpc>
            </a:pPr>
            <a:r>
              <a:rPr lang="en-US" altLang="en-US" sz="1400" dirty="0">
                <a:solidFill>
                  <a:srgbClr val="000000"/>
                </a:solidFill>
                <a:latin typeface="Consolas" panose="020B0609020204030204" pitchFamily="49" charset="0"/>
              </a:rPr>
              <a:t>	</a:t>
            </a:r>
            <a:r>
              <a:rPr lang="en-US" altLang="en-US" sz="1400" dirty="0">
                <a:solidFill>
                  <a:srgbClr val="0000FF"/>
                </a:solidFill>
                <a:latin typeface="Consolas" panose="020B0609020204030204" pitchFamily="49" charset="0"/>
              </a:rPr>
              <a:t>public</a:t>
            </a:r>
            <a:r>
              <a:rPr lang="en-US" altLang="en-US" sz="1400" dirty="0">
                <a:solidFill>
                  <a:srgbClr val="000000"/>
                </a:solidFill>
                <a:latin typeface="Consolas" panose="020B0609020204030204" pitchFamily="49" charset="0"/>
              </a:rPr>
              <a:t> T genericProperty { get; set; } </a:t>
            </a:r>
          </a:p>
          <a:p>
            <a:pPr>
              <a:lnSpc>
                <a:spcPts val="2500"/>
              </a:lnSpc>
            </a:pPr>
            <a:r>
              <a:rPr lang="en-US" altLang="en-US" sz="1400" dirty="0">
                <a:solidFill>
                  <a:srgbClr val="000000"/>
                </a:solidFill>
                <a:latin typeface="Consolas" panose="020B0609020204030204" pitchFamily="49" charset="0"/>
              </a:rPr>
              <a:t>}</a:t>
            </a:r>
            <a:r>
              <a:rPr lang="en-US" altLang="en-US" sz="1100" dirty="0"/>
              <a:t> </a:t>
            </a:r>
            <a:endParaRPr lang="en-US" sz="1400" dirty="0"/>
          </a:p>
          <a:p>
            <a:pPr>
              <a:lnSpc>
                <a:spcPts val="2500"/>
              </a:lnSpc>
            </a:pPr>
            <a:endParaRPr lang="en-US" sz="1400" dirty="0"/>
          </a:p>
        </p:txBody>
      </p:sp>
      <p:cxnSp>
        <p:nvCxnSpPr>
          <p:cNvPr id="13" name="Straight Connector 12">
            <a:extLst>
              <a:ext uri="{FF2B5EF4-FFF2-40B4-BE49-F238E27FC236}">
                <a16:creationId xmlns:a16="http://schemas.microsoft.com/office/drawing/2014/main" id="{74D0DFD6-748D-4F6D-A140-630B46C1C765}"/>
              </a:ext>
            </a:extLst>
          </p:cNvPr>
          <p:cNvCxnSpPr>
            <a:cxnSpLocks/>
          </p:cNvCxnSpPr>
          <p:nvPr/>
        </p:nvCxnSpPr>
        <p:spPr>
          <a:xfrm>
            <a:off x="504092" y="3665996"/>
            <a:ext cx="6494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900D6B-71BD-45F7-AF61-95E97B27799E}"/>
              </a:ext>
            </a:extLst>
          </p:cNvPr>
          <p:cNvCxnSpPr/>
          <p:nvPr/>
        </p:nvCxnSpPr>
        <p:spPr>
          <a:xfrm>
            <a:off x="6998677" y="3665996"/>
            <a:ext cx="0" cy="50559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1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heel(1)">
                                      <p:cBhvr>
                                        <p:cTn id="5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4F6790-CDF2-447A-A7AE-B869B5F7AAD1}"/>
              </a:ext>
            </a:extLst>
          </p:cNvPr>
          <p:cNvSpPr/>
          <p:nvPr/>
        </p:nvSpPr>
        <p:spPr>
          <a:xfrm>
            <a:off x="398585" y="457200"/>
            <a:ext cx="12074769" cy="337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12B5458-9D5D-4805-8B69-137F6035AD19}"/>
              </a:ext>
            </a:extLst>
          </p:cNvPr>
          <p:cNvPicPr>
            <a:picLocks noChangeAspect="1" noChangeArrowheads="1"/>
          </p:cNvPicPr>
          <p:nvPr/>
        </p:nvPicPr>
        <p:blipFill>
          <a:blip r:embed="rId2">
            <a:alphaModFix amt="20000"/>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314459">
            <a:off x="2788663" y="26646"/>
            <a:ext cx="7294611" cy="87211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B50BE5-1941-4467-ABA9-568658C84B8F}"/>
              </a:ext>
            </a:extLst>
          </p:cNvPr>
          <p:cNvSpPr>
            <a:spLocks noGrp="1"/>
          </p:cNvSpPr>
          <p:nvPr>
            <p:ph type="title"/>
          </p:nvPr>
        </p:nvSpPr>
        <p:spPr>
          <a:xfrm>
            <a:off x="610252" y="361781"/>
            <a:ext cx="11581097" cy="646407"/>
          </a:xfrm>
        </p:spPr>
        <p:txBody>
          <a:bodyPr>
            <a:normAutofit fontScale="90000"/>
          </a:bodyPr>
          <a:lstStyle/>
          <a:p>
            <a:r>
              <a:rPr lang="en-US" dirty="0"/>
              <a:t>Sensors</a:t>
            </a:r>
          </a:p>
        </p:txBody>
      </p:sp>
      <p:sp>
        <p:nvSpPr>
          <p:cNvPr id="4" name="Content Placeholder 2">
            <a:extLst>
              <a:ext uri="{FF2B5EF4-FFF2-40B4-BE49-F238E27FC236}">
                <a16:creationId xmlns:a16="http://schemas.microsoft.com/office/drawing/2014/main" id="{6EDC4F75-D5C2-48E0-9498-A3B365FE059D}"/>
              </a:ext>
            </a:extLst>
          </p:cNvPr>
          <p:cNvSpPr>
            <a:spLocks noGrp="1"/>
          </p:cNvSpPr>
          <p:nvPr>
            <p:ph idx="1"/>
          </p:nvPr>
        </p:nvSpPr>
        <p:spPr>
          <a:xfrm>
            <a:off x="556585" y="1008189"/>
            <a:ext cx="11688429" cy="894577"/>
          </a:xfrm>
        </p:spPr>
        <p:txBody>
          <a:bodyPr>
            <a:normAutofit/>
          </a:bodyPr>
          <a:lstStyle/>
          <a:p>
            <a:pPr marL="0" indent="0" algn="just">
              <a:lnSpc>
                <a:spcPts val="2500"/>
              </a:lnSpc>
              <a:spcBef>
                <a:spcPts val="600"/>
              </a:spcBef>
              <a:buNone/>
            </a:pPr>
            <a:r>
              <a:rPr lang="en-US" sz="1400" dirty="0"/>
              <a:t>A sensor can be defined as a component that detects the changes in the nearby environment and then sends the relevant data to the operating system or processor.</a:t>
            </a:r>
          </a:p>
        </p:txBody>
      </p:sp>
      <p:sp>
        <p:nvSpPr>
          <p:cNvPr id="5" name="TextBox 4">
            <a:extLst>
              <a:ext uri="{FF2B5EF4-FFF2-40B4-BE49-F238E27FC236}">
                <a16:creationId xmlns:a16="http://schemas.microsoft.com/office/drawing/2014/main" id="{AAB50A23-647F-4D21-8C8B-9FF49AC0DB4A}"/>
              </a:ext>
            </a:extLst>
          </p:cNvPr>
          <p:cNvSpPr txBox="1"/>
          <p:nvPr/>
        </p:nvSpPr>
        <p:spPr>
          <a:xfrm>
            <a:off x="556585" y="2032572"/>
            <a:ext cx="4397800" cy="5868594"/>
          </a:xfrm>
          <a:prstGeom prst="rect">
            <a:avLst/>
          </a:prstGeom>
          <a:noFill/>
        </p:spPr>
        <p:txBody>
          <a:bodyPr wrap="square" rtlCol="0">
            <a:spAutoFit/>
          </a:bodyPr>
          <a:lstStyle/>
          <a:p>
            <a:pPr>
              <a:lnSpc>
                <a:spcPct val="150000"/>
              </a:lnSpc>
            </a:pPr>
            <a:r>
              <a:rPr lang="en-US" sz="1400" b="1" dirty="0"/>
              <a:t>Three main categories</a:t>
            </a:r>
          </a:p>
          <a:p>
            <a:pPr marL="342900" indent="-342900">
              <a:lnSpc>
                <a:spcPct val="150000"/>
              </a:lnSpc>
              <a:buAutoNum type="arabicPeriod"/>
            </a:pPr>
            <a:r>
              <a:rPr lang="en-US" sz="1400" dirty="0"/>
              <a:t>Motion Sensors</a:t>
            </a:r>
          </a:p>
          <a:p>
            <a:pPr marL="869594" lvl="1" indent="-342900">
              <a:lnSpc>
                <a:spcPct val="150000"/>
              </a:lnSpc>
              <a:buFont typeface="Arial" panose="020B0604020202020204" pitchFamily="34" charset="0"/>
              <a:buChar char="•"/>
            </a:pPr>
            <a:r>
              <a:rPr lang="en-US" sz="1400" dirty="0"/>
              <a:t>Measures axis-based motions</a:t>
            </a:r>
          </a:p>
          <a:p>
            <a:pPr marL="1396289" lvl="2" indent="-342900">
              <a:lnSpc>
                <a:spcPct val="150000"/>
              </a:lnSpc>
              <a:buFont typeface="Arial" panose="020B0604020202020204" pitchFamily="34" charset="0"/>
              <a:buChar char="•"/>
            </a:pPr>
            <a:r>
              <a:rPr lang="en-US" sz="1400" dirty="0"/>
              <a:t>Acceleration forces</a:t>
            </a:r>
          </a:p>
          <a:p>
            <a:pPr marL="1396289" lvl="2" indent="-342900">
              <a:lnSpc>
                <a:spcPct val="150000"/>
              </a:lnSpc>
              <a:buFont typeface="Arial" panose="020B0604020202020204" pitchFamily="34" charset="0"/>
              <a:buChar char="•"/>
            </a:pPr>
            <a:r>
              <a:rPr lang="en-US" sz="1400" dirty="0"/>
              <a:t>Rotational forces</a:t>
            </a:r>
          </a:p>
          <a:p>
            <a:pPr marL="869594" lvl="1" indent="-342900">
              <a:lnSpc>
                <a:spcPct val="150000"/>
              </a:lnSpc>
              <a:buFont typeface="Arial" panose="020B0604020202020204" pitchFamily="34" charset="0"/>
              <a:buChar char="•"/>
            </a:pPr>
            <a:r>
              <a:rPr lang="en-US" sz="1400" dirty="0"/>
              <a:t>Includes</a:t>
            </a:r>
          </a:p>
          <a:p>
            <a:pPr marL="1396289" lvl="2" indent="-342900">
              <a:lnSpc>
                <a:spcPct val="150000"/>
              </a:lnSpc>
              <a:buFont typeface="Arial" panose="020B0604020202020204" pitchFamily="34" charset="0"/>
              <a:buChar char="•"/>
            </a:pPr>
            <a:r>
              <a:rPr lang="en-US" sz="1400" dirty="0"/>
              <a:t>Accelerometer</a:t>
            </a:r>
          </a:p>
          <a:p>
            <a:pPr marL="1396289" lvl="2" indent="-342900">
              <a:lnSpc>
                <a:spcPct val="150000"/>
              </a:lnSpc>
              <a:buFont typeface="Arial" panose="020B0604020202020204" pitchFamily="34" charset="0"/>
              <a:buChar char="•"/>
            </a:pPr>
            <a:r>
              <a:rPr lang="en-US" sz="1400" dirty="0"/>
              <a:t>Gravity Sensors</a:t>
            </a:r>
          </a:p>
          <a:p>
            <a:pPr marL="1396289" lvl="2" indent="-342900">
              <a:lnSpc>
                <a:spcPct val="150000"/>
              </a:lnSpc>
              <a:buFont typeface="Arial" panose="020B0604020202020204" pitchFamily="34" charset="0"/>
              <a:buChar char="•"/>
            </a:pPr>
            <a:r>
              <a:rPr lang="en-US" sz="1400" dirty="0"/>
              <a:t>Gyroscopes sensors</a:t>
            </a:r>
          </a:p>
          <a:p>
            <a:pPr marL="342900" indent="-342900">
              <a:lnSpc>
                <a:spcPct val="150000"/>
              </a:lnSpc>
              <a:buAutoNum type="arabicPeriod"/>
            </a:pPr>
            <a:r>
              <a:rPr lang="en-US" sz="1400" dirty="0"/>
              <a:t>Environment Sensors</a:t>
            </a:r>
          </a:p>
          <a:p>
            <a:pPr marL="869594" lvl="1" indent="-342900">
              <a:lnSpc>
                <a:spcPct val="150000"/>
              </a:lnSpc>
              <a:buFont typeface="Arial" panose="020B0604020202020204" pitchFamily="34" charset="0"/>
              <a:buChar char="•"/>
            </a:pPr>
            <a:r>
              <a:rPr lang="en-US" sz="1400" dirty="0"/>
              <a:t>Measures environmental parameters</a:t>
            </a:r>
          </a:p>
          <a:p>
            <a:pPr marL="1396289" lvl="2" indent="-342900">
              <a:lnSpc>
                <a:spcPct val="150000"/>
              </a:lnSpc>
              <a:buFont typeface="Arial" panose="020B0604020202020204" pitchFamily="34" charset="0"/>
              <a:buChar char="•"/>
            </a:pPr>
            <a:r>
              <a:rPr lang="en-US" sz="1400" dirty="0"/>
              <a:t>Air pressure</a:t>
            </a:r>
          </a:p>
          <a:p>
            <a:pPr marL="1396289" lvl="2" indent="-342900">
              <a:lnSpc>
                <a:spcPct val="150000"/>
              </a:lnSpc>
              <a:buFont typeface="Arial" panose="020B0604020202020204" pitchFamily="34" charset="0"/>
              <a:buChar char="•"/>
            </a:pPr>
            <a:r>
              <a:rPr lang="en-US" sz="1400" dirty="0"/>
              <a:t>Temperature etc.</a:t>
            </a:r>
          </a:p>
          <a:p>
            <a:pPr marL="342900" indent="-342900">
              <a:lnSpc>
                <a:spcPct val="150000"/>
              </a:lnSpc>
              <a:buAutoNum type="arabicPeriod"/>
            </a:pPr>
            <a:r>
              <a:rPr lang="en-US" sz="1400" dirty="0"/>
              <a:t>Position Sensors </a:t>
            </a:r>
          </a:p>
          <a:p>
            <a:pPr marL="812444" lvl="1" indent="-285750">
              <a:lnSpc>
                <a:spcPct val="150000"/>
              </a:lnSpc>
              <a:buFont typeface="Arial" panose="020B0604020202020204" pitchFamily="34" charset="0"/>
              <a:buChar char="•"/>
            </a:pPr>
            <a:r>
              <a:rPr lang="en-US" sz="1400" dirty="0"/>
              <a:t>Measures physical position of device</a:t>
            </a:r>
          </a:p>
          <a:p>
            <a:pPr marL="812444" lvl="1" indent="-285750">
              <a:lnSpc>
                <a:spcPct val="150000"/>
              </a:lnSpc>
              <a:buFont typeface="Arial" panose="020B0604020202020204" pitchFamily="34" charset="0"/>
              <a:buChar char="•"/>
            </a:pPr>
            <a:r>
              <a:rPr lang="en-US" sz="1400" dirty="0"/>
              <a:t>Includes</a:t>
            </a:r>
          </a:p>
          <a:p>
            <a:pPr marL="1339139" lvl="2" indent="-285750">
              <a:lnSpc>
                <a:spcPct val="150000"/>
              </a:lnSpc>
              <a:buFont typeface="Arial" panose="020B0604020202020204" pitchFamily="34" charset="0"/>
              <a:buChar char="•"/>
            </a:pPr>
            <a:r>
              <a:rPr lang="en-US" sz="1400" dirty="0"/>
              <a:t>Orientation sensors</a:t>
            </a:r>
          </a:p>
          <a:p>
            <a:pPr marL="1339139" lvl="2" indent="-285750">
              <a:lnSpc>
                <a:spcPct val="150000"/>
              </a:lnSpc>
              <a:buFont typeface="Arial" panose="020B0604020202020204" pitchFamily="34" charset="0"/>
              <a:buChar char="•"/>
            </a:pPr>
            <a:r>
              <a:rPr lang="en-US" sz="1400" dirty="0"/>
              <a:t>Magnetometers</a:t>
            </a:r>
          </a:p>
        </p:txBody>
      </p:sp>
      <p:sp>
        <p:nvSpPr>
          <p:cNvPr id="6" name="TextBox 5">
            <a:extLst>
              <a:ext uri="{FF2B5EF4-FFF2-40B4-BE49-F238E27FC236}">
                <a16:creationId xmlns:a16="http://schemas.microsoft.com/office/drawing/2014/main" id="{CF21F3BD-CC32-4826-A647-E6080A887819}"/>
              </a:ext>
            </a:extLst>
          </p:cNvPr>
          <p:cNvSpPr txBox="1"/>
          <p:nvPr/>
        </p:nvSpPr>
        <p:spPr>
          <a:xfrm>
            <a:off x="5113711" y="2032572"/>
            <a:ext cx="3042459" cy="4252767"/>
          </a:xfrm>
          <a:prstGeom prst="rect">
            <a:avLst/>
          </a:prstGeom>
          <a:noFill/>
        </p:spPr>
        <p:txBody>
          <a:bodyPr wrap="square" rtlCol="0">
            <a:spAutoFit/>
          </a:bodyPr>
          <a:lstStyle/>
          <a:p>
            <a:pPr>
              <a:lnSpc>
                <a:spcPct val="150000"/>
              </a:lnSpc>
            </a:pPr>
            <a:r>
              <a:rPr lang="en-US" sz="1400" b="1" dirty="0"/>
              <a:t>Standard sensors on mobile</a:t>
            </a:r>
          </a:p>
          <a:p>
            <a:pPr marL="342900" indent="-342900">
              <a:lnSpc>
                <a:spcPct val="150000"/>
              </a:lnSpc>
              <a:buAutoNum type="arabicPeriod"/>
            </a:pPr>
            <a:r>
              <a:rPr lang="en-US" sz="1400" dirty="0"/>
              <a:t>Accelerometer</a:t>
            </a:r>
          </a:p>
          <a:p>
            <a:pPr marL="342900" indent="-342900">
              <a:lnSpc>
                <a:spcPct val="150000"/>
              </a:lnSpc>
              <a:buAutoNum type="arabicPeriod"/>
            </a:pPr>
            <a:r>
              <a:rPr lang="en-US" sz="1400" dirty="0"/>
              <a:t>Ambient Light Sensor</a:t>
            </a:r>
          </a:p>
          <a:p>
            <a:pPr marL="342900" indent="-342900">
              <a:lnSpc>
                <a:spcPct val="150000"/>
              </a:lnSpc>
              <a:buAutoNum type="arabicPeriod"/>
            </a:pPr>
            <a:r>
              <a:rPr lang="en-US" sz="1400" dirty="0"/>
              <a:t>Ambient Temperature Sensor</a:t>
            </a:r>
          </a:p>
          <a:p>
            <a:pPr marL="342900" indent="-342900">
              <a:lnSpc>
                <a:spcPct val="150000"/>
              </a:lnSpc>
              <a:buAutoNum type="arabicPeriod"/>
            </a:pPr>
            <a:r>
              <a:rPr lang="en-US" sz="1400" dirty="0"/>
              <a:t>Air Humidity Sensor</a:t>
            </a:r>
          </a:p>
          <a:p>
            <a:pPr marL="342900" indent="-342900">
              <a:lnSpc>
                <a:spcPct val="150000"/>
              </a:lnSpc>
              <a:buAutoNum type="arabicPeriod"/>
            </a:pPr>
            <a:r>
              <a:rPr lang="en-US" sz="1400" dirty="0"/>
              <a:t>Barometer Sensor</a:t>
            </a:r>
          </a:p>
          <a:p>
            <a:pPr marL="342900" indent="-342900">
              <a:lnSpc>
                <a:spcPct val="150000"/>
              </a:lnSpc>
              <a:buAutoNum type="arabicPeriod"/>
            </a:pPr>
            <a:r>
              <a:rPr lang="en-US" sz="1400" dirty="0"/>
              <a:t>Fingerprint Sensor</a:t>
            </a:r>
          </a:p>
          <a:p>
            <a:pPr marL="342900" indent="-342900">
              <a:lnSpc>
                <a:spcPct val="150000"/>
              </a:lnSpc>
              <a:buAutoNum type="arabicPeriod"/>
            </a:pPr>
            <a:r>
              <a:rPr lang="en-US" sz="1400" dirty="0"/>
              <a:t>Gyroscope Sensor</a:t>
            </a:r>
          </a:p>
          <a:p>
            <a:pPr marL="342900" indent="-342900">
              <a:lnSpc>
                <a:spcPct val="150000"/>
              </a:lnSpc>
              <a:buAutoNum type="arabicPeriod"/>
            </a:pPr>
            <a:r>
              <a:rPr lang="en-US" sz="1400" dirty="0"/>
              <a:t>Harmful Radiation Sensor</a:t>
            </a:r>
          </a:p>
          <a:p>
            <a:pPr marL="342900" indent="-342900">
              <a:lnSpc>
                <a:spcPct val="150000"/>
              </a:lnSpc>
              <a:buAutoNum type="arabicPeriod"/>
            </a:pPr>
            <a:r>
              <a:rPr lang="en-US" sz="1400" dirty="0"/>
              <a:t>Magnetometer</a:t>
            </a:r>
          </a:p>
          <a:p>
            <a:pPr marL="342900" indent="-342900">
              <a:lnSpc>
                <a:spcPct val="150000"/>
              </a:lnSpc>
              <a:buAutoNum type="arabicPeriod"/>
            </a:pPr>
            <a:r>
              <a:rPr lang="en-US" sz="1400" dirty="0"/>
              <a:t>NFC sensor</a:t>
            </a:r>
          </a:p>
          <a:p>
            <a:pPr marL="342900" indent="-342900">
              <a:lnSpc>
                <a:spcPct val="150000"/>
              </a:lnSpc>
              <a:buAutoNum type="arabicPeriod"/>
            </a:pPr>
            <a:r>
              <a:rPr lang="en-US" sz="1400" dirty="0"/>
              <a:t>Proximity Sensor</a:t>
            </a:r>
          </a:p>
          <a:p>
            <a:pPr marL="342900" indent="-342900">
              <a:lnSpc>
                <a:spcPct val="150000"/>
              </a:lnSpc>
              <a:buAutoNum type="arabicPeriod"/>
            </a:pPr>
            <a:r>
              <a:rPr lang="en-US" sz="1400" dirty="0"/>
              <a:t>Pedometer Sensor</a:t>
            </a:r>
          </a:p>
        </p:txBody>
      </p:sp>
      <p:sp>
        <p:nvSpPr>
          <p:cNvPr id="7" name="TextBox 6">
            <a:extLst>
              <a:ext uri="{FF2B5EF4-FFF2-40B4-BE49-F238E27FC236}">
                <a16:creationId xmlns:a16="http://schemas.microsoft.com/office/drawing/2014/main" id="{F677E0CC-5C43-48E7-90F0-5FEE60698FDF}"/>
              </a:ext>
            </a:extLst>
          </p:cNvPr>
          <p:cNvSpPr txBox="1"/>
          <p:nvPr/>
        </p:nvSpPr>
        <p:spPr>
          <a:xfrm>
            <a:off x="8315497" y="2032572"/>
            <a:ext cx="4486103" cy="2960106"/>
          </a:xfrm>
          <a:prstGeom prst="rect">
            <a:avLst/>
          </a:prstGeom>
          <a:noFill/>
        </p:spPr>
        <p:txBody>
          <a:bodyPr wrap="square" rtlCol="0">
            <a:spAutoFit/>
          </a:bodyPr>
          <a:lstStyle/>
          <a:p>
            <a:pPr>
              <a:lnSpc>
                <a:spcPct val="150000"/>
              </a:lnSpc>
            </a:pPr>
            <a:r>
              <a:rPr lang="en-US" sz="1400" b="1" dirty="0"/>
              <a:t>Sensor &amp; Hardware Used in Game App</a:t>
            </a:r>
          </a:p>
          <a:p>
            <a:pPr marL="342900" indent="-342900">
              <a:lnSpc>
                <a:spcPct val="150000"/>
              </a:lnSpc>
              <a:buAutoNum type="arabicPeriod"/>
            </a:pPr>
            <a:r>
              <a:rPr lang="en-US" sz="1400" dirty="0"/>
              <a:t>Accelerometer</a:t>
            </a:r>
          </a:p>
          <a:p>
            <a:pPr marL="812444" lvl="1" indent="-285750">
              <a:lnSpc>
                <a:spcPct val="150000"/>
              </a:lnSpc>
              <a:buFont typeface="Arial" panose="020B0604020202020204" pitchFamily="34" charset="0"/>
              <a:buChar char="•"/>
            </a:pPr>
            <a:r>
              <a:rPr lang="en-US" sz="1400" dirty="0"/>
              <a:t>To measure the reading of tilt actions and thus to predict the answer</a:t>
            </a:r>
          </a:p>
          <a:p>
            <a:pPr marL="812444" lvl="1" indent="-285750">
              <a:lnSpc>
                <a:spcPct val="150000"/>
              </a:lnSpc>
              <a:buFont typeface="Arial" panose="020B0604020202020204" pitchFamily="34" charset="0"/>
              <a:buChar char="•"/>
            </a:pPr>
            <a:r>
              <a:rPr lang="en-US" sz="1400" dirty="0"/>
              <a:t>Used to play level 2</a:t>
            </a:r>
          </a:p>
          <a:p>
            <a:pPr marL="342900" indent="-342900">
              <a:lnSpc>
                <a:spcPct val="150000"/>
              </a:lnSpc>
              <a:buAutoNum type="arabicPeriod" startAt="2"/>
            </a:pPr>
            <a:r>
              <a:rPr lang="en-US" sz="1400" dirty="0"/>
              <a:t>Device Front Camera</a:t>
            </a:r>
          </a:p>
          <a:p>
            <a:pPr marL="812444" lvl="1" indent="-285750">
              <a:lnSpc>
                <a:spcPct val="150000"/>
              </a:lnSpc>
              <a:buFont typeface="Arial" panose="020B0604020202020204" pitchFamily="34" charset="0"/>
              <a:buChar char="•"/>
            </a:pPr>
            <a:r>
              <a:rPr lang="en-US" sz="1400" dirty="0"/>
              <a:t>Used to take profile picture while new user registers.</a:t>
            </a:r>
          </a:p>
          <a:p>
            <a:pPr lvl="1">
              <a:lnSpc>
                <a:spcPct val="150000"/>
              </a:lnSpc>
            </a:pPr>
            <a:endParaRPr lang="en-US" sz="1400" dirty="0"/>
          </a:p>
        </p:txBody>
      </p:sp>
      <p:sp>
        <p:nvSpPr>
          <p:cNvPr id="8" name="TextBox 7">
            <a:extLst>
              <a:ext uri="{FF2B5EF4-FFF2-40B4-BE49-F238E27FC236}">
                <a16:creationId xmlns:a16="http://schemas.microsoft.com/office/drawing/2014/main" id="{B2E91D86-8446-48D5-B448-575D04DE228C}"/>
              </a:ext>
            </a:extLst>
          </p:cNvPr>
          <p:cNvSpPr txBox="1"/>
          <p:nvPr/>
        </p:nvSpPr>
        <p:spPr>
          <a:xfrm>
            <a:off x="8315497" y="4992678"/>
            <a:ext cx="4486103" cy="2960106"/>
          </a:xfrm>
          <a:prstGeom prst="rect">
            <a:avLst/>
          </a:prstGeom>
          <a:noFill/>
        </p:spPr>
        <p:txBody>
          <a:bodyPr wrap="square" rtlCol="0">
            <a:spAutoFit/>
          </a:bodyPr>
          <a:lstStyle/>
          <a:p>
            <a:pPr>
              <a:lnSpc>
                <a:spcPct val="150000"/>
              </a:lnSpc>
            </a:pPr>
            <a:r>
              <a:rPr lang="en-US" sz="1400" b="1" dirty="0"/>
              <a:t>Unity Native Classes</a:t>
            </a:r>
          </a:p>
          <a:p>
            <a:pPr marL="342900" indent="-342900">
              <a:lnSpc>
                <a:spcPct val="150000"/>
              </a:lnSpc>
              <a:buAutoNum type="arabicPeriod"/>
            </a:pPr>
            <a:r>
              <a:rPr lang="en-US" sz="1400" dirty="0"/>
              <a:t>Accelerometer</a:t>
            </a:r>
          </a:p>
          <a:p>
            <a:pPr marL="812444" lvl="1" indent="-285750">
              <a:lnSpc>
                <a:spcPct val="150000"/>
              </a:lnSpc>
              <a:buFont typeface="Arial" panose="020B0604020202020204" pitchFamily="34" charset="0"/>
              <a:buChar char="•"/>
            </a:pPr>
            <a:r>
              <a:rPr lang="en-US" sz="1400" dirty="0"/>
              <a:t>Input class</a:t>
            </a:r>
          </a:p>
          <a:p>
            <a:pPr marL="812444" lvl="1" indent="-285750">
              <a:lnSpc>
                <a:spcPct val="150000"/>
              </a:lnSpc>
              <a:buFont typeface="Arial" panose="020B0604020202020204" pitchFamily="34" charset="0"/>
              <a:buChar char="•"/>
            </a:pPr>
            <a:r>
              <a:rPr lang="en-US" sz="1400" dirty="0"/>
              <a:t>Input.acceleration.x</a:t>
            </a:r>
          </a:p>
          <a:p>
            <a:pPr marL="812444" lvl="1" indent="-285750">
              <a:lnSpc>
                <a:spcPct val="150000"/>
              </a:lnSpc>
              <a:buFont typeface="Arial" panose="020B0604020202020204" pitchFamily="34" charset="0"/>
              <a:buChar char="•"/>
            </a:pPr>
            <a:r>
              <a:rPr lang="en-US" sz="1400" dirty="0"/>
              <a:t>Input.acceleration.y</a:t>
            </a:r>
          </a:p>
          <a:p>
            <a:pPr marL="342900" indent="-342900">
              <a:lnSpc>
                <a:spcPct val="150000"/>
              </a:lnSpc>
              <a:buAutoNum type="arabicPeriod" startAt="2"/>
            </a:pPr>
            <a:r>
              <a:rPr lang="en-US" sz="1400" dirty="0"/>
              <a:t>Device Front Camera</a:t>
            </a:r>
          </a:p>
          <a:p>
            <a:pPr marL="812444" lvl="1" indent="-285750">
              <a:lnSpc>
                <a:spcPct val="150000"/>
              </a:lnSpc>
              <a:buFont typeface="Arial" panose="020B0604020202020204" pitchFamily="34" charset="0"/>
              <a:buChar char="•"/>
            </a:pPr>
            <a:r>
              <a:rPr lang="en-US" sz="1400" dirty="0"/>
              <a:t>WebCamTexture class</a:t>
            </a:r>
          </a:p>
          <a:p>
            <a:pPr marL="812444" lvl="1" indent="-285750">
              <a:lnSpc>
                <a:spcPct val="150000"/>
              </a:lnSpc>
              <a:buFont typeface="Arial" panose="020B0604020202020204" pitchFamily="34" charset="0"/>
              <a:buChar char="•"/>
            </a:pPr>
            <a:r>
              <a:rPr lang="en-US" sz="1400" dirty="0"/>
              <a:t>WebCamTexture.devices</a:t>
            </a:r>
          </a:p>
          <a:p>
            <a:pPr marL="812444" lvl="1" indent="-285750">
              <a:lnSpc>
                <a:spcPct val="150000"/>
              </a:lnSpc>
              <a:buFont typeface="Arial" panose="020B0604020202020204" pitchFamily="34" charset="0"/>
              <a:buChar char="•"/>
            </a:pPr>
            <a:r>
              <a:rPr lang="en-US" sz="1400" dirty="0"/>
              <a:t>WebCamTextureObj.Play()</a:t>
            </a:r>
          </a:p>
        </p:txBody>
      </p:sp>
      <p:cxnSp>
        <p:nvCxnSpPr>
          <p:cNvPr id="13" name="Straight Connector 12">
            <a:extLst>
              <a:ext uri="{FF2B5EF4-FFF2-40B4-BE49-F238E27FC236}">
                <a16:creationId xmlns:a16="http://schemas.microsoft.com/office/drawing/2014/main" id="{20BC1CC1-CD8E-4F5D-B9A7-AA002C02A3DA}"/>
              </a:ext>
            </a:extLst>
          </p:cNvPr>
          <p:cNvCxnSpPr/>
          <p:nvPr/>
        </p:nvCxnSpPr>
        <p:spPr>
          <a:xfrm>
            <a:off x="4747846" y="1926212"/>
            <a:ext cx="0" cy="6818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DBB0C88-4EA7-4B11-AB31-B93C900449ED}"/>
              </a:ext>
            </a:extLst>
          </p:cNvPr>
          <p:cNvCxnSpPr/>
          <p:nvPr/>
        </p:nvCxnSpPr>
        <p:spPr>
          <a:xfrm>
            <a:off x="8156170" y="1902766"/>
            <a:ext cx="0" cy="68183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2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6C93-32E9-4BF8-8821-5955FCA660DF}"/>
              </a:ext>
            </a:extLst>
          </p:cNvPr>
          <p:cNvSpPr>
            <a:spLocks noGrp="1"/>
          </p:cNvSpPr>
          <p:nvPr>
            <p:ph type="title"/>
          </p:nvPr>
        </p:nvSpPr>
        <p:spPr>
          <a:xfrm>
            <a:off x="441960" y="355784"/>
            <a:ext cx="11917679" cy="792480"/>
          </a:xfrm>
          <a:solidFill>
            <a:schemeClr val="bg1"/>
          </a:solidFill>
        </p:spPr>
        <p:txBody>
          <a:bodyPr/>
          <a:lstStyle/>
          <a:p>
            <a:r>
              <a:rPr lang="en-US" dirty="0"/>
              <a:t>Building To Android Platform</a:t>
            </a:r>
          </a:p>
        </p:txBody>
      </p:sp>
      <p:sp>
        <p:nvSpPr>
          <p:cNvPr id="4" name="Content Placeholder 2">
            <a:extLst>
              <a:ext uri="{FF2B5EF4-FFF2-40B4-BE49-F238E27FC236}">
                <a16:creationId xmlns:a16="http://schemas.microsoft.com/office/drawing/2014/main" id="{BCDE9A1E-EBFE-4586-9FE2-6479165615FF}"/>
              </a:ext>
            </a:extLst>
          </p:cNvPr>
          <p:cNvSpPr>
            <a:spLocks noGrp="1"/>
          </p:cNvSpPr>
          <p:nvPr>
            <p:ph idx="1"/>
          </p:nvPr>
        </p:nvSpPr>
        <p:spPr>
          <a:xfrm>
            <a:off x="350520" y="1303795"/>
            <a:ext cx="6278880" cy="1927086"/>
          </a:xfrm>
        </p:spPr>
        <p:txBody>
          <a:bodyPr>
            <a:noAutofit/>
          </a:bodyPr>
          <a:lstStyle/>
          <a:p>
            <a:pPr marL="0" indent="0" algn="just">
              <a:lnSpc>
                <a:spcPct val="100000"/>
              </a:lnSpc>
              <a:spcBef>
                <a:spcPts val="600"/>
              </a:spcBef>
              <a:buClr>
                <a:schemeClr val="tx1"/>
              </a:buClr>
              <a:buNone/>
            </a:pPr>
            <a:r>
              <a:rPr lang="en-US" sz="1400" dirty="0"/>
              <a:t>Supports building games for more than 25 different platforms including</a:t>
            </a:r>
          </a:p>
          <a:p>
            <a:pPr lvl="1" algn="just">
              <a:spcBef>
                <a:spcPts val="600"/>
              </a:spcBef>
              <a:buClr>
                <a:schemeClr val="tx1"/>
              </a:buClr>
              <a:buFont typeface="Arial" panose="020B0604020202020204" pitchFamily="34" charset="0"/>
              <a:buChar char="•"/>
            </a:pPr>
            <a:r>
              <a:rPr lang="en-US" sz="1400" dirty="0"/>
              <a:t>Mobile</a:t>
            </a:r>
          </a:p>
          <a:p>
            <a:pPr lvl="1" algn="just">
              <a:spcBef>
                <a:spcPts val="600"/>
              </a:spcBef>
              <a:buClr>
                <a:schemeClr val="tx1"/>
              </a:buClr>
              <a:buFont typeface="Arial" panose="020B0604020202020204" pitchFamily="34" charset="0"/>
              <a:buChar char="•"/>
            </a:pPr>
            <a:r>
              <a:rPr lang="en-US" sz="1400" dirty="0"/>
              <a:t>Desktop</a:t>
            </a:r>
          </a:p>
          <a:p>
            <a:pPr lvl="1" algn="just">
              <a:spcBef>
                <a:spcPts val="600"/>
              </a:spcBef>
              <a:buClr>
                <a:schemeClr val="tx1"/>
              </a:buClr>
              <a:buFont typeface="Arial" panose="020B0604020202020204" pitchFamily="34" charset="0"/>
              <a:buChar char="•"/>
            </a:pPr>
            <a:r>
              <a:rPr lang="en-US" sz="1400" dirty="0"/>
              <a:t>Consoles</a:t>
            </a:r>
          </a:p>
          <a:p>
            <a:pPr lvl="1" algn="just">
              <a:spcBef>
                <a:spcPts val="600"/>
              </a:spcBef>
              <a:buClr>
                <a:schemeClr val="tx1"/>
              </a:buClr>
              <a:buFont typeface="Arial" panose="020B0604020202020204" pitchFamily="34" charset="0"/>
              <a:buChar char="•"/>
            </a:pPr>
            <a:r>
              <a:rPr lang="en-US" sz="1400" dirty="0"/>
              <a:t>Virtual Reality</a:t>
            </a:r>
          </a:p>
        </p:txBody>
      </p:sp>
      <p:sp>
        <p:nvSpPr>
          <p:cNvPr id="5" name="TextBox 4">
            <a:extLst>
              <a:ext uri="{FF2B5EF4-FFF2-40B4-BE49-F238E27FC236}">
                <a16:creationId xmlns:a16="http://schemas.microsoft.com/office/drawing/2014/main" id="{B4577539-A54A-47C5-BB04-3CC54E5A8F7A}"/>
              </a:ext>
            </a:extLst>
          </p:cNvPr>
          <p:cNvSpPr txBox="1"/>
          <p:nvPr/>
        </p:nvSpPr>
        <p:spPr>
          <a:xfrm>
            <a:off x="350520" y="3357809"/>
            <a:ext cx="5676575" cy="1021113"/>
          </a:xfrm>
          <a:prstGeom prst="rect">
            <a:avLst/>
          </a:prstGeom>
          <a:noFill/>
        </p:spPr>
        <p:txBody>
          <a:bodyPr wrap="square" rtlCol="0">
            <a:spAutoFit/>
          </a:bodyPr>
          <a:lstStyle/>
          <a:p>
            <a:pPr>
              <a:lnSpc>
                <a:spcPct val="150000"/>
              </a:lnSpc>
            </a:pPr>
            <a:r>
              <a:rPr lang="en-US" sz="1400" b="1" dirty="0"/>
              <a:t>Environment Setup</a:t>
            </a:r>
          </a:p>
          <a:p>
            <a:pPr marL="285750" indent="-285750">
              <a:lnSpc>
                <a:spcPct val="150000"/>
              </a:lnSpc>
              <a:buFont typeface="Arial" panose="020B0604020202020204" pitchFamily="34" charset="0"/>
              <a:buChar char="•"/>
            </a:pPr>
            <a:r>
              <a:rPr lang="en-US" sz="1400" dirty="0"/>
              <a:t>Install Android Build support and Android SDK &amp; NDK tools</a:t>
            </a:r>
          </a:p>
          <a:p>
            <a:pPr marL="285750" indent="-285750">
              <a:lnSpc>
                <a:spcPct val="150000"/>
              </a:lnSpc>
              <a:buFont typeface="Arial" panose="020B0604020202020204" pitchFamily="34" charset="0"/>
              <a:buChar char="•"/>
            </a:pPr>
            <a:r>
              <a:rPr lang="en-US" sz="1400" dirty="0"/>
              <a:t>Enable USB debugging on mobile device</a:t>
            </a:r>
          </a:p>
        </p:txBody>
      </p:sp>
      <p:sp>
        <p:nvSpPr>
          <p:cNvPr id="6" name="TextBox 5">
            <a:extLst>
              <a:ext uri="{FF2B5EF4-FFF2-40B4-BE49-F238E27FC236}">
                <a16:creationId xmlns:a16="http://schemas.microsoft.com/office/drawing/2014/main" id="{7681FC59-19AF-47AA-B597-EBBE7D924EBB}"/>
              </a:ext>
            </a:extLst>
          </p:cNvPr>
          <p:cNvSpPr txBox="1"/>
          <p:nvPr/>
        </p:nvSpPr>
        <p:spPr>
          <a:xfrm>
            <a:off x="350520" y="4568067"/>
            <a:ext cx="5676575" cy="4575933"/>
          </a:xfrm>
          <a:prstGeom prst="rect">
            <a:avLst/>
          </a:prstGeom>
          <a:noFill/>
        </p:spPr>
        <p:txBody>
          <a:bodyPr wrap="square" rtlCol="0">
            <a:spAutoFit/>
          </a:bodyPr>
          <a:lstStyle/>
          <a:p>
            <a:pPr>
              <a:lnSpc>
                <a:spcPct val="150000"/>
              </a:lnSpc>
            </a:pPr>
            <a:r>
              <a:rPr lang="en-US" sz="1400" b="1" dirty="0"/>
              <a:t>Unity Remote</a:t>
            </a:r>
          </a:p>
          <a:p>
            <a:pPr marL="285750" indent="-285750">
              <a:lnSpc>
                <a:spcPct val="150000"/>
              </a:lnSpc>
              <a:buFont typeface="Arial" panose="020B0604020202020204" pitchFamily="34" charset="0"/>
              <a:buChar char="•"/>
            </a:pPr>
            <a:r>
              <a:rPr lang="en-US" sz="1400" dirty="0"/>
              <a:t>Designed to help Android, iOS and tvOS development</a:t>
            </a:r>
          </a:p>
          <a:p>
            <a:pPr marL="285750" indent="-285750">
              <a:lnSpc>
                <a:spcPct val="150000"/>
              </a:lnSpc>
              <a:buFont typeface="Arial" panose="020B0604020202020204" pitchFamily="34" charset="0"/>
              <a:buChar char="•"/>
            </a:pPr>
            <a:r>
              <a:rPr lang="en-US" sz="1400" dirty="0"/>
              <a:t>The app connects with unity while running in play mode from unity editor</a:t>
            </a:r>
          </a:p>
          <a:p>
            <a:pPr marL="285750" indent="-285750">
              <a:lnSpc>
                <a:spcPct val="150000"/>
              </a:lnSpc>
              <a:buFont typeface="Arial" panose="020B0604020202020204" pitchFamily="34" charset="0"/>
              <a:buChar char="•"/>
            </a:pPr>
            <a:r>
              <a:rPr lang="en-US" sz="1400" dirty="0"/>
              <a:t>Game view is duplicated in device screen but with reduced framerate</a:t>
            </a:r>
          </a:p>
          <a:p>
            <a:pPr marL="285750" indent="-285750">
              <a:lnSpc>
                <a:spcPct val="150000"/>
              </a:lnSpc>
              <a:buFont typeface="Arial" panose="020B0604020202020204" pitchFamily="34" charset="0"/>
              <a:buChar char="•"/>
            </a:pPr>
            <a:r>
              <a:rPr lang="en-US" sz="1400" dirty="0"/>
              <a:t>Following Input data will be streamed back to the editor</a:t>
            </a:r>
          </a:p>
          <a:p>
            <a:pPr marL="812444" lvl="1" indent="-285750">
              <a:lnSpc>
                <a:spcPct val="150000"/>
              </a:lnSpc>
              <a:buFont typeface="Arial" panose="020B0604020202020204" pitchFamily="34" charset="0"/>
              <a:buChar char="•"/>
            </a:pPr>
            <a:r>
              <a:rPr lang="en-US" sz="1400" dirty="0"/>
              <a:t>Touch and stylus input</a:t>
            </a:r>
          </a:p>
          <a:p>
            <a:pPr marL="812444" lvl="1" indent="-285750">
              <a:lnSpc>
                <a:spcPct val="150000"/>
              </a:lnSpc>
              <a:buFont typeface="Arial" panose="020B0604020202020204" pitchFamily="34" charset="0"/>
              <a:buChar char="•"/>
            </a:pPr>
            <a:r>
              <a:rPr lang="en-US" sz="1400" dirty="0"/>
              <a:t>Accelerometer</a:t>
            </a:r>
          </a:p>
          <a:p>
            <a:pPr marL="812444" lvl="1" indent="-285750">
              <a:lnSpc>
                <a:spcPct val="150000"/>
              </a:lnSpc>
              <a:buFont typeface="Arial" panose="020B0604020202020204" pitchFamily="34" charset="0"/>
              <a:buChar char="•"/>
            </a:pPr>
            <a:r>
              <a:rPr lang="en-US" sz="1400" dirty="0"/>
              <a:t>Gyroscope</a:t>
            </a:r>
          </a:p>
          <a:p>
            <a:pPr marL="812444" lvl="1" indent="-285750">
              <a:lnSpc>
                <a:spcPct val="150000"/>
              </a:lnSpc>
              <a:buFont typeface="Arial" panose="020B0604020202020204" pitchFamily="34" charset="0"/>
              <a:buChar char="•"/>
            </a:pPr>
            <a:r>
              <a:rPr lang="en-US" sz="1400" dirty="0"/>
              <a:t>Device camera streams</a:t>
            </a:r>
          </a:p>
          <a:p>
            <a:pPr marL="812444" lvl="1" indent="-285750">
              <a:lnSpc>
                <a:spcPct val="150000"/>
              </a:lnSpc>
              <a:buFont typeface="Arial" panose="020B0604020202020204" pitchFamily="34" charset="0"/>
              <a:buChar char="•"/>
            </a:pPr>
            <a:r>
              <a:rPr lang="en-US" sz="1400" dirty="0"/>
              <a:t>Compass</a:t>
            </a:r>
          </a:p>
          <a:p>
            <a:pPr marL="812444" lvl="1" indent="-285750">
              <a:lnSpc>
                <a:spcPct val="150000"/>
              </a:lnSpc>
              <a:buFont typeface="Arial" panose="020B0604020202020204" pitchFamily="34" charset="0"/>
              <a:buChar char="•"/>
            </a:pPr>
            <a:r>
              <a:rPr lang="en-US" sz="1400" dirty="0"/>
              <a:t>GPS </a:t>
            </a:r>
          </a:p>
          <a:p>
            <a:pPr marL="812444" lvl="1" indent="-285750">
              <a:lnSpc>
                <a:spcPct val="150000"/>
              </a:lnSpc>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FD29AD1B-C02D-45F0-9E43-5E6D0EFD450C}"/>
              </a:ext>
            </a:extLst>
          </p:cNvPr>
          <p:cNvSpPr txBox="1"/>
          <p:nvPr/>
        </p:nvSpPr>
        <p:spPr>
          <a:xfrm>
            <a:off x="7125025" y="1303795"/>
            <a:ext cx="5676575" cy="7484421"/>
          </a:xfrm>
          <a:prstGeom prst="rect">
            <a:avLst/>
          </a:prstGeom>
          <a:noFill/>
        </p:spPr>
        <p:txBody>
          <a:bodyPr wrap="square" rtlCol="0">
            <a:spAutoFit/>
          </a:bodyPr>
          <a:lstStyle/>
          <a:p>
            <a:pPr>
              <a:lnSpc>
                <a:spcPct val="150000"/>
              </a:lnSpc>
            </a:pPr>
            <a:r>
              <a:rPr lang="en-US" sz="1400" b="1" dirty="0"/>
              <a:t>Build to Android</a:t>
            </a:r>
          </a:p>
          <a:p>
            <a:pPr marL="285750" indent="-285750">
              <a:lnSpc>
                <a:spcPct val="150000"/>
              </a:lnSpc>
              <a:buFont typeface="Arial" panose="020B0604020202020204" pitchFamily="34" charset="0"/>
              <a:buChar char="•"/>
            </a:pPr>
            <a:r>
              <a:rPr lang="en-US" sz="1400" dirty="0"/>
              <a:t>Configure settings</a:t>
            </a:r>
          </a:p>
          <a:p>
            <a:pPr marL="812444" lvl="1" indent="-285750">
              <a:lnSpc>
                <a:spcPct val="150000"/>
              </a:lnSpc>
              <a:buFont typeface="Arial" panose="020B0604020202020204" pitchFamily="34" charset="0"/>
              <a:buChar char="•"/>
            </a:pPr>
            <a:r>
              <a:rPr lang="en-US" sz="1400" dirty="0"/>
              <a:t>Player settings allows to configure runtime settings</a:t>
            </a:r>
          </a:p>
          <a:p>
            <a:pPr marL="812444" lvl="1" indent="-285750">
              <a:lnSpc>
                <a:spcPct val="150000"/>
              </a:lnSpc>
              <a:buFont typeface="Arial" panose="020B0604020202020204" pitchFamily="34" charset="0"/>
              <a:buChar char="•"/>
            </a:pPr>
            <a:r>
              <a:rPr lang="en-US" sz="1400" dirty="0"/>
              <a:t>Build settings allow to configure parameters and build</a:t>
            </a:r>
          </a:p>
          <a:p>
            <a:pPr marL="285750" indent="-285750">
              <a:lnSpc>
                <a:spcPct val="150000"/>
              </a:lnSpc>
              <a:buFont typeface="Arial" panose="020B0604020202020204" pitchFamily="34" charset="0"/>
              <a:buChar char="•"/>
            </a:pPr>
            <a:r>
              <a:rPr lang="en-US" sz="1400" dirty="0"/>
              <a:t>Build Settings</a:t>
            </a:r>
          </a:p>
          <a:p>
            <a:pPr marL="812444" lvl="1" indent="-285750">
              <a:lnSpc>
                <a:spcPct val="150000"/>
              </a:lnSpc>
              <a:buFont typeface="Arial" panose="020B0604020202020204" pitchFamily="34" charset="0"/>
              <a:buChar char="•"/>
            </a:pPr>
            <a:r>
              <a:rPr lang="en-US" sz="1400" dirty="0"/>
              <a:t>Can access – File -&gt; Build settings</a:t>
            </a:r>
          </a:p>
          <a:p>
            <a:pPr marL="812444" lvl="1" indent="-285750">
              <a:lnSpc>
                <a:spcPct val="150000"/>
              </a:lnSpc>
              <a:buFont typeface="Arial" panose="020B0604020202020204" pitchFamily="34" charset="0"/>
              <a:buChar char="•"/>
            </a:pPr>
            <a:r>
              <a:rPr lang="en-US" sz="1400" dirty="0"/>
              <a:t>Select Android under platform</a:t>
            </a:r>
          </a:p>
          <a:p>
            <a:pPr marL="812444" lvl="1" indent="-285750">
              <a:lnSpc>
                <a:spcPct val="150000"/>
              </a:lnSpc>
              <a:buFont typeface="Arial" panose="020B0604020202020204" pitchFamily="34" charset="0"/>
              <a:buChar char="•"/>
            </a:pPr>
            <a:r>
              <a:rPr lang="en-US" sz="1400" dirty="0"/>
              <a:t>Click </a:t>
            </a:r>
            <a:r>
              <a:rPr lang="en-US" sz="1400" b="1" dirty="0"/>
              <a:t>Switch Platform</a:t>
            </a:r>
            <a:r>
              <a:rPr lang="en-US" sz="1400" dirty="0"/>
              <a:t> to make the selection default</a:t>
            </a:r>
          </a:p>
          <a:p>
            <a:pPr marL="812444" lvl="1" indent="-285750">
              <a:lnSpc>
                <a:spcPct val="150000"/>
              </a:lnSpc>
              <a:buFont typeface="Arial" panose="020B0604020202020204" pitchFamily="34" charset="0"/>
              <a:buChar char="•"/>
            </a:pPr>
            <a:r>
              <a:rPr lang="en-US" sz="1400" dirty="0"/>
              <a:t>Click </a:t>
            </a:r>
            <a:r>
              <a:rPr lang="en-US" sz="1400" b="1" dirty="0"/>
              <a:t>Build</a:t>
            </a:r>
            <a:r>
              <a:rPr lang="en-US" sz="1400" dirty="0"/>
              <a:t> to create the build</a:t>
            </a:r>
          </a:p>
          <a:p>
            <a:pPr marL="812444" lvl="1" indent="-285750">
              <a:lnSpc>
                <a:spcPct val="150000"/>
              </a:lnSpc>
              <a:buFont typeface="Arial" panose="020B0604020202020204" pitchFamily="34" charset="0"/>
              <a:buChar char="•"/>
            </a:pPr>
            <a:r>
              <a:rPr lang="en-US" sz="1400" dirty="0"/>
              <a:t>To create and run you build click </a:t>
            </a:r>
            <a:r>
              <a:rPr lang="en-US" sz="1400" b="1" dirty="0"/>
              <a:t>Build and Run</a:t>
            </a:r>
          </a:p>
          <a:p>
            <a:pPr marL="812444" lvl="1" indent="-285750">
              <a:lnSpc>
                <a:spcPct val="150000"/>
              </a:lnSpc>
              <a:buFont typeface="Arial" panose="020B0604020202020204" pitchFamily="34" charset="0"/>
              <a:buChar char="•"/>
            </a:pPr>
            <a:r>
              <a:rPr lang="en-US" sz="1400" dirty="0"/>
              <a:t>Available settings</a:t>
            </a:r>
          </a:p>
          <a:p>
            <a:pPr marL="1339139" lvl="2" indent="-285750">
              <a:lnSpc>
                <a:spcPct val="150000"/>
              </a:lnSpc>
              <a:buFont typeface="Arial" panose="020B0604020202020204" pitchFamily="34" charset="0"/>
              <a:buChar char="•"/>
            </a:pPr>
            <a:r>
              <a:rPr lang="en-US" sz="1400" dirty="0"/>
              <a:t>Texture compression</a:t>
            </a:r>
          </a:p>
          <a:p>
            <a:pPr marL="1339139" lvl="2" indent="-285750">
              <a:lnSpc>
                <a:spcPct val="150000"/>
              </a:lnSpc>
              <a:buFont typeface="Arial" panose="020B0604020202020204" pitchFamily="34" charset="0"/>
              <a:buChar char="•"/>
            </a:pPr>
            <a:r>
              <a:rPr lang="en-US" sz="1400" dirty="0"/>
              <a:t>ETC2 fallback</a:t>
            </a:r>
          </a:p>
          <a:p>
            <a:pPr marL="1339139" lvl="2" indent="-285750">
              <a:lnSpc>
                <a:spcPct val="150000"/>
              </a:lnSpc>
              <a:buFont typeface="Arial" panose="020B0604020202020204" pitchFamily="34" charset="0"/>
              <a:buChar char="•"/>
            </a:pPr>
            <a:r>
              <a:rPr lang="en-US" sz="1400" dirty="0"/>
              <a:t>Build System</a:t>
            </a:r>
          </a:p>
          <a:p>
            <a:pPr marL="1339139" lvl="2" indent="-285750">
              <a:lnSpc>
                <a:spcPct val="150000"/>
              </a:lnSpc>
              <a:buFont typeface="Arial" panose="020B0604020202020204" pitchFamily="34" charset="0"/>
              <a:buChar char="•"/>
            </a:pPr>
            <a:r>
              <a:rPr lang="en-US" sz="1400" dirty="0"/>
              <a:t>Export Project</a:t>
            </a:r>
          </a:p>
          <a:p>
            <a:pPr marL="1339139" lvl="2" indent="-285750">
              <a:lnSpc>
                <a:spcPct val="150000"/>
              </a:lnSpc>
              <a:buFont typeface="Arial" panose="020B0604020202020204" pitchFamily="34" charset="0"/>
              <a:buChar char="•"/>
            </a:pPr>
            <a:r>
              <a:rPr lang="en-US" sz="1400" dirty="0"/>
              <a:t>Build AppBundle for Google Play</a:t>
            </a:r>
          </a:p>
          <a:p>
            <a:pPr marL="1339139" lvl="2" indent="-285750">
              <a:lnSpc>
                <a:spcPct val="150000"/>
              </a:lnSpc>
              <a:buFont typeface="Arial" panose="020B0604020202020204" pitchFamily="34" charset="0"/>
              <a:buChar char="•"/>
            </a:pPr>
            <a:r>
              <a:rPr lang="en-US" sz="1400" dirty="0"/>
              <a:t>Run device</a:t>
            </a:r>
          </a:p>
          <a:p>
            <a:pPr marL="1339139" lvl="2" indent="-285750">
              <a:lnSpc>
                <a:spcPct val="150000"/>
              </a:lnSpc>
              <a:buFont typeface="Arial" panose="020B0604020202020204" pitchFamily="34" charset="0"/>
              <a:buChar char="•"/>
            </a:pPr>
            <a:r>
              <a:rPr lang="en-US" sz="1400" dirty="0"/>
              <a:t>Development build</a:t>
            </a:r>
          </a:p>
          <a:p>
            <a:pPr marL="1339139" lvl="2" indent="-285750">
              <a:lnSpc>
                <a:spcPct val="150000"/>
              </a:lnSpc>
              <a:buFont typeface="Arial" panose="020B0604020202020204" pitchFamily="34" charset="0"/>
              <a:buChar char="•"/>
            </a:pPr>
            <a:r>
              <a:rPr lang="en-US" sz="1400" dirty="0"/>
              <a:t>Autoconnect profiler</a:t>
            </a:r>
          </a:p>
          <a:p>
            <a:pPr marL="1339139" lvl="2" indent="-285750">
              <a:lnSpc>
                <a:spcPct val="150000"/>
              </a:lnSpc>
              <a:buFont typeface="Arial" panose="020B0604020202020204" pitchFamily="34" charset="0"/>
              <a:buChar char="•"/>
            </a:pPr>
            <a:r>
              <a:rPr lang="en-US" sz="1400" dirty="0"/>
              <a:t>Script Debugging</a:t>
            </a:r>
          </a:p>
          <a:p>
            <a:pPr marL="1339139" lvl="2" indent="-285750">
              <a:lnSpc>
                <a:spcPct val="150000"/>
              </a:lnSpc>
              <a:buFont typeface="Arial" panose="020B0604020202020204" pitchFamily="34" charset="0"/>
              <a:buChar char="•"/>
            </a:pPr>
            <a:r>
              <a:rPr lang="en-US" sz="1400" dirty="0"/>
              <a:t>Scripts only Build</a:t>
            </a:r>
          </a:p>
          <a:p>
            <a:pPr marL="1339139" lvl="2" indent="-285750">
              <a:lnSpc>
                <a:spcPct val="150000"/>
              </a:lnSpc>
              <a:buFont typeface="Arial" panose="020B0604020202020204" pitchFamily="34" charset="0"/>
              <a:buChar char="•"/>
            </a:pPr>
            <a:r>
              <a:rPr lang="en-US" sz="1400" dirty="0"/>
              <a:t>Compression method</a:t>
            </a:r>
          </a:p>
          <a:p>
            <a:pPr marL="1339139" lvl="2" indent="-285750">
              <a:lnSpc>
                <a:spcPct val="150000"/>
              </a:lnSpc>
              <a:buFont typeface="Arial" panose="020B0604020202020204" pitchFamily="34" charset="0"/>
              <a:buChar char="•"/>
            </a:pPr>
            <a:r>
              <a:rPr lang="en-US" sz="1400" dirty="0"/>
              <a:t>SDKs for App Stores</a:t>
            </a:r>
          </a:p>
        </p:txBody>
      </p:sp>
      <p:cxnSp>
        <p:nvCxnSpPr>
          <p:cNvPr id="9" name="Straight Connector 8">
            <a:extLst>
              <a:ext uri="{FF2B5EF4-FFF2-40B4-BE49-F238E27FC236}">
                <a16:creationId xmlns:a16="http://schemas.microsoft.com/office/drawing/2014/main" id="{878D3AFE-A4FF-40E9-A7A3-2547B6A3800F}"/>
              </a:ext>
            </a:extLst>
          </p:cNvPr>
          <p:cNvCxnSpPr/>
          <p:nvPr/>
        </p:nvCxnSpPr>
        <p:spPr>
          <a:xfrm>
            <a:off x="6858000" y="1303795"/>
            <a:ext cx="0" cy="7484421"/>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A picture containing drawing&#10;&#10;Description automatically generated">
            <a:extLst>
              <a:ext uri="{FF2B5EF4-FFF2-40B4-BE49-F238E27FC236}">
                <a16:creationId xmlns:a16="http://schemas.microsoft.com/office/drawing/2014/main" id="{5FA50BCA-9E38-4FD6-8C4B-70157FF85560}"/>
              </a:ext>
            </a:extLst>
          </p:cNvPr>
          <p:cNvPicPr>
            <a:picLocks noChangeAspect="1"/>
          </p:cNvPicPr>
          <p:nvPr/>
        </p:nvPicPr>
        <p:blipFill>
          <a:blip r:embed="rId3">
            <a:alphaModFix amt="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66886" y="-3933"/>
            <a:ext cx="7067826" cy="9144000"/>
          </a:xfrm>
          <a:prstGeom prst="rect">
            <a:avLst/>
          </a:prstGeom>
          <a:ln>
            <a:noFill/>
          </a:ln>
          <a:effectLst>
            <a:softEdge rad="112500"/>
          </a:effectLst>
        </p:spPr>
      </p:pic>
    </p:spTree>
    <p:extLst>
      <p:ext uri="{BB962C8B-B14F-4D97-AF65-F5344CB8AC3E}">
        <p14:creationId xmlns:p14="http://schemas.microsoft.com/office/powerpoint/2010/main" val="28704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p:cTn id="22"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p:cTn id="27"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4">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860" y="609600"/>
            <a:ext cx="3888486" cy="12666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3921"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4254" y="604857"/>
            <a:ext cx="3888486" cy="13140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Presentation with Checklist">
            <a:extLst>
              <a:ext uri="{FF2B5EF4-FFF2-40B4-BE49-F238E27FC236}">
                <a16:creationId xmlns:a16="http://schemas.microsoft.com/office/drawing/2014/main" id="{CFC45281-FB69-4F45-9B16-4EEC2020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894837"/>
            <a:ext cx="3354325" cy="3354325"/>
          </a:xfrm>
          <a:prstGeom prst="rect">
            <a:avLst/>
          </a:prstGeom>
        </p:spPr>
      </p:pic>
      <p:sp>
        <p:nvSpPr>
          <p:cNvPr id="4" name="Rectangle 1">
            <a:extLst>
              <a:ext uri="{FF2B5EF4-FFF2-40B4-BE49-F238E27FC236}">
                <a16:creationId xmlns:a16="http://schemas.microsoft.com/office/drawing/2014/main" id="{10A0787B-B4B7-4EAE-8563-B62228F4191E}"/>
              </a:ext>
            </a:extLst>
          </p:cNvPr>
          <p:cNvSpPr>
            <a:spLocks noGrp="1" noChangeArrowheads="1"/>
          </p:cNvSpPr>
          <p:nvPr>
            <p:ph idx="1"/>
          </p:nvPr>
        </p:nvSpPr>
        <p:spPr bwMode="auto">
          <a:xfrm>
            <a:off x="3642360" y="1341120"/>
            <a:ext cx="9159240" cy="66260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52352" rIns="0" bIns="0" numCol="1"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5400" b="0" i="0" u="none" strike="noStrike" cap="none" normalizeH="0" baseline="0" dirty="0">
                <a:ln>
                  <a:noFill/>
                </a:ln>
                <a:effectLst/>
                <a:latin typeface="Calibri Light" panose="020F0302020204030204" pitchFamily="34" charset="0"/>
                <a:ea typeface="Times New Roman" panose="02020603050405020304" pitchFamily="18" charset="0"/>
                <a:cs typeface="Kartika" panose="02020503030404060203" pitchFamily="18" charset="0"/>
              </a:rPr>
              <a:t>Bibliography</a:t>
            </a: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Advantages and Limitations of Generics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(2013, November 24). Retrieved from Microsoft:</a:t>
            </a:r>
            <a:r>
              <a:rPr lang="en-US" altLang="en-US" sz="1800" dirty="0">
                <a:latin typeface="Calibri" panose="020F0502020204030204" pitchFamily="34" charset="0"/>
                <a:ea typeface="Calibri" panose="020F0502020204030204" pitchFamily="34" charset="0"/>
                <a:cs typeface="Kartika" panose="02020503030404060203" pitchFamily="18" charset="0"/>
              </a:rPr>
              <a:t> </a:t>
            </a:r>
            <a:r>
              <a:rPr lang="en-US" altLang="en-US" sz="1800" dirty="0">
                <a:latin typeface="Calibri" panose="020F0502020204030204" pitchFamily="34" charset="0"/>
                <a:ea typeface="Calibri" panose="020F0502020204030204" pitchFamily="34" charset="0"/>
                <a:cs typeface="Kartika" panose="02020503030404060203" pitchFamily="18" charset="0"/>
                <a:hlinkClick r:id="rId4"/>
              </a:rPr>
              <a:t>https://docs.microsoft.com/en-us/previous-versions/ms172194(v=vs.110)?redirectedfrom=MSDN</a:t>
            </a:r>
            <a:r>
              <a:rPr lang="en-US" altLang="en-US" sz="1800" dirty="0">
                <a:latin typeface="Calibri" panose="020F0502020204030204" pitchFamily="34" charset="0"/>
                <a:ea typeface="Calibri" panose="020F0502020204030204" pitchFamily="34" charset="0"/>
                <a:cs typeface="Kartika" panose="02020503030404060203" pitchFamily="18" charset="0"/>
              </a:rPr>
              <a:t> </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Android</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13). Retrieved from Unity Documentation: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5"/>
              </a:rPr>
              <a:t>https://docs.unity3d.com/Manual/android.html</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C# - Generics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Retrieved from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Kartika" panose="02020503030404060203" pitchFamily="18" charset="0"/>
              </a:rPr>
              <a:t>TutorialsPoint</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6"/>
              </a:rPr>
              <a:t>https://www.tutorialspoint.com/csharp/csharp_generics.htm</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Generics in C#</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Retrieved from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Kartika" panose="02020503030404060203" pitchFamily="18" charset="0"/>
              </a:rPr>
              <a:t>TutorialsTeacher</a:t>
            </a:r>
            <a:r>
              <a:rPr lang="en-US" altLang="en-US" sz="1800" dirty="0">
                <a:latin typeface="Calibri" panose="020F0502020204030204" pitchFamily="34" charset="0"/>
                <a:ea typeface="Calibri" panose="020F0502020204030204" pitchFamily="34" charset="0"/>
                <a:cs typeface="Kartika" panose="02020503030404060203" pitchFamily="18" charset="0"/>
              </a:rPr>
              <a:t>: </a:t>
            </a:r>
            <a:r>
              <a:rPr lang="en-US" altLang="en-US" sz="1800" dirty="0">
                <a:latin typeface="Calibri" panose="020F0502020204030204" pitchFamily="34" charset="0"/>
                <a:ea typeface="Calibri" panose="020F0502020204030204" pitchFamily="34" charset="0"/>
                <a:cs typeface="Kartika" panose="02020503030404060203" pitchFamily="18" charset="0"/>
                <a:hlinkClick r:id="rId7"/>
              </a:rPr>
              <a:t>https://www.tutorialsteacher.com/csharp/csharp-generics</a:t>
            </a:r>
            <a:r>
              <a:rPr lang="en-US" altLang="en-US" sz="1800" dirty="0">
                <a:latin typeface="Calibri" panose="020F0502020204030204" pitchFamily="34" charset="0"/>
                <a:ea typeface="Calibri" panose="020F0502020204030204" pitchFamily="34" charset="0"/>
                <a:cs typeface="Kartika" panose="02020503030404060203" pitchFamily="18" charset="0"/>
              </a:rPr>
              <a:t> </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SQLite</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October). Retrieved from SQLite Documentation: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8"/>
              </a:rPr>
              <a:t>www.sqlite.org/index.html</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SQLite Documentation</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October). Retrieved from SQLite: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8"/>
              </a:rPr>
              <a:t>www.sqlite.org/index.html</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SQLite Tutorial</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October). Retrieved from What is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Kartika" panose="02020503030404060203" pitchFamily="18" charset="0"/>
              </a:rPr>
              <a:t>SQlite</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9"/>
              </a:rPr>
              <a:t>https://www.sqlitetutorial.net/what-is-sqlite/</a:t>
            </a: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endParaRPr>
          </a:p>
          <a:p>
            <a:pPr defTabSz="914400">
              <a:spcAft>
                <a:spcPts val="600"/>
              </a:spcAft>
              <a:buClrTx/>
              <a:buSzTx/>
            </a:pPr>
            <a:r>
              <a:rPr kumimoji="0" lang="en-US" altLang="en-US" sz="1800" b="0" i="1"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Unity (game engine)</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(2019, November 15). Retrieved from Wikipedia: </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hlinkClick r:id="rId10"/>
              </a:rPr>
              <a:t>https://en.wikipedia.org/wiki/Unity_(game_engine)#Supported_platforms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Kartika" panose="02020503030404060203" pitchFamily="18" charset="0"/>
              </a:rPr>
              <a:t> </a:t>
            </a: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704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860" y="609600"/>
            <a:ext cx="3888486" cy="12666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4254" y="604857"/>
            <a:ext cx="3888486" cy="13140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3921" y="609600"/>
            <a:ext cx="3888486" cy="1219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01600" cy="914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D8C31AB-E66C-4F92-89A5-69FA966ABD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7561" y="1750885"/>
            <a:ext cx="10747106" cy="5642230"/>
          </a:xfrm>
          <a:prstGeom prst="rect">
            <a:avLst/>
          </a:prstGeom>
        </p:spPr>
      </p:pic>
    </p:spTree>
    <p:extLst>
      <p:ext uri="{BB962C8B-B14F-4D97-AF65-F5344CB8AC3E}">
        <p14:creationId xmlns:p14="http://schemas.microsoft.com/office/powerpoint/2010/main" val="243209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AnalogousFromRegularSeedLeftStep">
      <a:dk1>
        <a:srgbClr val="000000"/>
      </a:dk1>
      <a:lt1>
        <a:srgbClr val="FFFFFF"/>
      </a:lt1>
      <a:dk2>
        <a:srgbClr val="3F2441"/>
      </a:dk2>
      <a:lt2>
        <a:srgbClr val="E2E8E8"/>
      </a:lt2>
      <a:accent1>
        <a:srgbClr val="E33A2D"/>
      </a:accent1>
      <a:accent2>
        <a:srgbClr val="D11B5A"/>
      </a:accent2>
      <a:accent3>
        <a:srgbClr val="E32DB8"/>
      </a:accent3>
      <a:accent4>
        <a:srgbClr val="B11BD1"/>
      </a:accent4>
      <a:accent5>
        <a:srgbClr val="772DE3"/>
      </a:accent5>
      <a:accent6>
        <a:srgbClr val="4547DA"/>
      </a:accent6>
      <a:hlink>
        <a:srgbClr val="329097"/>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1380</Words>
  <Application>Microsoft Office PowerPoint</Application>
  <PresentationFormat>Custom</PresentationFormat>
  <Paragraphs>252</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Bahnschrift</vt:lpstr>
      <vt:lpstr>Calibri</vt:lpstr>
      <vt:lpstr>Calibri Light</vt:lpstr>
      <vt:lpstr>Consolas</vt:lpstr>
      <vt:lpstr>News Gothic MT</vt:lpstr>
      <vt:lpstr>Wingdings 2</vt:lpstr>
      <vt:lpstr>DividendVTI</vt:lpstr>
      <vt:lpstr>SDV602 Milestone 3 </vt:lpstr>
      <vt:lpstr>UNITY – Game Development Env</vt:lpstr>
      <vt:lpstr>SQLite</vt:lpstr>
      <vt:lpstr>Remote Storage – JsnDROP </vt:lpstr>
      <vt:lpstr>Generics</vt:lpstr>
      <vt:lpstr>Sensors</vt:lpstr>
      <vt:lpstr>Building To Android Platform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SDV602 Milestone 3 </dc:title>
  <dc:creator>Achuthanand Vasudevan</dc:creator>
  <cp:lastModifiedBy>Achuthanand Vasudevan</cp:lastModifiedBy>
  <cp:revision>21</cp:revision>
  <dcterms:created xsi:type="dcterms:W3CDTF">2019-11-21T01:55:06Z</dcterms:created>
  <dcterms:modified xsi:type="dcterms:W3CDTF">2019-11-21T19:37:19Z</dcterms:modified>
</cp:coreProperties>
</file>