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007673-ADE8-44B9-9EAA-6561FB8C9496}"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35718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07673-ADE8-44B9-9EAA-6561FB8C9496}"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158769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07673-ADE8-44B9-9EAA-6561FB8C9496}"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240488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07673-ADE8-44B9-9EAA-6561FB8C9496}"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153183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07673-ADE8-44B9-9EAA-6561FB8C9496}"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196988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007673-ADE8-44B9-9EAA-6561FB8C9496}"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97957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007673-ADE8-44B9-9EAA-6561FB8C9496}" type="datetimeFigureOut">
              <a:rPr lang="en-IN" smtClean="0"/>
              <a:t>17-04-2018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109083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007673-ADE8-44B9-9EAA-6561FB8C9496}"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414397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07673-ADE8-44B9-9EAA-6561FB8C9496}" type="datetimeFigureOut">
              <a:rPr lang="en-IN" smtClean="0"/>
              <a:t>17-04-2018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264214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07673-ADE8-44B9-9EAA-6561FB8C9496}"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170523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07673-ADE8-44B9-9EAA-6561FB8C9496}"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053E2-339C-4A9E-AFD3-216BB153176A}" type="slidenum">
              <a:rPr lang="en-IN" smtClean="0"/>
              <a:t>‹#›</a:t>
            </a:fld>
            <a:endParaRPr lang="en-IN"/>
          </a:p>
        </p:txBody>
      </p:sp>
    </p:spTree>
    <p:extLst>
      <p:ext uri="{BB962C8B-B14F-4D97-AF65-F5344CB8AC3E}">
        <p14:creationId xmlns:p14="http://schemas.microsoft.com/office/powerpoint/2010/main" val="220919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07673-ADE8-44B9-9EAA-6561FB8C9496}" type="datetimeFigureOut">
              <a:rPr lang="en-IN" smtClean="0"/>
              <a:t>17-04-2018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053E2-339C-4A9E-AFD3-216BB153176A}" type="slidenum">
              <a:rPr lang="en-IN" smtClean="0"/>
              <a:t>‹#›</a:t>
            </a:fld>
            <a:endParaRPr lang="en-IN"/>
          </a:p>
        </p:txBody>
      </p:sp>
    </p:spTree>
    <p:extLst>
      <p:ext uri="{BB962C8B-B14F-4D97-AF65-F5344CB8AC3E}">
        <p14:creationId xmlns:p14="http://schemas.microsoft.com/office/powerpoint/2010/main" val="222581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uthaperuma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orums.ni.com/t5/Actor-Framework-Documents/Beginner-Tutorial-Zero-Coupled-Actor-Project/ta-p/353388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Image Analyser v1.0</a:t>
            </a:r>
            <a:endParaRPr lang="en-IN" dirty="0"/>
          </a:p>
        </p:txBody>
      </p:sp>
      <p:sp>
        <p:nvSpPr>
          <p:cNvPr id="3" name="Subtitle 2"/>
          <p:cNvSpPr>
            <a:spLocks noGrp="1"/>
          </p:cNvSpPr>
          <p:nvPr>
            <p:ph type="subTitle" idx="1"/>
          </p:nvPr>
        </p:nvSpPr>
        <p:spPr>
          <a:xfrm>
            <a:off x="1524000" y="3602038"/>
            <a:ext cx="9144000" cy="2708610"/>
          </a:xfrm>
        </p:spPr>
        <p:txBody>
          <a:bodyPr>
            <a:normAutofit/>
          </a:bodyPr>
          <a:lstStyle/>
          <a:p>
            <a:r>
              <a:rPr lang="en-IN" dirty="0" smtClean="0"/>
              <a:t>Architecture Overview</a:t>
            </a:r>
          </a:p>
          <a:p>
            <a:r>
              <a:rPr lang="en-IN" dirty="0" smtClean="0"/>
              <a:t>By</a:t>
            </a:r>
          </a:p>
          <a:p>
            <a:r>
              <a:rPr lang="en-IN" dirty="0" smtClean="0"/>
              <a:t>Achuthaperumal RK</a:t>
            </a:r>
          </a:p>
          <a:p>
            <a:r>
              <a:rPr lang="en-IN" dirty="0">
                <a:hlinkClick r:id="rId2"/>
              </a:rPr>
              <a:t>a</a:t>
            </a:r>
            <a:r>
              <a:rPr lang="en-IN" dirty="0" smtClean="0">
                <a:hlinkClick r:id="rId2"/>
              </a:rPr>
              <a:t>chuthaperumal@gmail.com</a:t>
            </a:r>
            <a:endParaRPr lang="en-IN" dirty="0" smtClean="0"/>
          </a:p>
          <a:p>
            <a:r>
              <a:rPr lang="en-IN" dirty="0" smtClean="0"/>
              <a:t>+91-9659774549</a:t>
            </a:r>
          </a:p>
          <a:p>
            <a:endParaRPr lang="en-IN" dirty="0" smtClean="0"/>
          </a:p>
        </p:txBody>
      </p:sp>
    </p:spTree>
    <p:extLst>
      <p:ext uri="{BB962C8B-B14F-4D97-AF65-F5344CB8AC3E}">
        <p14:creationId xmlns:p14="http://schemas.microsoft.com/office/powerpoint/2010/main" val="18145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Class Hierarchy</a:t>
            </a:r>
            <a:endParaRPr lang="en-IN" dirty="0"/>
          </a:p>
        </p:txBody>
      </p:sp>
      <p:pic>
        <p:nvPicPr>
          <p:cNvPr id="4" name="Content Placeholder 3"/>
          <p:cNvPicPr>
            <a:picLocks noGrp="1" noChangeAspect="1"/>
          </p:cNvPicPr>
          <p:nvPr>
            <p:ph idx="1"/>
          </p:nvPr>
        </p:nvPicPr>
        <p:blipFill>
          <a:blip r:embed="rId2"/>
          <a:stretch>
            <a:fillRect/>
          </a:stretch>
        </p:blipFill>
        <p:spPr>
          <a:xfrm>
            <a:off x="2003358" y="2224163"/>
            <a:ext cx="8185283" cy="3554262"/>
          </a:xfrm>
          <a:prstGeom prst="rect">
            <a:avLst/>
          </a:prstGeom>
        </p:spPr>
      </p:pic>
      <p:cxnSp>
        <p:nvCxnSpPr>
          <p:cNvPr id="6" name="Straight Connector 5"/>
          <p:cNvCxnSpPr/>
          <p:nvPr/>
        </p:nvCxnSpPr>
        <p:spPr>
          <a:xfrm>
            <a:off x="1197735" y="4031087"/>
            <a:ext cx="9890975" cy="1"/>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92995" y="4054578"/>
            <a:ext cx="1678473" cy="369332"/>
          </a:xfrm>
          <a:prstGeom prst="rect">
            <a:avLst/>
          </a:prstGeom>
          <a:noFill/>
        </p:spPr>
        <p:txBody>
          <a:bodyPr wrap="none" rtlCol="0">
            <a:spAutoFit/>
          </a:bodyPr>
          <a:lstStyle/>
          <a:p>
            <a:r>
              <a:rPr lang="en-IN" dirty="0" smtClean="0"/>
              <a:t>User Developed</a:t>
            </a:r>
            <a:endParaRPr lang="en-IN" dirty="0"/>
          </a:p>
        </p:txBody>
      </p:sp>
      <p:sp>
        <p:nvSpPr>
          <p:cNvPr id="9" name="TextBox 8"/>
          <p:cNvSpPr txBox="1"/>
          <p:nvPr/>
        </p:nvSpPr>
        <p:spPr>
          <a:xfrm>
            <a:off x="8095247" y="3465344"/>
            <a:ext cx="2093394" cy="369332"/>
          </a:xfrm>
          <a:prstGeom prst="rect">
            <a:avLst/>
          </a:prstGeom>
          <a:noFill/>
        </p:spPr>
        <p:txBody>
          <a:bodyPr wrap="none" rtlCol="0">
            <a:spAutoFit/>
          </a:bodyPr>
          <a:lstStyle/>
          <a:p>
            <a:r>
              <a:rPr lang="en-IN" dirty="0" smtClean="0"/>
              <a:t>Defined in LabVIEW </a:t>
            </a:r>
            <a:endParaRPr lang="en-IN" dirty="0"/>
          </a:p>
        </p:txBody>
      </p:sp>
      <p:sp>
        <p:nvSpPr>
          <p:cNvPr id="10" name="TextBox 9"/>
          <p:cNvSpPr txBox="1"/>
          <p:nvPr/>
        </p:nvSpPr>
        <p:spPr>
          <a:xfrm>
            <a:off x="2292439" y="4200673"/>
            <a:ext cx="2232337" cy="369332"/>
          </a:xfrm>
          <a:prstGeom prst="rect">
            <a:avLst/>
          </a:prstGeom>
          <a:noFill/>
        </p:spPr>
        <p:txBody>
          <a:bodyPr wrap="square" rtlCol="0">
            <a:spAutoFit/>
          </a:bodyPr>
          <a:lstStyle/>
          <a:p>
            <a:r>
              <a:rPr lang="en-IN" dirty="0" smtClean="0"/>
              <a:t>Abstract Class(Parent)</a:t>
            </a:r>
            <a:endParaRPr lang="en-IN" dirty="0"/>
          </a:p>
        </p:txBody>
      </p:sp>
      <p:cxnSp>
        <p:nvCxnSpPr>
          <p:cNvPr id="12" name="Straight Arrow Connector 11"/>
          <p:cNvCxnSpPr/>
          <p:nvPr/>
        </p:nvCxnSpPr>
        <p:spPr>
          <a:xfrm>
            <a:off x="1103289" y="5660390"/>
            <a:ext cx="463640" cy="642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7185" y="4915290"/>
            <a:ext cx="1921100" cy="646331"/>
          </a:xfrm>
          <a:prstGeom prst="rect">
            <a:avLst/>
          </a:prstGeom>
          <a:noFill/>
        </p:spPr>
        <p:txBody>
          <a:bodyPr wrap="square" rtlCol="0">
            <a:spAutoFit/>
          </a:bodyPr>
          <a:lstStyle/>
          <a:p>
            <a:r>
              <a:rPr lang="en-IN" dirty="0" smtClean="0"/>
              <a:t>Abstract Classes</a:t>
            </a:r>
          </a:p>
          <a:p>
            <a:r>
              <a:rPr lang="en-IN" dirty="0" smtClean="0"/>
              <a:t>(Children)</a:t>
            </a:r>
            <a:endParaRPr lang="en-IN" dirty="0"/>
          </a:p>
        </p:txBody>
      </p:sp>
    </p:spTree>
    <p:extLst>
      <p:ext uri="{BB962C8B-B14F-4D97-AF65-F5344CB8AC3E}">
        <p14:creationId xmlns:p14="http://schemas.microsoft.com/office/powerpoint/2010/main" val="177520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This is what happens when a Image request is raised:</a:t>
            </a:r>
          </a:p>
          <a:p>
            <a:endParaRPr lang="en-IN" dirty="0"/>
          </a:p>
          <a:p>
            <a:pPr marL="514350" indent="-514350">
              <a:buAutoNum type="arabicPeriod"/>
            </a:pPr>
            <a:r>
              <a:rPr lang="en-IN" dirty="0" smtClean="0"/>
              <a:t>When the Acquisition actor starts, It sends the Image Reference to the Abstract Class.</a:t>
            </a:r>
          </a:p>
          <a:p>
            <a:pPr marL="514350" indent="-514350">
              <a:buAutoNum type="arabicPeriod"/>
            </a:pPr>
            <a:r>
              <a:rPr lang="en-IN" dirty="0" smtClean="0"/>
              <a:t>Each test actor should’ve derived a child of Abstract Class. So when image request is raised, test actor needs to send its child class and it’s self enqueuer, as a message to controller.</a:t>
            </a:r>
          </a:p>
          <a:p>
            <a:pPr marL="514350" indent="-514350">
              <a:buAutoNum type="arabicPeriod"/>
            </a:pPr>
            <a:r>
              <a:rPr lang="en-IN" dirty="0" smtClean="0"/>
              <a:t>Controller will pass that message to that Image Acquisition actor.</a:t>
            </a:r>
          </a:p>
          <a:p>
            <a:pPr marL="514350" indent="-514350">
              <a:buAutoNum type="arabicPeriod"/>
            </a:pPr>
            <a:r>
              <a:rPr lang="en-IN" dirty="0" smtClean="0"/>
              <a:t>Now once the message is received, acquisition actor will append the image reference to the child class and send to the test actor’s enqueuer.</a:t>
            </a:r>
            <a:endParaRPr lang="en-IN" dirty="0"/>
          </a:p>
        </p:txBody>
      </p:sp>
    </p:spTree>
    <p:extLst>
      <p:ext uri="{BB962C8B-B14F-4D97-AF65-F5344CB8AC3E}">
        <p14:creationId xmlns:p14="http://schemas.microsoft.com/office/powerpoint/2010/main" val="209809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sz="2400" dirty="0" smtClean="0"/>
              <a:t>5</a:t>
            </a:r>
            <a:r>
              <a:rPr lang="en-IN" dirty="0" smtClean="0"/>
              <a:t>. </a:t>
            </a:r>
            <a:r>
              <a:rPr lang="en-IN" sz="2400" dirty="0" smtClean="0"/>
              <a:t>Immediately it will be available in the child abstract class using which the request was sent. So now the image can be read from the same and shall be passed to the test actor.</a:t>
            </a:r>
            <a:endParaRPr lang="en-IN" sz="2400" dirty="0"/>
          </a:p>
        </p:txBody>
      </p:sp>
      <p:sp>
        <p:nvSpPr>
          <p:cNvPr id="4" name="Rectangle 3"/>
          <p:cNvSpPr/>
          <p:nvPr/>
        </p:nvSpPr>
        <p:spPr>
          <a:xfrm>
            <a:off x="4835835" y="3760632"/>
            <a:ext cx="1648495" cy="605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smtClean="0"/>
              <a:t>Controller.lvclass</a:t>
            </a:r>
            <a:endParaRPr lang="en-IN" sz="1400" dirty="0"/>
          </a:p>
        </p:txBody>
      </p:sp>
      <p:sp>
        <p:nvSpPr>
          <p:cNvPr id="5" name="Rectangle 4"/>
          <p:cNvSpPr/>
          <p:nvPr/>
        </p:nvSpPr>
        <p:spPr>
          <a:xfrm>
            <a:off x="8332094" y="4997003"/>
            <a:ext cx="1648495" cy="605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Image </a:t>
            </a:r>
            <a:r>
              <a:rPr lang="en-IN" sz="1400" dirty="0" err="1" smtClean="0"/>
              <a:t>Msg.lvclass</a:t>
            </a:r>
            <a:r>
              <a:rPr lang="en-IN" sz="1400" dirty="0" smtClean="0"/>
              <a:t> (Abstract)</a:t>
            </a:r>
            <a:endParaRPr lang="en-IN" sz="1400" dirty="0"/>
          </a:p>
        </p:txBody>
      </p:sp>
      <p:sp>
        <p:nvSpPr>
          <p:cNvPr id="6" name="Rectangle 5"/>
          <p:cNvSpPr/>
          <p:nvPr/>
        </p:nvSpPr>
        <p:spPr>
          <a:xfrm>
            <a:off x="8332094" y="3747752"/>
            <a:ext cx="1648495" cy="605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Image  </a:t>
            </a:r>
            <a:r>
              <a:rPr lang="en-IN" sz="1400" dirty="0" err="1" smtClean="0"/>
              <a:t>Acquisition.lvclass</a:t>
            </a:r>
            <a:endParaRPr lang="en-IN" sz="1400" dirty="0"/>
          </a:p>
        </p:txBody>
      </p:sp>
      <p:sp>
        <p:nvSpPr>
          <p:cNvPr id="8" name="Rectangle 7"/>
          <p:cNvSpPr/>
          <p:nvPr/>
        </p:nvSpPr>
        <p:spPr>
          <a:xfrm>
            <a:off x="838200" y="3747753"/>
            <a:ext cx="1819139"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Grayscale.lvclass</a:t>
            </a:r>
            <a:endParaRPr lang="en-IN" sz="1400" dirty="0"/>
          </a:p>
        </p:txBody>
      </p:sp>
      <p:sp>
        <p:nvSpPr>
          <p:cNvPr id="10" name="Rectangle 9"/>
          <p:cNvSpPr/>
          <p:nvPr/>
        </p:nvSpPr>
        <p:spPr>
          <a:xfrm>
            <a:off x="466143" y="5241701"/>
            <a:ext cx="2550553" cy="90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New Image Grayscale.lvclass</a:t>
            </a:r>
          </a:p>
          <a:p>
            <a:pPr algn="ctr"/>
            <a:r>
              <a:rPr lang="en-IN" sz="1400" dirty="0" smtClean="0"/>
              <a:t>Child for Abstract</a:t>
            </a:r>
            <a:endParaRPr lang="en-IN" sz="1400" dirty="0"/>
          </a:p>
        </p:txBody>
      </p:sp>
      <p:cxnSp>
        <p:nvCxnSpPr>
          <p:cNvPr id="12" name="Straight Arrow Connector 11"/>
          <p:cNvCxnSpPr>
            <a:endCxn id="4" idx="1"/>
          </p:cNvCxnSpPr>
          <p:nvPr/>
        </p:nvCxnSpPr>
        <p:spPr>
          <a:xfrm flipV="1">
            <a:off x="2657339" y="4063286"/>
            <a:ext cx="2178496" cy="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p:cNvCxnSpPr>
          <p:nvPr/>
        </p:nvCxnSpPr>
        <p:spPr>
          <a:xfrm flipV="1">
            <a:off x="3016696" y="4063286"/>
            <a:ext cx="202036" cy="16331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3"/>
            <a:endCxn id="6" idx="1"/>
          </p:cNvCxnSpPr>
          <p:nvPr/>
        </p:nvCxnSpPr>
        <p:spPr>
          <a:xfrm flipV="1">
            <a:off x="6484330" y="4050406"/>
            <a:ext cx="1847764" cy="1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5" idx="0"/>
          </p:cNvCxnSpPr>
          <p:nvPr/>
        </p:nvCxnSpPr>
        <p:spPr>
          <a:xfrm>
            <a:off x="9156342" y="4353059"/>
            <a:ext cx="0" cy="64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2"/>
          </p:cNvCxnSpPr>
          <p:nvPr/>
        </p:nvCxnSpPr>
        <p:spPr>
          <a:xfrm rot="5400000">
            <a:off x="5014175" y="2335905"/>
            <a:ext cx="875762" cy="74085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0" idx="2"/>
          </p:cNvCxnSpPr>
          <p:nvPr/>
        </p:nvCxnSpPr>
        <p:spPr>
          <a:xfrm flipH="1" flipV="1">
            <a:off x="1741420" y="6151205"/>
            <a:ext cx="6349" cy="328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0"/>
          </p:cNvCxnSpPr>
          <p:nvPr/>
        </p:nvCxnSpPr>
        <p:spPr>
          <a:xfrm>
            <a:off x="1741419" y="5241701"/>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0"/>
            <a:endCxn id="8" idx="2"/>
          </p:cNvCxnSpPr>
          <p:nvPr/>
        </p:nvCxnSpPr>
        <p:spPr>
          <a:xfrm flipV="1">
            <a:off x="1741420" y="4365939"/>
            <a:ext cx="6350" cy="87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51030" y="3254672"/>
            <a:ext cx="1684630" cy="830997"/>
          </a:xfrm>
          <a:prstGeom prst="rect">
            <a:avLst/>
          </a:prstGeom>
          <a:noFill/>
        </p:spPr>
        <p:txBody>
          <a:bodyPr wrap="square" rtlCol="0">
            <a:spAutoFit/>
          </a:bodyPr>
          <a:lstStyle/>
          <a:p>
            <a:r>
              <a:rPr lang="en-IN" sz="1200" dirty="0" smtClean="0"/>
              <a:t>Child Abstract Class &amp; Grayscale</a:t>
            </a:r>
          </a:p>
          <a:p>
            <a:r>
              <a:rPr lang="en-IN" sz="1200" dirty="0" smtClean="0"/>
              <a:t>Actor Enqueuer</a:t>
            </a:r>
          </a:p>
          <a:p>
            <a:r>
              <a:rPr lang="en-IN" sz="1200" dirty="0" smtClean="0"/>
              <a:t>In a single message</a:t>
            </a:r>
            <a:endParaRPr lang="en-IN" sz="1200" dirty="0"/>
          </a:p>
        </p:txBody>
      </p:sp>
      <p:sp>
        <p:nvSpPr>
          <p:cNvPr id="57" name="TextBox 56"/>
          <p:cNvSpPr txBox="1"/>
          <p:nvPr/>
        </p:nvSpPr>
        <p:spPr>
          <a:xfrm>
            <a:off x="9998656" y="4063285"/>
            <a:ext cx="1684630" cy="1200329"/>
          </a:xfrm>
          <a:prstGeom prst="rect">
            <a:avLst/>
          </a:prstGeom>
          <a:noFill/>
        </p:spPr>
        <p:txBody>
          <a:bodyPr wrap="square" rtlCol="0">
            <a:spAutoFit/>
          </a:bodyPr>
          <a:lstStyle/>
          <a:p>
            <a:r>
              <a:rPr lang="en-IN" sz="1200" dirty="0" smtClean="0"/>
              <a:t>Update the image in Received </a:t>
            </a:r>
            <a:r>
              <a:rPr lang="en-IN" sz="1200" dirty="0" err="1" smtClean="0"/>
              <a:t>Msg</a:t>
            </a:r>
            <a:r>
              <a:rPr lang="en-IN" sz="1200" dirty="0" smtClean="0"/>
              <a:t> Class (New Image Grayscale.lvclass).</a:t>
            </a:r>
          </a:p>
          <a:p>
            <a:r>
              <a:rPr lang="en-IN" sz="1200" dirty="0" smtClean="0"/>
              <a:t>Send it to the Grayscale Enqueuer</a:t>
            </a:r>
            <a:endParaRPr lang="en-IN" sz="1200" dirty="0"/>
          </a:p>
        </p:txBody>
      </p:sp>
      <p:sp>
        <p:nvSpPr>
          <p:cNvPr id="58" name="TextBox 57"/>
          <p:cNvSpPr txBox="1"/>
          <p:nvPr/>
        </p:nvSpPr>
        <p:spPr>
          <a:xfrm>
            <a:off x="6629397" y="3312628"/>
            <a:ext cx="1684630" cy="830997"/>
          </a:xfrm>
          <a:prstGeom prst="rect">
            <a:avLst/>
          </a:prstGeom>
          <a:noFill/>
        </p:spPr>
        <p:txBody>
          <a:bodyPr wrap="square" rtlCol="0">
            <a:spAutoFit/>
          </a:bodyPr>
          <a:lstStyle/>
          <a:p>
            <a:r>
              <a:rPr lang="en-IN" sz="1200" dirty="0" smtClean="0"/>
              <a:t>Child Abstract Class &amp; Grayscale</a:t>
            </a:r>
          </a:p>
          <a:p>
            <a:r>
              <a:rPr lang="en-IN" sz="1200" dirty="0" smtClean="0"/>
              <a:t>Actor Enqueuer</a:t>
            </a:r>
          </a:p>
          <a:p>
            <a:r>
              <a:rPr lang="en-IN" sz="1200" dirty="0" smtClean="0"/>
              <a:t>To Acquisition</a:t>
            </a:r>
            <a:endParaRPr lang="en-IN" sz="1200" dirty="0"/>
          </a:p>
        </p:txBody>
      </p:sp>
      <p:sp>
        <p:nvSpPr>
          <p:cNvPr id="59" name="TextBox 58"/>
          <p:cNvSpPr txBox="1"/>
          <p:nvPr/>
        </p:nvSpPr>
        <p:spPr>
          <a:xfrm>
            <a:off x="280468" y="4699759"/>
            <a:ext cx="1684630" cy="461665"/>
          </a:xfrm>
          <a:prstGeom prst="rect">
            <a:avLst/>
          </a:prstGeom>
          <a:noFill/>
        </p:spPr>
        <p:txBody>
          <a:bodyPr wrap="square" rtlCol="0">
            <a:spAutoFit/>
          </a:bodyPr>
          <a:lstStyle/>
          <a:p>
            <a:r>
              <a:rPr lang="en-IN" sz="1200" dirty="0" smtClean="0"/>
              <a:t>Do.vi - Read the image using accessor</a:t>
            </a:r>
            <a:endParaRPr lang="en-IN" sz="1200" dirty="0"/>
          </a:p>
        </p:txBody>
      </p:sp>
      <p:sp>
        <p:nvSpPr>
          <p:cNvPr id="60" name="TextBox 59"/>
          <p:cNvSpPr txBox="1"/>
          <p:nvPr/>
        </p:nvSpPr>
        <p:spPr>
          <a:xfrm>
            <a:off x="4401889" y="5981698"/>
            <a:ext cx="1684630" cy="461665"/>
          </a:xfrm>
          <a:prstGeom prst="rect">
            <a:avLst/>
          </a:prstGeom>
          <a:noFill/>
        </p:spPr>
        <p:txBody>
          <a:bodyPr wrap="square" rtlCol="0">
            <a:spAutoFit/>
          </a:bodyPr>
          <a:lstStyle/>
          <a:p>
            <a:r>
              <a:rPr lang="en-IN" sz="1200" dirty="0" smtClean="0"/>
              <a:t>Image will be available in the child class</a:t>
            </a:r>
            <a:endParaRPr lang="en-IN" sz="1200" dirty="0"/>
          </a:p>
        </p:txBody>
      </p:sp>
      <p:sp>
        <p:nvSpPr>
          <p:cNvPr id="61" name="TextBox 60"/>
          <p:cNvSpPr txBox="1"/>
          <p:nvPr/>
        </p:nvSpPr>
        <p:spPr>
          <a:xfrm>
            <a:off x="4784897" y="4330818"/>
            <a:ext cx="1684630" cy="276999"/>
          </a:xfrm>
          <a:prstGeom prst="rect">
            <a:avLst/>
          </a:prstGeom>
          <a:noFill/>
        </p:spPr>
        <p:txBody>
          <a:bodyPr wrap="square" rtlCol="0">
            <a:spAutoFit/>
          </a:bodyPr>
          <a:lstStyle/>
          <a:p>
            <a:r>
              <a:rPr lang="en-IN" sz="1200" dirty="0" smtClean="0"/>
              <a:t>Send Image Request.vi</a:t>
            </a:r>
            <a:endParaRPr lang="en-IN" sz="1200" dirty="0"/>
          </a:p>
        </p:txBody>
      </p:sp>
      <p:sp>
        <p:nvSpPr>
          <p:cNvPr id="62" name="TextBox 61"/>
          <p:cNvSpPr txBox="1"/>
          <p:nvPr/>
        </p:nvSpPr>
        <p:spPr>
          <a:xfrm>
            <a:off x="9354263" y="5635021"/>
            <a:ext cx="1684630" cy="276999"/>
          </a:xfrm>
          <a:prstGeom prst="rect">
            <a:avLst/>
          </a:prstGeom>
          <a:noFill/>
        </p:spPr>
        <p:txBody>
          <a:bodyPr wrap="square" rtlCol="0">
            <a:spAutoFit/>
          </a:bodyPr>
          <a:lstStyle/>
          <a:p>
            <a:r>
              <a:rPr lang="en-IN" sz="1200" dirty="0" smtClean="0"/>
              <a:t>Send Image.vi</a:t>
            </a:r>
            <a:endParaRPr lang="en-IN" sz="1200" dirty="0"/>
          </a:p>
        </p:txBody>
      </p:sp>
      <p:sp>
        <p:nvSpPr>
          <p:cNvPr id="63" name="TextBox 62"/>
          <p:cNvSpPr txBox="1"/>
          <p:nvPr/>
        </p:nvSpPr>
        <p:spPr>
          <a:xfrm>
            <a:off x="1680515" y="4834696"/>
            <a:ext cx="1684630" cy="461665"/>
          </a:xfrm>
          <a:prstGeom prst="rect">
            <a:avLst/>
          </a:prstGeom>
          <a:noFill/>
        </p:spPr>
        <p:txBody>
          <a:bodyPr wrap="square" rtlCol="0">
            <a:spAutoFit/>
          </a:bodyPr>
          <a:lstStyle/>
          <a:p>
            <a:r>
              <a:rPr lang="en-IN" sz="1200" dirty="0" smtClean="0"/>
              <a:t>Read Attibutes.vi</a:t>
            </a:r>
          </a:p>
          <a:p>
            <a:r>
              <a:rPr lang="en-IN" sz="1200" dirty="0" smtClean="0"/>
              <a:t>(Parent method)</a:t>
            </a:r>
            <a:endParaRPr lang="en-IN" sz="1200" dirty="0"/>
          </a:p>
        </p:txBody>
      </p:sp>
      <p:sp>
        <p:nvSpPr>
          <p:cNvPr id="64" name="TextBox 63"/>
          <p:cNvSpPr txBox="1"/>
          <p:nvPr/>
        </p:nvSpPr>
        <p:spPr>
          <a:xfrm>
            <a:off x="8035160" y="4257163"/>
            <a:ext cx="1684630" cy="461665"/>
          </a:xfrm>
          <a:prstGeom prst="rect">
            <a:avLst/>
          </a:prstGeom>
          <a:noFill/>
        </p:spPr>
        <p:txBody>
          <a:bodyPr wrap="square" rtlCol="0">
            <a:spAutoFit/>
          </a:bodyPr>
          <a:lstStyle/>
          <a:p>
            <a:r>
              <a:rPr lang="en-IN" sz="1200" dirty="0" smtClean="0"/>
              <a:t>Send Request For Imaget.vi</a:t>
            </a:r>
            <a:endParaRPr lang="en-IN" sz="1200" dirty="0"/>
          </a:p>
        </p:txBody>
      </p:sp>
    </p:spTree>
    <p:extLst>
      <p:ext uri="{BB962C8B-B14F-4D97-AF65-F5344CB8AC3E}">
        <p14:creationId xmlns:p14="http://schemas.microsoft.com/office/powerpoint/2010/main" val="346000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References</a:t>
            </a:r>
            <a:endParaRPr lang="en-IN" dirty="0"/>
          </a:p>
        </p:txBody>
      </p:sp>
      <p:sp>
        <p:nvSpPr>
          <p:cNvPr id="3" name="Content Placeholder 2"/>
          <p:cNvSpPr>
            <a:spLocks noGrp="1"/>
          </p:cNvSpPr>
          <p:nvPr>
            <p:ph idx="1"/>
          </p:nvPr>
        </p:nvSpPr>
        <p:spPr/>
        <p:txBody>
          <a:bodyPr/>
          <a:lstStyle/>
          <a:p>
            <a:r>
              <a:rPr lang="en-IN" dirty="0" smtClean="0"/>
              <a:t>Refer the Help option in each window to know the details.</a:t>
            </a:r>
            <a:endParaRPr lang="en-IN" dirty="0"/>
          </a:p>
          <a:p>
            <a:r>
              <a:rPr lang="en-IN" dirty="0" smtClean="0"/>
              <a:t>All other communication among actors are happening based on normal messaging. </a:t>
            </a:r>
            <a:endParaRPr lang="en-IN" dirty="0"/>
          </a:p>
          <a:p>
            <a:r>
              <a:rPr lang="en-IN" dirty="0" smtClean="0"/>
              <a:t>Refer the block diagram of each VI for the detailed explanation.</a:t>
            </a:r>
            <a:endParaRPr lang="en-IN" dirty="0"/>
          </a:p>
        </p:txBody>
      </p:sp>
    </p:spTree>
    <p:extLst>
      <p:ext uri="{BB962C8B-B14F-4D97-AF65-F5344CB8AC3E}">
        <p14:creationId xmlns:p14="http://schemas.microsoft.com/office/powerpoint/2010/main" val="341685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sz="2400" dirty="0" smtClean="0"/>
              <a:t>Image Analyser is a simple tool that helps users in performing some of the basic image processing operations. Viz.,</a:t>
            </a:r>
          </a:p>
          <a:p>
            <a:pPr lvl="1"/>
            <a:r>
              <a:rPr lang="en-IN" sz="2000" dirty="0" smtClean="0"/>
              <a:t>Conversion of RGB to Grayscale</a:t>
            </a:r>
          </a:p>
          <a:p>
            <a:pPr lvl="1"/>
            <a:r>
              <a:rPr lang="en-IN" sz="2000" dirty="0" smtClean="0"/>
              <a:t>View Histograph</a:t>
            </a:r>
          </a:p>
          <a:p>
            <a:pPr lvl="1"/>
            <a:r>
              <a:rPr lang="en-IN" sz="2000" dirty="0" smtClean="0"/>
              <a:t>Image Thresholding</a:t>
            </a:r>
          </a:p>
          <a:p>
            <a:r>
              <a:rPr lang="en-IN" sz="2400" dirty="0" smtClean="0"/>
              <a:t>This tool is developed using LabVIEW based on the architecture called “Actor Framework” which is best known for it’s scalability.</a:t>
            </a:r>
          </a:p>
          <a:p>
            <a:pPr marL="0" indent="0">
              <a:buNone/>
            </a:pPr>
            <a:endParaRPr lang="en-IN" dirty="0"/>
          </a:p>
        </p:txBody>
      </p:sp>
    </p:spTree>
    <p:extLst>
      <p:ext uri="{BB962C8B-B14F-4D97-AF65-F5344CB8AC3E}">
        <p14:creationId xmlns:p14="http://schemas.microsoft.com/office/powerpoint/2010/main" val="244898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Pre-Requisites</a:t>
            </a:r>
            <a:endParaRPr lang="en-IN" dirty="0"/>
          </a:p>
        </p:txBody>
      </p:sp>
      <p:sp>
        <p:nvSpPr>
          <p:cNvPr id="3" name="Content Placeholder 2"/>
          <p:cNvSpPr>
            <a:spLocks noGrp="1"/>
          </p:cNvSpPr>
          <p:nvPr>
            <p:ph idx="1"/>
          </p:nvPr>
        </p:nvSpPr>
        <p:spPr/>
        <p:txBody>
          <a:bodyPr/>
          <a:lstStyle/>
          <a:p>
            <a:r>
              <a:rPr lang="en-IN" dirty="0" smtClean="0"/>
              <a:t>Software Components:</a:t>
            </a:r>
          </a:p>
          <a:p>
            <a:pPr lvl="1"/>
            <a:r>
              <a:rPr lang="en-IN" dirty="0" smtClean="0"/>
              <a:t>NI LabVIEW 2016 Full Development System</a:t>
            </a:r>
          </a:p>
          <a:p>
            <a:pPr lvl="1"/>
            <a:r>
              <a:rPr lang="en-IN" dirty="0" smtClean="0"/>
              <a:t>NI Vision Development Module 2016</a:t>
            </a:r>
          </a:p>
          <a:p>
            <a:pPr lvl="1"/>
            <a:r>
              <a:rPr lang="en-IN" dirty="0" smtClean="0"/>
              <a:t>NI Vision Acquisition Software August 2016 (IMAQdx Drivers)</a:t>
            </a:r>
          </a:p>
          <a:p>
            <a:r>
              <a:rPr lang="en-IN" dirty="0" smtClean="0"/>
              <a:t>Hardware Components:</a:t>
            </a:r>
          </a:p>
          <a:p>
            <a:pPr lvl="1"/>
            <a:r>
              <a:rPr lang="en-IN" dirty="0" smtClean="0"/>
              <a:t>A Camera/Frame grabber (IMAQdx Compatible)</a:t>
            </a:r>
            <a:endParaRPr lang="en-IN" dirty="0"/>
          </a:p>
        </p:txBody>
      </p:sp>
    </p:spTree>
    <p:extLst>
      <p:ext uri="{BB962C8B-B14F-4D97-AF65-F5344CB8AC3E}">
        <p14:creationId xmlns:p14="http://schemas.microsoft.com/office/powerpoint/2010/main" val="268910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Actor Class Hierarchy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887" y="2138896"/>
            <a:ext cx="9850225" cy="3724795"/>
          </a:xfrm>
        </p:spPr>
      </p:pic>
      <p:sp>
        <p:nvSpPr>
          <p:cNvPr id="8" name="TextBox 7"/>
          <p:cNvSpPr txBox="1"/>
          <p:nvPr/>
        </p:nvSpPr>
        <p:spPr>
          <a:xfrm>
            <a:off x="8916198" y="3295916"/>
            <a:ext cx="2362218" cy="369332"/>
          </a:xfrm>
          <a:prstGeom prst="rect">
            <a:avLst/>
          </a:prstGeom>
          <a:noFill/>
        </p:spPr>
        <p:txBody>
          <a:bodyPr wrap="square" rtlCol="0">
            <a:spAutoFit/>
          </a:bodyPr>
          <a:lstStyle/>
          <a:p>
            <a:r>
              <a:rPr lang="en-IN" dirty="0" smtClean="0"/>
              <a:t>Defined in LabVIEW</a:t>
            </a:r>
            <a:endParaRPr lang="en-IN" dirty="0"/>
          </a:p>
        </p:txBody>
      </p:sp>
      <p:sp>
        <p:nvSpPr>
          <p:cNvPr id="11" name="TextBox 10"/>
          <p:cNvSpPr txBox="1"/>
          <p:nvPr/>
        </p:nvSpPr>
        <p:spPr>
          <a:xfrm>
            <a:off x="9176741" y="4210471"/>
            <a:ext cx="1844371" cy="369332"/>
          </a:xfrm>
          <a:prstGeom prst="rect">
            <a:avLst/>
          </a:prstGeom>
          <a:noFill/>
        </p:spPr>
        <p:txBody>
          <a:bodyPr wrap="square" rtlCol="0">
            <a:spAutoFit/>
          </a:bodyPr>
          <a:lstStyle/>
          <a:p>
            <a:r>
              <a:rPr lang="en-IN" dirty="0" smtClean="0"/>
              <a:t>User Developed</a:t>
            </a:r>
            <a:endParaRPr lang="en-IN" dirty="0"/>
          </a:p>
        </p:txBody>
      </p:sp>
      <p:cxnSp>
        <p:nvCxnSpPr>
          <p:cNvPr id="14" name="Straight Connector 13"/>
          <p:cNvCxnSpPr/>
          <p:nvPr/>
        </p:nvCxnSpPr>
        <p:spPr>
          <a:xfrm>
            <a:off x="592428" y="3935707"/>
            <a:ext cx="109728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09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Actors’ Functionality</a:t>
            </a:r>
            <a:endParaRPr lang="en-IN" dirty="0"/>
          </a:p>
        </p:txBody>
      </p:sp>
      <p:sp>
        <p:nvSpPr>
          <p:cNvPr id="3" name="Content Placeholder 2"/>
          <p:cNvSpPr>
            <a:spLocks noGrp="1"/>
          </p:cNvSpPr>
          <p:nvPr>
            <p:ph idx="1"/>
          </p:nvPr>
        </p:nvSpPr>
        <p:spPr/>
        <p:txBody>
          <a:bodyPr>
            <a:normAutofit/>
          </a:bodyPr>
          <a:lstStyle/>
          <a:p>
            <a:r>
              <a:rPr lang="en-IN" sz="2400" dirty="0" smtClean="0"/>
              <a:t>Controller – It’s the root actor. It schedules all other actor launches and handles error.</a:t>
            </a:r>
          </a:p>
          <a:p>
            <a:endParaRPr lang="en-IN" sz="2400" dirty="0"/>
          </a:p>
          <a:p>
            <a:r>
              <a:rPr lang="en-IN" sz="2400" dirty="0" smtClean="0"/>
              <a:t>UI – User Interface actor. Called by Controller. It sends the user actions to the controller.</a:t>
            </a:r>
          </a:p>
          <a:p>
            <a:endParaRPr lang="en-IN" sz="2400" dirty="0"/>
          </a:p>
          <a:p>
            <a:r>
              <a:rPr lang="en-IN" sz="2400" dirty="0" smtClean="0"/>
              <a:t>Image Acquisition – This actor will be used for acquiring images from the selected device. When user requests for acquisition , This actor will be called and Live Feed from the device will be shown on the UI actor.</a:t>
            </a:r>
            <a:endParaRPr lang="en-IN" sz="2400" dirty="0"/>
          </a:p>
        </p:txBody>
      </p:sp>
    </p:spTree>
    <p:extLst>
      <p:ext uri="{BB962C8B-B14F-4D97-AF65-F5344CB8AC3E}">
        <p14:creationId xmlns:p14="http://schemas.microsoft.com/office/powerpoint/2010/main" val="294466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Actors’ Functionality Contd.</a:t>
            </a:r>
            <a:endParaRPr lang="en-IN" dirty="0"/>
          </a:p>
        </p:txBody>
      </p:sp>
      <p:sp>
        <p:nvSpPr>
          <p:cNvPr id="3" name="Content Placeholder 2"/>
          <p:cNvSpPr>
            <a:spLocks noGrp="1"/>
          </p:cNvSpPr>
          <p:nvPr>
            <p:ph idx="1"/>
          </p:nvPr>
        </p:nvSpPr>
        <p:spPr/>
        <p:txBody>
          <a:bodyPr/>
          <a:lstStyle/>
          <a:p>
            <a:r>
              <a:rPr lang="en-IN" sz="2400" dirty="0" smtClean="0"/>
              <a:t>Tests – This is a generic class for performing Image Processing Operations. Following actors are derived from this actor.</a:t>
            </a:r>
          </a:p>
          <a:p>
            <a:pPr lvl="1"/>
            <a:endParaRPr lang="en-IN" dirty="0"/>
          </a:p>
          <a:p>
            <a:pPr lvl="1"/>
            <a:r>
              <a:rPr lang="en-IN" dirty="0" smtClean="0"/>
              <a:t>Grayscale – This actor gets an image and convert it to a grayscale image.</a:t>
            </a:r>
          </a:p>
          <a:p>
            <a:pPr lvl="1"/>
            <a:endParaRPr lang="en-IN" dirty="0"/>
          </a:p>
          <a:p>
            <a:pPr lvl="1"/>
            <a:r>
              <a:rPr lang="en-IN" dirty="0" smtClean="0"/>
              <a:t>Threshold – This actor gets an image and convert it to a binary image based    on the user specification.</a:t>
            </a:r>
          </a:p>
          <a:p>
            <a:pPr lvl="1"/>
            <a:endParaRPr lang="en-IN" dirty="0"/>
          </a:p>
          <a:p>
            <a:pPr lvl="1"/>
            <a:r>
              <a:rPr lang="en-IN" dirty="0" smtClean="0"/>
              <a:t>Histogram – This actor gets an image and shows Histograph to the user.</a:t>
            </a:r>
          </a:p>
        </p:txBody>
      </p:sp>
    </p:spTree>
    <p:extLst>
      <p:ext uri="{BB962C8B-B14F-4D97-AF65-F5344CB8AC3E}">
        <p14:creationId xmlns:p14="http://schemas.microsoft.com/office/powerpoint/2010/main" val="270239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between Actors</a:t>
            </a:r>
            <a:endParaRPr lang="en-IN" dirty="0"/>
          </a:p>
        </p:txBody>
      </p:sp>
      <p:sp>
        <p:nvSpPr>
          <p:cNvPr id="3" name="Content Placeholder 2"/>
          <p:cNvSpPr>
            <a:spLocks noGrp="1"/>
          </p:cNvSpPr>
          <p:nvPr>
            <p:ph idx="1"/>
          </p:nvPr>
        </p:nvSpPr>
        <p:spPr/>
        <p:txBody>
          <a:bodyPr/>
          <a:lstStyle/>
          <a:p>
            <a:r>
              <a:rPr lang="en-IN" sz="2400" dirty="0" smtClean="0"/>
              <a:t>Actors usually communicate through pre-created messages on both ends (sender and receiver).</a:t>
            </a:r>
          </a:p>
          <a:p>
            <a:r>
              <a:rPr lang="en-IN" sz="2400" dirty="0" smtClean="0"/>
              <a:t>As seen above, Each Test (Grayscale/Threshold/Histogram) requires an image to operate. So Image Acquisition actor has to have 3 different messages requesting the image and each test actor has to have one message for getting the image from the sender. </a:t>
            </a:r>
          </a:p>
          <a:p>
            <a:r>
              <a:rPr lang="en-IN" sz="2400" dirty="0" smtClean="0"/>
              <a:t>Considering the Scalability, </a:t>
            </a:r>
            <a:r>
              <a:rPr lang="en-IN" sz="2400" dirty="0"/>
              <a:t>w</a:t>
            </a:r>
            <a:r>
              <a:rPr lang="en-IN" sz="2400" dirty="0" smtClean="0"/>
              <a:t>hen the number of test actors increase, the message count also gets increased. This leads to High-Coupling!</a:t>
            </a:r>
          </a:p>
          <a:p>
            <a:r>
              <a:rPr lang="en-IN" sz="2400" dirty="0" smtClean="0"/>
              <a:t>In order to avoid this, This application uses Zero Coupled class(Abstract Message Class) for image requisition and distribution.</a:t>
            </a:r>
          </a:p>
          <a:p>
            <a:endParaRPr lang="en-IN" dirty="0"/>
          </a:p>
        </p:txBody>
      </p:sp>
    </p:spTree>
    <p:extLst>
      <p:ext uri="{BB962C8B-B14F-4D97-AF65-F5344CB8AC3E}">
        <p14:creationId xmlns:p14="http://schemas.microsoft.com/office/powerpoint/2010/main" val="398515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Message Class</a:t>
            </a:r>
            <a:endParaRPr lang="en-IN" dirty="0"/>
          </a:p>
        </p:txBody>
      </p:sp>
      <p:sp>
        <p:nvSpPr>
          <p:cNvPr id="3" name="Content Placeholder 2"/>
          <p:cNvSpPr>
            <a:spLocks noGrp="1"/>
          </p:cNvSpPr>
          <p:nvPr>
            <p:ph idx="1"/>
          </p:nvPr>
        </p:nvSpPr>
        <p:spPr/>
        <p:txBody>
          <a:bodyPr>
            <a:normAutofit/>
          </a:bodyPr>
          <a:lstStyle/>
          <a:p>
            <a:r>
              <a:rPr lang="en-IN" sz="2400" dirty="0" smtClean="0"/>
              <a:t>Kindly refer this link below to know How an Abstract Class Works:</a:t>
            </a:r>
          </a:p>
          <a:p>
            <a:endParaRPr lang="en-IN" sz="2400" dirty="0"/>
          </a:p>
          <a:p>
            <a:pPr marL="0" indent="0">
              <a:buNone/>
            </a:pPr>
            <a:r>
              <a:rPr lang="en-IN" sz="2400" dirty="0" smtClean="0">
                <a:hlinkClick r:id="rId2"/>
              </a:rPr>
              <a:t>https://forums.ni.com/t5/Actor-Framework-Documents/Beginner-Tutorial-Zero-Coupled-Actor-Project/ta-p/3533889</a:t>
            </a:r>
            <a:endParaRPr lang="en-IN" sz="2400" dirty="0" smtClean="0"/>
          </a:p>
          <a:p>
            <a:pPr marL="0" indent="0">
              <a:buNone/>
            </a:pPr>
            <a:endParaRPr lang="en-IN" sz="2400" dirty="0"/>
          </a:p>
          <a:p>
            <a:pPr marL="0" indent="0">
              <a:buNone/>
            </a:pPr>
            <a:r>
              <a:rPr lang="en-IN" sz="2400" dirty="0" smtClean="0"/>
              <a:t>Usually Abstract class is directly derived from </a:t>
            </a:r>
            <a:r>
              <a:rPr lang="en-IN" sz="2400" dirty="0" err="1" smtClean="0"/>
              <a:t>Message.lvclass</a:t>
            </a:r>
            <a:r>
              <a:rPr lang="en-IN" sz="2400" dirty="0" smtClean="0"/>
              <a:t> and it will have the data to be sent in its private data (Image </a:t>
            </a:r>
            <a:r>
              <a:rPr lang="en-IN" sz="2400" dirty="0" err="1" smtClean="0"/>
              <a:t>Msg.lvclass</a:t>
            </a:r>
            <a:r>
              <a:rPr lang="en-IN" sz="2400" dirty="0" smtClean="0"/>
              <a:t>). It will send the data wherever it gets request from (Send Image.vi). Abstract class always created from Sender Node.</a:t>
            </a:r>
          </a:p>
        </p:txBody>
      </p:sp>
    </p:spTree>
    <p:extLst>
      <p:ext uri="{BB962C8B-B14F-4D97-AF65-F5344CB8AC3E}">
        <p14:creationId xmlns:p14="http://schemas.microsoft.com/office/powerpoint/2010/main" val="59093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sz="2400" dirty="0" smtClean="0"/>
              <a:t>To receive the data, User needs create a child for this abstract class using which the data can be read using an accessor(Read Attributes.vi).</a:t>
            </a:r>
          </a:p>
          <a:p>
            <a:r>
              <a:rPr lang="en-IN" sz="2400" dirty="0" smtClean="0"/>
              <a:t>The Abstract class won’t have any “Do.vi” to execute a method. Instead the children of the abstract class will have its own “Do.vi” to send the data to their respective actors.</a:t>
            </a:r>
          </a:p>
          <a:p>
            <a:r>
              <a:rPr lang="en-IN" sz="2400" dirty="0" smtClean="0"/>
              <a:t>In the following slide, this application’s Message Class Hierarchy is shown. </a:t>
            </a:r>
          </a:p>
          <a:p>
            <a:endParaRPr lang="en-IN" dirty="0"/>
          </a:p>
        </p:txBody>
      </p:sp>
    </p:spTree>
    <p:extLst>
      <p:ext uri="{BB962C8B-B14F-4D97-AF65-F5344CB8AC3E}">
        <p14:creationId xmlns:p14="http://schemas.microsoft.com/office/powerpoint/2010/main" val="324184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794</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Image Analyser v1.0</vt:lpstr>
      <vt:lpstr>Introduction</vt:lpstr>
      <vt:lpstr>Pre-Requisites</vt:lpstr>
      <vt:lpstr>Actor Class Hierarchy</vt:lpstr>
      <vt:lpstr>Actors’ Functionality</vt:lpstr>
      <vt:lpstr>Actors’ Functionality Contd.</vt:lpstr>
      <vt:lpstr>Communication between Actors</vt:lpstr>
      <vt:lpstr>Abstract Message Class</vt:lpstr>
      <vt:lpstr>Contd.,</vt:lpstr>
      <vt:lpstr>Message Class Hierarchy</vt:lpstr>
      <vt:lpstr>Contd.,</vt:lpstr>
      <vt:lpstr>Contd.,</vt:lpstr>
      <vt:lpstr>Other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Analyser</dc:title>
  <dc:creator>Achuthaperumal Radhakrishnan</dc:creator>
  <cp:lastModifiedBy>Achuthaperumal Radhakrishnan</cp:lastModifiedBy>
  <cp:revision>19</cp:revision>
  <dcterms:created xsi:type="dcterms:W3CDTF">2018-04-16T22:00:03Z</dcterms:created>
  <dcterms:modified xsi:type="dcterms:W3CDTF">2018-04-17T00:21:14Z</dcterms:modified>
</cp:coreProperties>
</file>