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ash Display" pitchFamily="50" charset="0"/>
      <p:regular r:id="rId14"/>
      <p:bold r:id="rId15"/>
    </p:embeddedFont>
    <p:embeddedFont>
      <p:font typeface="Clash Display Light" pitchFamily="50" charset="0"/>
      <p:regular r:id="rId16"/>
    </p:embeddedFont>
    <p:embeddedFont>
      <p:font typeface="Clash Display Medium" pitchFamily="50" charset="0"/>
      <p:regular r:id="rId17"/>
    </p:embeddedFont>
    <p:embeddedFont>
      <p:font typeface="Clash Grotesk Light" pitchFamily="50" charset="0"/>
      <p:regular r:id="rId18"/>
    </p:embeddedFont>
    <p:embeddedFont>
      <p:font typeface="Clash Grotesk Medium" pitchFamily="50" charset="0"/>
      <p:regular r:id="rId19"/>
    </p:embeddedFont>
    <p:embeddedFont>
      <p:font typeface="Clear Sans Regular Bold"/>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279" autoAdjust="0"/>
    <p:restoredTop sz="95033" autoAdjust="0"/>
  </p:normalViewPr>
  <p:slideViewPr>
    <p:cSldViewPr>
      <p:cViewPr varScale="1">
        <p:scale>
          <a:sx n="54" d="100"/>
          <a:sy n="54" d="100"/>
        </p:scale>
        <p:origin x="82" y="1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13.11.2024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8.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2.jpeg"/><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9.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394221" y="1114277"/>
            <a:ext cx="8587979" cy="8028201"/>
            <a:chOff x="385761" y="386656"/>
            <a:chExt cx="11450639" cy="10704267"/>
          </a:xfrm>
          <a:solidFill>
            <a:schemeClr val="bg1"/>
          </a:solidFill>
        </p:grpSpPr>
        <p:grpSp>
          <p:nvGrpSpPr>
            <p:cNvPr id="21" name="Group 21"/>
            <p:cNvGrpSpPr>
              <a:grpSpLocks noChangeAspect="1"/>
            </p:cNvGrpSpPr>
            <p:nvPr/>
          </p:nvGrpSpPr>
          <p:grpSpPr>
            <a:xfrm>
              <a:off x="2100444" y="1354967"/>
              <a:ext cx="9735956" cy="9735956"/>
              <a:chOff x="109971" y="0"/>
              <a:chExt cx="6350000" cy="6350000"/>
            </a:xfrm>
            <a:grpFill/>
          </p:grpSpPr>
          <p:sp>
            <p:nvSpPr>
              <p:cNvPr id="22" name="Freeform 22"/>
              <p:cNvSpPr/>
              <p:nvPr/>
            </p:nvSpPr>
            <p:spPr>
              <a:xfrm>
                <a:off x="109971"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a:ln>
                <a:solidFill>
                  <a:srgbClr val="A100FF"/>
                </a:solidFill>
              </a:ln>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905000" y="2466093"/>
            <a:ext cx="6298225" cy="4201407"/>
          </a:xfrm>
          <a:prstGeom prst="rect">
            <a:avLst/>
          </a:prstGeom>
        </p:spPr>
        <p:txBody>
          <a:bodyPr wrap="square" lIns="0" tIns="0" rIns="0" bIns="0" rtlCol="0" anchor="t">
            <a:spAutoFit/>
          </a:bodyPr>
          <a:lstStyle/>
          <a:p>
            <a:pPr algn="ctr">
              <a:lnSpc>
                <a:spcPts val="11059"/>
              </a:lnSpc>
            </a:pPr>
            <a:r>
              <a:rPr lang="en-GB" sz="8500" b="0" i="0" dirty="0">
                <a:solidFill>
                  <a:srgbClr val="A100FF"/>
                </a:solidFill>
                <a:effectLst/>
                <a:latin typeface="Clash Display Medium" pitchFamily="50" charset="0"/>
              </a:rPr>
              <a:t>Analysing Social Buzz Trends.</a:t>
            </a:r>
            <a:endParaRPr lang="en-US" sz="8500" spc="-105" dirty="0">
              <a:solidFill>
                <a:srgbClr val="A100FF"/>
              </a:solidFill>
              <a:latin typeface="Clash Display Medium" pitchFamily="50" charset="0"/>
            </a:endParaRPr>
          </a:p>
        </p:txBody>
      </p:sp>
      <p:sp>
        <p:nvSpPr>
          <p:cNvPr id="26" name="TextBox 25">
            <a:extLst>
              <a:ext uri="{FF2B5EF4-FFF2-40B4-BE49-F238E27FC236}">
                <a16:creationId xmlns:a16="http://schemas.microsoft.com/office/drawing/2014/main" id="{CCF68820-6E6E-5AFE-275B-501011F18A1B}"/>
              </a:ext>
            </a:extLst>
          </p:cNvPr>
          <p:cNvSpPr txBox="1"/>
          <p:nvPr/>
        </p:nvSpPr>
        <p:spPr>
          <a:xfrm>
            <a:off x="3434445" y="7041491"/>
            <a:ext cx="3956955" cy="553998"/>
          </a:xfrm>
          <a:prstGeom prst="rect">
            <a:avLst/>
          </a:prstGeom>
          <a:noFill/>
        </p:spPr>
        <p:txBody>
          <a:bodyPr wrap="square" rtlCol="0">
            <a:spAutoFit/>
          </a:bodyPr>
          <a:lstStyle/>
          <a:p>
            <a:r>
              <a:rPr lang="en-GB" sz="3000" b="1" dirty="0">
                <a:solidFill>
                  <a:srgbClr val="A100FF"/>
                </a:solidFill>
                <a:latin typeface="Clash Display Medium" pitchFamily="50" charset="0"/>
              </a:rPr>
              <a:t>Achuth Akilesh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5036754" cy="1186543"/>
          </a:xfrm>
          <a:prstGeom prst="rect">
            <a:avLst/>
          </a:prstGeom>
        </p:spPr>
        <p:txBody>
          <a:bodyPr wrap="square" lIns="0" tIns="0" rIns="0" bIns="0" rtlCol="0" anchor="t">
            <a:spAutoFit/>
          </a:bodyPr>
          <a:lstStyle/>
          <a:p>
            <a:pPr>
              <a:lnSpc>
                <a:spcPts val="9600"/>
              </a:lnSpc>
            </a:pPr>
            <a:r>
              <a:rPr lang="en-US" sz="7800" spc="-80" dirty="0">
                <a:solidFill>
                  <a:srgbClr val="000000"/>
                </a:solidFill>
                <a:latin typeface="Clash Display Medium" pitchFamily="50"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5EA78125-E7BB-7AEA-5C51-C1916D2D7A26}"/>
              </a:ext>
            </a:extLst>
          </p:cNvPr>
          <p:cNvSpPr txBox="1"/>
          <p:nvPr/>
        </p:nvSpPr>
        <p:spPr>
          <a:xfrm>
            <a:off x="11125200" y="800100"/>
            <a:ext cx="6324600" cy="9602629"/>
          </a:xfrm>
          <a:prstGeom prst="rect">
            <a:avLst/>
          </a:prstGeom>
          <a:noFill/>
        </p:spPr>
        <p:txBody>
          <a:bodyPr wrap="square" rtlCol="0">
            <a:spAutoFit/>
          </a:bodyPr>
          <a:lstStyle/>
          <a:p>
            <a:pPr marL="285750" indent="-285750">
              <a:buFont typeface="Arial" panose="020B0604020202020204" pitchFamily="34" charset="0"/>
              <a:buChar char="•"/>
            </a:pPr>
            <a:r>
              <a:rPr lang="en-GB" sz="3000" b="1" u="sng" dirty="0">
                <a:latin typeface="Clash Grotesk Light" pitchFamily="50" charset="0"/>
              </a:rPr>
              <a:t>Animal and Science </a:t>
            </a:r>
            <a:r>
              <a:rPr lang="en-GB" sz="3000" dirty="0">
                <a:latin typeface="Clash Grotesk Light" pitchFamily="50" charset="0"/>
              </a:rPr>
              <a:t>are the two </a:t>
            </a:r>
            <a:r>
              <a:rPr lang="en-GB" sz="3000" b="1" dirty="0">
                <a:latin typeface="Clash Grotesk Light" pitchFamily="50" charset="0"/>
              </a:rPr>
              <a:t>most popular content categories </a:t>
            </a:r>
            <a:r>
              <a:rPr lang="en-GB" sz="3000" dirty="0">
                <a:latin typeface="Clash Grotesk Light" pitchFamily="50" charset="0"/>
              </a:rPr>
              <a:t>indicating that users are interested in exploring more facts and information on these two.</a:t>
            </a:r>
          </a:p>
          <a:p>
            <a:endParaRPr lang="en-GB" sz="3000" dirty="0">
              <a:latin typeface="Clash Grotesk Light" pitchFamily="50" charset="0"/>
            </a:endParaRPr>
          </a:p>
          <a:p>
            <a:pPr marL="285750" indent="-285750">
              <a:buFont typeface="Arial" panose="020B0604020202020204" pitchFamily="34" charset="0"/>
              <a:buChar char="•"/>
            </a:pPr>
            <a:r>
              <a:rPr lang="en-US" sz="3000" b="1" dirty="0">
                <a:latin typeface="Clash Grotesk Light" pitchFamily="50" charset="0"/>
              </a:rPr>
              <a:t>Food</a:t>
            </a:r>
            <a:r>
              <a:rPr lang="en-US" sz="3000" dirty="0">
                <a:latin typeface="Clash Grotesk Light" pitchFamily="50" charset="0"/>
              </a:rPr>
              <a:t> is a common theme with the </a:t>
            </a:r>
            <a:r>
              <a:rPr lang="en-US" sz="3000" b="1" dirty="0">
                <a:latin typeface="Clash Grotesk Light" pitchFamily="50" charset="0"/>
              </a:rPr>
              <a:t>top 5 Categories</a:t>
            </a:r>
            <a:r>
              <a:rPr lang="en-US" sz="3000" dirty="0">
                <a:latin typeface="Clash Grotesk Light" pitchFamily="50" charset="0"/>
              </a:rPr>
              <a:t> with “Animal” ranking the highest. This may give an indication to the audience within your user base. You could use the insight to create a campaign and work with healthy eating brands to boots user engagement.</a:t>
            </a:r>
          </a:p>
          <a:p>
            <a:endParaRPr lang="en-US" sz="3000" dirty="0">
              <a:latin typeface="Clash Grotesk Light" pitchFamily="50" charset="0"/>
            </a:endParaRPr>
          </a:p>
          <a:p>
            <a:pPr marL="285750" indent="-285750">
              <a:buFont typeface="Arial" panose="020B0604020202020204" pitchFamily="34" charset="0"/>
              <a:buChar char="•"/>
            </a:pPr>
            <a:r>
              <a:rPr lang="en-US" sz="3000" b="1" dirty="0">
                <a:latin typeface="Clash Grotesk Light" pitchFamily="50" charset="0"/>
              </a:rPr>
              <a:t>Social Buzz </a:t>
            </a:r>
            <a:r>
              <a:rPr lang="en-US" sz="3000" i="1" u="sng" dirty="0">
                <a:latin typeface="Clash Grotesk Light" pitchFamily="50" charset="0"/>
              </a:rPr>
              <a:t>can leverage holiday seasons to boost their growth and user engagement with the food category content also</a:t>
            </a:r>
            <a:r>
              <a:rPr lang="en-US" sz="3000" dirty="0">
                <a:latin typeface="Clash Grotesk Light" pitchFamily="50" charset="0"/>
              </a:rPr>
              <a:t>.</a:t>
            </a:r>
          </a:p>
          <a:p>
            <a:pPr marL="285750" indent="-285750">
              <a:buFont typeface="Arial" panose="020B0604020202020204" pitchFamily="34" charset="0"/>
              <a:buChar char="•"/>
            </a:pPr>
            <a:endParaRPr lang="en-GB" sz="3000" dirty="0">
              <a:latin typeface="Clash Grotesk Light" pitchFamily="50" charset="0"/>
            </a:endParaRPr>
          </a:p>
          <a:p>
            <a:pPr marL="285750" indent="-285750">
              <a:buFont typeface="Arial" panose="020B0604020202020204" pitchFamily="34" charset="0"/>
              <a:buChar char="•"/>
            </a:pP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750594"/>
            <a:ext cx="572982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Clash Display Medium" pitchFamily="50"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Clash Display Medium" pitchFamily="50" charset="0"/>
                </a:rPr>
                <a:t>Today's</a:t>
              </a:r>
              <a:r>
                <a:rPr lang="en-US" sz="8000" spc="-80" dirty="0">
                  <a:solidFill>
                    <a:srgbClr val="000000"/>
                  </a:solidFill>
                  <a:latin typeface="Clash Grotesk Medium" pitchFamily="50" charset="0"/>
                </a:rPr>
                <a:t>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2500" spc="-19" dirty="0">
                  <a:solidFill>
                    <a:srgbClr val="000000"/>
                  </a:solidFill>
                  <a:latin typeface="Clash Display" pitchFamily="50" charset="0"/>
                </a:rPr>
                <a:t>Project recap</a:t>
              </a:r>
            </a:p>
            <a:p>
              <a:pPr>
                <a:lnSpc>
                  <a:spcPts val="2660"/>
                </a:lnSpc>
              </a:pPr>
              <a:r>
                <a:rPr lang="en-US" sz="2500" spc="-19" dirty="0">
                  <a:solidFill>
                    <a:srgbClr val="000000"/>
                  </a:solidFill>
                  <a:latin typeface="Clash Display" pitchFamily="50" charset="0"/>
                </a:rPr>
                <a:t>Problem</a:t>
              </a:r>
            </a:p>
            <a:p>
              <a:pPr>
                <a:lnSpc>
                  <a:spcPts val="2660"/>
                </a:lnSpc>
              </a:pPr>
              <a:r>
                <a:rPr lang="en-US" sz="2500" spc="-19" dirty="0">
                  <a:solidFill>
                    <a:srgbClr val="000000"/>
                  </a:solidFill>
                  <a:latin typeface="Clash Display" pitchFamily="50" charset="0"/>
                </a:rPr>
                <a:t>The Analytics team</a:t>
              </a:r>
            </a:p>
            <a:p>
              <a:pPr>
                <a:lnSpc>
                  <a:spcPts val="2660"/>
                </a:lnSpc>
              </a:pPr>
              <a:r>
                <a:rPr lang="en-US" sz="2500" spc="-19" dirty="0">
                  <a:solidFill>
                    <a:srgbClr val="000000"/>
                  </a:solidFill>
                  <a:latin typeface="Clash Display" pitchFamily="50" charset="0"/>
                </a:rPr>
                <a:t>Process</a:t>
              </a:r>
            </a:p>
            <a:p>
              <a:pPr>
                <a:lnSpc>
                  <a:spcPts val="2660"/>
                </a:lnSpc>
              </a:pPr>
              <a:r>
                <a:rPr lang="en-US" sz="2500" spc="-19" dirty="0">
                  <a:solidFill>
                    <a:srgbClr val="000000"/>
                  </a:solidFill>
                  <a:latin typeface="Clash Display" pitchFamily="50" charset="0"/>
                </a:rPr>
                <a:t>Insights</a:t>
              </a:r>
            </a:p>
            <a:p>
              <a:pPr>
                <a:lnSpc>
                  <a:spcPts val="2660"/>
                </a:lnSpc>
              </a:pPr>
              <a:r>
                <a:rPr lang="en-US" sz="2500" spc="-19" dirty="0">
                  <a:solidFill>
                    <a:srgbClr val="000000"/>
                  </a:solidFill>
                  <a:latin typeface="Clash Display" pitchFamily="50"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GB"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Clash Display Medium" pitchFamily="50" charset="0"/>
              </a:rPr>
              <a:t>Project</a:t>
            </a:r>
            <a:r>
              <a:rPr lang="en-US" sz="8000" spc="-80" dirty="0">
                <a:solidFill>
                  <a:srgbClr val="FFFFFF"/>
                </a:solidFill>
                <a:latin typeface="Clash Grotesk Medium" pitchFamily="50" charset="0"/>
              </a:rPr>
              <a:t> Recap.</a:t>
            </a:r>
          </a:p>
        </p:txBody>
      </p:sp>
      <p:sp>
        <p:nvSpPr>
          <p:cNvPr id="34" name="TextBox 33">
            <a:extLst>
              <a:ext uri="{FF2B5EF4-FFF2-40B4-BE49-F238E27FC236}">
                <a16:creationId xmlns:a16="http://schemas.microsoft.com/office/drawing/2014/main" id="{3FB54B11-9D35-13AA-6649-375AF9A64495}"/>
              </a:ext>
            </a:extLst>
          </p:cNvPr>
          <p:cNvSpPr txBox="1"/>
          <p:nvPr/>
        </p:nvSpPr>
        <p:spPr>
          <a:xfrm>
            <a:off x="8686800" y="2324100"/>
            <a:ext cx="7239000" cy="5909310"/>
          </a:xfrm>
          <a:prstGeom prst="rect">
            <a:avLst/>
          </a:prstGeom>
          <a:noFill/>
        </p:spPr>
        <p:txBody>
          <a:bodyPr wrap="square" rtlCol="0">
            <a:spAutoFit/>
          </a:bodyPr>
          <a:lstStyle/>
          <a:p>
            <a:r>
              <a:rPr lang="en-US" sz="3000" dirty="0">
                <a:latin typeface="Clash Display Medium" pitchFamily="50" charset="0"/>
              </a:rPr>
              <a:t>Social Buzz </a:t>
            </a:r>
            <a:r>
              <a:rPr lang="en-US" sz="3000" dirty="0">
                <a:latin typeface="Clash Grotesk Light" pitchFamily="50" charset="0"/>
              </a:rPr>
              <a:t>is a fast growing technology unicorn that need to adapt quickly to it’s global scale.</a:t>
            </a:r>
          </a:p>
          <a:p>
            <a:r>
              <a:rPr lang="en-US" sz="3000" dirty="0">
                <a:latin typeface="Clash Grotesk Light" pitchFamily="50" charset="0"/>
              </a:rPr>
              <a:t>Accenture has begun a </a:t>
            </a:r>
            <a:r>
              <a:rPr lang="en-US" sz="3000" dirty="0">
                <a:latin typeface="Clash Display Medium" pitchFamily="50" charset="0"/>
              </a:rPr>
              <a:t>3 month POC </a:t>
            </a:r>
            <a:r>
              <a:rPr lang="en-US" sz="3000" dirty="0">
                <a:latin typeface="Clash Grotesk Light" pitchFamily="50" charset="0"/>
              </a:rPr>
              <a:t>focusing on these tasks:</a:t>
            </a:r>
          </a:p>
          <a:p>
            <a:endParaRPr lang="en-US" sz="3000" dirty="0">
              <a:latin typeface="Clash Grotesk Light" pitchFamily="50" charset="0"/>
            </a:endParaRPr>
          </a:p>
          <a:p>
            <a:pPr marL="342900" indent="-342900">
              <a:buFont typeface="Arial" panose="020B0604020202020204" pitchFamily="34" charset="0"/>
              <a:buChar char="•"/>
            </a:pPr>
            <a:r>
              <a:rPr lang="en-US" sz="3000" dirty="0">
                <a:latin typeface="Clash Display Medium" pitchFamily="50" charset="0"/>
              </a:rPr>
              <a:t>An audit of Social Buzz’s  big data practice. </a:t>
            </a:r>
          </a:p>
          <a:p>
            <a:pPr marL="342900" indent="-342900">
              <a:buFont typeface="Arial" panose="020B0604020202020204" pitchFamily="34" charset="0"/>
              <a:buChar char="•"/>
            </a:pPr>
            <a:r>
              <a:rPr lang="en-US" sz="3000" dirty="0">
                <a:latin typeface="Clash Display Medium" pitchFamily="50" charset="0"/>
              </a:rPr>
              <a:t>Recommendations for a successful IPO.</a:t>
            </a:r>
          </a:p>
          <a:p>
            <a:pPr marL="342900" indent="-342900">
              <a:buFont typeface="Arial" panose="020B0604020202020204" pitchFamily="34" charset="0"/>
              <a:buChar char="•"/>
            </a:pPr>
            <a:r>
              <a:rPr lang="en-US" sz="3000" dirty="0">
                <a:latin typeface="Clash Display Medium" pitchFamily="50" charset="0"/>
              </a:rPr>
              <a:t>Analysis to find Social Buzz’s top 5 most popular categories of content.</a:t>
            </a:r>
            <a:endParaRPr lang="en-IN" sz="3000" dirty="0">
              <a:latin typeface="Clash Display Medium" pitchFamily="50" charset="0"/>
            </a:endParaRP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723900"/>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1568295"/>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Clash Display Medium" pitchFamily="50" charset="0"/>
              </a:rPr>
              <a:t>Problem.</a:t>
            </a:r>
          </a:p>
        </p:txBody>
      </p:sp>
      <p:sp>
        <p:nvSpPr>
          <p:cNvPr id="23" name="TextBox 22">
            <a:extLst>
              <a:ext uri="{FF2B5EF4-FFF2-40B4-BE49-F238E27FC236}">
                <a16:creationId xmlns:a16="http://schemas.microsoft.com/office/drawing/2014/main" id="{472D42C6-F82F-E9C9-EC73-E51309EE123D}"/>
              </a:ext>
            </a:extLst>
          </p:cNvPr>
          <p:cNvSpPr txBox="1"/>
          <p:nvPr/>
        </p:nvSpPr>
        <p:spPr>
          <a:xfrm>
            <a:off x="2438400" y="4152900"/>
            <a:ext cx="7112453" cy="5632311"/>
          </a:xfrm>
          <a:custGeom>
            <a:avLst/>
            <a:gdLst>
              <a:gd name="connsiteX0" fmla="*/ 0 w 7112453"/>
              <a:gd name="connsiteY0" fmla="*/ 0 h 5632311"/>
              <a:gd name="connsiteX1" fmla="*/ 7112453 w 7112453"/>
              <a:gd name="connsiteY1" fmla="*/ 0 h 5632311"/>
              <a:gd name="connsiteX2" fmla="*/ 7112453 w 7112453"/>
              <a:gd name="connsiteY2" fmla="*/ 5632311 h 5632311"/>
              <a:gd name="connsiteX3" fmla="*/ 0 w 7112453"/>
              <a:gd name="connsiteY3" fmla="*/ 5632311 h 5632311"/>
              <a:gd name="connsiteX4" fmla="*/ 0 w 7112453"/>
              <a:gd name="connsiteY4" fmla="*/ 0 h 5632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453" h="5632311" fill="none" extrusionOk="0">
                <a:moveTo>
                  <a:pt x="0" y="0"/>
                </a:moveTo>
                <a:cubicBezTo>
                  <a:pt x="3331747" y="145099"/>
                  <a:pt x="4528370" y="-26938"/>
                  <a:pt x="7112453" y="0"/>
                </a:cubicBezTo>
                <a:cubicBezTo>
                  <a:pt x="6995991" y="2046897"/>
                  <a:pt x="7067918" y="4598220"/>
                  <a:pt x="7112453" y="5632311"/>
                </a:cubicBezTo>
                <a:cubicBezTo>
                  <a:pt x="6398575" y="5557718"/>
                  <a:pt x="1949608" y="5664084"/>
                  <a:pt x="0" y="5632311"/>
                </a:cubicBezTo>
                <a:cubicBezTo>
                  <a:pt x="21723" y="4097709"/>
                  <a:pt x="-156787" y="1536116"/>
                  <a:pt x="0" y="0"/>
                </a:cubicBezTo>
                <a:close/>
              </a:path>
              <a:path w="7112453" h="5632311" stroke="0" extrusionOk="0">
                <a:moveTo>
                  <a:pt x="0" y="0"/>
                </a:moveTo>
                <a:cubicBezTo>
                  <a:pt x="2176190" y="-107378"/>
                  <a:pt x="4039168" y="-2601"/>
                  <a:pt x="7112453" y="0"/>
                </a:cubicBezTo>
                <a:cubicBezTo>
                  <a:pt x="7136443" y="648180"/>
                  <a:pt x="7142168" y="3726625"/>
                  <a:pt x="7112453" y="5632311"/>
                </a:cubicBezTo>
                <a:cubicBezTo>
                  <a:pt x="4290509" y="5754185"/>
                  <a:pt x="2815049" y="5510212"/>
                  <a:pt x="0" y="5632311"/>
                </a:cubicBezTo>
                <a:cubicBezTo>
                  <a:pt x="-2147" y="3069012"/>
                  <a:pt x="-148539" y="1671031"/>
                  <a:pt x="0" y="0"/>
                </a:cubicBezTo>
                <a:close/>
              </a:path>
            </a:pathLst>
          </a:custGeom>
          <a:solidFill>
            <a:schemeClr val="bg1"/>
          </a:solidFill>
          <a:ln>
            <a:solidFill>
              <a:schemeClr val="tx1"/>
            </a:solidFill>
            <a:extLst>
              <a:ext uri="{C807C97D-BFC1-408E-A445-0C87EB9F89A2}">
                <ask:lineSketchStyleProps xmlns:ask="http://schemas.microsoft.com/office/drawing/2018/sketchyshapes" sd="1075473942">
                  <a:prstGeom prst="rect">
                    <a:avLst/>
                  </a:prstGeom>
                  <ask:type>
                    <ask:lineSketchCurved/>
                  </ask:type>
                </ask:lineSketchStyleProps>
              </a:ext>
            </a:extLst>
          </a:ln>
        </p:spPr>
        <p:txBody>
          <a:bodyPr wrap="square" rtlCol="0">
            <a:spAutoFit/>
          </a:bodyPr>
          <a:lstStyle/>
          <a:p>
            <a:r>
              <a:rPr lang="en-GB" sz="3000" dirty="0">
                <a:latin typeface="Clash Display Light" pitchFamily="50" charset="0"/>
              </a:rPr>
              <a:t>Due to their rapid growth and digital nature of their core product, the amount of data that they create, collect and must analyse is huge. Every day over 100,000 pieces of content, ranging from text, images, videos and GIFs are posted. All of this data is highly unstructured and requires extremely sophisticated and expensive technology to manage. Their biggest challenge is how can they capitalize using this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419219" y="10287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3693319"/>
          </a:xfrm>
          <a:prstGeom prst="rect">
            <a:avLst/>
          </a:prstGeom>
        </p:spPr>
        <p:txBody>
          <a:bodyPr wrap="square" lIns="0" tIns="0" rIns="0" bIns="0" rtlCol="0" anchor="t">
            <a:spAutoFit/>
          </a:bodyPr>
          <a:lstStyle/>
          <a:p>
            <a:pPr algn="ctr">
              <a:lnSpc>
                <a:spcPts val="9600"/>
              </a:lnSpc>
            </a:pPr>
            <a:r>
              <a:rPr lang="en-US" sz="8000" spc="-80" dirty="0">
                <a:solidFill>
                  <a:srgbClr val="000000"/>
                </a:solidFill>
                <a:latin typeface="Clash Display Medium" pitchFamily="50" charset="0"/>
              </a:rPr>
              <a:t>The Analytics Team.</a:t>
            </a:r>
          </a:p>
        </p:txBody>
      </p:sp>
      <p:sp>
        <p:nvSpPr>
          <p:cNvPr id="32" name="TextBox 31">
            <a:extLst>
              <a:ext uri="{FF2B5EF4-FFF2-40B4-BE49-F238E27FC236}">
                <a16:creationId xmlns:a16="http://schemas.microsoft.com/office/drawing/2014/main" id="{C48DBEA3-6CEC-9E58-8A77-AA217950BB48}"/>
              </a:ext>
            </a:extLst>
          </p:cNvPr>
          <p:cNvSpPr txBox="1"/>
          <p:nvPr/>
        </p:nvSpPr>
        <p:spPr>
          <a:xfrm>
            <a:off x="14254992" y="1587786"/>
            <a:ext cx="3347208" cy="1631216"/>
          </a:xfrm>
          <a:prstGeom prst="rect">
            <a:avLst/>
          </a:prstGeom>
          <a:noFill/>
        </p:spPr>
        <p:txBody>
          <a:bodyPr wrap="square" rtlCol="0">
            <a:spAutoFit/>
          </a:bodyPr>
          <a:lstStyle/>
          <a:p>
            <a:r>
              <a:rPr lang="en-US" sz="3000" b="1" dirty="0"/>
              <a:t>ANDREW FLEMING</a:t>
            </a:r>
          </a:p>
          <a:p>
            <a:r>
              <a:rPr lang="en-US" sz="2600" b="1" dirty="0"/>
              <a:t>Chief Technology Architect</a:t>
            </a:r>
            <a:endParaRPr lang="en-IN" sz="2600" b="1" dirty="0"/>
          </a:p>
          <a:p>
            <a:endParaRPr lang="en-GB" dirty="0"/>
          </a:p>
        </p:txBody>
      </p:sp>
      <p:sp>
        <p:nvSpPr>
          <p:cNvPr id="34" name="TextBox 33">
            <a:extLst>
              <a:ext uri="{FF2B5EF4-FFF2-40B4-BE49-F238E27FC236}">
                <a16:creationId xmlns:a16="http://schemas.microsoft.com/office/drawing/2014/main" id="{71A92433-F3F0-D463-53E9-DBA9FCE2DAE5}"/>
              </a:ext>
            </a:extLst>
          </p:cNvPr>
          <p:cNvSpPr txBox="1"/>
          <p:nvPr/>
        </p:nvSpPr>
        <p:spPr>
          <a:xfrm>
            <a:off x="14254991" y="4686300"/>
            <a:ext cx="3526285" cy="1231106"/>
          </a:xfrm>
          <a:prstGeom prst="rect">
            <a:avLst/>
          </a:prstGeom>
          <a:noFill/>
        </p:spPr>
        <p:txBody>
          <a:bodyPr wrap="square" rtlCol="0">
            <a:spAutoFit/>
          </a:bodyPr>
          <a:lstStyle/>
          <a:p>
            <a:r>
              <a:rPr lang="en-US" sz="3000" b="1" dirty="0"/>
              <a:t>MARCUS ROMPTON</a:t>
            </a:r>
          </a:p>
          <a:p>
            <a:r>
              <a:rPr lang="en-US" sz="2600" b="1" dirty="0"/>
              <a:t>Senior Principal</a:t>
            </a:r>
            <a:endParaRPr lang="en-IN" sz="2600" b="1" dirty="0"/>
          </a:p>
          <a:p>
            <a:endParaRPr lang="en-GB" dirty="0"/>
          </a:p>
        </p:txBody>
      </p:sp>
      <p:sp>
        <p:nvSpPr>
          <p:cNvPr id="45" name="Flowchart: Connector 44">
            <a:extLst>
              <a:ext uri="{FF2B5EF4-FFF2-40B4-BE49-F238E27FC236}">
                <a16:creationId xmlns:a16="http://schemas.microsoft.com/office/drawing/2014/main" id="{53C5E7EF-AC28-FBAE-3430-3796DD6AD8FB}"/>
              </a:ext>
            </a:extLst>
          </p:cNvPr>
          <p:cNvSpPr/>
          <p:nvPr/>
        </p:nvSpPr>
        <p:spPr>
          <a:xfrm>
            <a:off x="11285416" y="6789052"/>
            <a:ext cx="2155211" cy="2211432"/>
          </a:xfrm>
          <a:prstGeom prst="flowChartConnector">
            <a:avLst/>
          </a:prstGeom>
          <a:blipFill dpi="0" rotWithShape="1">
            <a:blip r:embed="rId7" cstate="print">
              <a:extLst>
                <a:ext uri="{28A0092B-C50C-407E-A947-70E740481C1C}">
                  <a14:useLocalDpi xmlns:a14="http://schemas.microsoft.com/office/drawing/2010/main" val="0"/>
                </a:ext>
              </a:extLst>
            </a:blip>
            <a:srcRect/>
            <a:stretch>
              <a:fillRect/>
            </a:stretch>
          </a:blip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6" name="TextBox 45">
            <a:extLst>
              <a:ext uri="{FF2B5EF4-FFF2-40B4-BE49-F238E27FC236}">
                <a16:creationId xmlns:a16="http://schemas.microsoft.com/office/drawing/2014/main" id="{D95BA706-E608-BC09-1A73-EB6C203162F9}"/>
              </a:ext>
            </a:extLst>
          </p:cNvPr>
          <p:cNvSpPr txBox="1"/>
          <p:nvPr/>
        </p:nvSpPr>
        <p:spPr>
          <a:xfrm>
            <a:off x="14254990" y="7592452"/>
            <a:ext cx="3347209" cy="1231106"/>
          </a:xfrm>
          <a:prstGeom prst="rect">
            <a:avLst/>
          </a:prstGeom>
          <a:noFill/>
        </p:spPr>
        <p:txBody>
          <a:bodyPr wrap="square" rtlCol="0">
            <a:spAutoFit/>
          </a:bodyPr>
          <a:lstStyle/>
          <a:p>
            <a:r>
              <a:rPr lang="en-US" sz="3000" b="1" dirty="0"/>
              <a:t>ACHUTH AKILESH</a:t>
            </a:r>
          </a:p>
          <a:p>
            <a:r>
              <a:rPr lang="en-GB" sz="2600" b="1" dirty="0"/>
              <a:t>Data Analyst</a:t>
            </a:r>
            <a:endParaRPr lang="en-IN" sz="2600" b="1" dirty="0"/>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Clash Display Medium" pitchFamily="50"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75F4D3FF-132C-C58C-B998-4F871B7AE337}"/>
              </a:ext>
            </a:extLst>
          </p:cNvPr>
          <p:cNvSpPr txBox="1"/>
          <p:nvPr/>
        </p:nvSpPr>
        <p:spPr>
          <a:xfrm>
            <a:off x="4168439" y="1416159"/>
            <a:ext cx="4825365" cy="907941"/>
          </a:xfrm>
          <a:prstGeom prst="rect">
            <a:avLst/>
          </a:prstGeom>
          <a:noFill/>
        </p:spPr>
        <p:txBody>
          <a:bodyPr wrap="square" rtlCol="0">
            <a:spAutoFit/>
          </a:bodyPr>
          <a:lstStyle/>
          <a:p>
            <a:r>
              <a:rPr lang="en-US" sz="3500" dirty="0">
                <a:solidFill>
                  <a:schemeClr val="bg1"/>
                </a:solidFill>
                <a:latin typeface="Clash Display Medium" pitchFamily="50" charset="0"/>
              </a:rPr>
              <a:t>Data Understanding</a:t>
            </a:r>
            <a:endParaRPr lang="en-IN" sz="3500" dirty="0">
              <a:solidFill>
                <a:schemeClr val="bg1"/>
              </a:solidFill>
              <a:latin typeface="Clash Display Medium" pitchFamily="50" charset="0"/>
            </a:endParaRPr>
          </a:p>
          <a:p>
            <a:endParaRPr lang="en-GB" dirty="0"/>
          </a:p>
        </p:txBody>
      </p:sp>
      <p:sp>
        <p:nvSpPr>
          <p:cNvPr id="40" name="TextBox 39">
            <a:extLst>
              <a:ext uri="{FF2B5EF4-FFF2-40B4-BE49-F238E27FC236}">
                <a16:creationId xmlns:a16="http://schemas.microsoft.com/office/drawing/2014/main" id="{19B9534A-CDAF-2E11-AA82-B5DE640D36DB}"/>
              </a:ext>
            </a:extLst>
          </p:cNvPr>
          <p:cNvSpPr txBox="1"/>
          <p:nvPr/>
        </p:nvSpPr>
        <p:spPr>
          <a:xfrm>
            <a:off x="5884626" y="3028844"/>
            <a:ext cx="3259374" cy="907941"/>
          </a:xfrm>
          <a:prstGeom prst="rect">
            <a:avLst/>
          </a:prstGeom>
          <a:noFill/>
        </p:spPr>
        <p:txBody>
          <a:bodyPr wrap="square" rtlCol="0">
            <a:spAutoFit/>
          </a:bodyPr>
          <a:lstStyle/>
          <a:p>
            <a:r>
              <a:rPr lang="en-US" sz="3500" dirty="0">
                <a:solidFill>
                  <a:schemeClr val="bg1"/>
                </a:solidFill>
                <a:latin typeface="Clash Display Medium" pitchFamily="50" charset="0"/>
              </a:rPr>
              <a:t>Data Cleaning</a:t>
            </a:r>
            <a:endParaRPr lang="en-IN" sz="3500" dirty="0">
              <a:solidFill>
                <a:schemeClr val="bg1"/>
              </a:solidFill>
              <a:latin typeface="Clash Display Medium" pitchFamily="50" charset="0"/>
            </a:endParaRPr>
          </a:p>
          <a:p>
            <a:endParaRPr lang="en-GB" dirty="0"/>
          </a:p>
        </p:txBody>
      </p:sp>
      <p:sp>
        <p:nvSpPr>
          <p:cNvPr id="41" name="TextBox 40">
            <a:extLst>
              <a:ext uri="{FF2B5EF4-FFF2-40B4-BE49-F238E27FC236}">
                <a16:creationId xmlns:a16="http://schemas.microsoft.com/office/drawing/2014/main" id="{EEB6D778-5F71-6567-3D04-AD512A056EE4}"/>
              </a:ext>
            </a:extLst>
          </p:cNvPr>
          <p:cNvSpPr txBox="1"/>
          <p:nvPr/>
        </p:nvSpPr>
        <p:spPr>
          <a:xfrm>
            <a:off x="7696200" y="4741158"/>
            <a:ext cx="3662037" cy="630942"/>
          </a:xfrm>
          <a:prstGeom prst="rect">
            <a:avLst/>
          </a:prstGeom>
          <a:noFill/>
        </p:spPr>
        <p:txBody>
          <a:bodyPr wrap="square" rtlCol="0">
            <a:spAutoFit/>
          </a:bodyPr>
          <a:lstStyle/>
          <a:p>
            <a:r>
              <a:rPr lang="en-GB" sz="3500" dirty="0">
                <a:solidFill>
                  <a:schemeClr val="bg1"/>
                </a:solidFill>
                <a:latin typeface="Clash Display Medium" pitchFamily="50" charset="0"/>
              </a:rPr>
              <a:t>Data Modelling</a:t>
            </a:r>
          </a:p>
        </p:txBody>
      </p:sp>
      <p:sp>
        <p:nvSpPr>
          <p:cNvPr id="42" name="TextBox 41">
            <a:extLst>
              <a:ext uri="{FF2B5EF4-FFF2-40B4-BE49-F238E27FC236}">
                <a16:creationId xmlns:a16="http://schemas.microsoft.com/office/drawing/2014/main" id="{41F3695C-56B7-23D1-5E3C-D2503D845DE8}"/>
              </a:ext>
            </a:extLst>
          </p:cNvPr>
          <p:cNvSpPr txBox="1"/>
          <p:nvPr/>
        </p:nvSpPr>
        <p:spPr>
          <a:xfrm>
            <a:off x="9549137" y="6265158"/>
            <a:ext cx="3481063" cy="630942"/>
          </a:xfrm>
          <a:prstGeom prst="rect">
            <a:avLst/>
          </a:prstGeom>
          <a:noFill/>
        </p:spPr>
        <p:txBody>
          <a:bodyPr wrap="square" rtlCol="0">
            <a:spAutoFit/>
          </a:bodyPr>
          <a:lstStyle/>
          <a:p>
            <a:r>
              <a:rPr lang="en-GB" sz="3500" dirty="0">
                <a:solidFill>
                  <a:schemeClr val="bg1"/>
                </a:solidFill>
                <a:latin typeface="Clash Display Medium" pitchFamily="50" charset="0"/>
              </a:rPr>
              <a:t>Data Analysis</a:t>
            </a:r>
          </a:p>
        </p:txBody>
      </p:sp>
      <p:sp>
        <p:nvSpPr>
          <p:cNvPr id="43" name="TextBox 42">
            <a:extLst>
              <a:ext uri="{FF2B5EF4-FFF2-40B4-BE49-F238E27FC236}">
                <a16:creationId xmlns:a16="http://schemas.microsoft.com/office/drawing/2014/main" id="{7B4F049D-45ED-C803-3102-95CE42EB87F2}"/>
              </a:ext>
            </a:extLst>
          </p:cNvPr>
          <p:cNvSpPr txBox="1"/>
          <p:nvPr/>
        </p:nvSpPr>
        <p:spPr>
          <a:xfrm>
            <a:off x="11353800" y="7962900"/>
            <a:ext cx="4118846" cy="630942"/>
          </a:xfrm>
          <a:prstGeom prst="rect">
            <a:avLst/>
          </a:prstGeom>
          <a:noFill/>
        </p:spPr>
        <p:txBody>
          <a:bodyPr wrap="square" rtlCol="0">
            <a:spAutoFit/>
          </a:bodyPr>
          <a:lstStyle/>
          <a:p>
            <a:r>
              <a:rPr lang="en-GB" sz="3500" dirty="0">
                <a:solidFill>
                  <a:schemeClr val="bg1"/>
                </a:solidFill>
                <a:latin typeface="Clash Display Medium" pitchFamily="50"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Clash Display Medium" pitchFamily="50"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318A26EB-42A0-DBA3-6B52-1AACA70FE58C}"/>
              </a:ext>
            </a:extLst>
          </p:cNvPr>
          <p:cNvSpPr txBox="1"/>
          <p:nvPr/>
        </p:nvSpPr>
        <p:spPr>
          <a:xfrm>
            <a:off x="2590800" y="3162300"/>
            <a:ext cx="1887020" cy="1938992"/>
          </a:xfrm>
          <a:prstGeom prst="rect">
            <a:avLst/>
          </a:prstGeom>
          <a:noFill/>
        </p:spPr>
        <p:txBody>
          <a:bodyPr wrap="square" rtlCol="0">
            <a:spAutoFit/>
          </a:bodyPr>
          <a:lstStyle/>
          <a:p>
            <a:r>
              <a:rPr lang="en-GB" sz="12000" dirty="0">
                <a:latin typeface="Clash Display Medium" pitchFamily="50" charset="0"/>
              </a:rPr>
              <a:t>16</a:t>
            </a:r>
          </a:p>
        </p:txBody>
      </p:sp>
      <p:sp>
        <p:nvSpPr>
          <p:cNvPr id="15" name="TextBox 14">
            <a:extLst>
              <a:ext uri="{FF2B5EF4-FFF2-40B4-BE49-F238E27FC236}">
                <a16:creationId xmlns:a16="http://schemas.microsoft.com/office/drawing/2014/main" id="{ECF56BE4-489F-FEF9-ED25-7286DBFC2C37}"/>
              </a:ext>
            </a:extLst>
          </p:cNvPr>
          <p:cNvSpPr txBox="1"/>
          <p:nvPr/>
        </p:nvSpPr>
        <p:spPr>
          <a:xfrm>
            <a:off x="1676400" y="5143500"/>
            <a:ext cx="3599961" cy="1169551"/>
          </a:xfrm>
          <a:prstGeom prst="rect">
            <a:avLst/>
          </a:prstGeom>
          <a:noFill/>
        </p:spPr>
        <p:txBody>
          <a:bodyPr wrap="square" rtlCol="0">
            <a:spAutoFit/>
          </a:bodyPr>
          <a:lstStyle/>
          <a:p>
            <a:pPr algn="ctr"/>
            <a:r>
              <a:rPr lang="en-GB" sz="3500" dirty="0">
                <a:solidFill>
                  <a:srgbClr val="A100FF"/>
                </a:solidFill>
                <a:latin typeface="Clash Display Medium" pitchFamily="50" charset="0"/>
              </a:rPr>
              <a:t>Unique Categories.</a:t>
            </a:r>
          </a:p>
        </p:txBody>
      </p:sp>
      <p:sp>
        <p:nvSpPr>
          <p:cNvPr id="16" name="TextBox 15">
            <a:extLst>
              <a:ext uri="{FF2B5EF4-FFF2-40B4-BE49-F238E27FC236}">
                <a16:creationId xmlns:a16="http://schemas.microsoft.com/office/drawing/2014/main" id="{4D78910D-E3AE-D208-AC16-6D0B4CD32448}"/>
              </a:ext>
            </a:extLst>
          </p:cNvPr>
          <p:cNvSpPr txBox="1"/>
          <p:nvPr/>
        </p:nvSpPr>
        <p:spPr>
          <a:xfrm>
            <a:off x="6781800" y="3467100"/>
            <a:ext cx="4343400" cy="1477328"/>
          </a:xfrm>
          <a:prstGeom prst="rect">
            <a:avLst/>
          </a:prstGeom>
          <a:noFill/>
        </p:spPr>
        <p:txBody>
          <a:bodyPr wrap="square" rtlCol="0">
            <a:spAutoFit/>
          </a:bodyPr>
          <a:lstStyle/>
          <a:p>
            <a:r>
              <a:rPr lang="en-GB" sz="9000" dirty="0">
                <a:latin typeface="Clash Display Medium" pitchFamily="50" charset="0"/>
              </a:rPr>
              <a:t>Animal</a:t>
            </a:r>
          </a:p>
        </p:txBody>
      </p:sp>
      <p:sp>
        <p:nvSpPr>
          <p:cNvPr id="17" name="TextBox 16">
            <a:extLst>
              <a:ext uri="{FF2B5EF4-FFF2-40B4-BE49-F238E27FC236}">
                <a16:creationId xmlns:a16="http://schemas.microsoft.com/office/drawing/2014/main" id="{7449F3A8-B46F-05FF-547B-BD7582D98313}"/>
              </a:ext>
            </a:extLst>
          </p:cNvPr>
          <p:cNvSpPr txBox="1"/>
          <p:nvPr/>
        </p:nvSpPr>
        <p:spPr>
          <a:xfrm>
            <a:off x="6019800" y="5143500"/>
            <a:ext cx="5486400" cy="1169551"/>
          </a:xfrm>
          <a:prstGeom prst="rect">
            <a:avLst/>
          </a:prstGeom>
          <a:noFill/>
        </p:spPr>
        <p:txBody>
          <a:bodyPr wrap="square" rtlCol="0">
            <a:spAutoFit/>
          </a:bodyPr>
          <a:lstStyle/>
          <a:p>
            <a:pPr algn="ctr"/>
            <a:r>
              <a:rPr lang="en-GB" sz="3500" dirty="0">
                <a:solidFill>
                  <a:srgbClr val="A100FF"/>
                </a:solidFill>
                <a:latin typeface="Clash Display Medium" pitchFamily="50" charset="0"/>
              </a:rPr>
              <a:t>Most Favourite Category.</a:t>
            </a:r>
          </a:p>
        </p:txBody>
      </p:sp>
      <p:sp>
        <p:nvSpPr>
          <p:cNvPr id="18" name="TextBox 17">
            <a:extLst>
              <a:ext uri="{FF2B5EF4-FFF2-40B4-BE49-F238E27FC236}">
                <a16:creationId xmlns:a16="http://schemas.microsoft.com/office/drawing/2014/main" id="{D829C755-729D-4DA8-CF1F-FF38DAAC4B4A}"/>
              </a:ext>
            </a:extLst>
          </p:cNvPr>
          <p:cNvSpPr txBox="1"/>
          <p:nvPr/>
        </p:nvSpPr>
        <p:spPr>
          <a:xfrm>
            <a:off x="12724982" y="3467100"/>
            <a:ext cx="2972218" cy="1477328"/>
          </a:xfrm>
          <a:prstGeom prst="rect">
            <a:avLst/>
          </a:prstGeom>
          <a:noFill/>
        </p:spPr>
        <p:txBody>
          <a:bodyPr wrap="square" rtlCol="0">
            <a:spAutoFit/>
          </a:bodyPr>
          <a:lstStyle/>
          <a:p>
            <a:pPr algn="ctr"/>
            <a:r>
              <a:rPr lang="en-GB" sz="9000" dirty="0">
                <a:latin typeface="Clash Display Medium" pitchFamily="50" charset="0"/>
              </a:rPr>
              <a:t>May</a:t>
            </a:r>
          </a:p>
        </p:txBody>
      </p:sp>
      <p:sp>
        <p:nvSpPr>
          <p:cNvPr id="19" name="TextBox 18">
            <a:extLst>
              <a:ext uri="{FF2B5EF4-FFF2-40B4-BE49-F238E27FC236}">
                <a16:creationId xmlns:a16="http://schemas.microsoft.com/office/drawing/2014/main" id="{858AB300-F7D0-76A9-8C10-99BBF1E43492}"/>
              </a:ext>
            </a:extLst>
          </p:cNvPr>
          <p:cNvSpPr txBox="1"/>
          <p:nvPr/>
        </p:nvSpPr>
        <p:spPr>
          <a:xfrm>
            <a:off x="11887200" y="5193149"/>
            <a:ext cx="4572000" cy="1169551"/>
          </a:xfrm>
          <a:prstGeom prst="rect">
            <a:avLst/>
          </a:prstGeom>
          <a:noFill/>
        </p:spPr>
        <p:txBody>
          <a:bodyPr wrap="square" rtlCol="0">
            <a:spAutoFit/>
          </a:bodyPr>
          <a:lstStyle/>
          <a:p>
            <a:pPr algn="ctr"/>
            <a:r>
              <a:rPr lang="en-GB" sz="3500" dirty="0">
                <a:solidFill>
                  <a:srgbClr val="A100FF"/>
                </a:solidFill>
                <a:latin typeface="Clash Display Medium" pitchFamily="50" charset="0"/>
              </a:rPr>
              <a:t>Month with most number of posts.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7" name="Picture 26">
            <a:extLst>
              <a:ext uri="{FF2B5EF4-FFF2-40B4-BE49-F238E27FC236}">
                <a16:creationId xmlns:a16="http://schemas.microsoft.com/office/drawing/2014/main" id="{0BFF0F25-6F0D-EBA2-DB4F-929F8B10D619}"/>
              </a:ext>
            </a:extLst>
          </p:cNvPr>
          <p:cNvPicPr>
            <a:picLocks noChangeAspect="1"/>
          </p:cNvPicPr>
          <p:nvPr/>
        </p:nvPicPr>
        <p:blipFill>
          <a:blip r:embed="rId7"/>
          <a:stretch>
            <a:fillRect/>
          </a:stretch>
        </p:blipFill>
        <p:spPr>
          <a:xfrm>
            <a:off x="5147538" y="2159231"/>
            <a:ext cx="10755742" cy="64734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0BF37D9A-2333-48E9-AA6D-682F25DB9E1C}"/>
              </a:ext>
            </a:extLst>
          </p:cNvPr>
          <p:cNvPicPr>
            <a:picLocks noChangeAspect="1"/>
          </p:cNvPicPr>
          <p:nvPr/>
        </p:nvPicPr>
        <p:blipFill>
          <a:blip r:embed="rId7"/>
          <a:stretch>
            <a:fillRect/>
          </a:stretch>
        </p:blipFill>
        <p:spPr>
          <a:xfrm>
            <a:off x="4835706" y="1723251"/>
            <a:ext cx="11552178" cy="6943597"/>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580</TotalTime>
  <Words>335</Words>
  <Application>Microsoft Office PowerPoint</Application>
  <PresentationFormat>Custom</PresentationFormat>
  <Paragraphs>72</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Clash Display</vt:lpstr>
      <vt:lpstr>Clear Sans Regular Bold</vt:lpstr>
      <vt:lpstr>Arial</vt:lpstr>
      <vt:lpstr>Calibri</vt:lpstr>
      <vt:lpstr>Clash Display Medium</vt:lpstr>
      <vt:lpstr>Clash Display Light</vt:lpstr>
      <vt:lpstr>Clash Grotesk Light</vt:lpstr>
      <vt:lpstr>Clash Grotesk Medium</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Achuth Akilesh</cp:lastModifiedBy>
  <cp:revision>11</cp:revision>
  <dcterms:created xsi:type="dcterms:W3CDTF">2006-08-16T00:00:00Z</dcterms:created>
  <dcterms:modified xsi:type="dcterms:W3CDTF">2024-11-13T13:54:42Z</dcterms:modified>
  <dc:identifier>DAEhDyfaYKE</dc:identifier>
</cp:coreProperties>
</file>