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E12B1-47B5-9820-792F-7243E905985F}" v="4" dt="2024-10-09T16:42:05.396"/>
    <p1510:client id="{66F954F4-B32D-F782-49DA-B409E5A42D67}" v="581" dt="2024-10-09T13:03:38.233"/>
    <p1510:client id="{D012E1C4-3C37-161E-7157-C2AF9CE2F5B9}" v="2" dt="2024-10-09T16:23:44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B5C70A-5D37-4FAD-867D-68ABC67A86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37184-73CE-41E0-BF57-30CC127BF2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D7D6B-A9BD-49FC-809D-318BD73F716C}" type="datetime1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7E9F3-4F8D-490C-A815-3C514E1FB8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A249E-CAB2-477D-8F53-A4C5A6875B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2E91-FFA5-4D3A-BD15-C93C36C93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51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04F92-D170-48EF-8A5B-D750D732353F}" type="datetime1">
              <a:rPr lang="en-GB" smtClean="0"/>
              <a:pPr/>
              <a:t>09/10/2024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7BC4C-9B40-4F4B-9DBE-0967C605E15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5213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7BC4C-9B40-4F4B-9DBE-0967C605E1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64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348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5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9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5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7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1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7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1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634" y="1803205"/>
            <a:ext cx="11036808" cy="2296147"/>
          </a:xfrm>
        </p:spPr>
        <p:txBody>
          <a:bodyPr rtlCol="0"/>
          <a:lstStyle/>
          <a:p>
            <a:r>
              <a:rPr lang="en-GB" sz="5000">
                <a:ea typeface="+mj-lt"/>
                <a:cs typeface="+mj-lt"/>
              </a:rPr>
              <a:t>HOW CAN A WELLNESS TECHNOLOGY COMPANY PLAY IT SMART ?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456" y="4702938"/>
            <a:ext cx="9060410" cy="906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500">
                <a:ea typeface="+mn-lt"/>
                <a:cs typeface="+mn-lt"/>
              </a:rPr>
              <a:t>Google data analytics professional certificate capstone project</a:t>
            </a:r>
          </a:p>
          <a:p>
            <a:r>
              <a:rPr lang="en-GB" sz="1500" b="1"/>
              <a:t>Achuth Akilesh</a:t>
            </a:r>
          </a:p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CEF00C-3193-81EF-F25A-33BEC546B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71" y="1069932"/>
            <a:ext cx="2494768" cy="6367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6CF08-33AD-D7D8-DFCD-58A0CA18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05E2-9608-5A3D-9702-22CE4360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469846"/>
            <a:ext cx="3141569" cy="19604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3200">
                <a:solidFill>
                  <a:srgbClr val="000000"/>
                </a:solidFill>
              </a:rPr>
              <a:t>Hourly intensities throughout day</a:t>
            </a:r>
            <a:endParaRPr lang="en-US" sz="3200"/>
          </a:p>
          <a:p>
            <a:endParaRPr lang="en-GB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1FB3BFD-893C-6106-592E-D89B5EB58A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565" r="4565"/>
          <a:stretch/>
        </p:blipFill>
        <p:spPr>
          <a:xfrm>
            <a:off x="4641850" y="1162050"/>
            <a:ext cx="7053263" cy="46450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E5F0-1379-E497-658D-0E5E0FC7D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062364"/>
            <a:ext cx="3141569" cy="24331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Most of the activity happens between 5 pm and 7 pm - I suppose that when people are done with work for the day, they go to the gym or take a walk. We can use this period of time to remind and motivate users to go for a run or walk using the Bellabeat app.</a:t>
            </a:r>
            <a:endParaRPr lang="en-GB" sz="1600">
              <a:solidFill>
                <a:srgbClr val="000000"/>
              </a:solidFill>
            </a:endParaRPr>
          </a:p>
          <a:p>
            <a:pPr marL="285750" indent="-285750">
              <a:buChar char="•"/>
            </a:pPr>
            <a:endParaRPr lang="en-GB" sz="1600"/>
          </a:p>
          <a:p>
            <a:pPr marL="285750" indent="-285750">
              <a:buChar char="•"/>
            </a:pPr>
            <a:endParaRPr lang="en-GB" sz="1600">
              <a:solidFill>
                <a:srgbClr val="000000"/>
              </a:solidFill>
            </a:endParaRPr>
          </a:p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631583-BE2F-48C4-7486-EB472021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1E53-4EFF-995A-825E-B08D69B2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Correlations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52727B9-EABC-A923-EBB3-EF5186DA54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227" r="4227"/>
          <a:stretch/>
        </p:blipFill>
        <p:spPr>
          <a:xfrm>
            <a:off x="4589463" y="1162050"/>
            <a:ext cx="7105650" cy="46450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56717-F11A-7896-C270-6D4D45345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From this graph, we can deduce that there is a positive correlation between steps and calories burned. The more number of steps walked, the more calories are burnt.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7D1B8E-AFAB-ABCD-4A3E-137EEC8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0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FBA1-F771-9FF2-C98E-07D0873B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Usage of Smart Device</a:t>
            </a:r>
          </a:p>
        </p:txBody>
      </p:sp>
      <p:pic>
        <p:nvPicPr>
          <p:cNvPr id="8" name="Picture Placeholder 7" descr="A pie chart of a device&#10;&#10;Description automatically generated">
            <a:extLst>
              <a:ext uri="{FF2B5EF4-FFF2-40B4-BE49-F238E27FC236}">
                <a16:creationId xmlns:a16="http://schemas.microsoft.com/office/drawing/2014/main" id="{DE0564E6-2741-0549-E1B7-52E33DCCF9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493" r="4493"/>
          <a:stretch/>
        </p:blipFill>
        <p:spPr>
          <a:xfrm>
            <a:off x="4630738" y="1162050"/>
            <a:ext cx="7064375" cy="46450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70A1-CB5A-5F4E-8A2D-B1344F095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062364"/>
            <a:ext cx="3152007" cy="24331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From this visualization we can deduce that:</a:t>
            </a:r>
          </a:p>
          <a:p>
            <a:pPr marL="285750" indent="-285750">
              <a:buChar char="•"/>
            </a:pPr>
            <a:r>
              <a:rPr lang="en-GB" sz="1200"/>
              <a:t>50% of the users of our sample use their device frequently - between 21 to 31 days.</a:t>
            </a:r>
          </a:p>
          <a:p>
            <a:pPr marL="285750" indent="-285750">
              <a:buChar char="•"/>
            </a:pPr>
            <a:r>
              <a:rPr lang="en-GB" sz="1200">
                <a:solidFill>
                  <a:srgbClr val="000000"/>
                </a:solidFill>
                <a:ea typeface="+mn-lt"/>
                <a:cs typeface="+mn-lt"/>
              </a:rPr>
              <a:t>12% are moderate users (they use their device for 11 to 20 days).</a:t>
            </a:r>
            <a:endParaRPr lang="en-GB" sz="1200">
              <a:solidFill>
                <a:srgbClr val="000000"/>
              </a:solidFill>
            </a:endParaRPr>
          </a:p>
          <a:p>
            <a:pPr marL="285750" indent="-285750">
              <a:buChar char="•"/>
            </a:pPr>
            <a:r>
              <a:rPr lang="en-GB" sz="1200">
                <a:solidFill>
                  <a:srgbClr val="000000"/>
                </a:solidFill>
                <a:ea typeface="+mn-lt"/>
                <a:cs typeface="+mn-lt"/>
              </a:rPr>
              <a:t>38% of our sample rarely used their device.</a:t>
            </a:r>
            <a:endParaRPr lang="en-GB" sz="1200">
              <a:solidFill>
                <a:srgbClr val="000000"/>
              </a:solidFill>
            </a:endParaRPr>
          </a:p>
          <a:p>
            <a:pPr marL="285750" indent="-285750">
              <a:buChar char="•"/>
            </a:pP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7AA4D-10E9-231D-D935-9727D59B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4A6B-B0DC-9728-6472-89C48CC1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Recommendations for the app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93073-64A4-41E3-D5A2-54BFF1EC2BA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24063" y="2478088"/>
            <a:ext cx="10167937" cy="369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000" b="1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4C750-B159-D4B3-3574-EFDC1235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4F08-FAC5-27A5-661D-3C5D90E5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  <a:ea typeface="+mj-lt"/>
                <a:cs typeface="+mj-lt"/>
              </a:rPr>
              <a:t>Daily notification on steps taken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794CF-7F16-EA64-170C-7EB8C4CA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According to the Centers for Disease Control and Prevention, </a:t>
            </a:r>
            <a:r>
              <a:rPr lang="en-GB" sz="2000" i="1" u="sng">
                <a:ea typeface="+mn-lt"/>
                <a:cs typeface="+mn-lt"/>
              </a:rPr>
              <a:t>taking 8,000 steps per day</a:t>
            </a:r>
            <a:r>
              <a:rPr lang="en-GB" sz="2000">
                <a:ea typeface="+mn-lt"/>
                <a:cs typeface="+mn-lt"/>
              </a:rPr>
              <a:t> is linked to a </a:t>
            </a:r>
            <a:r>
              <a:rPr lang="en-GB" sz="2000" b="1" i="1">
                <a:ea typeface="+mn-lt"/>
                <a:cs typeface="+mn-lt"/>
              </a:rPr>
              <a:t>51% lower risk of all-cause mortality</a:t>
            </a:r>
            <a:r>
              <a:rPr lang="en-GB" sz="2000">
                <a:ea typeface="+mn-lt"/>
                <a:cs typeface="+mn-lt"/>
              </a:rPr>
              <a:t>, while </a:t>
            </a:r>
            <a:r>
              <a:rPr lang="en-GB" sz="2000" i="1" u="sng">
                <a:ea typeface="+mn-lt"/>
                <a:cs typeface="+mn-lt"/>
              </a:rPr>
              <a:t>12,000 steps</a:t>
            </a:r>
            <a:r>
              <a:rPr lang="en-GB" sz="2000">
                <a:ea typeface="+mn-lt"/>
                <a:cs typeface="+mn-lt"/>
              </a:rPr>
              <a:t> can lead to a </a:t>
            </a:r>
            <a:r>
              <a:rPr lang="en-GB" sz="2000" b="1" i="1">
                <a:ea typeface="+mn-lt"/>
                <a:cs typeface="+mn-lt"/>
              </a:rPr>
              <a:t>65% lower risk</a:t>
            </a:r>
            <a:r>
              <a:rPr lang="en-GB" sz="2000">
                <a:ea typeface="+mn-lt"/>
                <a:cs typeface="+mn-lt"/>
              </a:rPr>
              <a:t> compared to 4,000 steps. Bellabeat can promote this by encouraging users to reach the 8,000-step goal </a:t>
            </a:r>
            <a:r>
              <a:rPr lang="en-GB" sz="2000" b="1" i="1">
                <a:ea typeface="+mn-lt"/>
                <a:cs typeface="+mn-lt"/>
              </a:rPr>
              <a:t>through daily notifications at various times</a:t>
            </a:r>
            <a:r>
              <a:rPr lang="en-GB" sz="2000">
                <a:ea typeface="+mn-lt"/>
                <a:cs typeface="+mn-lt"/>
              </a:rPr>
              <a:t>, helping them stay aware of their progress. The app can also educate users on the health benefits of walking the recommended daily steps.</a:t>
            </a:r>
            <a:endParaRPr lang="en-GB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7DC86-98DA-E621-9624-784183A9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4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FDD1-64A9-2E25-73FC-238DBF38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Daily reminders about sleep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F43D-AFD9-2F26-C07A-7718A477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Based on my analysis, it appears that users are getting less sleep than recommended. We could implement a feature in the app that </a:t>
            </a:r>
            <a:r>
              <a:rPr lang="en-GB" sz="2000" b="1" i="1">
                <a:ea typeface="+mn-lt"/>
                <a:cs typeface="+mn-lt"/>
              </a:rPr>
              <a:t>allows users to set a preferred bedtime and receive a notification</a:t>
            </a:r>
            <a:r>
              <a:rPr lang="en-GB" sz="2000">
                <a:ea typeface="+mn-lt"/>
                <a:cs typeface="+mn-lt"/>
              </a:rPr>
              <a:t> a few minutes in advance to help them prepare for sleep, or even set an alarm to go to bed.</a:t>
            </a:r>
            <a:endParaRPr lang="en-GB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50A75-BC8F-5426-3951-BE353B0B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ED9D-1C64-4059-C5D8-ED0C54A9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ea typeface="+mj-lt"/>
                <a:cs typeface="+mj-lt"/>
              </a:rPr>
              <a:t>Enhancing User Engagement through Personalized Prompts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D449-1E96-0663-EF8E-30BA8643A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By leveraging hourly and daily metrics, we can enhance user engagement </a:t>
            </a:r>
            <a:r>
              <a:rPr lang="en-GB" sz="2000" b="1" i="1">
                <a:ea typeface="+mn-lt"/>
                <a:cs typeface="+mn-lt"/>
              </a:rPr>
              <a:t>by sending prompts that compare their progress to others in their age, location, and gender groups</a:t>
            </a:r>
            <a:r>
              <a:rPr lang="en-GB" sz="2000">
                <a:ea typeface="+mn-lt"/>
                <a:cs typeface="+mn-lt"/>
              </a:rPr>
              <a:t>. We can </a:t>
            </a:r>
            <a:r>
              <a:rPr lang="en-GB" sz="2000" b="1" u="sng">
                <a:ea typeface="+mn-lt"/>
                <a:cs typeface="+mn-lt"/>
              </a:rPr>
              <a:t>celebrate users</a:t>
            </a:r>
            <a:r>
              <a:rPr lang="en-GB" sz="2000">
                <a:ea typeface="+mn-lt"/>
                <a:cs typeface="+mn-lt"/>
              </a:rPr>
              <a:t> for hitting their targets or motivate them to strive for more. Here are some example prompts/push notifications:</a:t>
            </a:r>
          </a:p>
          <a:p>
            <a:r>
              <a:rPr lang="en-GB" sz="2000">
                <a:ea typeface="+mn-lt"/>
                <a:cs typeface="+mn-lt"/>
              </a:rPr>
              <a:t>"You’ve just achieved a personal best! Great job on your longest walk yet!"</a:t>
            </a:r>
          </a:p>
          <a:p>
            <a:r>
              <a:rPr lang="en-GB" sz="2000">
                <a:ea typeface="+mn-lt"/>
                <a:cs typeface="+mn-lt"/>
              </a:rPr>
              <a:t>"Keep going! You’re nearly as active as you were at this time last week!"</a:t>
            </a:r>
            <a:endParaRPr lang="en-GB"/>
          </a:p>
          <a:p>
            <a:r>
              <a:rPr lang="en-GB" sz="2000">
                <a:ea typeface="+mn-lt"/>
                <a:cs typeface="+mn-lt"/>
              </a:rPr>
              <a:t>"You’re not alone! You’re in the top 50% for active minutes this week!"</a:t>
            </a:r>
            <a:endParaRPr lang="en-GB"/>
          </a:p>
          <a:p>
            <a:r>
              <a:rPr lang="en-GB" sz="2000">
                <a:ea typeface="+mn-lt"/>
                <a:cs typeface="+mn-lt"/>
              </a:rPr>
              <a:t>"Take some time to rest! Recovery is just as crucial as your workouts."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9C7E-6299-C674-FF14-325D16DA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2622-E8AE-EA91-46BF-CE37270F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  <a:ea typeface="+mj-lt"/>
                <a:cs typeface="+mj-lt"/>
              </a:rPr>
              <a:t>Incentive program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89DE-853C-D480-D4BA-DC19DFB6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We can establish an incentive program based on user activity within the app. The app could include </a:t>
            </a:r>
            <a:r>
              <a:rPr lang="en-GB" sz="2000" i="1" u="sng">
                <a:ea typeface="+mn-lt"/>
                <a:cs typeface="+mn-lt"/>
              </a:rPr>
              <a:t>different stages to achieve</a:t>
            </a:r>
            <a:r>
              <a:rPr lang="en-GB" sz="2000">
                <a:ea typeface="+mn-lt"/>
                <a:cs typeface="+mn-lt"/>
              </a:rPr>
              <a:t> based on the </a:t>
            </a:r>
            <a:r>
              <a:rPr lang="en-GB" sz="2000" b="1" i="1">
                <a:ea typeface="+mn-lt"/>
                <a:cs typeface="+mn-lt"/>
              </a:rPr>
              <a:t>number of steps walked</a:t>
            </a:r>
            <a:r>
              <a:rPr lang="en-GB" sz="2000">
                <a:ea typeface="+mn-lt"/>
                <a:cs typeface="+mn-lt"/>
              </a:rPr>
              <a:t> each day, while also incorporating a recommendation for the ideal </a:t>
            </a:r>
            <a:r>
              <a:rPr lang="en-GB" sz="2000" b="1" i="1">
                <a:ea typeface="+mn-lt"/>
                <a:cs typeface="+mn-lt"/>
              </a:rPr>
              <a:t>number of hours of sleep</a:t>
            </a:r>
            <a:r>
              <a:rPr lang="en-GB" sz="2000">
                <a:ea typeface="+mn-lt"/>
                <a:cs typeface="+mn-lt"/>
              </a:rPr>
              <a:t>. Users would need to maintain their activity level and sleep duration for a specific period, perhaps a month, to advance to the next level.</a:t>
            </a:r>
          </a:p>
          <a:p>
            <a:r>
              <a:rPr lang="en-GB" sz="2000">
                <a:ea typeface="+mn-lt"/>
                <a:cs typeface="+mn-lt"/>
              </a:rPr>
              <a:t>For each level attained, users would earn a </a:t>
            </a:r>
            <a:r>
              <a:rPr lang="en-GB" sz="2000" i="1" u="sng">
                <a:ea typeface="+mn-lt"/>
                <a:cs typeface="+mn-lt"/>
              </a:rPr>
              <a:t>certain number of points</a:t>
            </a:r>
            <a:r>
              <a:rPr lang="en-GB" sz="2000">
                <a:ea typeface="+mn-lt"/>
                <a:cs typeface="+mn-lt"/>
              </a:rPr>
              <a:t> that could be </a:t>
            </a:r>
            <a:r>
              <a:rPr lang="en-GB" sz="2000" b="1" i="1">
                <a:ea typeface="+mn-lt"/>
                <a:cs typeface="+mn-lt"/>
              </a:rPr>
              <a:t>converted into discounts on other Bellabeat products</a:t>
            </a:r>
            <a:r>
              <a:rPr lang="en-GB" sz="2000">
                <a:ea typeface="+mn-lt"/>
                <a:cs typeface="+mn-lt"/>
              </a:rPr>
              <a:t>, </a:t>
            </a:r>
            <a:r>
              <a:rPr lang="en-GB" sz="2000" b="1" i="1">
                <a:ea typeface="+mn-lt"/>
                <a:cs typeface="+mn-lt"/>
              </a:rPr>
              <a:t>exclusive access to premium features, or entry into special contests for larger rewards</a:t>
            </a:r>
            <a:r>
              <a:rPr lang="en-GB" sz="2000">
                <a:ea typeface="+mn-lt"/>
                <a:cs typeface="+mn-lt"/>
              </a:rPr>
              <a:t>. Additionally, users could receive</a:t>
            </a:r>
            <a:r>
              <a:rPr lang="en-GB" sz="2000" i="1" u="sng">
                <a:ea typeface="+mn-lt"/>
                <a:cs typeface="+mn-lt"/>
              </a:rPr>
              <a:t> personalized fitness tips or early access to new product launches as they reach higher levels</a:t>
            </a:r>
            <a:r>
              <a:rPr lang="en-GB" sz="2000">
                <a:ea typeface="+mn-lt"/>
                <a:cs typeface="+mn-lt"/>
              </a:rPr>
              <a:t>.</a:t>
            </a:r>
            <a:endParaRPr lang="en-GB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B6E8-0D5F-6F9F-1B86-7F370FC0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D22D-C0FA-6CB1-FF0E-9D618010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Thank You!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4A33D-9C98-733A-2E04-6D4C3C9B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F83D-659D-AE8B-57BE-310A7B21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About Bellabeat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003E-DD58-7063-3190-D0E66A4B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>
                <a:ea typeface="+mn-lt"/>
                <a:cs typeface="+mn-lt"/>
              </a:rPr>
              <a:t>Bellabeat</a:t>
            </a:r>
            <a:r>
              <a:rPr lang="en-GB" sz="2000">
                <a:ea typeface="+mn-lt"/>
                <a:cs typeface="+mn-lt"/>
              </a:rPr>
              <a:t>- a high-tech manufacturer of </a:t>
            </a:r>
            <a:r>
              <a:rPr lang="en-GB" sz="2000" b="1" i="1">
                <a:ea typeface="+mn-lt"/>
                <a:cs typeface="+mn-lt"/>
              </a:rPr>
              <a:t>health-focused products for women</a:t>
            </a:r>
            <a:r>
              <a:rPr lang="en-GB" sz="2000">
                <a:ea typeface="+mn-lt"/>
                <a:cs typeface="+mn-lt"/>
              </a:rPr>
              <a:t> – feels the potential to become a larger player in the </a:t>
            </a:r>
            <a:r>
              <a:rPr lang="en-GB" sz="2000" b="1" i="1">
                <a:ea typeface="+mn-lt"/>
                <a:cs typeface="+mn-lt"/>
              </a:rPr>
              <a:t>global</a:t>
            </a:r>
            <a:r>
              <a:rPr lang="en-GB" sz="2000">
                <a:ea typeface="+mn-lt"/>
                <a:cs typeface="+mn-lt"/>
              </a:rPr>
              <a:t> smart device market.</a:t>
            </a:r>
          </a:p>
          <a:p>
            <a:r>
              <a:rPr lang="en-GB" sz="2000">
                <a:ea typeface="+mn-lt"/>
                <a:cs typeface="+mn-lt"/>
              </a:rPr>
              <a:t>One of its product is, </a:t>
            </a:r>
            <a:r>
              <a:rPr lang="en-GB" sz="2000" b="1" i="1">
                <a:ea typeface="+mn-lt"/>
                <a:cs typeface="+mn-lt"/>
              </a:rPr>
              <a:t>"Time"</a:t>
            </a:r>
            <a:r>
              <a:rPr lang="en-GB" sz="2000">
                <a:ea typeface="+mn-lt"/>
                <a:cs typeface="+mn-lt"/>
              </a:rPr>
              <a:t> is a </a:t>
            </a:r>
            <a:r>
              <a:rPr lang="en-GB" sz="2000" i="1" u="sng">
                <a:ea typeface="+mn-lt"/>
                <a:cs typeface="+mn-lt"/>
              </a:rPr>
              <a:t>wellness watch</a:t>
            </a:r>
            <a:r>
              <a:rPr lang="en-GB" sz="2000">
                <a:ea typeface="+mn-lt"/>
                <a:cs typeface="+mn-lt"/>
              </a:rPr>
              <a:t> which tracks your health using smart technology.</a:t>
            </a:r>
          </a:p>
          <a:p>
            <a:r>
              <a:rPr lang="en-GB" sz="2000" b="1" i="1">
                <a:ea typeface="+mn-lt"/>
                <a:cs typeface="+mn-lt"/>
              </a:rPr>
              <a:t>"Time"</a:t>
            </a:r>
            <a:r>
              <a:rPr lang="en-GB" sz="2000">
                <a:ea typeface="+mn-lt"/>
                <a:cs typeface="+mn-lt"/>
              </a:rPr>
              <a:t>, tracks user activity, sleep and stress</a:t>
            </a:r>
          </a:p>
          <a:p>
            <a:r>
              <a:rPr lang="en-GB" sz="2000">
                <a:ea typeface="+mn-lt"/>
                <a:cs typeface="+mn-lt"/>
              </a:rPr>
              <a:t>The watch is connected to the </a:t>
            </a:r>
            <a:r>
              <a:rPr lang="en-GB" sz="2000" b="1">
                <a:ea typeface="+mn-lt"/>
                <a:cs typeface="+mn-lt"/>
              </a:rPr>
              <a:t>Bellabeat app</a:t>
            </a:r>
            <a:r>
              <a:rPr lang="en-GB" sz="2000">
                <a:ea typeface="+mn-lt"/>
                <a:cs typeface="+mn-lt"/>
              </a:rPr>
              <a:t>, which </a:t>
            </a:r>
            <a:r>
              <a:rPr lang="en-GB" sz="2000" b="1" i="1">
                <a:ea typeface="+mn-lt"/>
                <a:cs typeface="+mn-lt"/>
              </a:rPr>
              <a:t>provides users with insights into their daily wellness</a:t>
            </a:r>
            <a:r>
              <a:rPr lang="en-GB" sz="2000">
                <a:ea typeface="+mn-lt"/>
                <a:cs typeface="+mn-lt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CCEF5-46F2-F499-08EC-451D1CA9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8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0A89-9051-B86E-8D9B-D85ADBBF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3316-CE87-FE8F-018D-2C46889B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>
                <a:ea typeface="+mn-lt"/>
                <a:cs typeface="+mn-lt"/>
              </a:rPr>
              <a:t>Bellabeat</a:t>
            </a:r>
            <a:r>
              <a:rPr lang="en-GB" sz="2000">
                <a:ea typeface="+mn-lt"/>
                <a:cs typeface="+mn-lt"/>
              </a:rPr>
              <a:t> is a successful small company, but </a:t>
            </a:r>
            <a:r>
              <a:rPr lang="en-GB" sz="2000" b="1" i="1">
                <a:ea typeface="+mn-lt"/>
                <a:cs typeface="+mn-lt"/>
              </a:rPr>
              <a:t>they have the potential to become a larger player in the global smart device market</a:t>
            </a:r>
            <a:r>
              <a:rPr lang="en-GB" sz="2000">
                <a:ea typeface="+mn-lt"/>
                <a:cs typeface="+mn-lt"/>
              </a:rPr>
              <a:t>. </a:t>
            </a:r>
            <a:r>
              <a:rPr lang="en-GB" sz="2000" i="1" u="sng">
                <a:ea typeface="+mn-lt"/>
                <a:cs typeface="+mn-lt"/>
              </a:rPr>
              <a:t>Urška Sršen, cofounder and Chief Creative Officer of Bellabeat</a:t>
            </a:r>
            <a:r>
              <a:rPr lang="en-GB" sz="2000">
                <a:ea typeface="+mn-lt"/>
                <a:cs typeface="+mn-lt"/>
              </a:rPr>
              <a:t>, believes that analysing smart device fitness data could help </a:t>
            </a:r>
            <a:r>
              <a:rPr lang="en-GB" sz="2000" b="1" i="1">
                <a:ea typeface="+mn-lt"/>
                <a:cs typeface="+mn-lt"/>
              </a:rPr>
              <a:t>unlock new growth opportunities for the company</a:t>
            </a:r>
            <a:r>
              <a:rPr lang="en-GB" sz="2000">
                <a:ea typeface="+mn-lt"/>
                <a:cs typeface="+mn-lt"/>
              </a:rPr>
              <a:t>.</a:t>
            </a:r>
            <a:endParaRPr lang="en-GB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8F72-D68D-606B-AB61-C6E02F3F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73E3-C12C-CCCB-4DC9-C7C8D5AF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Source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3A80-FE71-9933-B2F6-76BAD5805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/>
              <a:t>The </a:t>
            </a:r>
            <a:r>
              <a:rPr lang="en-GB" sz="2000" i="1" u="sng" dirty="0"/>
              <a:t>dataset used</a:t>
            </a:r>
            <a:r>
              <a:rPr lang="en-GB" sz="2000" dirty="0"/>
              <a:t> for this case study is </a:t>
            </a:r>
            <a:r>
              <a:rPr lang="en-GB" sz="2000" b="1" i="1" dirty="0" err="1"/>
              <a:t>FitBit</a:t>
            </a:r>
            <a:r>
              <a:rPr lang="en-GB" sz="2000" b="1" i="1" dirty="0"/>
              <a:t> Fitness Tracker Data</a:t>
            </a:r>
            <a:r>
              <a:rPr lang="en-GB" sz="2000" dirty="0"/>
              <a:t>, which is available in </a:t>
            </a:r>
            <a:r>
              <a:rPr lang="en-GB" sz="2000" b="1" dirty="0"/>
              <a:t>Kaggle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and was made available through </a:t>
            </a:r>
            <a:r>
              <a:rPr lang="en-GB" sz="2000" b="1" dirty="0">
                <a:solidFill>
                  <a:srgbClr val="000000"/>
                </a:solidFill>
                <a:ea typeface="+mn-lt"/>
                <a:cs typeface="+mn-lt"/>
              </a:rPr>
              <a:t>Mobius</a:t>
            </a:r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This dataset generated by respondents to a distributed survey via Amazon Mechanical Turk between </a:t>
            </a:r>
            <a:r>
              <a:rPr lang="en-GB" sz="2000" b="1" i="1" dirty="0">
                <a:solidFill>
                  <a:srgbClr val="000000"/>
                </a:solidFill>
                <a:ea typeface="+mn-lt"/>
                <a:cs typeface="+mn-lt"/>
              </a:rPr>
              <a:t>03.12.2016-05.12.2016</a:t>
            </a:r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GB" sz="2000" dirty="0">
              <a:solidFill>
                <a:srgbClr val="000000"/>
              </a:solidFill>
            </a:endParaRPr>
          </a:p>
          <a:p>
            <a:r>
              <a:rPr lang="en-GB" sz="2000" dirty="0">
                <a:ea typeface="+mn-lt"/>
                <a:cs typeface="+mn-lt"/>
              </a:rPr>
              <a:t>Fitbit users </a:t>
            </a:r>
            <a:r>
              <a:rPr lang="en-GB" sz="2000" i="1" u="sng" dirty="0">
                <a:ea typeface="+mn-lt"/>
                <a:cs typeface="+mn-lt"/>
              </a:rPr>
              <a:t>consented to the submission of personal tracker data</a:t>
            </a:r>
            <a:r>
              <a:rPr lang="en-GB" sz="2000" dirty="0">
                <a:ea typeface="+mn-lt"/>
                <a:cs typeface="+mn-lt"/>
              </a:rPr>
              <a:t>, including minute-level output for </a:t>
            </a:r>
            <a:r>
              <a:rPr lang="en-GB" sz="2000" b="1" i="1" dirty="0">
                <a:ea typeface="+mn-lt"/>
                <a:cs typeface="+mn-lt"/>
              </a:rPr>
              <a:t>physical activity, heart rate, and sleep monitoring</a:t>
            </a:r>
            <a:r>
              <a:rPr lang="en-GB" sz="2000" dirty="0">
                <a:ea typeface="+mn-lt"/>
                <a:cs typeface="+mn-lt"/>
              </a:rPr>
              <a:t>.</a:t>
            </a:r>
          </a:p>
          <a:p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Variation between output represents </a:t>
            </a:r>
            <a:r>
              <a:rPr lang="en-GB" sz="2000" b="1" i="1" dirty="0">
                <a:solidFill>
                  <a:srgbClr val="000000"/>
                </a:solidFill>
                <a:ea typeface="+mn-lt"/>
                <a:cs typeface="+mn-lt"/>
              </a:rPr>
              <a:t>use of different types of Fitbit trackers</a:t>
            </a:r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 and individual tracking behaviours / preferences.</a:t>
            </a:r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/>
          </a:p>
          <a:p>
            <a:endParaRPr lang="en-GB" sz="2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5529-B70F-9CBE-1E1D-53AC10D8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74E9-7AF9-EA4E-434C-6998B868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Credibility &amp; Integrity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A11F-52FC-CD55-C1E3-0C70DCD7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Due to the</a:t>
            </a:r>
            <a:r>
              <a:rPr lang="en-GB" sz="2000" b="1" i="1">
                <a:ea typeface="+mn-lt"/>
                <a:cs typeface="+mn-lt"/>
              </a:rPr>
              <a:t> limitation of size</a:t>
            </a:r>
            <a:r>
              <a:rPr lang="en-GB" sz="2000">
                <a:ea typeface="+mn-lt"/>
                <a:cs typeface="+mn-lt"/>
              </a:rPr>
              <a:t> (30 users) and not having any demographic information we could encounter a </a:t>
            </a:r>
            <a:r>
              <a:rPr lang="en-GB" sz="2000" i="1" u="sng">
                <a:ea typeface="+mn-lt"/>
                <a:cs typeface="+mn-lt"/>
              </a:rPr>
              <a:t>sampling bias</a:t>
            </a:r>
            <a:r>
              <a:rPr lang="en-GB" sz="2000">
                <a:ea typeface="+mn-lt"/>
                <a:cs typeface="+mn-lt"/>
              </a:rPr>
              <a:t>.</a:t>
            </a:r>
          </a:p>
          <a:p>
            <a:r>
              <a:rPr lang="en-GB" sz="2000">
                <a:ea typeface="+mn-lt"/>
                <a:cs typeface="+mn-lt"/>
              </a:rPr>
              <a:t>We are not sure if the sample is representative of the </a:t>
            </a:r>
            <a:r>
              <a:rPr lang="en-GB" sz="2000" i="1" u="sng">
                <a:ea typeface="+mn-lt"/>
                <a:cs typeface="+mn-lt"/>
              </a:rPr>
              <a:t>population as a whole</a:t>
            </a:r>
            <a:r>
              <a:rPr lang="en-GB" sz="2000">
                <a:ea typeface="+mn-lt"/>
                <a:cs typeface="+mn-lt"/>
              </a:rPr>
              <a:t>.</a:t>
            </a:r>
          </a:p>
          <a:p>
            <a:r>
              <a:rPr lang="en-GB" sz="2000">
                <a:ea typeface="+mn-lt"/>
                <a:cs typeface="+mn-lt"/>
              </a:rPr>
              <a:t> Another problem we would encounter is that the dataset is </a:t>
            </a:r>
            <a:r>
              <a:rPr lang="en-GB" sz="2000" b="1" i="1">
                <a:ea typeface="+mn-lt"/>
                <a:cs typeface="+mn-lt"/>
              </a:rPr>
              <a:t>not current</a:t>
            </a:r>
            <a:r>
              <a:rPr lang="en-GB" sz="2000">
                <a:ea typeface="+mn-lt"/>
                <a:cs typeface="+mn-lt"/>
              </a:rPr>
              <a:t> and also the time limitation of the survey (2 months long).</a:t>
            </a:r>
          </a:p>
          <a:p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That is why we will give our case study an </a:t>
            </a:r>
            <a:r>
              <a:rPr lang="en-GB" sz="2000" b="1" i="1">
                <a:solidFill>
                  <a:srgbClr val="000000"/>
                </a:solidFill>
                <a:ea typeface="+mn-lt"/>
                <a:cs typeface="+mn-lt"/>
              </a:rPr>
              <a:t>operational approach</a:t>
            </a: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sz="2000">
              <a:solidFill>
                <a:srgbClr val="3C4043"/>
              </a:solidFill>
              <a:ea typeface="+mn-lt"/>
              <a:cs typeface="+mn-lt"/>
            </a:endParaRPr>
          </a:p>
          <a:p>
            <a:endParaRPr lang="en-GB" sz="200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3600-25CE-D182-2631-3DC0BFD4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6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D825-D4DE-E26D-4D65-46629769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Findings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22F29-5BB6-4CA5-15A6-AD5F0148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4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33E-937A-3EAC-9325-A42E150F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Daily Steps per weekday</a:t>
            </a:r>
          </a:p>
        </p:txBody>
      </p:sp>
      <p:pic>
        <p:nvPicPr>
          <p:cNvPr id="11" name="Picture Placeholder 10" descr="A graph of blue squares&#10;&#10;Description automatically generated">
            <a:extLst>
              <a:ext uri="{FF2B5EF4-FFF2-40B4-BE49-F238E27FC236}">
                <a16:creationId xmlns:a16="http://schemas.microsoft.com/office/drawing/2014/main" id="{D694500A-3ACC-31F8-BEA2-6829FC4756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023" r="4023"/>
          <a:stretch/>
        </p:blipFill>
        <p:spPr>
          <a:xfrm>
            <a:off x="4557713" y="1162050"/>
            <a:ext cx="7137400" cy="46450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94C6EA-6EAD-6917-8BB9-0CEB7ABF6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In this graph, we can deduce that users take recommended number of 7500 steps a day except   for Sundays.</a:t>
            </a:r>
            <a:endParaRPr lang="en-US" sz="1600"/>
          </a:p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46035-275B-91F4-EB39-9A877C52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6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AC6A-5043-461E-FFCA-BA61F346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Minutes asleep per weekday</a:t>
            </a:r>
          </a:p>
        </p:txBody>
      </p:sp>
      <p:pic>
        <p:nvPicPr>
          <p:cNvPr id="8" name="Picture Placeholder 7" descr="A graph of blue squares&#10;&#10;Description automatically generated">
            <a:extLst>
              <a:ext uri="{FF2B5EF4-FFF2-40B4-BE49-F238E27FC236}">
                <a16:creationId xmlns:a16="http://schemas.microsoft.com/office/drawing/2014/main" id="{C1979F7E-4214-09D0-2E34-5C98532A71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299" r="4299"/>
          <a:stretch/>
        </p:blipFill>
        <p:spPr>
          <a:xfrm>
            <a:off x="4600575" y="1162050"/>
            <a:ext cx="7094538" cy="46450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5E7F4-8ABE-8381-28BF-C08E0EDF2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In this graph, we can deduce that users don't take the recommended amount of sleep of 8 hours</a:t>
            </a:r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8A3F0-076E-B7B2-9896-27BF9748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3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5AD1-A64F-C586-147E-FA12C7EC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Hourly steps throughout the day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6D79872-B36A-6190-F915-AB32BD8182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757" r="3757"/>
          <a:stretch/>
        </p:blipFill>
        <p:spPr>
          <a:xfrm>
            <a:off x="4516438" y="1162050"/>
            <a:ext cx="7178675" cy="46450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230E3-EE2E-B4EF-3A5F-A5C5EA945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Users are more active from 8am to 7pm and they walk more steps from 12pm to 2pm during lunch and 5pm to 7pm in the evening.</a:t>
            </a:r>
            <a:br>
              <a:rPr lang="en-US"/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6FDD2-4A0D-049E-A686-02838717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17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998</Words>
  <Application>Microsoft Office PowerPoint</Application>
  <PresentationFormat>Widescreen</PresentationFormat>
  <Paragraphs>71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 LT Pro</vt:lpstr>
      <vt:lpstr>Calibri</vt:lpstr>
      <vt:lpstr>AccentBoxVTI</vt:lpstr>
      <vt:lpstr>HOW CAN A WELLNESS TECHNOLOGY COMPANY PLAY IT SMART ?</vt:lpstr>
      <vt:lpstr>About Bellabeat</vt:lpstr>
      <vt:lpstr>Business Task</vt:lpstr>
      <vt:lpstr>Data Source Used</vt:lpstr>
      <vt:lpstr>Credibility &amp; Integrity of Data</vt:lpstr>
      <vt:lpstr>Findings</vt:lpstr>
      <vt:lpstr>Daily Steps per weekday</vt:lpstr>
      <vt:lpstr>Minutes asleep per weekday</vt:lpstr>
      <vt:lpstr>Hourly steps throughout the day</vt:lpstr>
      <vt:lpstr>Hourly intensities throughout day </vt:lpstr>
      <vt:lpstr>Correlations</vt:lpstr>
      <vt:lpstr>Usage of Smart Device</vt:lpstr>
      <vt:lpstr>Recommendations for the app</vt:lpstr>
      <vt:lpstr>Daily notification on steps taken</vt:lpstr>
      <vt:lpstr>Daily reminders about sleep</vt:lpstr>
      <vt:lpstr>Enhancing User Engagement through Personalized Prompts</vt:lpstr>
      <vt:lpstr>Incentive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akilesh.p@yahoo.com</cp:lastModifiedBy>
  <cp:revision>7</cp:revision>
  <dcterms:created xsi:type="dcterms:W3CDTF">2024-10-07T08:06:39Z</dcterms:created>
  <dcterms:modified xsi:type="dcterms:W3CDTF">2024-10-09T16:45:50Z</dcterms:modified>
</cp:coreProperties>
</file>