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9" r:id="rId13"/>
    <p:sldId id="267" r:id="rId14"/>
    <p:sldId id="268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image" Target="../media/image8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image" Target="../media/image1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62CB9-AF36-4FA3-8582-4EEA5D291D84}" type="datetimeFigureOut">
              <a:rPr lang="en-IN" smtClean="0"/>
              <a:t>03-05-2016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FD031-9C7F-423F-9982-1BBED9A890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3818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62CB9-AF36-4FA3-8582-4EEA5D291D84}" type="datetimeFigureOut">
              <a:rPr lang="en-IN" smtClean="0"/>
              <a:t>03-05-2016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FD031-9C7F-423F-9982-1BBED9A890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8824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62CB9-AF36-4FA3-8582-4EEA5D291D84}" type="datetimeFigureOut">
              <a:rPr lang="en-IN" smtClean="0"/>
              <a:t>03-05-2016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FD031-9C7F-423F-9982-1BBED9A890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364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62CB9-AF36-4FA3-8582-4EEA5D291D84}" type="datetimeFigureOut">
              <a:rPr lang="en-IN" smtClean="0"/>
              <a:t>03-05-2016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FD031-9C7F-423F-9982-1BBED9A890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4524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62CB9-AF36-4FA3-8582-4EEA5D291D84}" type="datetimeFigureOut">
              <a:rPr lang="en-IN" smtClean="0"/>
              <a:t>03-05-2016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FD031-9C7F-423F-9982-1BBED9A890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6256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62CB9-AF36-4FA3-8582-4EEA5D291D84}" type="datetimeFigureOut">
              <a:rPr lang="en-IN" smtClean="0"/>
              <a:t>03-05-2016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FD031-9C7F-423F-9982-1BBED9A890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8123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62CB9-AF36-4FA3-8582-4EEA5D291D84}" type="datetimeFigureOut">
              <a:rPr lang="en-IN" smtClean="0"/>
              <a:t>03-05-2016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FD031-9C7F-423F-9982-1BBED9A890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6505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62CB9-AF36-4FA3-8582-4EEA5D291D84}" type="datetimeFigureOut">
              <a:rPr lang="en-IN" smtClean="0"/>
              <a:t>03-05-2016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FD031-9C7F-423F-9982-1BBED9A890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9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62CB9-AF36-4FA3-8582-4EEA5D291D84}" type="datetimeFigureOut">
              <a:rPr lang="en-IN" smtClean="0"/>
              <a:t>03-05-2016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FD031-9C7F-423F-9982-1BBED9A890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103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62CB9-AF36-4FA3-8582-4EEA5D291D84}" type="datetimeFigureOut">
              <a:rPr lang="en-IN" smtClean="0"/>
              <a:t>03-05-2016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FD031-9C7F-423F-9982-1BBED9A890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0476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62CB9-AF36-4FA3-8582-4EEA5D291D84}" type="datetimeFigureOut">
              <a:rPr lang="en-IN" smtClean="0"/>
              <a:t>03-05-2016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FD031-9C7F-423F-9982-1BBED9A890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038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A62CB9-AF36-4FA3-8582-4EEA5D291D84}" type="datetimeFigureOut">
              <a:rPr lang="en-IN" smtClean="0"/>
              <a:t>03-05-2016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3FD031-9C7F-423F-9982-1BBED9A890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2650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2.e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11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5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4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5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emf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9.e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Performance Analysis of MPI </a:t>
            </a:r>
            <a:r>
              <a:rPr lang="en-US" dirty="0"/>
              <a:t>O</a:t>
            </a:r>
            <a:r>
              <a:rPr lang="en-US" dirty="0" smtClean="0"/>
              <a:t>ver Cluster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Presented by:</a:t>
            </a:r>
          </a:p>
          <a:p>
            <a:pPr>
              <a:lnSpc>
                <a:spcPct val="110000"/>
              </a:lnSpc>
            </a:pPr>
            <a:r>
              <a:rPr lang="en-US" dirty="0" err="1" smtClean="0"/>
              <a:t>Achuth</a:t>
            </a:r>
            <a:r>
              <a:rPr lang="en-US" dirty="0" smtClean="0"/>
              <a:t> P V, </a:t>
            </a:r>
            <a:r>
              <a:rPr lang="en-US" dirty="0" err="1" smtClean="0"/>
              <a:t>Aniruddh</a:t>
            </a:r>
            <a:r>
              <a:rPr lang="en-US" dirty="0" smtClean="0"/>
              <a:t> Rao K, </a:t>
            </a:r>
            <a:r>
              <a:rPr lang="en-US" dirty="0" err="1" smtClean="0"/>
              <a:t>Avishkar</a:t>
            </a:r>
            <a:r>
              <a:rPr lang="en-US" dirty="0" smtClean="0"/>
              <a:t> 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163902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Observations and Inference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InfiniBand Communication faster than Ethernet</a:t>
            </a:r>
          </a:p>
          <a:p>
            <a:pPr lvl="1"/>
            <a:r>
              <a:rPr lang="en-US" dirty="0" smtClean="0"/>
              <a:t>Clear in </a:t>
            </a:r>
            <a:r>
              <a:rPr lang="en-US" dirty="0" err="1" smtClean="0"/>
              <a:t>OpenMPI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Not so clear in MVAPICH2</a:t>
            </a:r>
          </a:p>
          <a:p>
            <a:r>
              <a:rPr lang="en-US" dirty="0" smtClean="0"/>
              <a:t>Intra process Communication faster than both InfiniBand and Ethernet</a:t>
            </a:r>
          </a:p>
          <a:p>
            <a:r>
              <a:rPr lang="en-US" dirty="0" smtClean="0"/>
              <a:t>For Small N (matrix size), InfiniBand comparable to Intra Process</a:t>
            </a:r>
          </a:p>
          <a:p>
            <a:r>
              <a:rPr lang="en-US" dirty="0" smtClean="0"/>
              <a:t>With increased np, computation time per node decreases, but communication time remains almost same</a:t>
            </a:r>
          </a:p>
          <a:p>
            <a:pPr lvl="1"/>
            <a:r>
              <a:rPr lang="en-US" dirty="0" smtClean="0"/>
              <a:t>Each node gets lesser number of computations</a:t>
            </a:r>
          </a:p>
          <a:p>
            <a:pPr lvl="1"/>
            <a:r>
              <a:rPr lang="en-US" dirty="0" smtClean="0"/>
              <a:t>Time to </a:t>
            </a:r>
            <a:r>
              <a:rPr lang="en-US" dirty="0" err="1" smtClean="0"/>
              <a:t>Bcast</a:t>
            </a:r>
            <a:r>
              <a:rPr lang="en-US" dirty="0" smtClean="0"/>
              <a:t> B is largest among all communications and remains same</a:t>
            </a:r>
          </a:p>
          <a:p>
            <a:r>
              <a:rPr lang="en-US" dirty="0" err="1" smtClean="0"/>
              <a:t>OpenMPI</a:t>
            </a:r>
            <a:r>
              <a:rPr lang="en-US" dirty="0" smtClean="0"/>
              <a:t> has better performance than</a:t>
            </a:r>
            <a:r>
              <a:rPr lang="en-US" dirty="0"/>
              <a:t> </a:t>
            </a:r>
            <a:r>
              <a:rPr lang="en-US" dirty="0" smtClean="0"/>
              <a:t>MVAPICH</a:t>
            </a:r>
          </a:p>
          <a:p>
            <a:pPr lvl="1"/>
            <a:r>
              <a:rPr lang="en-US" dirty="0" smtClean="0"/>
              <a:t>May be due to configuration of MVAPICH (was setup by us –without much knowledge of configuration)</a:t>
            </a:r>
          </a:p>
          <a:p>
            <a:r>
              <a:rPr lang="en-US" dirty="0" smtClean="0"/>
              <a:t>Non Blocking vs Blocking</a:t>
            </a:r>
          </a:p>
          <a:p>
            <a:pPr lvl="1"/>
            <a:r>
              <a:rPr lang="en-US" dirty="0" smtClean="0"/>
              <a:t>Non-blocking is faster</a:t>
            </a:r>
          </a:p>
          <a:p>
            <a:pPr lvl="1"/>
            <a:r>
              <a:rPr lang="en-US" dirty="0" smtClean="0"/>
              <a:t>But Non-blocking is inconsistent</a:t>
            </a:r>
          </a:p>
        </p:txBody>
      </p:sp>
    </p:spTree>
    <p:extLst>
      <p:ext uri="{BB962C8B-B14F-4D97-AF65-F5344CB8AC3E}">
        <p14:creationId xmlns:p14="http://schemas.microsoft.com/office/powerpoint/2010/main" val="26702205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flow and Plots for CUDA over MPI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Flow of matrix multiplication</a:t>
            </a:r>
          </a:p>
          <a:p>
            <a:pPr lvl="1"/>
            <a:r>
              <a:rPr lang="en-US" dirty="0" smtClean="0"/>
              <a:t>Send Parts of A and B to other processes</a:t>
            </a:r>
          </a:p>
          <a:p>
            <a:pPr lvl="1"/>
            <a:r>
              <a:rPr lang="en-US" dirty="0" smtClean="0"/>
              <a:t>Use GPU to compute</a:t>
            </a:r>
          </a:p>
          <a:p>
            <a:pPr lvl="1"/>
            <a:r>
              <a:rPr lang="en-US" dirty="0" smtClean="0"/>
              <a:t>Send back Computed part of C to main process</a:t>
            </a:r>
          </a:p>
          <a:p>
            <a:pPr lvl="1"/>
            <a:endParaRPr lang="en-US" dirty="0"/>
          </a:p>
          <a:p>
            <a:r>
              <a:rPr lang="en-US" dirty="0" smtClean="0"/>
              <a:t>Plotting </a:t>
            </a:r>
            <a:r>
              <a:rPr lang="en-US" sz="1600" dirty="0" smtClean="0"/>
              <a:t>(Done for 4 processes: with 2 machines having GPU or only one machine)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lots for BW measurement for CUDA over MPI and CUDA aware MPI</a:t>
            </a:r>
          </a:p>
          <a:p>
            <a:pPr lvl="1"/>
            <a:r>
              <a:rPr lang="en-US" dirty="0" smtClean="0"/>
              <a:t>Plots for time taken to transfer A and B</a:t>
            </a:r>
          </a:p>
          <a:p>
            <a:pPr lvl="1"/>
            <a:r>
              <a:rPr lang="en-US" dirty="0" smtClean="0"/>
              <a:t>Plots for time taken to transfer C</a:t>
            </a:r>
          </a:p>
          <a:p>
            <a:pPr lvl="1"/>
            <a:r>
              <a:rPr lang="en-US" dirty="0" smtClean="0"/>
              <a:t>Plots for time taken for complete code execution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233949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Bandwidth vs Data transferred  for CUDA Over and Aware MPI</a:t>
            </a:r>
            <a:endParaRPr lang="en-IN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3806639"/>
              </p:ext>
            </p:extLst>
          </p:nvPr>
        </p:nvGraphicFramePr>
        <p:xfrm>
          <a:off x="573206" y="1973927"/>
          <a:ext cx="5254387" cy="42035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8" name="Acrobat Document" r:id="rId3" imgW="3428789" imgH="2743065" progId="AcroExch.Document.11">
                  <p:embed/>
                </p:oleObj>
              </mc:Choice>
              <mc:Fallback>
                <p:oleObj name="Acrobat Document" r:id="rId3" imgW="3428789" imgH="2743065" progId="AcroExch.Document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73206" y="1973927"/>
                        <a:ext cx="5254387" cy="42035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3880106"/>
              </p:ext>
            </p:extLst>
          </p:nvPr>
        </p:nvGraphicFramePr>
        <p:xfrm>
          <a:off x="6100548" y="2088107"/>
          <a:ext cx="5111661" cy="40893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9" name="Acrobat Document" r:id="rId5" imgW="3428789" imgH="2743065" progId="AcroExch.Document.11">
                  <p:embed/>
                </p:oleObj>
              </mc:Choice>
              <mc:Fallback>
                <p:oleObj name="Acrobat Document" r:id="rId5" imgW="3428789" imgH="2743065" progId="AcroExch.Document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100548" y="2088107"/>
                        <a:ext cx="5111661" cy="40893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426598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Plots for time taken to transfer A and B, time taken to transfer C</a:t>
            </a: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42" y="2217477"/>
            <a:ext cx="5661334" cy="39243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7845" y="2217477"/>
            <a:ext cx="6064155" cy="39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756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 for complete execution time</a:t>
            </a:r>
            <a:endParaRPr lang="en-IN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1441753"/>
              </p:ext>
            </p:extLst>
          </p:nvPr>
        </p:nvGraphicFramePr>
        <p:xfrm>
          <a:off x="3209925" y="1614488"/>
          <a:ext cx="6553142" cy="41175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9" name="Document" r:id="rId3" imgW="5770802" imgH="3625934" progId="Word.Document.12">
                  <p:embed/>
                </p:oleObj>
              </mc:Choice>
              <mc:Fallback>
                <p:oleObj name="Document" r:id="rId3" imgW="5770802" imgH="362593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09925" y="1614488"/>
                        <a:ext cx="6553142" cy="41175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130558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Observations and Inference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64776"/>
            <a:ext cx="10515600" cy="4812187"/>
          </a:xfrm>
        </p:spPr>
        <p:txBody>
          <a:bodyPr/>
          <a:lstStyle/>
          <a:p>
            <a:r>
              <a:rPr lang="en-US" dirty="0" smtClean="0"/>
              <a:t>Communication was over </a:t>
            </a:r>
            <a:r>
              <a:rPr lang="en-US" dirty="0" err="1" smtClean="0"/>
              <a:t>GbE</a:t>
            </a:r>
            <a:r>
              <a:rPr lang="en-US" dirty="0" smtClean="0"/>
              <a:t> network</a:t>
            </a:r>
          </a:p>
          <a:p>
            <a:pPr lvl="1"/>
            <a:r>
              <a:rPr lang="en-US" dirty="0"/>
              <a:t>Bandwidth in CUDA-Aware-MPI is relatively higher than CUDA-over-MPI for same </a:t>
            </a:r>
            <a:r>
              <a:rPr lang="en-US" dirty="0" smtClean="0"/>
              <a:t>node.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Bandwidth </a:t>
            </a:r>
            <a:r>
              <a:rPr lang="en-US" dirty="0">
                <a:sym typeface="Wingdings" panose="05000000000000000000" pitchFamily="2" charset="2"/>
              </a:rPr>
              <a:t>was same for small matrices and then</a:t>
            </a:r>
            <a:r>
              <a:rPr lang="en-US" dirty="0"/>
              <a:t> CUDA-over-MPI Bandwidth got deteriorated for big matrices for different </a:t>
            </a:r>
            <a:r>
              <a:rPr lang="en-US" dirty="0" smtClean="0"/>
              <a:t>nodes</a:t>
            </a:r>
          </a:p>
          <a:p>
            <a:r>
              <a:rPr lang="en-US" dirty="0" smtClean="0"/>
              <a:t>Transfer over network is slower compared to intra node inter process transfer</a:t>
            </a:r>
          </a:p>
          <a:p>
            <a:pPr lvl="1"/>
            <a:r>
              <a:rPr lang="en-US" dirty="0" smtClean="0"/>
              <a:t>For larger matrices inter node transfer is getting slower – may be due to shared memory/virtual memory access</a:t>
            </a:r>
          </a:p>
          <a:p>
            <a:endParaRPr lang="en-US" dirty="0"/>
          </a:p>
          <a:p>
            <a:pPr marL="0" indent="0">
              <a:buNone/>
            </a:pP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901835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Cluster: Widely used in HPC to scale computing</a:t>
            </a:r>
          </a:p>
          <a:p>
            <a:r>
              <a:rPr lang="en-US" dirty="0" smtClean="0"/>
              <a:t>MPI: Message Passing Interface (Standard)</a:t>
            </a:r>
          </a:p>
          <a:p>
            <a:pPr lvl="1"/>
            <a:r>
              <a:rPr lang="en-US" dirty="0" smtClean="0"/>
              <a:t>OPENMPI</a:t>
            </a:r>
          </a:p>
          <a:p>
            <a:pPr lvl="1"/>
            <a:r>
              <a:rPr lang="en-US" dirty="0" smtClean="0"/>
              <a:t>MVAPICH</a:t>
            </a:r>
          </a:p>
          <a:p>
            <a:pPr lvl="1"/>
            <a:r>
              <a:rPr lang="en-US" dirty="0" smtClean="0"/>
              <a:t>MPICH</a:t>
            </a:r>
          </a:p>
          <a:p>
            <a:r>
              <a:rPr lang="en-US" dirty="0" smtClean="0"/>
              <a:t>Communication methods</a:t>
            </a:r>
          </a:p>
          <a:p>
            <a:pPr lvl="1"/>
            <a:r>
              <a:rPr lang="en-US" dirty="0" smtClean="0"/>
              <a:t>Ethernet</a:t>
            </a:r>
          </a:p>
          <a:p>
            <a:pPr lvl="1"/>
            <a:r>
              <a:rPr lang="en-US" dirty="0" smtClean="0"/>
              <a:t>InfiniBand</a:t>
            </a:r>
          </a:p>
          <a:p>
            <a:pPr lvl="1"/>
            <a:r>
              <a:rPr lang="en-US" dirty="0" smtClean="0"/>
              <a:t>Shared Memory</a:t>
            </a:r>
          </a:p>
          <a:p>
            <a:pPr lvl="1"/>
            <a:r>
              <a:rPr lang="en-US" dirty="0" smtClean="0"/>
              <a:t>RDMA</a:t>
            </a:r>
          </a:p>
          <a:p>
            <a:r>
              <a:rPr lang="en-US" dirty="0" smtClean="0"/>
              <a:t>CUDA and CUDA aware MPI</a:t>
            </a:r>
          </a:p>
          <a:p>
            <a:pPr lvl="1"/>
            <a:r>
              <a:rPr lang="en-US" dirty="0" smtClean="0"/>
              <a:t>CPU-GPU </a:t>
            </a:r>
          </a:p>
          <a:p>
            <a:pPr lvl="1"/>
            <a:r>
              <a:rPr lang="en-US" dirty="0" smtClean="0"/>
              <a:t>GPU-GPU (GPU Direct)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46872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and Methods for MPI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</a:t>
            </a:r>
            <a:r>
              <a:rPr lang="en-US" dirty="0" smtClean="0"/>
              <a:t>luster of 2 machines each with 16 CPU cores connected by </a:t>
            </a:r>
          </a:p>
          <a:p>
            <a:pPr lvl="1"/>
            <a:r>
              <a:rPr lang="en-US" dirty="0" smtClean="0"/>
              <a:t>IP over InfiniBand</a:t>
            </a:r>
          </a:p>
          <a:p>
            <a:pPr lvl="1"/>
            <a:r>
              <a:rPr lang="en-US" dirty="0" smtClean="0"/>
              <a:t>Ethernet</a:t>
            </a:r>
          </a:p>
          <a:p>
            <a:r>
              <a:rPr lang="en-US" dirty="0" smtClean="0"/>
              <a:t>MPI Implementations used:</a:t>
            </a:r>
          </a:p>
          <a:p>
            <a:pPr lvl="1"/>
            <a:r>
              <a:rPr lang="en-US" dirty="0" smtClean="0"/>
              <a:t>OPENMPI v 1.8.4</a:t>
            </a:r>
          </a:p>
          <a:p>
            <a:pPr lvl="1"/>
            <a:r>
              <a:rPr lang="en-US" dirty="0" smtClean="0"/>
              <a:t>MVAPICH2 v 2.1</a:t>
            </a:r>
          </a:p>
          <a:p>
            <a:r>
              <a:rPr lang="en-US" dirty="0" smtClean="0"/>
              <a:t>Modes of communication:</a:t>
            </a:r>
          </a:p>
          <a:p>
            <a:pPr lvl="1"/>
            <a:r>
              <a:rPr lang="en-US" dirty="0" smtClean="0"/>
              <a:t>InfiniBand</a:t>
            </a:r>
            <a:endParaRPr lang="en-US" dirty="0" smtClean="0"/>
          </a:p>
          <a:p>
            <a:pPr lvl="1"/>
            <a:r>
              <a:rPr lang="en-US" dirty="0" smtClean="0"/>
              <a:t>Ethernet</a:t>
            </a:r>
          </a:p>
          <a:p>
            <a:pPr lvl="1"/>
            <a:r>
              <a:rPr lang="en-US" dirty="0" smtClean="0"/>
              <a:t>Shared Memory</a:t>
            </a:r>
          </a:p>
          <a:p>
            <a:r>
              <a:rPr lang="en-US" dirty="0" smtClean="0"/>
              <a:t>Matrix Multiplication test code</a:t>
            </a:r>
          </a:p>
          <a:p>
            <a:pPr lvl="1"/>
            <a:r>
              <a:rPr lang="en-US" dirty="0" smtClean="0"/>
              <a:t>Matrix size from 2000x2000 to 10000x10000</a:t>
            </a:r>
          </a:p>
          <a:p>
            <a:pPr lvl="1"/>
            <a:r>
              <a:rPr lang="en-US" dirty="0" smtClean="0"/>
              <a:t>With number of processes ranging from 8 to 32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94300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and Methods for CUDA aware MPI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Setup cluster of 2 machines each with 4 CPU cores, GT 640 NVIDIA CUDA card</a:t>
            </a:r>
          </a:p>
          <a:p>
            <a:pPr lvl="1"/>
            <a:r>
              <a:rPr lang="en-US" dirty="0" smtClean="0"/>
              <a:t>CUDA Aware MPI</a:t>
            </a:r>
          </a:p>
          <a:p>
            <a:pPr lvl="1"/>
            <a:r>
              <a:rPr lang="en-US" dirty="0" smtClean="0"/>
              <a:t>CUDA Over MPI </a:t>
            </a:r>
          </a:p>
          <a:p>
            <a:r>
              <a:rPr lang="en-US" dirty="0" smtClean="0"/>
              <a:t>MPI Implementations used:</a:t>
            </a:r>
          </a:p>
          <a:p>
            <a:pPr lvl="1"/>
            <a:r>
              <a:rPr lang="en-US" dirty="0" smtClean="0"/>
              <a:t>OPENMPI v 1.8.8</a:t>
            </a:r>
          </a:p>
          <a:p>
            <a:pPr lvl="1"/>
            <a:r>
              <a:rPr lang="en-US" dirty="0" smtClean="0"/>
              <a:t>MVAPICH2 v 2.1</a:t>
            </a:r>
          </a:p>
          <a:p>
            <a:r>
              <a:rPr lang="en-US" dirty="0" smtClean="0"/>
              <a:t>Modes of communication:</a:t>
            </a:r>
          </a:p>
          <a:p>
            <a:pPr lvl="1"/>
            <a:r>
              <a:rPr lang="en-US" dirty="0" smtClean="0"/>
              <a:t>Ethernet</a:t>
            </a:r>
          </a:p>
          <a:p>
            <a:pPr lvl="1"/>
            <a:r>
              <a:rPr lang="en-US" dirty="0" smtClean="0"/>
              <a:t>Shared Memory</a:t>
            </a:r>
          </a:p>
          <a:p>
            <a:r>
              <a:rPr lang="en-US" dirty="0"/>
              <a:t>T</a:t>
            </a:r>
            <a:r>
              <a:rPr lang="en-US" dirty="0" smtClean="0"/>
              <a:t>est code</a:t>
            </a:r>
          </a:p>
          <a:p>
            <a:pPr lvl="1"/>
            <a:r>
              <a:rPr lang="en-US" dirty="0" smtClean="0"/>
              <a:t>Message sending </a:t>
            </a:r>
            <a:r>
              <a:rPr lang="en-US" dirty="0" smtClean="0"/>
              <a:t>code and Matrix multiplication</a:t>
            </a:r>
            <a:endParaRPr lang="en-US" dirty="0" smtClean="0"/>
          </a:p>
          <a:p>
            <a:pPr lvl="1"/>
            <a:r>
              <a:rPr lang="en-US" dirty="0" smtClean="0"/>
              <a:t>Message size varying from 1 Byte to 4MB</a:t>
            </a:r>
          </a:p>
          <a:p>
            <a:pPr lvl="1"/>
            <a:endParaRPr lang="en-US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10791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flow and </a:t>
            </a:r>
            <a:r>
              <a:rPr lang="en-US" dirty="0" smtClean="0"/>
              <a:t>Plots for MPI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flow : At Each Node</a:t>
            </a:r>
          </a:p>
          <a:p>
            <a:pPr lvl="1"/>
            <a:r>
              <a:rPr lang="en-US" dirty="0" smtClean="0"/>
              <a:t>Broadcast B</a:t>
            </a:r>
          </a:p>
          <a:p>
            <a:pPr lvl="1"/>
            <a:r>
              <a:rPr lang="en-US" dirty="0" smtClean="0"/>
              <a:t>Transfer part of A from PE 0 to others</a:t>
            </a:r>
          </a:p>
          <a:p>
            <a:pPr lvl="1"/>
            <a:r>
              <a:rPr lang="en-US" dirty="0" smtClean="0"/>
              <a:t>Compute part of C </a:t>
            </a:r>
          </a:p>
          <a:p>
            <a:pPr lvl="1"/>
            <a:r>
              <a:rPr lang="en-US" dirty="0" smtClean="0"/>
              <a:t>Transfer part of C from all processes to PE 0</a:t>
            </a:r>
          </a:p>
          <a:p>
            <a:r>
              <a:rPr lang="en-US" dirty="0" smtClean="0"/>
              <a:t>Plotting : </a:t>
            </a:r>
            <a:r>
              <a:rPr lang="en-US" sz="1600" dirty="0" smtClean="0"/>
              <a:t>(with fixed number of processes: 8, 16 and 32 for matrix size from 2000x2000 to 10000x10000 and different modes of communication </a:t>
            </a:r>
            <a:r>
              <a:rPr lang="en-US" sz="1600" dirty="0" err="1" smtClean="0"/>
              <a:t>Viz</a:t>
            </a:r>
            <a:r>
              <a:rPr lang="en-US" sz="1600" dirty="0" smtClean="0"/>
              <a:t> InfiniBand, Ethernet and Shared Memory)</a:t>
            </a:r>
          </a:p>
          <a:p>
            <a:pPr lvl="1"/>
            <a:r>
              <a:rPr lang="en-US" dirty="0" smtClean="0"/>
              <a:t>Plot for Full timing of code</a:t>
            </a:r>
          </a:p>
          <a:p>
            <a:pPr lvl="1"/>
            <a:r>
              <a:rPr lang="en-US" dirty="0" smtClean="0"/>
              <a:t>Plot for time taken to transfer A</a:t>
            </a:r>
          </a:p>
          <a:p>
            <a:pPr lvl="1"/>
            <a:r>
              <a:rPr lang="en-US" dirty="0" smtClean="0"/>
              <a:t>Plot for time taken to broadcast B</a:t>
            </a:r>
          </a:p>
          <a:p>
            <a:pPr lvl="1"/>
            <a:r>
              <a:rPr lang="en-US" dirty="0" smtClean="0"/>
              <a:t>Plot for time taken to transfer C 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30791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Plots for full timing of Code</a:t>
            </a:r>
            <a:endParaRPr lang="en-IN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3392808"/>
              </p:ext>
            </p:extLst>
          </p:nvPr>
        </p:nvGraphicFramePr>
        <p:xfrm>
          <a:off x="0" y="2236638"/>
          <a:ext cx="4095751" cy="32766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9" name="Acrobat Document" r:id="rId3" imgW="3428789" imgH="2743065" progId="AcroExch.Document.11">
                  <p:embed/>
                </p:oleObj>
              </mc:Choice>
              <mc:Fallback>
                <p:oleObj name="Acrobat Document" r:id="rId3" imgW="3428789" imgH="2743065" progId="AcroExch.Document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0" y="2236638"/>
                        <a:ext cx="4095751" cy="327660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5896888"/>
              </p:ext>
            </p:extLst>
          </p:nvPr>
        </p:nvGraphicFramePr>
        <p:xfrm>
          <a:off x="4048124" y="2236638"/>
          <a:ext cx="4095751" cy="32766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0" name="Acrobat Document" r:id="rId5" imgW="3428789" imgH="2743065" progId="AcroExch.Document.11">
                  <p:embed/>
                </p:oleObj>
              </mc:Choice>
              <mc:Fallback>
                <p:oleObj name="Acrobat Document" r:id="rId5" imgW="3428789" imgH="2743065" progId="AcroExch.Document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048124" y="2236638"/>
                        <a:ext cx="4095751" cy="327660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2936842"/>
              </p:ext>
            </p:extLst>
          </p:nvPr>
        </p:nvGraphicFramePr>
        <p:xfrm>
          <a:off x="7995591" y="2236639"/>
          <a:ext cx="4095750" cy="327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1" name="Acrobat Document" r:id="rId7" imgW="3428789" imgH="2743065" progId="AcroExch.Document.11">
                  <p:embed/>
                </p:oleObj>
              </mc:Choice>
              <mc:Fallback>
                <p:oleObj name="Acrobat Document" r:id="rId7" imgW="3428789" imgH="2743065" progId="AcroExch.Document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995591" y="2236639"/>
                        <a:ext cx="4095750" cy="3276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47767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Plots for time taken to transfer A </a:t>
            </a:r>
            <a:endParaRPr lang="en-IN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7707305"/>
              </p:ext>
            </p:extLst>
          </p:nvPr>
        </p:nvGraphicFramePr>
        <p:xfrm>
          <a:off x="54586" y="2055813"/>
          <a:ext cx="4125598" cy="33004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0" name="Acrobat Document" r:id="rId3" imgW="3428789" imgH="2743065" progId="AcroExch.Document.11">
                  <p:embed/>
                </p:oleObj>
              </mc:Choice>
              <mc:Fallback>
                <p:oleObj name="Acrobat Document" r:id="rId3" imgW="3428789" imgH="2743065" progId="AcroExch.Document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4586" y="2055813"/>
                        <a:ext cx="4125598" cy="33004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2262789"/>
              </p:ext>
            </p:extLst>
          </p:nvPr>
        </p:nvGraphicFramePr>
        <p:xfrm>
          <a:off x="3972067" y="2055813"/>
          <a:ext cx="4125598" cy="33004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1" name="Acrobat Document" r:id="rId5" imgW="3428789" imgH="2743065" progId="AcroExch.Document.11">
                  <p:embed/>
                </p:oleObj>
              </mc:Choice>
              <mc:Fallback>
                <p:oleObj name="Acrobat Document" r:id="rId5" imgW="3428789" imgH="2743065" progId="AcroExch.Document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972067" y="2055813"/>
                        <a:ext cx="4125598" cy="33004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9680998"/>
              </p:ext>
            </p:extLst>
          </p:nvPr>
        </p:nvGraphicFramePr>
        <p:xfrm>
          <a:off x="7957220" y="2055813"/>
          <a:ext cx="4125598" cy="33004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2" name="Acrobat Document" r:id="rId7" imgW="3428789" imgH="2743065" progId="AcroExch.Document.11">
                  <p:embed/>
                </p:oleObj>
              </mc:Choice>
              <mc:Fallback>
                <p:oleObj name="Acrobat Document" r:id="rId7" imgW="3428789" imgH="2743065" progId="AcroExch.Document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957220" y="2055813"/>
                        <a:ext cx="4125598" cy="33004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474944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Plots for time taken to Broadcast B</a:t>
            </a:r>
            <a:endParaRPr lang="en-IN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6259607"/>
              </p:ext>
            </p:extLst>
          </p:nvPr>
        </p:nvGraphicFramePr>
        <p:xfrm>
          <a:off x="0" y="2110404"/>
          <a:ext cx="4237056" cy="33896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6" name="Acrobat Document" r:id="rId3" imgW="3428789" imgH="2743065" progId="AcroExch.Document.11">
                  <p:embed/>
                </p:oleObj>
              </mc:Choice>
              <mc:Fallback>
                <p:oleObj name="Acrobat Document" r:id="rId3" imgW="3428789" imgH="2743065" progId="AcroExch.Document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0" y="2110404"/>
                        <a:ext cx="4237056" cy="33896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303624"/>
              </p:ext>
            </p:extLst>
          </p:nvPr>
        </p:nvGraphicFramePr>
        <p:xfrm>
          <a:off x="4084659" y="2110404"/>
          <a:ext cx="4240476" cy="33923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7" name="Acrobat Document" r:id="rId5" imgW="3428789" imgH="2743065" progId="AcroExch.Document.11">
                  <p:embed/>
                </p:oleObj>
              </mc:Choice>
              <mc:Fallback>
                <p:oleObj name="Acrobat Document" r:id="rId5" imgW="3428789" imgH="2743065" progId="AcroExch.Document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084659" y="2110404"/>
                        <a:ext cx="4240476" cy="33923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9009975"/>
              </p:ext>
            </p:extLst>
          </p:nvPr>
        </p:nvGraphicFramePr>
        <p:xfrm>
          <a:off x="8022629" y="2110404"/>
          <a:ext cx="4237056" cy="33896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8" name="Acrobat Document" r:id="rId7" imgW="3428789" imgH="2743065" progId="AcroExch.Document.11">
                  <p:embed/>
                </p:oleObj>
              </mc:Choice>
              <mc:Fallback>
                <p:oleObj name="Acrobat Document" r:id="rId7" imgW="3428789" imgH="2743065" progId="AcroExch.Document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022629" y="2110404"/>
                        <a:ext cx="4237056" cy="33896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181057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Plots for time taken to transfer C</a:t>
            </a:r>
            <a:endParaRPr lang="en-IN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5168179"/>
              </p:ext>
            </p:extLst>
          </p:nvPr>
        </p:nvGraphicFramePr>
        <p:xfrm>
          <a:off x="-2277" y="2055812"/>
          <a:ext cx="4015279" cy="32122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5" name="Acrobat Document" r:id="rId3" imgW="3428789" imgH="2743065" progId="AcroExch.Document.11">
                  <p:embed/>
                </p:oleObj>
              </mc:Choice>
              <mc:Fallback>
                <p:oleObj name="Acrobat Document" r:id="rId3" imgW="3428789" imgH="2743065" progId="AcroExch.Document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-2277" y="2055812"/>
                        <a:ext cx="4015279" cy="32122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1301254"/>
              </p:ext>
            </p:extLst>
          </p:nvPr>
        </p:nvGraphicFramePr>
        <p:xfrm>
          <a:off x="4013002" y="2055812"/>
          <a:ext cx="4015278" cy="32122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6" name="Acrobat Document" r:id="rId5" imgW="3428789" imgH="2743065" progId="AcroExch.Document.11">
                  <p:embed/>
                </p:oleObj>
              </mc:Choice>
              <mc:Fallback>
                <p:oleObj name="Acrobat Document" r:id="rId5" imgW="3428789" imgH="2743065" progId="AcroExch.Document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013002" y="2055812"/>
                        <a:ext cx="4015278" cy="32122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4718303"/>
              </p:ext>
            </p:extLst>
          </p:nvPr>
        </p:nvGraphicFramePr>
        <p:xfrm>
          <a:off x="8148280" y="2055811"/>
          <a:ext cx="4015279" cy="32122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7" name="Acrobat Document" r:id="rId7" imgW="3428789" imgH="2743065" progId="AcroExch.Document.11">
                  <p:embed/>
                </p:oleObj>
              </mc:Choice>
              <mc:Fallback>
                <p:oleObj name="Acrobat Document" r:id="rId7" imgW="3428789" imgH="2743065" progId="AcroExch.Document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148280" y="2055811"/>
                        <a:ext cx="4015279" cy="32122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997777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596</Words>
  <Application>Microsoft Office PowerPoint</Application>
  <PresentationFormat>Widescreen</PresentationFormat>
  <Paragraphs>93</Paragraphs>
  <Slides>15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Calibri</vt:lpstr>
      <vt:lpstr>Calibri Light</vt:lpstr>
      <vt:lpstr>Wingdings</vt:lpstr>
      <vt:lpstr>Office Theme</vt:lpstr>
      <vt:lpstr>Acrobat Document</vt:lpstr>
      <vt:lpstr>Microsoft Word Document</vt:lpstr>
      <vt:lpstr>Adobe Acrobat Document</vt:lpstr>
      <vt:lpstr>Performance Analysis of MPI Over Cluster</vt:lpstr>
      <vt:lpstr>Introduction</vt:lpstr>
      <vt:lpstr>Tools and Methods for MPI</vt:lpstr>
      <vt:lpstr>Tools and Methods for CUDA aware MPI</vt:lpstr>
      <vt:lpstr>Code flow and Plots for MPI</vt:lpstr>
      <vt:lpstr>Plots for full timing of Code</vt:lpstr>
      <vt:lpstr>Plots for time taken to transfer A </vt:lpstr>
      <vt:lpstr>Plots for time taken to Broadcast B</vt:lpstr>
      <vt:lpstr>Plots for time taken to transfer C</vt:lpstr>
      <vt:lpstr>Observations and Inference</vt:lpstr>
      <vt:lpstr>Code flow and Plots for CUDA over MPI</vt:lpstr>
      <vt:lpstr>Bandwidth vs Data transferred  for CUDA Over and Aware MPI</vt:lpstr>
      <vt:lpstr>Plots for time taken to transfer A and B, time taken to transfer C</vt:lpstr>
      <vt:lpstr>Plot for complete execution time</vt:lpstr>
      <vt:lpstr>Observations and Inference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Performance Analysis of MPI Over Cluster</dc:title>
  <dc:creator>PCLAB-37</dc:creator>
  <cp:lastModifiedBy>PCLAB-37</cp:lastModifiedBy>
  <cp:revision>37</cp:revision>
  <dcterms:created xsi:type="dcterms:W3CDTF">2016-05-01T17:03:01Z</dcterms:created>
  <dcterms:modified xsi:type="dcterms:W3CDTF">2016-05-03T07:21:30Z</dcterms:modified>
</cp:coreProperties>
</file>