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60" r:id="rId1"/>
  </p:sldMasterIdLst>
  <p:notesMasterIdLst>
    <p:notesMasterId r:id="rId26"/>
  </p:notesMasterIdLst>
  <p:sldIdLst>
    <p:sldId id="288" r:id="rId2"/>
    <p:sldId id="291" r:id="rId3"/>
    <p:sldId id="258" r:id="rId4"/>
    <p:sldId id="282" r:id="rId5"/>
    <p:sldId id="257" r:id="rId6"/>
    <p:sldId id="259" r:id="rId7"/>
    <p:sldId id="284" r:id="rId8"/>
    <p:sldId id="263" r:id="rId9"/>
    <p:sldId id="281" r:id="rId10"/>
    <p:sldId id="292" r:id="rId11"/>
    <p:sldId id="264" r:id="rId12"/>
    <p:sldId id="267" r:id="rId13"/>
    <p:sldId id="268" r:id="rId14"/>
    <p:sldId id="269" r:id="rId15"/>
    <p:sldId id="270" r:id="rId16"/>
    <p:sldId id="285" r:id="rId17"/>
    <p:sldId id="274" r:id="rId18"/>
    <p:sldId id="275" r:id="rId19"/>
    <p:sldId id="276" r:id="rId20"/>
    <p:sldId id="277" r:id="rId21"/>
    <p:sldId id="278" r:id="rId22"/>
    <p:sldId id="283" r:id="rId23"/>
    <p:sldId id="280" r:id="rId24"/>
    <p:sldId id="29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hyuth SS" initials="AS" lastIdx="1" clrIdx="0">
    <p:extLst>
      <p:ext uri="{19B8F6BF-5375-455C-9EA6-DF929625EA0E}">
        <p15:presenceInfo xmlns:p15="http://schemas.microsoft.com/office/powerpoint/2012/main" userId="4bd7c89a9d62b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0E7270-2C2F-43EC-95B7-FA228C54E1A0}" type="doc">
      <dgm:prSet loTypeId="urn:microsoft.com/office/officeart/2005/8/layout/process1" loCatId="process" qsTypeId="urn:microsoft.com/office/officeart/2005/8/quickstyle/simple1" qsCatId="simple" csTypeId="urn:microsoft.com/office/officeart/2005/8/colors/accent1_2" csCatId="accent1" phldr="1"/>
      <dgm:spPr/>
    </dgm:pt>
    <dgm:pt modelId="{E35BBFC2-FC15-41C0-BABB-F4B612EB8255}">
      <dgm:prSet phldrT="[Text]"/>
      <dgm:spPr/>
      <dgm:t>
        <a:bodyPr/>
        <a:lstStyle/>
        <a:p>
          <a:r>
            <a:rPr lang="en-US" dirty="0"/>
            <a:t>Audio Preprocessing</a:t>
          </a:r>
          <a:endParaRPr lang="en-IN" dirty="0"/>
        </a:p>
      </dgm:t>
    </dgm:pt>
    <dgm:pt modelId="{8E4E65DB-7AEB-42F4-8AE3-07BEB073E345}" type="parTrans" cxnId="{C77BE9C7-1B65-4EB5-AA32-ADCBDC144977}">
      <dgm:prSet/>
      <dgm:spPr/>
      <dgm:t>
        <a:bodyPr/>
        <a:lstStyle/>
        <a:p>
          <a:endParaRPr lang="en-IN"/>
        </a:p>
      </dgm:t>
    </dgm:pt>
    <dgm:pt modelId="{22D84DF1-67FA-49C9-AD93-C86C8D3AD0ED}" type="sibTrans" cxnId="{C77BE9C7-1B65-4EB5-AA32-ADCBDC144977}">
      <dgm:prSet/>
      <dgm:spPr/>
      <dgm:t>
        <a:bodyPr/>
        <a:lstStyle/>
        <a:p>
          <a:endParaRPr lang="en-IN" dirty="0"/>
        </a:p>
      </dgm:t>
    </dgm:pt>
    <dgm:pt modelId="{B4B5B86D-27E0-4ED5-8AEE-324FA718CD0E}">
      <dgm:prSet phldrT="[Text]"/>
      <dgm:spPr/>
      <dgm:t>
        <a:bodyPr/>
        <a:lstStyle/>
        <a:p>
          <a:r>
            <a:rPr lang="en-US" dirty="0"/>
            <a:t>Cros-Validation</a:t>
          </a:r>
          <a:endParaRPr lang="en-IN" dirty="0"/>
        </a:p>
      </dgm:t>
    </dgm:pt>
    <dgm:pt modelId="{3E3BF0F6-234D-4ED6-B247-FDBC5CAE148A}" type="sibTrans" cxnId="{73C54234-8A8F-4D5E-9A01-437C80AB65F3}">
      <dgm:prSet/>
      <dgm:spPr/>
      <dgm:t>
        <a:bodyPr/>
        <a:lstStyle/>
        <a:p>
          <a:endParaRPr lang="en-IN"/>
        </a:p>
      </dgm:t>
    </dgm:pt>
    <dgm:pt modelId="{180809DF-1D6D-4351-866F-6AB2DF69BEFE}" type="parTrans" cxnId="{73C54234-8A8F-4D5E-9A01-437C80AB65F3}">
      <dgm:prSet/>
      <dgm:spPr/>
      <dgm:t>
        <a:bodyPr/>
        <a:lstStyle/>
        <a:p>
          <a:endParaRPr lang="en-IN"/>
        </a:p>
      </dgm:t>
    </dgm:pt>
    <dgm:pt modelId="{72EA8B22-1E5D-429F-8C5D-958E97AE8185}">
      <dgm:prSet phldrT="[Text]"/>
      <dgm:spPr/>
      <dgm:t>
        <a:bodyPr/>
        <a:lstStyle/>
        <a:p>
          <a:r>
            <a:rPr lang="en-US" dirty="0"/>
            <a:t>Denoising corrupted music samples</a:t>
          </a:r>
          <a:endParaRPr lang="en-IN" dirty="0"/>
        </a:p>
      </dgm:t>
    </dgm:pt>
    <dgm:pt modelId="{11D83281-41E7-4FB3-9BD9-FB7C17A0C808}" type="sibTrans" cxnId="{34901337-BF9E-4084-A22E-DD7D4A116709}">
      <dgm:prSet/>
      <dgm:spPr/>
      <dgm:t>
        <a:bodyPr/>
        <a:lstStyle/>
        <a:p>
          <a:endParaRPr lang="en-IN" dirty="0"/>
        </a:p>
      </dgm:t>
    </dgm:pt>
    <dgm:pt modelId="{5585D475-3BB7-4AD6-A1EB-63A69CB97650}" type="parTrans" cxnId="{34901337-BF9E-4084-A22E-DD7D4A116709}">
      <dgm:prSet/>
      <dgm:spPr/>
      <dgm:t>
        <a:bodyPr/>
        <a:lstStyle/>
        <a:p>
          <a:endParaRPr lang="en-IN"/>
        </a:p>
      </dgm:t>
    </dgm:pt>
    <dgm:pt modelId="{765317D5-D5C3-4013-97EB-4A611C1F5038}" type="pres">
      <dgm:prSet presAssocID="{940E7270-2C2F-43EC-95B7-FA228C54E1A0}" presName="Name0" presStyleCnt="0">
        <dgm:presLayoutVars>
          <dgm:dir/>
          <dgm:resizeHandles val="exact"/>
        </dgm:presLayoutVars>
      </dgm:prSet>
      <dgm:spPr/>
    </dgm:pt>
    <dgm:pt modelId="{7C4542A9-5E65-4761-A1C2-3688CD8017C8}" type="pres">
      <dgm:prSet presAssocID="{E35BBFC2-FC15-41C0-BABB-F4B612EB8255}" presName="node" presStyleLbl="node1" presStyleIdx="0" presStyleCnt="3">
        <dgm:presLayoutVars>
          <dgm:bulletEnabled val="1"/>
        </dgm:presLayoutVars>
      </dgm:prSet>
      <dgm:spPr/>
    </dgm:pt>
    <dgm:pt modelId="{0320B664-5DF2-401F-9DE4-2519C9C41130}" type="pres">
      <dgm:prSet presAssocID="{22D84DF1-67FA-49C9-AD93-C86C8D3AD0ED}" presName="sibTrans" presStyleLbl="sibTrans2D1" presStyleIdx="0" presStyleCnt="2"/>
      <dgm:spPr/>
    </dgm:pt>
    <dgm:pt modelId="{E0BD4921-43CF-4D34-A2DE-C5611E9814FF}" type="pres">
      <dgm:prSet presAssocID="{22D84DF1-67FA-49C9-AD93-C86C8D3AD0ED}" presName="connectorText" presStyleLbl="sibTrans2D1" presStyleIdx="0" presStyleCnt="2"/>
      <dgm:spPr/>
    </dgm:pt>
    <dgm:pt modelId="{797DB280-6125-410C-86BC-B66563C1A5F8}" type="pres">
      <dgm:prSet presAssocID="{72EA8B22-1E5D-429F-8C5D-958E97AE8185}" presName="node" presStyleLbl="node1" presStyleIdx="1" presStyleCnt="3">
        <dgm:presLayoutVars>
          <dgm:bulletEnabled val="1"/>
        </dgm:presLayoutVars>
      </dgm:prSet>
      <dgm:spPr/>
    </dgm:pt>
    <dgm:pt modelId="{AFE36D33-0568-4299-9BA0-429614410704}" type="pres">
      <dgm:prSet presAssocID="{11D83281-41E7-4FB3-9BD9-FB7C17A0C808}" presName="sibTrans" presStyleLbl="sibTrans2D1" presStyleIdx="1" presStyleCnt="2"/>
      <dgm:spPr/>
    </dgm:pt>
    <dgm:pt modelId="{6F1DD3F7-F8F6-4D6E-8AB6-A41DDB836E01}" type="pres">
      <dgm:prSet presAssocID="{11D83281-41E7-4FB3-9BD9-FB7C17A0C808}" presName="connectorText" presStyleLbl="sibTrans2D1" presStyleIdx="1" presStyleCnt="2"/>
      <dgm:spPr/>
    </dgm:pt>
    <dgm:pt modelId="{5BD438C7-CD61-4323-A0DD-29E0F2A2619B}" type="pres">
      <dgm:prSet presAssocID="{B4B5B86D-27E0-4ED5-8AEE-324FA718CD0E}" presName="node" presStyleLbl="node1" presStyleIdx="2" presStyleCnt="3">
        <dgm:presLayoutVars>
          <dgm:bulletEnabled val="1"/>
        </dgm:presLayoutVars>
      </dgm:prSet>
      <dgm:spPr/>
    </dgm:pt>
  </dgm:ptLst>
  <dgm:cxnLst>
    <dgm:cxn modelId="{1F2BF909-480E-473B-BD48-3BCE183FD449}" type="presOf" srcId="{72EA8B22-1E5D-429F-8C5D-958E97AE8185}" destId="{797DB280-6125-410C-86BC-B66563C1A5F8}" srcOrd="0" destOrd="0" presId="urn:microsoft.com/office/officeart/2005/8/layout/process1"/>
    <dgm:cxn modelId="{8731AE0B-BDF2-464A-B710-D875BA168FAC}" type="presOf" srcId="{22D84DF1-67FA-49C9-AD93-C86C8D3AD0ED}" destId="{0320B664-5DF2-401F-9DE4-2519C9C41130}" srcOrd="0" destOrd="0" presId="urn:microsoft.com/office/officeart/2005/8/layout/process1"/>
    <dgm:cxn modelId="{2598231E-CF5F-4509-A75D-256A1F180FDE}" type="presOf" srcId="{B4B5B86D-27E0-4ED5-8AEE-324FA718CD0E}" destId="{5BD438C7-CD61-4323-A0DD-29E0F2A2619B}" srcOrd="0" destOrd="0" presId="urn:microsoft.com/office/officeart/2005/8/layout/process1"/>
    <dgm:cxn modelId="{02AD9229-3443-4FAF-AB56-E2FF0CBCF310}" type="presOf" srcId="{940E7270-2C2F-43EC-95B7-FA228C54E1A0}" destId="{765317D5-D5C3-4013-97EB-4A611C1F5038}" srcOrd="0" destOrd="0" presId="urn:microsoft.com/office/officeart/2005/8/layout/process1"/>
    <dgm:cxn modelId="{73C54234-8A8F-4D5E-9A01-437C80AB65F3}" srcId="{940E7270-2C2F-43EC-95B7-FA228C54E1A0}" destId="{B4B5B86D-27E0-4ED5-8AEE-324FA718CD0E}" srcOrd="2" destOrd="0" parTransId="{180809DF-1D6D-4351-866F-6AB2DF69BEFE}" sibTransId="{3E3BF0F6-234D-4ED6-B247-FDBC5CAE148A}"/>
    <dgm:cxn modelId="{34901337-BF9E-4084-A22E-DD7D4A116709}" srcId="{940E7270-2C2F-43EC-95B7-FA228C54E1A0}" destId="{72EA8B22-1E5D-429F-8C5D-958E97AE8185}" srcOrd="1" destOrd="0" parTransId="{5585D475-3BB7-4AD6-A1EB-63A69CB97650}" sibTransId="{11D83281-41E7-4FB3-9BD9-FB7C17A0C808}"/>
    <dgm:cxn modelId="{8AFDCB6B-F0CF-4015-84FA-132867A02833}" type="presOf" srcId="{11D83281-41E7-4FB3-9BD9-FB7C17A0C808}" destId="{AFE36D33-0568-4299-9BA0-429614410704}" srcOrd="0" destOrd="0" presId="urn:microsoft.com/office/officeart/2005/8/layout/process1"/>
    <dgm:cxn modelId="{AC2846B7-CFB0-4F19-BABC-B23BD8E2781F}" type="presOf" srcId="{11D83281-41E7-4FB3-9BD9-FB7C17A0C808}" destId="{6F1DD3F7-F8F6-4D6E-8AB6-A41DDB836E01}" srcOrd="1" destOrd="0" presId="urn:microsoft.com/office/officeart/2005/8/layout/process1"/>
    <dgm:cxn modelId="{C77BE9C7-1B65-4EB5-AA32-ADCBDC144977}" srcId="{940E7270-2C2F-43EC-95B7-FA228C54E1A0}" destId="{E35BBFC2-FC15-41C0-BABB-F4B612EB8255}" srcOrd="0" destOrd="0" parTransId="{8E4E65DB-7AEB-42F4-8AE3-07BEB073E345}" sibTransId="{22D84DF1-67FA-49C9-AD93-C86C8D3AD0ED}"/>
    <dgm:cxn modelId="{673E83C9-4792-45CF-89EC-BD5BD304F75D}" type="presOf" srcId="{22D84DF1-67FA-49C9-AD93-C86C8D3AD0ED}" destId="{E0BD4921-43CF-4D34-A2DE-C5611E9814FF}" srcOrd="1" destOrd="0" presId="urn:microsoft.com/office/officeart/2005/8/layout/process1"/>
    <dgm:cxn modelId="{ACABB5F7-ACEA-4064-AF6C-B95F7C7CEED7}" type="presOf" srcId="{E35BBFC2-FC15-41C0-BABB-F4B612EB8255}" destId="{7C4542A9-5E65-4761-A1C2-3688CD8017C8}" srcOrd="0" destOrd="0" presId="urn:microsoft.com/office/officeart/2005/8/layout/process1"/>
    <dgm:cxn modelId="{99306850-C1CC-4681-A4FA-732B300864BC}" type="presParOf" srcId="{765317D5-D5C3-4013-97EB-4A611C1F5038}" destId="{7C4542A9-5E65-4761-A1C2-3688CD8017C8}" srcOrd="0" destOrd="0" presId="urn:microsoft.com/office/officeart/2005/8/layout/process1"/>
    <dgm:cxn modelId="{FF540B92-D9B0-435D-8A85-1836CBE5A384}" type="presParOf" srcId="{765317D5-D5C3-4013-97EB-4A611C1F5038}" destId="{0320B664-5DF2-401F-9DE4-2519C9C41130}" srcOrd="1" destOrd="0" presId="urn:microsoft.com/office/officeart/2005/8/layout/process1"/>
    <dgm:cxn modelId="{5B4865F3-3B8D-4484-8DBA-F02E7D41F5E5}" type="presParOf" srcId="{0320B664-5DF2-401F-9DE4-2519C9C41130}" destId="{E0BD4921-43CF-4D34-A2DE-C5611E9814FF}" srcOrd="0" destOrd="0" presId="urn:microsoft.com/office/officeart/2005/8/layout/process1"/>
    <dgm:cxn modelId="{E94BA3B0-BDDE-4D8E-BCB6-D09AD8B11CBD}" type="presParOf" srcId="{765317D5-D5C3-4013-97EB-4A611C1F5038}" destId="{797DB280-6125-410C-86BC-B66563C1A5F8}" srcOrd="2" destOrd="0" presId="urn:microsoft.com/office/officeart/2005/8/layout/process1"/>
    <dgm:cxn modelId="{83EBBEC5-D0B4-4FF5-A076-62F1AB520C6A}" type="presParOf" srcId="{765317D5-D5C3-4013-97EB-4A611C1F5038}" destId="{AFE36D33-0568-4299-9BA0-429614410704}" srcOrd="3" destOrd="0" presId="urn:microsoft.com/office/officeart/2005/8/layout/process1"/>
    <dgm:cxn modelId="{E9DAF928-C3CE-4138-8BBC-5151900E943B}" type="presParOf" srcId="{AFE36D33-0568-4299-9BA0-429614410704}" destId="{6F1DD3F7-F8F6-4D6E-8AB6-A41DDB836E01}" srcOrd="0" destOrd="0" presId="urn:microsoft.com/office/officeart/2005/8/layout/process1"/>
    <dgm:cxn modelId="{44B61C19-BC55-4C19-BFCD-02DF86A60A6F}" type="presParOf" srcId="{765317D5-D5C3-4013-97EB-4A611C1F5038}" destId="{5BD438C7-CD61-4323-A0DD-29E0F2A2619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B4EEB2-2A87-400B-94A5-595B275C5E2D}" type="doc">
      <dgm:prSet loTypeId="urn:microsoft.com/office/officeart/2005/8/layout/process1" loCatId="process" qsTypeId="urn:microsoft.com/office/officeart/2005/8/quickstyle/simple1" qsCatId="simple" csTypeId="urn:microsoft.com/office/officeart/2005/8/colors/accent1_2" csCatId="accent1" phldr="1"/>
      <dgm:spPr/>
    </dgm:pt>
    <dgm:pt modelId="{CAE3A5B9-EC00-4538-9362-C87DD6DD38FA}">
      <dgm:prSet phldrT="[Text]"/>
      <dgm:spPr/>
      <dgm:t>
        <a:bodyPr/>
        <a:lstStyle/>
        <a:p>
          <a:r>
            <a:rPr lang="en-US" dirty="0"/>
            <a:t>AST Model</a:t>
          </a:r>
          <a:endParaRPr lang="en-IN" dirty="0"/>
        </a:p>
      </dgm:t>
    </dgm:pt>
    <dgm:pt modelId="{D36E5078-4412-42AD-B63B-8F246D82AE90}" type="parTrans" cxnId="{8B8BCF09-DDAA-425E-9B8D-5E768684CBE7}">
      <dgm:prSet/>
      <dgm:spPr/>
      <dgm:t>
        <a:bodyPr/>
        <a:lstStyle/>
        <a:p>
          <a:endParaRPr lang="en-IN"/>
        </a:p>
      </dgm:t>
    </dgm:pt>
    <dgm:pt modelId="{50DDBB0B-BFAA-43B1-9978-50B97B607A25}" type="sibTrans" cxnId="{8B8BCF09-DDAA-425E-9B8D-5E768684CBE7}">
      <dgm:prSet/>
      <dgm:spPr/>
      <dgm:t>
        <a:bodyPr/>
        <a:lstStyle/>
        <a:p>
          <a:endParaRPr lang="en-IN" dirty="0"/>
        </a:p>
      </dgm:t>
    </dgm:pt>
    <dgm:pt modelId="{CD273BF7-F1FD-419C-A78E-7AFECE692540}">
      <dgm:prSet phldrT="[Text]"/>
      <dgm:spPr/>
      <dgm:t>
        <a:bodyPr/>
        <a:lstStyle/>
        <a:p>
          <a:r>
            <a:rPr lang="en-US" dirty="0"/>
            <a:t>Mel Spectrograms</a:t>
          </a:r>
          <a:endParaRPr lang="en-IN" dirty="0"/>
        </a:p>
      </dgm:t>
    </dgm:pt>
    <dgm:pt modelId="{17C755C8-D736-4AD4-B806-06E220EE996F}" type="parTrans" cxnId="{D3F6B108-5112-4566-AC1E-E57B0EAC19C7}">
      <dgm:prSet/>
      <dgm:spPr/>
      <dgm:t>
        <a:bodyPr/>
        <a:lstStyle/>
        <a:p>
          <a:endParaRPr lang="en-IN"/>
        </a:p>
      </dgm:t>
    </dgm:pt>
    <dgm:pt modelId="{74296252-CF2F-4775-B46A-2263FEBBCD6B}" type="sibTrans" cxnId="{D3F6B108-5112-4566-AC1E-E57B0EAC19C7}">
      <dgm:prSet/>
      <dgm:spPr/>
      <dgm:t>
        <a:bodyPr/>
        <a:lstStyle/>
        <a:p>
          <a:endParaRPr lang="en-IN" dirty="0"/>
        </a:p>
      </dgm:t>
    </dgm:pt>
    <dgm:pt modelId="{20BE43EF-8D38-46BA-9019-E0DF8959F92F}">
      <dgm:prSet phldrT="[Text]"/>
      <dgm:spPr/>
      <dgm:t>
        <a:bodyPr/>
        <a:lstStyle/>
        <a:p>
          <a:r>
            <a:rPr lang="en-US" dirty="0"/>
            <a:t>Measure accuracy, F1 scores</a:t>
          </a:r>
          <a:endParaRPr lang="en-IN" dirty="0"/>
        </a:p>
      </dgm:t>
    </dgm:pt>
    <dgm:pt modelId="{04A9C884-2FB5-4F09-BCF0-D6A819E8F190}" type="parTrans" cxnId="{D1B93F2C-4A82-4AE3-89FA-FA606A77A48F}">
      <dgm:prSet/>
      <dgm:spPr/>
      <dgm:t>
        <a:bodyPr/>
        <a:lstStyle/>
        <a:p>
          <a:endParaRPr lang="en-IN"/>
        </a:p>
      </dgm:t>
    </dgm:pt>
    <dgm:pt modelId="{98CC6CC1-E4E0-44BD-B4D8-0572ACE2F017}" type="sibTrans" cxnId="{D1B93F2C-4A82-4AE3-89FA-FA606A77A48F}">
      <dgm:prSet/>
      <dgm:spPr/>
      <dgm:t>
        <a:bodyPr/>
        <a:lstStyle/>
        <a:p>
          <a:endParaRPr lang="en-IN"/>
        </a:p>
      </dgm:t>
    </dgm:pt>
    <dgm:pt modelId="{490CA496-A6A4-45E4-ABC0-776EFCAACD66}" type="pres">
      <dgm:prSet presAssocID="{A1B4EEB2-2A87-400B-94A5-595B275C5E2D}" presName="Name0" presStyleCnt="0">
        <dgm:presLayoutVars>
          <dgm:dir/>
          <dgm:resizeHandles val="exact"/>
        </dgm:presLayoutVars>
      </dgm:prSet>
      <dgm:spPr/>
    </dgm:pt>
    <dgm:pt modelId="{7C108800-D144-4680-9C32-E5E012CCC423}" type="pres">
      <dgm:prSet presAssocID="{CAE3A5B9-EC00-4538-9362-C87DD6DD38FA}" presName="node" presStyleLbl="node1" presStyleIdx="0" presStyleCnt="3">
        <dgm:presLayoutVars>
          <dgm:bulletEnabled val="1"/>
        </dgm:presLayoutVars>
      </dgm:prSet>
      <dgm:spPr/>
    </dgm:pt>
    <dgm:pt modelId="{C88BD96F-0677-4242-87CB-473EFC627BC1}" type="pres">
      <dgm:prSet presAssocID="{50DDBB0B-BFAA-43B1-9978-50B97B607A25}" presName="sibTrans" presStyleLbl="sibTrans2D1" presStyleIdx="0" presStyleCnt="2"/>
      <dgm:spPr/>
    </dgm:pt>
    <dgm:pt modelId="{2F756371-4E7E-4DD8-A8AD-FE324B5C2F80}" type="pres">
      <dgm:prSet presAssocID="{50DDBB0B-BFAA-43B1-9978-50B97B607A25}" presName="connectorText" presStyleLbl="sibTrans2D1" presStyleIdx="0" presStyleCnt="2"/>
      <dgm:spPr/>
    </dgm:pt>
    <dgm:pt modelId="{6E024619-81B0-425E-ABB7-3B48F44FBF30}" type="pres">
      <dgm:prSet presAssocID="{CD273BF7-F1FD-419C-A78E-7AFECE692540}" presName="node" presStyleLbl="node1" presStyleIdx="1" presStyleCnt="3">
        <dgm:presLayoutVars>
          <dgm:bulletEnabled val="1"/>
        </dgm:presLayoutVars>
      </dgm:prSet>
      <dgm:spPr/>
    </dgm:pt>
    <dgm:pt modelId="{3C0CCE52-CAF5-495C-85B7-7B2733B8DFFD}" type="pres">
      <dgm:prSet presAssocID="{74296252-CF2F-4775-B46A-2263FEBBCD6B}" presName="sibTrans" presStyleLbl="sibTrans2D1" presStyleIdx="1" presStyleCnt="2"/>
      <dgm:spPr/>
    </dgm:pt>
    <dgm:pt modelId="{546E9BFE-189C-4692-860B-1704F0077942}" type="pres">
      <dgm:prSet presAssocID="{74296252-CF2F-4775-B46A-2263FEBBCD6B}" presName="connectorText" presStyleLbl="sibTrans2D1" presStyleIdx="1" presStyleCnt="2"/>
      <dgm:spPr/>
    </dgm:pt>
    <dgm:pt modelId="{90719D30-3C18-45C3-8B9A-78B77A933308}" type="pres">
      <dgm:prSet presAssocID="{20BE43EF-8D38-46BA-9019-E0DF8959F92F}" presName="node" presStyleLbl="node1" presStyleIdx="2" presStyleCnt="3">
        <dgm:presLayoutVars>
          <dgm:bulletEnabled val="1"/>
        </dgm:presLayoutVars>
      </dgm:prSet>
      <dgm:spPr/>
    </dgm:pt>
  </dgm:ptLst>
  <dgm:cxnLst>
    <dgm:cxn modelId="{22F38708-59D6-4A6C-BAAE-6F598C0450C4}" type="presOf" srcId="{20BE43EF-8D38-46BA-9019-E0DF8959F92F}" destId="{90719D30-3C18-45C3-8B9A-78B77A933308}" srcOrd="0" destOrd="0" presId="urn:microsoft.com/office/officeart/2005/8/layout/process1"/>
    <dgm:cxn modelId="{D3F6B108-5112-4566-AC1E-E57B0EAC19C7}" srcId="{A1B4EEB2-2A87-400B-94A5-595B275C5E2D}" destId="{CD273BF7-F1FD-419C-A78E-7AFECE692540}" srcOrd="1" destOrd="0" parTransId="{17C755C8-D736-4AD4-B806-06E220EE996F}" sibTransId="{74296252-CF2F-4775-B46A-2263FEBBCD6B}"/>
    <dgm:cxn modelId="{8B8BCF09-DDAA-425E-9B8D-5E768684CBE7}" srcId="{A1B4EEB2-2A87-400B-94A5-595B275C5E2D}" destId="{CAE3A5B9-EC00-4538-9362-C87DD6DD38FA}" srcOrd="0" destOrd="0" parTransId="{D36E5078-4412-42AD-B63B-8F246D82AE90}" sibTransId="{50DDBB0B-BFAA-43B1-9978-50B97B607A25}"/>
    <dgm:cxn modelId="{A197261A-E3D5-42CF-9DF9-12D8624C5CD7}" type="presOf" srcId="{50DDBB0B-BFAA-43B1-9978-50B97B607A25}" destId="{2F756371-4E7E-4DD8-A8AD-FE324B5C2F80}" srcOrd="1" destOrd="0" presId="urn:microsoft.com/office/officeart/2005/8/layout/process1"/>
    <dgm:cxn modelId="{D1B93F2C-4A82-4AE3-89FA-FA606A77A48F}" srcId="{A1B4EEB2-2A87-400B-94A5-595B275C5E2D}" destId="{20BE43EF-8D38-46BA-9019-E0DF8959F92F}" srcOrd="2" destOrd="0" parTransId="{04A9C884-2FB5-4F09-BCF0-D6A819E8F190}" sibTransId="{98CC6CC1-E4E0-44BD-B4D8-0572ACE2F017}"/>
    <dgm:cxn modelId="{8DD4EC33-7C1C-4A13-B2C3-6E05EE939BD0}" type="presOf" srcId="{CD273BF7-F1FD-419C-A78E-7AFECE692540}" destId="{6E024619-81B0-425E-ABB7-3B48F44FBF30}" srcOrd="0" destOrd="0" presId="urn:microsoft.com/office/officeart/2005/8/layout/process1"/>
    <dgm:cxn modelId="{AE481F65-4ADA-447A-8DDD-64D24344C6B0}" type="presOf" srcId="{50DDBB0B-BFAA-43B1-9978-50B97B607A25}" destId="{C88BD96F-0677-4242-87CB-473EFC627BC1}" srcOrd="0" destOrd="0" presId="urn:microsoft.com/office/officeart/2005/8/layout/process1"/>
    <dgm:cxn modelId="{02DE1B8D-2615-42E6-A601-7E1D94F81C30}" type="presOf" srcId="{74296252-CF2F-4775-B46A-2263FEBBCD6B}" destId="{3C0CCE52-CAF5-495C-85B7-7B2733B8DFFD}" srcOrd="0" destOrd="0" presId="urn:microsoft.com/office/officeart/2005/8/layout/process1"/>
    <dgm:cxn modelId="{0D2F83E2-FE76-4870-9FBD-43C8885FC37F}" type="presOf" srcId="{A1B4EEB2-2A87-400B-94A5-595B275C5E2D}" destId="{490CA496-A6A4-45E4-ABC0-776EFCAACD66}" srcOrd="0" destOrd="0" presId="urn:microsoft.com/office/officeart/2005/8/layout/process1"/>
    <dgm:cxn modelId="{D2A9CCE6-327B-4D83-BA23-4A6AAFAEC1C1}" type="presOf" srcId="{CAE3A5B9-EC00-4538-9362-C87DD6DD38FA}" destId="{7C108800-D144-4680-9C32-E5E012CCC423}" srcOrd="0" destOrd="0" presId="urn:microsoft.com/office/officeart/2005/8/layout/process1"/>
    <dgm:cxn modelId="{6294A0F9-B6D4-45E0-BB6D-9A20A00A4AF6}" type="presOf" srcId="{74296252-CF2F-4775-B46A-2263FEBBCD6B}" destId="{546E9BFE-189C-4692-860B-1704F0077942}" srcOrd="1" destOrd="0" presId="urn:microsoft.com/office/officeart/2005/8/layout/process1"/>
    <dgm:cxn modelId="{CBB889FE-DF71-41AC-A871-AB4EFD2225F0}" type="presParOf" srcId="{490CA496-A6A4-45E4-ABC0-776EFCAACD66}" destId="{7C108800-D144-4680-9C32-E5E012CCC423}" srcOrd="0" destOrd="0" presId="urn:microsoft.com/office/officeart/2005/8/layout/process1"/>
    <dgm:cxn modelId="{983138E2-004B-4C50-B683-1AC03F4D4F63}" type="presParOf" srcId="{490CA496-A6A4-45E4-ABC0-776EFCAACD66}" destId="{C88BD96F-0677-4242-87CB-473EFC627BC1}" srcOrd="1" destOrd="0" presId="urn:microsoft.com/office/officeart/2005/8/layout/process1"/>
    <dgm:cxn modelId="{D0982F35-5E7E-4E21-A9D6-6DA4A7C1E992}" type="presParOf" srcId="{C88BD96F-0677-4242-87CB-473EFC627BC1}" destId="{2F756371-4E7E-4DD8-A8AD-FE324B5C2F80}" srcOrd="0" destOrd="0" presId="urn:microsoft.com/office/officeart/2005/8/layout/process1"/>
    <dgm:cxn modelId="{F8414AEB-747B-4F47-B1DB-CB0AA4C08B7F}" type="presParOf" srcId="{490CA496-A6A4-45E4-ABC0-776EFCAACD66}" destId="{6E024619-81B0-425E-ABB7-3B48F44FBF30}" srcOrd="2" destOrd="0" presId="urn:microsoft.com/office/officeart/2005/8/layout/process1"/>
    <dgm:cxn modelId="{B65ADA23-AAF5-4327-9567-B675DB22DC33}" type="presParOf" srcId="{490CA496-A6A4-45E4-ABC0-776EFCAACD66}" destId="{3C0CCE52-CAF5-495C-85B7-7B2733B8DFFD}" srcOrd="3" destOrd="0" presId="urn:microsoft.com/office/officeart/2005/8/layout/process1"/>
    <dgm:cxn modelId="{265BD768-A568-49DC-BD18-F819F2DE68CF}" type="presParOf" srcId="{3C0CCE52-CAF5-495C-85B7-7B2733B8DFFD}" destId="{546E9BFE-189C-4692-860B-1704F0077942}" srcOrd="0" destOrd="0" presId="urn:microsoft.com/office/officeart/2005/8/layout/process1"/>
    <dgm:cxn modelId="{D06A6813-B1E1-4130-A074-71378EE93DC3}" type="presParOf" srcId="{490CA496-A6A4-45E4-ABC0-776EFCAACD66}" destId="{90719D30-3C18-45C3-8B9A-78B77A933308}"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0E7270-2C2F-43EC-95B7-FA228C54E1A0}" type="doc">
      <dgm:prSet loTypeId="urn:microsoft.com/office/officeart/2005/8/layout/process1" loCatId="process" qsTypeId="urn:microsoft.com/office/officeart/2005/8/quickstyle/simple1" qsCatId="simple" csTypeId="urn:microsoft.com/office/officeart/2005/8/colors/accent1_2" csCatId="accent1" phldr="1"/>
      <dgm:spPr/>
    </dgm:pt>
    <dgm:pt modelId="{E35BBFC2-FC15-41C0-BABB-F4B612EB8255}">
      <dgm:prSet phldrT="[Text]"/>
      <dgm:spPr/>
      <dgm:t>
        <a:bodyPr/>
        <a:lstStyle/>
        <a:p>
          <a:r>
            <a:rPr lang="en-US" dirty="0"/>
            <a:t>Audio Preprocessing</a:t>
          </a:r>
          <a:endParaRPr lang="en-IN" dirty="0"/>
        </a:p>
      </dgm:t>
    </dgm:pt>
    <dgm:pt modelId="{8E4E65DB-7AEB-42F4-8AE3-07BEB073E345}" type="parTrans" cxnId="{C77BE9C7-1B65-4EB5-AA32-ADCBDC144977}">
      <dgm:prSet/>
      <dgm:spPr/>
      <dgm:t>
        <a:bodyPr/>
        <a:lstStyle/>
        <a:p>
          <a:endParaRPr lang="en-IN"/>
        </a:p>
      </dgm:t>
    </dgm:pt>
    <dgm:pt modelId="{22D84DF1-67FA-49C9-AD93-C86C8D3AD0ED}" type="sibTrans" cxnId="{C77BE9C7-1B65-4EB5-AA32-ADCBDC144977}">
      <dgm:prSet/>
      <dgm:spPr/>
      <dgm:t>
        <a:bodyPr/>
        <a:lstStyle/>
        <a:p>
          <a:endParaRPr lang="en-IN" dirty="0"/>
        </a:p>
      </dgm:t>
    </dgm:pt>
    <dgm:pt modelId="{B4B5B86D-27E0-4ED5-8AEE-324FA718CD0E}">
      <dgm:prSet phldrT="[Text]"/>
      <dgm:spPr/>
      <dgm:t>
        <a:bodyPr/>
        <a:lstStyle/>
        <a:p>
          <a:r>
            <a:rPr lang="en-US" dirty="0"/>
            <a:t>Cross-Validation</a:t>
          </a:r>
          <a:endParaRPr lang="en-IN" dirty="0"/>
        </a:p>
      </dgm:t>
    </dgm:pt>
    <dgm:pt modelId="{3E3BF0F6-234D-4ED6-B247-FDBC5CAE148A}" type="sibTrans" cxnId="{73C54234-8A8F-4D5E-9A01-437C80AB65F3}">
      <dgm:prSet/>
      <dgm:spPr/>
      <dgm:t>
        <a:bodyPr/>
        <a:lstStyle/>
        <a:p>
          <a:endParaRPr lang="en-IN"/>
        </a:p>
      </dgm:t>
    </dgm:pt>
    <dgm:pt modelId="{180809DF-1D6D-4351-866F-6AB2DF69BEFE}" type="parTrans" cxnId="{73C54234-8A8F-4D5E-9A01-437C80AB65F3}">
      <dgm:prSet/>
      <dgm:spPr/>
      <dgm:t>
        <a:bodyPr/>
        <a:lstStyle/>
        <a:p>
          <a:endParaRPr lang="en-IN"/>
        </a:p>
      </dgm:t>
    </dgm:pt>
    <dgm:pt modelId="{72EA8B22-1E5D-429F-8C5D-958E97AE8185}">
      <dgm:prSet phldrT="[Text]"/>
      <dgm:spPr/>
      <dgm:t>
        <a:bodyPr/>
        <a:lstStyle/>
        <a:p>
          <a:r>
            <a:rPr lang="en-US" dirty="0"/>
            <a:t>Mel Spectrograms</a:t>
          </a:r>
          <a:endParaRPr lang="en-IN" dirty="0"/>
        </a:p>
      </dgm:t>
    </dgm:pt>
    <dgm:pt modelId="{11D83281-41E7-4FB3-9BD9-FB7C17A0C808}" type="sibTrans" cxnId="{34901337-BF9E-4084-A22E-DD7D4A116709}">
      <dgm:prSet/>
      <dgm:spPr/>
      <dgm:t>
        <a:bodyPr/>
        <a:lstStyle/>
        <a:p>
          <a:endParaRPr lang="en-IN" dirty="0"/>
        </a:p>
      </dgm:t>
    </dgm:pt>
    <dgm:pt modelId="{5585D475-3BB7-4AD6-A1EB-63A69CB97650}" type="parTrans" cxnId="{34901337-BF9E-4084-A22E-DD7D4A116709}">
      <dgm:prSet/>
      <dgm:spPr/>
      <dgm:t>
        <a:bodyPr/>
        <a:lstStyle/>
        <a:p>
          <a:endParaRPr lang="en-IN"/>
        </a:p>
      </dgm:t>
    </dgm:pt>
    <dgm:pt modelId="{765317D5-D5C3-4013-97EB-4A611C1F5038}" type="pres">
      <dgm:prSet presAssocID="{940E7270-2C2F-43EC-95B7-FA228C54E1A0}" presName="Name0" presStyleCnt="0">
        <dgm:presLayoutVars>
          <dgm:dir/>
          <dgm:resizeHandles val="exact"/>
        </dgm:presLayoutVars>
      </dgm:prSet>
      <dgm:spPr/>
    </dgm:pt>
    <dgm:pt modelId="{7C4542A9-5E65-4761-A1C2-3688CD8017C8}" type="pres">
      <dgm:prSet presAssocID="{E35BBFC2-FC15-41C0-BABB-F4B612EB8255}" presName="node" presStyleLbl="node1" presStyleIdx="0" presStyleCnt="3">
        <dgm:presLayoutVars>
          <dgm:bulletEnabled val="1"/>
        </dgm:presLayoutVars>
      </dgm:prSet>
      <dgm:spPr/>
    </dgm:pt>
    <dgm:pt modelId="{0320B664-5DF2-401F-9DE4-2519C9C41130}" type="pres">
      <dgm:prSet presAssocID="{22D84DF1-67FA-49C9-AD93-C86C8D3AD0ED}" presName="sibTrans" presStyleLbl="sibTrans2D1" presStyleIdx="0" presStyleCnt="2"/>
      <dgm:spPr/>
    </dgm:pt>
    <dgm:pt modelId="{E0BD4921-43CF-4D34-A2DE-C5611E9814FF}" type="pres">
      <dgm:prSet presAssocID="{22D84DF1-67FA-49C9-AD93-C86C8D3AD0ED}" presName="connectorText" presStyleLbl="sibTrans2D1" presStyleIdx="0" presStyleCnt="2"/>
      <dgm:spPr/>
    </dgm:pt>
    <dgm:pt modelId="{797DB280-6125-410C-86BC-B66563C1A5F8}" type="pres">
      <dgm:prSet presAssocID="{72EA8B22-1E5D-429F-8C5D-958E97AE8185}" presName="node" presStyleLbl="node1" presStyleIdx="1" presStyleCnt="3">
        <dgm:presLayoutVars>
          <dgm:bulletEnabled val="1"/>
        </dgm:presLayoutVars>
      </dgm:prSet>
      <dgm:spPr/>
    </dgm:pt>
    <dgm:pt modelId="{AFE36D33-0568-4299-9BA0-429614410704}" type="pres">
      <dgm:prSet presAssocID="{11D83281-41E7-4FB3-9BD9-FB7C17A0C808}" presName="sibTrans" presStyleLbl="sibTrans2D1" presStyleIdx="1" presStyleCnt="2"/>
      <dgm:spPr/>
    </dgm:pt>
    <dgm:pt modelId="{6F1DD3F7-F8F6-4D6E-8AB6-A41DDB836E01}" type="pres">
      <dgm:prSet presAssocID="{11D83281-41E7-4FB3-9BD9-FB7C17A0C808}" presName="connectorText" presStyleLbl="sibTrans2D1" presStyleIdx="1" presStyleCnt="2"/>
      <dgm:spPr/>
    </dgm:pt>
    <dgm:pt modelId="{5BD438C7-CD61-4323-A0DD-29E0F2A2619B}" type="pres">
      <dgm:prSet presAssocID="{B4B5B86D-27E0-4ED5-8AEE-324FA718CD0E}" presName="node" presStyleLbl="node1" presStyleIdx="2" presStyleCnt="3">
        <dgm:presLayoutVars>
          <dgm:bulletEnabled val="1"/>
        </dgm:presLayoutVars>
      </dgm:prSet>
      <dgm:spPr/>
    </dgm:pt>
  </dgm:ptLst>
  <dgm:cxnLst>
    <dgm:cxn modelId="{1F2BF909-480E-473B-BD48-3BCE183FD449}" type="presOf" srcId="{72EA8B22-1E5D-429F-8C5D-958E97AE8185}" destId="{797DB280-6125-410C-86BC-B66563C1A5F8}" srcOrd="0" destOrd="0" presId="urn:microsoft.com/office/officeart/2005/8/layout/process1"/>
    <dgm:cxn modelId="{8731AE0B-BDF2-464A-B710-D875BA168FAC}" type="presOf" srcId="{22D84DF1-67FA-49C9-AD93-C86C8D3AD0ED}" destId="{0320B664-5DF2-401F-9DE4-2519C9C41130}" srcOrd="0" destOrd="0" presId="urn:microsoft.com/office/officeart/2005/8/layout/process1"/>
    <dgm:cxn modelId="{2598231E-CF5F-4509-A75D-256A1F180FDE}" type="presOf" srcId="{B4B5B86D-27E0-4ED5-8AEE-324FA718CD0E}" destId="{5BD438C7-CD61-4323-A0DD-29E0F2A2619B}" srcOrd="0" destOrd="0" presId="urn:microsoft.com/office/officeart/2005/8/layout/process1"/>
    <dgm:cxn modelId="{02AD9229-3443-4FAF-AB56-E2FF0CBCF310}" type="presOf" srcId="{940E7270-2C2F-43EC-95B7-FA228C54E1A0}" destId="{765317D5-D5C3-4013-97EB-4A611C1F5038}" srcOrd="0" destOrd="0" presId="urn:microsoft.com/office/officeart/2005/8/layout/process1"/>
    <dgm:cxn modelId="{73C54234-8A8F-4D5E-9A01-437C80AB65F3}" srcId="{940E7270-2C2F-43EC-95B7-FA228C54E1A0}" destId="{B4B5B86D-27E0-4ED5-8AEE-324FA718CD0E}" srcOrd="2" destOrd="0" parTransId="{180809DF-1D6D-4351-866F-6AB2DF69BEFE}" sibTransId="{3E3BF0F6-234D-4ED6-B247-FDBC5CAE148A}"/>
    <dgm:cxn modelId="{34901337-BF9E-4084-A22E-DD7D4A116709}" srcId="{940E7270-2C2F-43EC-95B7-FA228C54E1A0}" destId="{72EA8B22-1E5D-429F-8C5D-958E97AE8185}" srcOrd="1" destOrd="0" parTransId="{5585D475-3BB7-4AD6-A1EB-63A69CB97650}" sibTransId="{11D83281-41E7-4FB3-9BD9-FB7C17A0C808}"/>
    <dgm:cxn modelId="{8AFDCB6B-F0CF-4015-84FA-132867A02833}" type="presOf" srcId="{11D83281-41E7-4FB3-9BD9-FB7C17A0C808}" destId="{AFE36D33-0568-4299-9BA0-429614410704}" srcOrd="0" destOrd="0" presId="urn:microsoft.com/office/officeart/2005/8/layout/process1"/>
    <dgm:cxn modelId="{AC2846B7-CFB0-4F19-BABC-B23BD8E2781F}" type="presOf" srcId="{11D83281-41E7-4FB3-9BD9-FB7C17A0C808}" destId="{6F1DD3F7-F8F6-4D6E-8AB6-A41DDB836E01}" srcOrd="1" destOrd="0" presId="urn:microsoft.com/office/officeart/2005/8/layout/process1"/>
    <dgm:cxn modelId="{C77BE9C7-1B65-4EB5-AA32-ADCBDC144977}" srcId="{940E7270-2C2F-43EC-95B7-FA228C54E1A0}" destId="{E35BBFC2-FC15-41C0-BABB-F4B612EB8255}" srcOrd="0" destOrd="0" parTransId="{8E4E65DB-7AEB-42F4-8AE3-07BEB073E345}" sibTransId="{22D84DF1-67FA-49C9-AD93-C86C8D3AD0ED}"/>
    <dgm:cxn modelId="{673E83C9-4792-45CF-89EC-BD5BD304F75D}" type="presOf" srcId="{22D84DF1-67FA-49C9-AD93-C86C8D3AD0ED}" destId="{E0BD4921-43CF-4D34-A2DE-C5611E9814FF}" srcOrd="1" destOrd="0" presId="urn:microsoft.com/office/officeart/2005/8/layout/process1"/>
    <dgm:cxn modelId="{ACABB5F7-ACEA-4064-AF6C-B95F7C7CEED7}" type="presOf" srcId="{E35BBFC2-FC15-41C0-BABB-F4B612EB8255}" destId="{7C4542A9-5E65-4761-A1C2-3688CD8017C8}" srcOrd="0" destOrd="0" presId="urn:microsoft.com/office/officeart/2005/8/layout/process1"/>
    <dgm:cxn modelId="{99306850-C1CC-4681-A4FA-732B300864BC}" type="presParOf" srcId="{765317D5-D5C3-4013-97EB-4A611C1F5038}" destId="{7C4542A9-5E65-4761-A1C2-3688CD8017C8}" srcOrd="0" destOrd="0" presId="urn:microsoft.com/office/officeart/2005/8/layout/process1"/>
    <dgm:cxn modelId="{FF540B92-D9B0-435D-8A85-1836CBE5A384}" type="presParOf" srcId="{765317D5-D5C3-4013-97EB-4A611C1F5038}" destId="{0320B664-5DF2-401F-9DE4-2519C9C41130}" srcOrd="1" destOrd="0" presId="urn:microsoft.com/office/officeart/2005/8/layout/process1"/>
    <dgm:cxn modelId="{5B4865F3-3B8D-4484-8DBA-F02E7D41F5E5}" type="presParOf" srcId="{0320B664-5DF2-401F-9DE4-2519C9C41130}" destId="{E0BD4921-43CF-4D34-A2DE-C5611E9814FF}" srcOrd="0" destOrd="0" presId="urn:microsoft.com/office/officeart/2005/8/layout/process1"/>
    <dgm:cxn modelId="{E94BA3B0-BDDE-4D8E-BCB6-D09AD8B11CBD}" type="presParOf" srcId="{765317D5-D5C3-4013-97EB-4A611C1F5038}" destId="{797DB280-6125-410C-86BC-B66563C1A5F8}" srcOrd="2" destOrd="0" presId="urn:microsoft.com/office/officeart/2005/8/layout/process1"/>
    <dgm:cxn modelId="{83EBBEC5-D0B4-4FF5-A076-62F1AB520C6A}" type="presParOf" srcId="{765317D5-D5C3-4013-97EB-4A611C1F5038}" destId="{AFE36D33-0568-4299-9BA0-429614410704}" srcOrd="3" destOrd="0" presId="urn:microsoft.com/office/officeart/2005/8/layout/process1"/>
    <dgm:cxn modelId="{E9DAF928-C3CE-4138-8BBC-5151900E943B}" type="presParOf" srcId="{AFE36D33-0568-4299-9BA0-429614410704}" destId="{6F1DD3F7-F8F6-4D6E-8AB6-A41DDB836E01}" srcOrd="0" destOrd="0" presId="urn:microsoft.com/office/officeart/2005/8/layout/process1"/>
    <dgm:cxn modelId="{44B61C19-BC55-4C19-BFCD-02DF86A60A6F}" type="presParOf" srcId="{765317D5-D5C3-4013-97EB-4A611C1F5038}" destId="{5BD438C7-CD61-4323-A0DD-29E0F2A2619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B4EEB2-2A87-400B-94A5-595B275C5E2D}" type="doc">
      <dgm:prSet loTypeId="urn:microsoft.com/office/officeart/2005/8/layout/process1" loCatId="process" qsTypeId="urn:microsoft.com/office/officeart/2005/8/quickstyle/simple1" qsCatId="simple" csTypeId="urn:microsoft.com/office/officeart/2005/8/colors/accent1_2" csCatId="accent1" phldr="1"/>
      <dgm:spPr/>
    </dgm:pt>
    <dgm:pt modelId="{CAE3A5B9-EC00-4538-9362-C87DD6DD38FA}">
      <dgm:prSet phldrT="[Text]"/>
      <dgm:spPr/>
      <dgm:t>
        <a:bodyPr/>
        <a:lstStyle/>
        <a:p>
          <a:r>
            <a:rPr lang="en-US" dirty="0"/>
            <a:t>ViT Model</a:t>
          </a:r>
          <a:endParaRPr lang="en-IN" dirty="0"/>
        </a:p>
      </dgm:t>
    </dgm:pt>
    <dgm:pt modelId="{D36E5078-4412-42AD-B63B-8F246D82AE90}" type="parTrans" cxnId="{8B8BCF09-DDAA-425E-9B8D-5E768684CBE7}">
      <dgm:prSet/>
      <dgm:spPr/>
      <dgm:t>
        <a:bodyPr/>
        <a:lstStyle/>
        <a:p>
          <a:endParaRPr lang="en-IN"/>
        </a:p>
      </dgm:t>
    </dgm:pt>
    <dgm:pt modelId="{50DDBB0B-BFAA-43B1-9978-50B97B607A25}" type="sibTrans" cxnId="{8B8BCF09-DDAA-425E-9B8D-5E768684CBE7}">
      <dgm:prSet/>
      <dgm:spPr/>
      <dgm:t>
        <a:bodyPr/>
        <a:lstStyle/>
        <a:p>
          <a:endParaRPr lang="en-IN" dirty="0"/>
        </a:p>
      </dgm:t>
    </dgm:pt>
    <dgm:pt modelId="{20BE43EF-8D38-46BA-9019-E0DF8959F92F}">
      <dgm:prSet phldrT="[Text]"/>
      <dgm:spPr/>
      <dgm:t>
        <a:bodyPr/>
        <a:lstStyle/>
        <a:p>
          <a:r>
            <a:rPr lang="en-US" dirty="0"/>
            <a:t>Measure accuracy, F1 scores</a:t>
          </a:r>
          <a:endParaRPr lang="en-IN" dirty="0"/>
        </a:p>
      </dgm:t>
    </dgm:pt>
    <dgm:pt modelId="{04A9C884-2FB5-4F09-BCF0-D6A819E8F190}" type="parTrans" cxnId="{D1B93F2C-4A82-4AE3-89FA-FA606A77A48F}">
      <dgm:prSet/>
      <dgm:spPr/>
      <dgm:t>
        <a:bodyPr/>
        <a:lstStyle/>
        <a:p>
          <a:endParaRPr lang="en-IN"/>
        </a:p>
      </dgm:t>
    </dgm:pt>
    <dgm:pt modelId="{98CC6CC1-E4E0-44BD-B4D8-0572ACE2F017}" type="sibTrans" cxnId="{D1B93F2C-4A82-4AE3-89FA-FA606A77A48F}">
      <dgm:prSet/>
      <dgm:spPr/>
      <dgm:t>
        <a:bodyPr/>
        <a:lstStyle/>
        <a:p>
          <a:endParaRPr lang="en-IN"/>
        </a:p>
      </dgm:t>
    </dgm:pt>
    <dgm:pt modelId="{733F2681-6FA2-443C-938E-97E20C03EEEC}">
      <dgm:prSet phldrT="[Text]"/>
      <dgm:spPr/>
      <dgm:t>
        <a:bodyPr/>
        <a:lstStyle/>
        <a:p>
          <a:r>
            <a:rPr lang="en-US" dirty="0"/>
            <a:t>Instrument identification</a:t>
          </a:r>
          <a:endParaRPr lang="en-IN" dirty="0"/>
        </a:p>
      </dgm:t>
    </dgm:pt>
    <dgm:pt modelId="{866012C0-1CC1-4A07-B667-F1E8C56DA468}" type="parTrans" cxnId="{672CC17A-05CC-47A7-8DD5-45DC0A045FB7}">
      <dgm:prSet/>
      <dgm:spPr/>
      <dgm:t>
        <a:bodyPr/>
        <a:lstStyle/>
        <a:p>
          <a:endParaRPr lang="en-IN"/>
        </a:p>
      </dgm:t>
    </dgm:pt>
    <dgm:pt modelId="{A87E3510-69BF-4B2B-970D-46B20D5596F9}" type="sibTrans" cxnId="{672CC17A-05CC-47A7-8DD5-45DC0A045FB7}">
      <dgm:prSet/>
      <dgm:spPr/>
      <dgm:t>
        <a:bodyPr/>
        <a:lstStyle/>
        <a:p>
          <a:endParaRPr lang="en-IN" dirty="0"/>
        </a:p>
      </dgm:t>
    </dgm:pt>
    <dgm:pt modelId="{490CA496-A6A4-45E4-ABC0-776EFCAACD66}" type="pres">
      <dgm:prSet presAssocID="{A1B4EEB2-2A87-400B-94A5-595B275C5E2D}" presName="Name0" presStyleCnt="0">
        <dgm:presLayoutVars>
          <dgm:dir/>
          <dgm:resizeHandles val="exact"/>
        </dgm:presLayoutVars>
      </dgm:prSet>
      <dgm:spPr/>
    </dgm:pt>
    <dgm:pt modelId="{7C108800-D144-4680-9C32-E5E012CCC423}" type="pres">
      <dgm:prSet presAssocID="{CAE3A5B9-EC00-4538-9362-C87DD6DD38FA}" presName="node" presStyleLbl="node1" presStyleIdx="0" presStyleCnt="3">
        <dgm:presLayoutVars>
          <dgm:bulletEnabled val="1"/>
        </dgm:presLayoutVars>
      </dgm:prSet>
      <dgm:spPr/>
    </dgm:pt>
    <dgm:pt modelId="{C88BD96F-0677-4242-87CB-473EFC627BC1}" type="pres">
      <dgm:prSet presAssocID="{50DDBB0B-BFAA-43B1-9978-50B97B607A25}" presName="sibTrans" presStyleLbl="sibTrans2D1" presStyleIdx="0" presStyleCnt="2"/>
      <dgm:spPr/>
    </dgm:pt>
    <dgm:pt modelId="{2F756371-4E7E-4DD8-A8AD-FE324B5C2F80}" type="pres">
      <dgm:prSet presAssocID="{50DDBB0B-BFAA-43B1-9978-50B97B607A25}" presName="connectorText" presStyleLbl="sibTrans2D1" presStyleIdx="0" presStyleCnt="2"/>
      <dgm:spPr/>
    </dgm:pt>
    <dgm:pt modelId="{DDE8C52F-623F-4CF6-B852-2E066170CD24}" type="pres">
      <dgm:prSet presAssocID="{733F2681-6FA2-443C-938E-97E20C03EEEC}" presName="node" presStyleLbl="node1" presStyleIdx="1" presStyleCnt="3">
        <dgm:presLayoutVars>
          <dgm:bulletEnabled val="1"/>
        </dgm:presLayoutVars>
      </dgm:prSet>
      <dgm:spPr/>
    </dgm:pt>
    <dgm:pt modelId="{81363603-A933-41BD-8B91-625CEF46DCAB}" type="pres">
      <dgm:prSet presAssocID="{A87E3510-69BF-4B2B-970D-46B20D5596F9}" presName="sibTrans" presStyleLbl="sibTrans2D1" presStyleIdx="1" presStyleCnt="2"/>
      <dgm:spPr/>
    </dgm:pt>
    <dgm:pt modelId="{C742F8FE-E482-4C4A-9C73-8CBEEE39AEBA}" type="pres">
      <dgm:prSet presAssocID="{A87E3510-69BF-4B2B-970D-46B20D5596F9}" presName="connectorText" presStyleLbl="sibTrans2D1" presStyleIdx="1" presStyleCnt="2"/>
      <dgm:spPr/>
    </dgm:pt>
    <dgm:pt modelId="{90719D30-3C18-45C3-8B9A-78B77A933308}" type="pres">
      <dgm:prSet presAssocID="{20BE43EF-8D38-46BA-9019-E0DF8959F92F}" presName="node" presStyleLbl="node1" presStyleIdx="2" presStyleCnt="3">
        <dgm:presLayoutVars>
          <dgm:bulletEnabled val="1"/>
        </dgm:presLayoutVars>
      </dgm:prSet>
      <dgm:spPr/>
    </dgm:pt>
  </dgm:ptLst>
  <dgm:cxnLst>
    <dgm:cxn modelId="{22F38708-59D6-4A6C-BAAE-6F598C0450C4}" type="presOf" srcId="{20BE43EF-8D38-46BA-9019-E0DF8959F92F}" destId="{90719D30-3C18-45C3-8B9A-78B77A933308}" srcOrd="0" destOrd="0" presId="urn:microsoft.com/office/officeart/2005/8/layout/process1"/>
    <dgm:cxn modelId="{8B8BCF09-DDAA-425E-9B8D-5E768684CBE7}" srcId="{A1B4EEB2-2A87-400B-94A5-595B275C5E2D}" destId="{CAE3A5B9-EC00-4538-9362-C87DD6DD38FA}" srcOrd="0" destOrd="0" parTransId="{D36E5078-4412-42AD-B63B-8F246D82AE90}" sibTransId="{50DDBB0B-BFAA-43B1-9978-50B97B607A25}"/>
    <dgm:cxn modelId="{A197261A-E3D5-42CF-9DF9-12D8624C5CD7}" type="presOf" srcId="{50DDBB0B-BFAA-43B1-9978-50B97B607A25}" destId="{2F756371-4E7E-4DD8-A8AD-FE324B5C2F80}" srcOrd="1" destOrd="0" presId="urn:microsoft.com/office/officeart/2005/8/layout/process1"/>
    <dgm:cxn modelId="{20E96324-6DED-469B-85B4-CBDE13F16FA4}" type="presOf" srcId="{733F2681-6FA2-443C-938E-97E20C03EEEC}" destId="{DDE8C52F-623F-4CF6-B852-2E066170CD24}" srcOrd="0" destOrd="0" presId="urn:microsoft.com/office/officeart/2005/8/layout/process1"/>
    <dgm:cxn modelId="{D1B93F2C-4A82-4AE3-89FA-FA606A77A48F}" srcId="{A1B4EEB2-2A87-400B-94A5-595B275C5E2D}" destId="{20BE43EF-8D38-46BA-9019-E0DF8959F92F}" srcOrd="2" destOrd="0" parTransId="{04A9C884-2FB5-4F09-BCF0-D6A819E8F190}" sibTransId="{98CC6CC1-E4E0-44BD-B4D8-0572ACE2F017}"/>
    <dgm:cxn modelId="{AE481F65-4ADA-447A-8DDD-64D24344C6B0}" type="presOf" srcId="{50DDBB0B-BFAA-43B1-9978-50B97B607A25}" destId="{C88BD96F-0677-4242-87CB-473EFC627BC1}" srcOrd="0" destOrd="0" presId="urn:microsoft.com/office/officeart/2005/8/layout/process1"/>
    <dgm:cxn modelId="{672CC17A-05CC-47A7-8DD5-45DC0A045FB7}" srcId="{A1B4EEB2-2A87-400B-94A5-595B275C5E2D}" destId="{733F2681-6FA2-443C-938E-97E20C03EEEC}" srcOrd="1" destOrd="0" parTransId="{866012C0-1CC1-4A07-B667-F1E8C56DA468}" sibTransId="{A87E3510-69BF-4B2B-970D-46B20D5596F9}"/>
    <dgm:cxn modelId="{2B5571AB-D9EC-4AFA-AA1C-C76EAA9F507B}" type="presOf" srcId="{A87E3510-69BF-4B2B-970D-46B20D5596F9}" destId="{C742F8FE-E482-4C4A-9C73-8CBEEE39AEBA}" srcOrd="1" destOrd="0" presId="urn:microsoft.com/office/officeart/2005/8/layout/process1"/>
    <dgm:cxn modelId="{DEE36AD2-EC34-4C1C-B5BE-50261FAACD58}" type="presOf" srcId="{A87E3510-69BF-4B2B-970D-46B20D5596F9}" destId="{81363603-A933-41BD-8B91-625CEF46DCAB}" srcOrd="0" destOrd="0" presId="urn:microsoft.com/office/officeart/2005/8/layout/process1"/>
    <dgm:cxn modelId="{0D2F83E2-FE76-4870-9FBD-43C8885FC37F}" type="presOf" srcId="{A1B4EEB2-2A87-400B-94A5-595B275C5E2D}" destId="{490CA496-A6A4-45E4-ABC0-776EFCAACD66}" srcOrd="0" destOrd="0" presId="urn:microsoft.com/office/officeart/2005/8/layout/process1"/>
    <dgm:cxn modelId="{D2A9CCE6-327B-4D83-BA23-4A6AAFAEC1C1}" type="presOf" srcId="{CAE3A5B9-EC00-4538-9362-C87DD6DD38FA}" destId="{7C108800-D144-4680-9C32-E5E012CCC423}" srcOrd="0" destOrd="0" presId="urn:microsoft.com/office/officeart/2005/8/layout/process1"/>
    <dgm:cxn modelId="{CBB889FE-DF71-41AC-A871-AB4EFD2225F0}" type="presParOf" srcId="{490CA496-A6A4-45E4-ABC0-776EFCAACD66}" destId="{7C108800-D144-4680-9C32-E5E012CCC423}" srcOrd="0" destOrd="0" presId="urn:microsoft.com/office/officeart/2005/8/layout/process1"/>
    <dgm:cxn modelId="{983138E2-004B-4C50-B683-1AC03F4D4F63}" type="presParOf" srcId="{490CA496-A6A4-45E4-ABC0-776EFCAACD66}" destId="{C88BD96F-0677-4242-87CB-473EFC627BC1}" srcOrd="1" destOrd="0" presId="urn:microsoft.com/office/officeart/2005/8/layout/process1"/>
    <dgm:cxn modelId="{D0982F35-5E7E-4E21-A9D6-6DA4A7C1E992}" type="presParOf" srcId="{C88BD96F-0677-4242-87CB-473EFC627BC1}" destId="{2F756371-4E7E-4DD8-A8AD-FE324B5C2F80}" srcOrd="0" destOrd="0" presId="urn:microsoft.com/office/officeart/2005/8/layout/process1"/>
    <dgm:cxn modelId="{01C6B050-3A0D-46D3-A2B5-067E66ADAA17}" type="presParOf" srcId="{490CA496-A6A4-45E4-ABC0-776EFCAACD66}" destId="{DDE8C52F-623F-4CF6-B852-2E066170CD24}" srcOrd="2" destOrd="0" presId="urn:microsoft.com/office/officeart/2005/8/layout/process1"/>
    <dgm:cxn modelId="{B896017E-48A2-4AD2-87AD-A2043F3A4C2A}" type="presParOf" srcId="{490CA496-A6A4-45E4-ABC0-776EFCAACD66}" destId="{81363603-A933-41BD-8B91-625CEF46DCAB}" srcOrd="3" destOrd="0" presId="urn:microsoft.com/office/officeart/2005/8/layout/process1"/>
    <dgm:cxn modelId="{A83A9E3D-D181-4012-82C4-A8C8CBECC494}" type="presParOf" srcId="{81363603-A933-41BD-8B91-625CEF46DCAB}" destId="{C742F8FE-E482-4C4A-9C73-8CBEEE39AEBA}" srcOrd="0" destOrd="0" presId="urn:microsoft.com/office/officeart/2005/8/layout/process1"/>
    <dgm:cxn modelId="{D06A6813-B1E1-4130-A074-71378EE93DC3}" type="presParOf" srcId="{490CA496-A6A4-45E4-ABC0-776EFCAACD66}" destId="{90719D30-3C18-45C3-8B9A-78B77A933308}"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542A9-5E65-4761-A1C2-3688CD8017C8}">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Audio Preprocessing</a:t>
          </a:r>
          <a:endParaRPr lang="en-IN" sz="2300" kern="1200" dirty="0"/>
        </a:p>
      </dsp:txBody>
      <dsp:txXfrm>
        <a:off x="44665" y="2106299"/>
        <a:ext cx="2060143" cy="1206068"/>
      </dsp:txXfrm>
    </dsp:sp>
    <dsp:sp modelId="{0320B664-5DF2-401F-9DE4-2519C9C41130}">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a:off x="2355850" y="2550475"/>
        <a:ext cx="316861" cy="317716"/>
      </dsp:txXfrm>
    </dsp:sp>
    <dsp:sp modelId="{797DB280-6125-410C-86BC-B66563C1A5F8}">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Denoising corrupted music samples</a:t>
          </a:r>
          <a:endParaRPr lang="en-IN" sz="2300" kern="1200" dirty="0"/>
        </a:p>
      </dsp:txBody>
      <dsp:txXfrm>
        <a:off x="3033928" y="2106299"/>
        <a:ext cx="2060143" cy="1206068"/>
      </dsp:txXfrm>
    </dsp:sp>
    <dsp:sp modelId="{AFE36D33-0568-4299-9BA0-429614410704}">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a:off x="5345112" y="2550475"/>
        <a:ext cx="316861" cy="317716"/>
      </dsp:txXfrm>
    </dsp:sp>
    <dsp:sp modelId="{5BD438C7-CD61-4323-A0DD-29E0F2A2619B}">
      <dsp:nvSpPr>
        <dsp:cNvPr id="0" name=""/>
        <dsp:cNvSpPr/>
      </dsp:nvSpPr>
      <dsp:spPr>
        <a:xfrm>
          <a:off x="5985668"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Cros-Validation</a:t>
          </a:r>
          <a:endParaRPr lang="en-IN" sz="2300" kern="1200" dirty="0"/>
        </a:p>
      </dsp:txBody>
      <dsp:txXfrm>
        <a:off x="6023190" y="2106299"/>
        <a:ext cx="2060143" cy="1206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08800-D144-4680-9C32-E5E012CCC423}">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AST Model</a:t>
          </a:r>
          <a:endParaRPr lang="en-IN" sz="2400" kern="1200" dirty="0"/>
        </a:p>
      </dsp:txBody>
      <dsp:txXfrm>
        <a:off x="44665" y="2106299"/>
        <a:ext cx="2060143" cy="1206068"/>
      </dsp:txXfrm>
    </dsp:sp>
    <dsp:sp modelId="{C88BD96F-0677-4242-87CB-473EFC627BC1}">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a:off x="2355850" y="2550475"/>
        <a:ext cx="316861" cy="317716"/>
      </dsp:txXfrm>
    </dsp:sp>
    <dsp:sp modelId="{6E024619-81B0-425E-ABB7-3B48F44FBF30}">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Mel Spectrograms</a:t>
          </a:r>
          <a:endParaRPr lang="en-IN" sz="2400" kern="1200" dirty="0"/>
        </a:p>
      </dsp:txBody>
      <dsp:txXfrm>
        <a:off x="3033928" y="2106299"/>
        <a:ext cx="2060143" cy="1206068"/>
      </dsp:txXfrm>
    </dsp:sp>
    <dsp:sp modelId="{3C0CCE52-CAF5-495C-85B7-7B2733B8DFFD}">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a:off x="5345112" y="2550475"/>
        <a:ext cx="316861" cy="317716"/>
      </dsp:txXfrm>
    </dsp:sp>
    <dsp:sp modelId="{90719D30-3C18-45C3-8B9A-78B77A933308}">
      <dsp:nvSpPr>
        <dsp:cNvPr id="0" name=""/>
        <dsp:cNvSpPr/>
      </dsp:nvSpPr>
      <dsp:spPr>
        <a:xfrm>
          <a:off x="5985668"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Measure accuracy, F1 scores</a:t>
          </a:r>
          <a:endParaRPr lang="en-IN" sz="2400" kern="1200" dirty="0"/>
        </a:p>
      </dsp:txBody>
      <dsp:txXfrm>
        <a:off x="6023190" y="2106299"/>
        <a:ext cx="2060143" cy="12060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542A9-5E65-4761-A1C2-3688CD8017C8}">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Audio Preprocessing</a:t>
          </a:r>
          <a:endParaRPr lang="en-IN" sz="2400" kern="1200" dirty="0"/>
        </a:p>
      </dsp:txBody>
      <dsp:txXfrm>
        <a:off x="44665" y="2106299"/>
        <a:ext cx="2060143" cy="1206068"/>
      </dsp:txXfrm>
    </dsp:sp>
    <dsp:sp modelId="{0320B664-5DF2-401F-9DE4-2519C9C41130}">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a:off x="2355850" y="2550475"/>
        <a:ext cx="316861" cy="317716"/>
      </dsp:txXfrm>
    </dsp:sp>
    <dsp:sp modelId="{797DB280-6125-410C-86BC-B66563C1A5F8}">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Mel Spectrograms</a:t>
          </a:r>
          <a:endParaRPr lang="en-IN" sz="2400" kern="1200" dirty="0"/>
        </a:p>
      </dsp:txBody>
      <dsp:txXfrm>
        <a:off x="3033928" y="2106299"/>
        <a:ext cx="2060143" cy="1206068"/>
      </dsp:txXfrm>
    </dsp:sp>
    <dsp:sp modelId="{AFE36D33-0568-4299-9BA0-429614410704}">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a:off x="5345112" y="2550475"/>
        <a:ext cx="316861" cy="317716"/>
      </dsp:txXfrm>
    </dsp:sp>
    <dsp:sp modelId="{5BD438C7-CD61-4323-A0DD-29E0F2A2619B}">
      <dsp:nvSpPr>
        <dsp:cNvPr id="0" name=""/>
        <dsp:cNvSpPr/>
      </dsp:nvSpPr>
      <dsp:spPr>
        <a:xfrm>
          <a:off x="5985668"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Cross-Validation</a:t>
          </a:r>
          <a:endParaRPr lang="en-IN" sz="2400" kern="1200" dirty="0"/>
        </a:p>
      </dsp:txBody>
      <dsp:txXfrm>
        <a:off x="6023190" y="2106299"/>
        <a:ext cx="2060143" cy="12060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08800-D144-4680-9C32-E5E012CCC423}">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ViT Model</a:t>
          </a:r>
          <a:endParaRPr lang="en-IN" sz="2400" kern="1200" dirty="0"/>
        </a:p>
      </dsp:txBody>
      <dsp:txXfrm>
        <a:off x="44665" y="2106299"/>
        <a:ext cx="2060143" cy="1206068"/>
      </dsp:txXfrm>
    </dsp:sp>
    <dsp:sp modelId="{C88BD96F-0677-4242-87CB-473EFC627BC1}">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a:off x="2355850" y="2550475"/>
        <a:ext cx="316861" cy="317716"/>
      </dsp:txXfrm>
    </dsp:sp>
    <dsp:sp modelId="{DDE8C52F-623F-4CF6-B852-2E066170CD24}">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Instrument identification</a:t>
          </a:r>
          <a:endParaRPr lang="en-IN" sz="2400" kern="1200" dirty="0"/>
        </a:p>
      </dsp:txBody>
      <dsp:txXfrm>
        <a:off x="3033928" y="2106299"/>
        <a:ext cx="2060143" cy="1206068"/>
      </dsp:txXfrm>
    </dsp:sp>
    <dsp:sp modelId="{81363603-A933-41BD-8B91-625CEF46DCAB}">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a:off x="5345112" y="2550475"/>
        <a:ext cx="316861" cy="317716"/>
      </dsp:txXfrm>
    </dsp:sp>
    <dsp:sp modelId="{90719D30-3C18-45C3-8B9A-78B77A933308}">
      <dsp:nvSpPr>
        <dsp:cNvPr id="0" name=""/>
        <dsp:cNvSpPr/>
      </dsp:nvSpPr>
      <dsp:spPr>
        <a:xfrm>
          <a:off x="5985668"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Measure accuracy, F1 scores</a:t>
          </a:r>
          <a:endParaRPr lang="en-IN" sz="2400" kern="1200" dirty="0"/>
        </a:p>
      </dsp:txBody>
      <dsp:txXfrm>
        <a:off x="6023190" y="2106299"/>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A291E2-7B8E-4234-80EA-65C37B9D7482}" type="datetimeFigureOut">
              <a:rPr lang="en-IN" smtClean="0"/>
              <a:t>22-07-2023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98158-572D-4E3E-A7DF-ED242588E9C6}" type="slidenum">
              <a:rPr lang="en-IN" smtClean="0"/>
              <a:t>‹#›</a:t>
            </a:fld>
            <a:endParaRPr lang="en-IN" dirty="0"/>
          </a:p>
        </p:txBody>
      </p:sp>
    </p:spTree>
    <p:extLst>
      <p:ext uri="{BB962C8B-B14F-4D97-AF65-F5344CB8AC3E}">
        <p14:creationId xmlns:p14="http://schemas.microsoft.com/office/powerpoint/2010/main" val="2384127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343400"/>
            <a:ext cx="5485320" cy="4113720"/>
          </a:xfrm>
          <a:prstGeom prst="rect">
            <a:avLst/>
          </a:prstGeom>
        </p:spPr>
        <p:txBody>
          <a:bodyPr lIns="0" tIns="0" rIns="0" bIns="0"/>
          <a:lstStyle/>
          <a:p>
            <a:endParaRPr lang="en-IN" sz="2000" b="0" strike="noStrike" spc="-1" dirty="0">
              <a:solidFill>
                <a:srgbClr val="000000"/>
              </a:solidFill>
              <a:uFill>
                <a:solidFill>
                  <a:srgbClr val="FFFFFF"/>
                </a:solidFill>
              </a:uFill>
              <a:latin typeface="Arial"/>
            </a:endParaRPr>
          </a:p>
        </p:txBody>
      </p:sp>
      <p:sp>
        <p:nvSpPr>
          <p:cNvPr id="159" name="CustomShape 2"/>
          <p:cNvSpPr/>
          <p:nvPr/>
        </p:nvSpPr>
        <p:spPr>
          <a:xfrm>
            <a:off x="3884760" y="8685360"/>
            <a:ext cx="29707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8643738-4CED-439F-ABAD-4E399E27E0D2}" type="slidenum">
              <a:rPr lang="en-IN" sz="1200" b="0" strike="noStrike" spc="-1">
                <a:solidFill>
                  <a:srgbClr val="000000"/>
                </a:solidFill>
                <a:uFill>
                  <a:solidFill>
                    <a:srgbClr val="FFFFFF"/>
                  </a:solidFill>
                </a:uFill>
                <a:latin typeface="Times New Roman"/>
              </a:rPr>
              <a:t>1</a:t>
            </a:fld>
            <a:endParaRPr lang="en-IN" sz="1800" b="0" strike="noStrike" spc="-1" dirty="0">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5CF713-A221-4550-A1FE-89DFFD262A01}" type="datetimeFigureOut">
              <a:rPr lang="en-IN" smtClean="0"/>
              <a:t>22-07-2023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5BD88-82EF-469F-9EC4-0785E0EC100C}" type="slidenum">
              <a:rPr lang="en-IN" smtClean="0"/>
              <a:t>‹#›</a:t>
            </a:fld>
            <a:endParaRPr lang="en-IN" dirty="0"/>
          </a:p>
        </p:txBody>
      </p:sp>
    </p:spTree>
    <p:extLst>
      <p:ext uri="{BB962C8B-B14F-4D97-AF65-F5344CB8AC3E}">
        <p14:creationId xmlns:p14="http://schemas.microsoft.com/office/powerpoint/2010/main" val="80834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CF713-A221-4550-A1FE-89DFFD262A01}" type="datetimeFigureOut">
              <a:rPr lang="en-IN" smtClean="0"/>
              <a:t>22-07-2023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5BD88-82EF-469F-9EC4-0785E0EC100C}" type="slidenum">
              <a:rPr lang="en-IN" smtClean="0"/>
              <a:t>‹#›</a:t>
            </a:fld>
            <a:endParaRPr lang="en-IN" dirty="0"/>
          </a:p>
        </p:txBody>
      </p:sp>
    </p:spTree>
    <p:extLst>
      <p:ext uri="{BB962C8B-B14F-4D97-AF65-F5344CB8AC3E}">
        <p14:creationId xmlns:p14="http://schemas.microsoft.com/office/powerpoint/2010/main" val="658712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CF713-A221-4550-A1FE-89DFFD262A01}" type="datetimeFigureOut">
              <a:rPr lang="en-IN" smtClean="0"/>
              <a:t>22-07-2023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5BD88-82EF-469F-9EC4-0785E0EC100C}"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2545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CF713-A221-4550-A1FE-89DFFD262A01}" type="datetimeFigureOut">
              <a:rPr lang="en-IN" smtClean="0"/>
              <a:t>22-07-2023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5BD88-82EF-469F-9EC4-0785E0EC100C}" type="slidenum">
              <a:rPr lang="en-IN" smtClean="0"/>
              <a:t>‹#›</a:t>
            </a:fld>
            <a:endParaRPr lang="en-IN" dirty="0"/>
          </a:p>
        </p:txBody>
      </p:sp>
    </p:spTree>
    <p:extLst>
      <p:ext uri="{BB962C8B-B14F-4D97-AF65-F5344CB8AC3E}">
        <p14:creationId xmlns:p14="http://schemas.microsoft.com/office/powerpoint/2010/main" val="1488062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CF713-A221-4550-A1FE-89DFFD262A01}" type="datetimeFigureOut">
              <a:rPr lang="en-IN" smtClean="0"/>
              <a:t>22-07-2023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5BD88-82EF-469F-9EC4-0785E0EC100C}"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1859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CF713-A221-4550-A1FE-89DFFD262A01}" type="datetimeFigureOut">
              <a:rPr lang="en-IN" smtClean="0"/>
              <a:t>22-07-2023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5BD88-82EF-469F-9EC4-0785E0EC100C}" type="slidenum">
              <a:rPr lang="en-IN" smtClean="0"/>
              <a:t>‹#›</a:t>
            </a:fld>
            <a:endParaRPr lang="en-IN" dirty="0"/>
          </a:p>
        </p:txBody>
      </p:sp>
    </p:spTree>
    <p:extLst>
      <p:ext uri="{BB962C8B-B14F-4D97-AF65-F5344CB8AC3E}">
        <p14:creationId xmlns:p14="http://schemas.microsoft.com/office/powerpoint/2010/main" val="784108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CF713-A221-4550-A1FE-89DFFD262A01}" type="datetimeFigureOut">
              <a:rPr lang="en-IN" smtClean="0"/>
              <a:t>22-07-2023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5BD88-82EF-469F-9EC4-0785E0EC100C}" type="slidenum">
              <a:rPr lang="en-IN" smtClean="0"/>
              <a:t>‹#›</a:t>
            </a:fld>
            <a:endParaRPr lang="en-IN" dirty="0"/>
          </a:p>
        </p:txBody>
      </p:sp>
    </p:spTree>
    <p:extLst>
      <p:ext uri="{BB962C8B-B14F-4D97-AF65-F5344CB8AC3E}">
        <p14:creationId xmlns:p14="http://schemas.microsoft.com/office/powerpoint/2010/main" val="2794075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CF713-A221-4550-A1FE-89DFFD262A01}" type="datetimeFigureOut">
              <a:rPr lang="en-IN" smtClean="0"/>
              <a:t>22-07-2023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5BD88-82EF-469F-9EC4-0785E0EC100C}" type="slidenum">
              <a:rPr lang="en-IN" smtClean="0"/>
              <a:t>‹#›</a:t>
            </a:fld>
            <a:endParaRPr lang="en-IN" dirty="0"/>
          </a:p>
        </p:txBody>
      </p:sp>
    </p:spTree>
    <p:extLst>
      <p:ext uri="{BB962C8B-B14F-4D97-AF65-F5344CB8AC3E}">
        <p14:creationId xmlns:p14="http://schemas.microsoft.com/office/powerpoint/2010/main" val="120959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CF713-A221-4550-A1FE-89DFFD262A01}" type="datetimeFigureOut">
              <a:rPr lang="en-IN" smtClean="0"/>
              <a:t>22-07-2023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5BD88-82EF-469F-9EC4-0785E0EC100C}" type="slidenum">
              <a:rPr lang="en-IN" smtClean="0"/>
              <a:t>‹#›</a:t>
            </a:fld>
            <a:endParaRPr lang="en-IN" dirty="0"/>
          </a:p>
        </p:txBody>
      </p:sp>
    </p:spTree>
    <p:extLst>
      <p:ext uri="{BB962C8B-B14F-4D97-AF65-F5344CB8AC3E}">
        <p14:creationId xmlns:p14="http://schemas.microsoft.com/office/powerpoint/2010/main" val="288264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CF713-A221-4550-A1FE-89DFFD262A01}" type="datetimeFigureOut">
              <a:rPr lang="en-IN" smtClean="0"/>
              <a:t>22-07-2023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5BD88-82EF-469F-9EC4-0785E0EC100C}" type="slidenum">
              <a:rPr lang="en-IN" smtClean="0"/>
              <a:t>‹#›</a:t>
            </a:fld>
            <a:endParaRPr lang="en-IN" dirty="0"/>
          </a:p>
        </p:txBody>
      </p:sp>
    </p:spTree>
    <p:extLst>
      <p:ext uri="{BB962C8B-B14F-4D97-AF65-F5344CB8AC3E}">
        <p14:creationId xmlns:p14="http://schemas.microsoft.com/office/powerpoint/2010/main" val="197766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5CF713-A221-4550-A1FE-89DFFD262A01}" type="datetimeFigureOut">
              <a:rPr lang="en-IN" smtClean="0"/>
              <a:t>22-07-2023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5BD88-82EF-469F-9EC4-0785E0EC100C}" type="slidenum">
              <a:rPr lang="en-IN" smtClean="0"/>
              <a:t>‹#›</a:t>
            </a:fld>
            <a:endParaRPr lang="en-IN" dirty="0"/>
          </a:p>
        </p:txBody>
      </p:sp>
    </p:spTree>
    <p:extLst>
      <p:ext uri="{BB962C8B-B14F-4D97-AF65-F5344CB8AC3E}">
        <p14:creationId xmlns:p14="http://schemas.microsoft.com/office/powerpoint/2010/main" val="197139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5CF713-A221-4550-A1FE-89DFFD262A01}" type="datetimeFigureOut">
              <a:rPr lang="en-IN" smtClean="0"/>
              <a:t>22-07-2023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295BD88-82EF-469F-9EC4-0785E0EC100C}" type="slidenum">
              <a:rPr lang="en-IN" smtClean="0"/>
              <a:t>‹#›</a:t>
            </a:fld>
            <a:endParaRPr lang="en-IN" dirty="0"/>
          </a:p>
        </p:txBody>
      </p:sp>
    </p:spTree>
    <p:extLst>
      <p:ext uri="{BB962C8B-B14F-4D97-AF65-F5344CB8AC3E}">
        <p14:creationId xmlns:p14="http://schemas.microsoft.com/office/powerpoint/2010/main" val="3399699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5CF713-A221-4550-A1FE-89DFFD262A01}" type="datetimeFigureOut">
              <a:rPr lang="en-IN" smtClean="0"/>
              <a:t>22-07-2023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295BD88-82EF-469F-9EC4-0785E0EC100C}" type="slidenum">
              <a:rPr lang="en-IN" smtClean="0"/>
              <a:t>‹#›</a:t>
            </a:fld>
            <a:endParaRPr lang="en-IN" dirty="0"/>
          </a:p>
        </p:txBody>
      </p:sp>
    </p:spTree>
    <p:extLst>
      <p:ext uri="{BB962C8B-B14F-4D97-AF65-F5344CB8AC3E}">
        <p14:creationId xmlns:p14="http://schemas.microsoft.com/office/powerpoint/2010/main" val="127787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CF713-A221-4550-A1FE-89DFFD262A01}" type="datetimeFigureOut">
              <a:rPr lang="en-IN" smtClean="0"/>
              <a:t>22-07-2023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295BD88-82EF-469F-9EC4-0785E0EC100C}" type="slidenum">
              <a:rPr lang="en-IN" smtClean="0"/>
              <a:t>‹#›</a:t>
            </a:fld>
            <a:endParaRPr lang="en-IN" dirty="0"/>
          </a:p>
        </p:txBody>
      </p:sp>
    </p:spTree>
    <p:extLst>
      <p:ext uri="{BB962C8B-B14F-4D97-AF65-F5344CB8AC3E}">
        <p14:creationId xmlns:p14="http://schemas.microsoft.com/office/powerpoint/2010/main" val="130063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5CF713-A221-4550-A1FE-89DFFD262A01}" type="datetimeFigureOut">
              <a:rPr lang="en-IN" smtClean="0"/>
              <a:t>22-07-2023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5BD88-82EF-469F-9EC4-0785E0EC100C}" type="slidenum">
              <a:rPr lang="en-IN" smtClean="0"/>
              <a:t>‹#›</a:t>
            </a:fld>
            <a:endParaRPr lang="en-IN" dirty="0"/>
          </a:p>
        </p:txBody>
      </p:sp>
    </p:spTree>
    <p:extLst>
      <p:ext uri="{BB962C8B-B14F-4D97-AF65-F5344CB8AC3E}">
        <p14:creationId xmlns:p14="http://schemas.microsoft.com/office/powerpoint/2010/main" val="1352796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CF713-A221-4550-A1FE-89DFFD262A01}" type="datetimeFigureOut">
              <a:rPr lang="en-IN" smtClean="0"/>
              <a:t>22-07-2023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5BD88-82EF-469F-9EC4-0785E0EC100C}" type="slidenum">
              <a:rPr lang="en-IN" smtClean="0"/>
              <a:t>‹#›</a:t>
            </a:fld>
            <a:endParaRPr lang="en-IN" dirty="0"/>
          </a:p>
        </p:txBody>
      </p:sp>
    </p:spTree>
    <p:extLst>
      <p:ext uri="{BB962C8B-B14F-4D97-AF65-F5344CB8AC3E}">
        <p14:creationId xmlns:p14="http://schemas.microsoft.com/office/powerpoint/2010/main" val="198537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5CF713-A221-4550-A1FE-89DFFD262A01}" type="datetimeFigureOut">
              <a:rPr lang="en-IN" smtClean="0"/>
              <a:t>22-07-2023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95BD88-82EF-469F-9EC4-0785E0EC100C}" type="slidenum">
              <a:rPr lang="en-IN" smtClean="0"/>
              <a:t>‹#›</a:t>
            </a:fld>
            <a:endParaRPr lang="en-IN" dirty="0"/>
          </a:p>
        </p:txBody>
      </p:sp>
    </p:spTree>
    <p:extLst>
      <p:ext uri="{BB962C8B-B14F-4D97-AF65-F5344CB8AC3E}">
        <p14:creationId xmlns:p14="http://schemas.microsoft.com/office/powerpoint/2010/main" val="2920077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image" Target="../media/image2.png"/><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1.jpe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636815" y="2694600"/>
            <a:ext cx="10156794" cy="146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indent="0" algn="ctr">
              <a:lnSpc>
                <a:spcPct val="96016"/>
              </a:lnSpc>
              <a:spcBef>
                <a:spcPts val="990"/>
              </a:spcBef>
            </a:pPr>
            <a:r>
              <a:rPr lang="en-US" sz="4400" b="1" spc="-6" dirty="0">
                <a:latin typeface="Arial" panose="020B0604020202020204" pitchFamily="34" charset="0"/>
                <a:cs typeface="Arial" panose="020B0604020202020204" pitchFamily="34" charset="0"/>
              </a:rPr>
              <a:t>MUSIC INSTRUMENT CLASSIFICATION BASED ON SPECTROGRAMS</a:t>
            </a:r>
          </a:p>
          <a:p>
            <a:pPr indent="0" algn="ctr">
              <a:lnSpc>
                <a:spcPct val="96016"/>
              </a:lnSpc>
              <a:spcBef>
                <a:spcPts val="990"/>
              </a:spcBef>
            </a:pPr>
            <a:endParaRPr lang="en-US" sz="4400" b="1" spc="-6" dirty="0">
              <a:latin typeface="Arial" panose="020B0604020202020204" pitchFamily="34" charset="0"/>
              <a:cs typeface="Arial" panose="020B0604020202020204" pitchFamily="34" charset="0"/>
            </a:endParaRPr>
          </a:p>
          <a:p>
            <a:pPr indent="0" algn="ctr">
              <a:lnSpc>
                <a:spcPct val="96016"/>
              </a:lnSpc>
              <a:spcBef>
                <a:spcPts val="990"/>
              </a:spcBef>
            </a:pPr>
            <a:r>
              <a:rPr lang="en-US" sz="2000" spc="-6" dirty="0">
                <a:latin typeface="Arial" panose="020B0604020202020204" pitchFamily="34" charset="0"/>
                <a:cs typeface="Arial" panose="020B0604020202020204" pitchFamily="34" charset="0"/>
              </a:rPr>
              <a:t>Group - 1</a:t>
            </a:r>
            <a:endParaRPr lang="en-IN" sz="2000" spc="-6" dirty="0">
              <a:latin typeface="Arial" panose="020B0604020202020204" pitchFamily="34" charset="0"/>
              <a:cs typeface="Arial" panose="020B0604020202020204" pitchFamily="34" charset="0"/>
            </a:endParaRPr>
          </a:p>
        </p:txBody>
      </p:sp>
      <p:sp>
        <p:nvSpPr>
          <p:cNvPr id="78" name="CustomShape 2"/>
          <p:cNvSpPr/>
          <p:nvPr/>
        </p:nvSpPr>
        <p:spPr>
          <a:xfrm>
            <a:off x="2895600" y="3886200"/>
            <a:ext cx="6399720" cy="175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IN" spc="-1" dirty="0">
              <a:solidFill>
                <a:srgbClr val="000000"/>
              </a:solidFill>
              <a:uFill>
                <a:solidFill>
                  <a:srgbClr val="FFFFFF"/>
                </a:solidFill>
              </a:uFill>
              <a:latin typeface="Arial"/>
            </a:endParaRPr>
          </a:p>
        </p:txBody>
      </p:sp>
      <p:pic>
        <p:nvPicPr>
          <p:cNvPr id="79" name="Picture 5"/>
          <p:cNvPicPr/>
          <p:nvPr/>
        </p:nvPicPr>
        <p:blipFill>
          <a:blip r:embed="rId3"/>
          <a:stretch/>
        </p:blipFill>
        <p:spPr>
          <a:xfrm>
            <a:off x="11106585" y="152280"/>
            <a:ext cx="837000" cy="837000"/>
          </a:xfrm>
          <a:prstGeom prst="rect">
            <a:avLst/>
          </a:prstGeom>
          <a:ln w="9360">
            <a:noFill/>
          </a:ln>
        </p:spPr>
      </p:pic>
      <p:pic>
        <p:nvPicPr>
          <p:cNvPr id="80" name="Picture 79"/>
          <p:cNvPicPr/>
          <p:nvPr/>
        </p:nvPicPr>
        <p:blipFill>
          <a:blip r:embed="rId4"/>
          <a:stretch/>
        </p:blipFill>
        <p:spPr>
          <a:xfrm>
            <a:off x="111395" y="152280"/>
            <a:ext cx="1050840" cy="1050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EFFE202-881C-6306-7073-9E41C61AFCD0}"/>
              </a:ext>
            </a:extLst>
          </p:cNvPr>
          <p:cNvSpPr>
            <a:spLocks noChangeArrowheads="1"/>
          </p:cNvSpPr>
          <p:nvPr/>
        </p:nvSpPr>
        <p:spPr bwMode="auto">
          <a:xfrm>
            <a:off x="2062350" y="-205931"/>
            <a:ext cx="4181383"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000A"/>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rgbClr val="00000A"/>
                </a:solidFill>
                <a:latin typeface="Calibri" panose="020F0502020204030204" pitchFamily="34" charset="0"/>
                <a:cs typeface="Calibri" panose="020F0502020204030204" pitchFamily="34" charset="0"/>
              </a:rPr>
              <a:t>CONFUSION MATRIX</a:t>
            </a:r>
            <a:endParaRPr kumimoji="0" lang="en-US" altLang="en-US" sz="800" b="1" i="0" u="none" strike="noStrike" cap="none" normalizeH="0" baseline="0" dirty="0">
              <a:ln>
                <a:noFill/>
              </a:ln>
              <a:solidFill>
                <a:schemeClr val="tx1"/>
              </a:solidFill>
              <a:effectLst/>
            </a:endParaRPr>
          </a:p>
        </p:txBody>
      </p:sp>
      <p:sp>
        <p:nvSpPr>
          <p:cNvPr id="3" name="Rectangle 3">
            <a:extLst>
              <a:ext uri="{FF2B5EF4-FFF2-40B4-BE49-F238E27FC236}">
                <a16:creationId xmlns:a16="http://schemas.microsoft.com/office/drawing/2014/main" id="{3C3E7932-EC70-7AAD-B5EE-408AA601F9A4}"/>
              </a:ext>
            </a:extLst>
          </p:cNvPr>
          <p:cNvSpPr>
            <a:spLocks noChangeArrowheads="1"/>
          </p:cNvSpPr>
          <p:nvPr/>
        </p:nvSpPr>
        <p:spPr bwMode="auto">
          <a:xfrm>
            <a:off x="0" y="4465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4" name="Picture 5">
            <a:extLst>
              <a:ext uri="{FF2B5EF4-FFF2-40B4-BE49-F238E27FC236}">
                <a16:creationId xmlns:a16="http://schemas.microsoft.com/office/drawing/2014/main" id="{9C7DAC9F-D283-DB41-CFAD-2F00BEF60BD0}"/>
              </a:ext>
            </a:extLst>
          </p:cNvPr>
          <p:cNvPicPr/>
          <p:nvPr/>
        </p:nvPicPr>
        <p:blipFill>
          <a:blip r:embed="rId2"/>
          <a:stretch/>
        </p:blipFill>
        <p:spPr>
          <a:xfrm>
            <a:off x="11247463" y="216404"/>
            <a:ext cx="837000" cy="837000"/>
          </a:xfrm>
          <a:prstGeom prst="rect">
            <a:avLst/>
          </a:prstGeom>
          <a:ln w="9360">
            <a:noFill/>
          </a:ln>
        </p:spPr>
      </p:pic>
      <p:pic>
        <p:nvPicPr>
          <p:cNvPr id="5" name="Picture 4">
            <a:extLst>
              <a:ext uri="{FF2B5EF4-FFF2-40B4-BE49-F238E27FC236}">
                <a16:creationId xmlns:a16="http://schemas.microsoft.com/office/drawing/2014/main" id="{956CA1D4-975A-726F-27A4-64D9E6F41329}"/>
              </a:ext>
            </a:extLst>
          </p:cNvPr>
          <p:cNvPicPr/>
          <p:nvPr/>
        </p:nvPicPr>
        <p:blipFill>
          <a:blip r:embed="rId3"/>
          <a:stretch/>
        </p:blipFill>
        <p:spPr>
          <a:xfrm>
            <a:off x="8878" y="109484"/>
            <a:ext cx="1050840" cy="1050840"/>
          </a:xfrm>
          <a:prstGeom prst="rect">
            <a:avLst/>
          </a:prstGeom>
          <a:ln>
            <a:noFill/>
          </a:ln>
        </p:spPr>
      </p:pic>
      <p:pic>
        <p:nvPicPr>
          <p:cNvPr id="7" name="Picture 6">
            <a:extLst>
              <a:ext uri="{FF2B5EF4-FFF2-40B4-BE49-F238E27FC236}">
                <a16:creationId xmlns:a16="http://schemas.microsoft.com/office/drawing/2014/main" id="{4A003457-644E-5C4F-3985-7440291AAA12}"/>
              </a:ext>
            </a:extLst>
          </p:cNvPr>
          <p:cNvPicPr>
            <a:picLocks noChangeAspect="1"/>
          </p:cNvPicPr>
          <p:nvPr/>
        </p:nvPicPr>
        <p:blipFill>
          <a:blip r:embed="rId4"/>
          <a:stretch>
            <a:fillRect/>
          </a:stretch>
        </p:blipFill>
        <p:spPr>
          <a:xfrm>
            <a:off x="1341192" y="1160324"/>
            <a:ext cx="7716327" cy="4877481"/>
          </a:xfrm>
          <a:prstGeom prst="rect">
            <a:avLst/>
          </a:prstGeom>
        </p:spPr>
      </p:pic>
    </p:spTree>
    <p:extLst>
      <p:ext uri="{BB962C8B-B14F-4D97-AF65-F5344CB8AC3E}">
        <p14:creationId xmlns:p14="http://schemas.microsoft.com/office/powerpoint/2010/main" val="379237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266B346-752E-D7EC-5807-14872C167AD9}"/>
              </a:ext>
            </a:extLst>
          </p:cNvPr>
          <p:cNvSpPr txBox="1"/>
          <p:nvPr/>
        </p:nvSpPr>
        <p:spPr>
          <a:xfrm>
            <a:off x="432547" y="779685"/>
            <a:ext cx="8569410" cy="4980081"/>
          </a:xfrm>
          <a:prstGeom prst="rect">
            <a:avLst/>
          </a:prstGeom>
          <a:noFill/>
        </p:spPr>
        <p:txBody>
          <a:bodyPr wrap="square">
            <a:spAutoFit/>
          </a:bodyPr>
          <a:lstStyle/>
          <a:p>
            <a:pPr>
              <a:lnSpc>
                <a:spcPct val="115000"/>
              </a:lnSpc>
              <a:spcAft>
                <a:spcPts val="1000"/>
              </a:spcAft>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a:p>
            <a:pPr marL="342900" lvl="0" indent="-342900">
              <a:lnSpc>
                <a:spcPct val="115000"/>
              </a:lnSpc>
              <a:buFont typeface="Symbol" panose="05050102010706020507" pitchFamily="18" charset="2"/>
              <a:buChar char=""/>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Music instrument classification is a fascinating task in the field of audio processing and machine learning. The goal is to develop an automated system that can accurately identify different musical instruments from audio recordings. One of the most common approaches for this task is to use the spectrogram, a visual representation of the audio signal's frequency content over time. The spectrogram provides valuable information about the timbre and harmonic characteristics of each instrument, making it a suitable input for machine learning models.</a:t>
            </a:r>
          </a:p>
          <a:p>
            <a:pPr marL="547370">
              <a:lnSpc>
                <a:spcPct val="115000"/>
              </a:lnSpc>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a:p>
            <a:pPr marL="547370">
              <a:lnSpc>
                <a:spcPct val="115000"/>
              </a:lnSpc>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a:p>
            <a:pPr marL="342900" lvl="0" indent="-342900">
              <a:lnSpc>
                <a:spcPct val="115000"/>
              </a:lnSpc>
              <a:spcAft>
                <a:spcPts val="1000"/>
              </a:spcAft>
              <a:buFont typeface="Symbol" panose="05050102010706020507" pitchFamily="18" charset="2"/>
              <a:buChar char=""/>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In recent years, Vision Transformer (ViT) models have gained popularity in computer vision tasks due to their impressive performance in image recognition and object detection. The ViT model utilizes the transformer architecture, originally designed for natural language processing, to process image patches and learn global contextual information from the entire image.</a:t>
            </a:r>
          </a:p>
        </p:txBody>
      </p:sp>
      <p:sp>
        <p:nvSpPr>
          <p:cNvPr id="2" name="TextBox 1">
            <a:extLst>
              <a:ext uri="{FF2B5EF4-FFF2-40B4-BE49-F238E27FC236}">
                <a16:creationId xmlns:a16="http://schemas.microsoft.com/office/drawing/2014/main" id="{2E22861A-BC57-0E85-3F1F-EEC28BC4382F}"/>
              </a:ext>
            </a:extLst>
          </p:cNvPr>
          <p:cNvSpPr txBox="1"/>
          <p:nvPr/>
        </p:nvSpPr>
        <p:spPr>
          <a:xfrm>
            <a:off x="1151638" y="634904"/>
            <a:ext cx="5291091" cy="400110"/>
          </a:xfrm>
          <a:prstGeom prst="rect">
            <a:avLst/>
          </a:prstGeom>
          <a:noFill/>
        </p:spPr>
        <p:txBody>
          <a:bodyPr wrap="square" rtlCol="0">
            <a:spAutoFit/>
          </a:bodyPr>
          <a:lstStyle/>
          <a:p>
            <a:r>
              <a:rPr lang="en-US" sz="2000" b="1" dirty="0"/>
              <a:t>VISION-TRANSFORMERS CLASSIFIER</a:t>
            </a:r>
            <a:endParaRPr lang="en-IN" sz="2000" b="1" dirty="0"/>
          </a:p>
        </p:txBody>
      </p:sp>
      <p:pic>
        <p:nvPicPr>
          <p:cNvPr id="3" name="Picture 5">
            <a:extLst>
              <a:ext uri="{FF2B5EF4-FFF2-40B4-BE49-F238E27FC236}">
                <a16:creationId xmlns:a16="http://schemas.microsoft.com/office/drawing/2014/main" id="{C11968F3-835E-3F19-802A-45D49C6D8364}"/>
              </a:ext>
            </a:extLst>
          </p:cNvPr>
          <p:cNvPicPr/>
          <p:nvPr/>
        </p:nvPicPr>
        <p:blipFill>
          <a:blip r:embed="rId2"/>
          <a:stretch/>
        </p:blipFill>
        <p:spPr>
          <a:xfrm>
            <a:off x="11247463" y="216404"/>
            <a:ext cx="837000" cy="837000"/>
          </a:xfrm>
          <a:prstGeom prst="rect">
            <a:avLst/>
          </a:prstGeom>
          <a:ln w="9360">
            <a:noFill/>
          </a:ln>
        </p:spPr>
      </p:pic>
      <p:pic>
        <p:nvPicPr>
          <p:cNvPr id="4" name="Picture 3">
            <a:extLst>
              <a:ext uri="{FF2B5EF4-FFF2-40B4-BE49-F238E27FC236}">
                <a16:creationId xmlns:a16="http://schemas.microsoft.com/office/drawing/2014/main" id="{13141565-BE93-8825-32B9-A8969D4E99FC}"/>
              </a:ext>
            </a:extLst>
          </p:cNvPr>
          <p:cNvPicPr/>
          <p:nvPr/>
        </p:nvPicPr>
        <p:blipFill>
          <a:blip r:embed="rId3"/>
          <a:stretch/>
        </p:blipFill>
        <p:spPr>
          <a:xfrm>
            <a:off x="8878" y="109484"/>
            <a:ext cx="1050840" cy="1050840"/>
          </a:xfrm>
          <a:prstGeom prst="rect">
            <a:avLst/>
          </a:prstGeom>
          <a:ln>
            <a:noFill/>
          </a:ln>
        </p:spPr>
      </p:pic>
    </p:spTree>
    <p:extLst>
      <p:ext uri="{BB962C8B-B14F-4D97-AF65-F5344CB8AC3E}">
        <p14:creationId xmlns:p14="http://schemas.microsoft.com/office/powerpoint/2010/main" val="1420486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9BFA6AA-07E8-6B4F-758C-A18252BB7679}"/>
              </a:ext>
            </a:extLst>
          </p:cNvPr>
          <p:cNvSpPr txBox="1"/>
          <p:nvPr/>
        </p:nvSpPr>
        <p:spPr>
          <a:xfrm>
            <a:off x="1050840" y="1160324"/>
            <a:ext cx="8883273" cy="5189177"/>
          </a:xfrm>
          <a:prstGeom prst="rect">
            <a:avLst/>
          </a:prstGeom>
          <a:noFill/>
        </p:spPr>
        <p:txBody>
          <a:bodyPr wrap="square">
            <a:spAutoFit/>
          </a:bodyPr>
          <a:lstStyle/>
          <a:p>
            <a:pPr marL="90170">
              <a:lnSpc>
                <a:spcPct val="115000"/>
              </a:lnSpc>
            </a:pPr>
            <a:r>
              <a:rPr lang="en-IN" sz="1700" b="1"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Input</a:t>
            </a:r>
            <a:r>
              <a:rPr lang="en-IN" sz="17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r>
              <a:rPr lang="en-IN" sz="1700" dirty="0">
                <a:solidFill>
                  <a:srgbClr val="00000A"/>
                </a:solidFill>
                <a:latin typeface="Calibri" panose="020F0502020204030204" pitchFamily="34" charset="0"/>
                <a:ea typeface="Calibri" panose="020F0502020204030204" pitchFamily="34" charset="0"/>
                <a:cs typeface="Calibri" panose="020F0502020204030204" pitchFamily="34" charset="0"/>
              </a:rPr>
              <a:t>Music Instrument Audio samples</a:t>
            </a:r>
            <a:endParaRPr lang="en-IN" sz="17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marL="90170">
              <a:lnSpc>
                <a:spcPct val="115000"/>
              </a:lnSpc>
            </a:pPr>
            <a:r>
              <a:rPr lang="en-IN" sz="17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a:p>
            <a:pPr marL="90170">
              <a:lnSpc>
                <a:spcPct val="115000"/>
              </a:lnSpc>
            </a:pPr>
            <a:r>
              <a:rPr lang="en-IN" sz="1700" b="1"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Mel Spectrogram Extraction:</a:t>
            </a:r>
          </a:p>
          <a:p>
            <a:pPr marL="90170">
              <a:lnSpc>
                <a:spcPct val="115000"/>
              </a:lnSpc>
            </a:pPr>
            <a:r>
              <a:rPr lang="en-IN" sz="17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Convert the audio clip to a time-domain signal.</a:t>
            </a:r>
          </a:p>
          <a:p>
            <a:pPr marL="90170">
              <a:lnSpc>
                <a:spcPct val="115000"/>
              </a:lnSpc>
            </a:pPr>
            <a:r>
              <a:rPr lang="en-IN" sz="17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Apply a short-time Fourier transform (STFT) to the time-domain signal.</a:t>
            </a:r>
          </a:p>
          <a:p>
            <a:pPr marL="90170">
              <a:lnSpc>
                <a:spcPct val="115000"/>
              </a:lnSpc>
            </a:pPr>
            <a:r>
              <a:rPr lang="en-IN" sz="17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Compute the mel spectrogram from the STFT coefficients.</a:t>
            </a:r>
          </a:p>
          <a:p>
            <a:pPr marL="90170">
              <a:lnSpc>
                <a:spcPct val="115000"/>
              </a:lnSpc>
            </a:pPr>
            <a:r>
              <a:rPr lang="en-IN" sz="17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a:p>
            <a:pPr marL="90170">
              <a:lnSpc>
                <a:spcPct val="115000"/>
              </a:lnSpc>
            </a:pPr>
            <a:r>
              <a:rPr lang="en-IN" sz="1700" b="1"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Vision Transformer Model:</a:t>
            </a:r>
          </a:p>
          <a:p>
            <a:pPr marL="90170">
              <a:lnSpc>
                <a:spcPct val="115000"/>
              </a:lnSpc>
            </a:pPr>
            <a:r>
              <a:rPr lang="en-IN" sz="17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The mel spectrogram is fed into a vision transformer model.</a:t>
            </a:r>
          </a:p>
          <a:p>
            <a:pPr marL="90170">
              <a:lnSpc>
                <a:spcPct val="115000"/>
              </a:lnSpc>
            </a:pPr>
            <a:r>
              <a:rPr lang="en-IN" sz="17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The vision transformer model learns to extract the features of the mel spectrogram that are relevant for music instrument classification.</a:t>
            </a:r>
          </a:p>
          <a:p>
            <a:pPr marL="90170">
              <a:lnSpc>
                <a:spcPct val="115000"/>
              </a:lnSpc>
            </a:pPr>
            <a:r>
              <a:rPr lang="en-IN" sz="17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a:p>
            <a:pPr marL="90170">
              <a:lnSpc>
                <a:spcPct val="115000"/>
              </a:lnSpc>
            </a:pPr>
            <a:r>
              <a:rPr lang="en-IN" sz="1700" b="1"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Classification:</a:t>
            </a:r>
          </a:p>
          <a:p>
            <a:pPr marL="90170">
              <a:lnSpc>
                <a:spcPct val="115000"/>
              </a:lnSpc>
            </a:pPr>
            <a:r>
              <a:rPr lang="en-IN" sz="17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The output of the vision transformer model is passed through a ViT classifier.</a:t>
            </a:r>
          </a:p>
          <a:p>
            <a:pPr marL="90170">
              <a:lnSpc>
                <a:spcPct val="115000"/>
              </a:lnSpc>
            </a:pPr>
            <a:r>
              <a:rPr lang="en-IN" sz="17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The classifier predicts the dominant instruments present in the audio clip as integers.</a:t>
            </a:r>
          </a:p>
          <a:p>
            <a:pPr marL="90170">
              <a:lnSpc>
                <a:spcPct val="115000"/>
              </a:lnSpc>
            </a:pPr>
            <a:r>
              <a:rPr lang="en-IN" sz="17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r>
              <a:rPr lang="en-IN" sz="1700" u="none" strike="noStrike"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endParaRPr lang="en-IN" sz="17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marL="90170">
              <a:lnSpc>
                <a:spcPct val="115000"/>
              </a:lnSpc>
              <a:spcAft>
                <a:spcPts val="1000"/>
              </a:spcAft>
            </a:pPr>
            <a:r>
              <a:rPr lang="en-IN" sz="17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2" name="Picture 5">
            <a:extLst>
              <a:ext uri="{FF2B5EF4-FFF2-40B4-BE49-F238E27FC236}">
                <a16:creationId xmlns:a16="http://schemas.microsoft.com/office/drawing/2014/main" id="{2C2C479C-6583-72EE-EFC3-95C8DF7FD3D3}"/>
              </a:ext>
            </a:extLst>
          </p:cNvPr>
          <p:cNvPicPr/>
          <p:nvPr/>
        </p:nvPicPr>
        <p:blipFill>
          <a:blip r:embed="rId2"/>
          <a:stretch/>
        </p:blipFill>
        <p:spPr>
          <a:xfrm>
            <a:off x="11238585" y="216404"/>
            <a:ext cx="837000" cy="837000"/>
          </a:xfrm>
          <a:prstGeom prst="rect">
            <a:avLst/>
          </a:prstGeom>
          <a:ln w="9360">
            <a:noFill/>
          </a:ln>
        </p:spPr>
      </p:pic>
      <p:pic>
        <p:nvPicPr>
          <p:cNvPr id="3" name="Picture 2">
            <a:extLst>
              <a:ext uri="{FF2B5EF4-FFF2-40B4-BE49-F238E27FC236}">
                <a16:creationId xmlns:a16="http://schemas.microsoft.com/office/drawing/2014/main" id="{55D297AA-ECCB-A71D-6CC8-7165E5A7ECEF}"/>
              </a:ext>
            </a:extLst>
          </p:cNvPr>
          <p:cNvPicPr/>
          <p:nvPr/>
        </p:nvPicPr>
        <p:blipFill>
          <a:blip r:embed="rId3"/>
          <a:stretch/>
        </p:blipFill>
        <p:spPr>
          <a:xfrm>
            <a:off x="0" y="109484"/>
            <a:ext cx="1050840" cy="1050840"/>
          </a:xfrm>
          <a:prstGeom prst="rect">
            <a:avLst/>
          </a:prstGeom>
          <a:ln>
            <a:noFill/>
          </a:ln>
        </p:spPr>
      </p:pic>
    </p:spTree>
    <p:extLst>
      <p:ext uri="{BB962C8B-B14F-4D97-AF65-F5344CB8AC3E}">
        <p14:creationId xmlns:p14="http://schemas.microsoft.com/office/powerpoint/2010/main" val="3552451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DE05B8-9644-2E6D-AAD8-A6B19B054049}"/>
              </a:ext>
            </a:extLst>
          </p:cNvPr>
          <p:cNvSpPr txBox="1"/>
          <p:nvPr/>
        </p:nvSpPr>
        <p:spPr>
          <a:xfrm>
            <a:off x="316005" y="1174313"/>
            <a:ext cx="8048066" cy="3257045"/>
          </a:xfrm>
          <a:prstGeom prst="rect">
            <a:avLst/>
          </a:prstGeom>
          <a:noFill/>
        </p:spPr>
        <p:txBody>
          <a:bodyPr wrap="square">
            <a:spAutoFit/>
          </a:bodyPr>
          <a:lstStyle/>
          <a:p>
            <a:pPr marL="90170">
              <a:lnSpc>
                <a:spcPct val="115000"/>
              </a:lnSpc>
            </a:pPr>
            <a:r>
              <a:rPr lang="en-IN" sz="2000" b="1"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Vision transformer model</a:t>
            </a:r>
            <a:r>
              <a:rPr lang="en-IN"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 vision transformer is a type of deep learning model that is used for image recognition. Vision transformers have been shown to be very effective for a variety of tasks, including music instrument classification.</a:t>
            </a:r>
          </a:p>
          <a:p>
            <a:pPr marL="90170">
              <a:lnSpc>
                <a:spcPct val="115000"/>
              </a:lnSpc>
            </a:pPr>
            <a:r>
              <a:rPr lang="en-IN"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a:p>
            <a:pPr marL="90170">
              <a:lnSpc>
                <a:spcPct val="115000"/>
              </a:lnSpc>
            </a:pPr>
            <a:r>
              <a:rPr lang="en-IN" sz="2000" b="1"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Classification</a:t>
            </a:r>
            <a:r>
              <a:rPr lang="en-IN"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The classifier is a machine learning model that is used to predict the class label of an input. In the case of music instrument classification, the classifier predicts the dominant instruments present in the audio clip.</a:t>
            </a:r>
          </a:p>
        </p:txBody>
      </p:sp>
      <p:pic>
        <p:nvPicPr>
          <p:cNvPr id="2" name="Picture 5">
            <a:extLst>
              <a:ext uri="{FF2B5EF4-FFF2-40B4-BE49-F238E27FC236}">
                <a16:creationId xmlns:a16="http://schemas.microsoft.com/office/drawing/2014/main" id="{AA53E346-C757-F16D-E124-F6BC356B5DC6}"/>
              </a:ext>
            </a:extLst>
          </p:cNvPr>
          <p:cNvPicPr/>
          <p:nvPr/>
        </p:nvPicPr>
        <p:blipFill>
          <a:blip r:embed="rId2"/>
          <a:stretch/>
        </p:blipFill>
        <p:spPr>
          <a:xfrm>
            <a:off x="11247463" y="216404"/>
            <a:ext cx="837000" cy="837000"/>
          </a:xfrm>
          <a:prstGeom prst="rect">
            <a:avLst/>
          </a:prstGeom>
          <a:ln w="9360">
            <a:noFill/>
          </a:ln>
        </p:spPr>
      </p:pic>
      <p:pic>
        <p:nvPicPr>
          <p:cNvPr id="4" name="Picture 3">
            <a:extLst>
              <a:ext uri="{FF2B5EF4-FFF2-40B4-BE49-F238E27FC236}">
                <a16:creationId xmlns:a16="http://schemas.microsoft.com/office/drawing/2014/main" id="{893C59F8-5477-A51D-9CA9-75BDC683B278}"/>
              </a:ext>
            </a:extLst>
          </p:cNvPr>
          <p:cNvPicPr/>
          <p:nvPr/>
        </p:nvPicPr>
        <p:blipFill>
          <a:blip r:embed="rId3"/>
          <a:stretch/>
        </p:blipFill>
        <p:spPr>
          <a:xfrm>
            <a:off x="8878" y="109484"/>
            <a:ext cx="1050840" cy="1050840"/>
          </a:xfrm>
          <a:prstGeom prst="rect">
            <a:avLst/>
          </a:prstGeom>
          <a:ln>
            <a:noFill/>
          </a:ln>
        </p:spPr>
      </p:pic>
    </p:spTree>
    <p:extLst>
      <p:ext uri="{BB962C8B-B14F-4D97-AF65-F5344CB8AC3E}">
        <p14:creationId xmlns:p14="http://schemas.microsoft.com/office/powerpoint/2010/main" val="1143903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295F1A-30CF-3990-B805-4CE4C3B27177}"/>
              </a:ext>
            </a:extLst>
          </p:cNvPr>
          <p:cNvSpPr txBox="1"/>
          <p:nvPr/>
        </p:nvSpPr>
        <p:spPr>
          <a:xfrm>
            <a:off x="286347" y="1053404"/>
            <a:ext cx="9487967" cy="5170390"/>
          </a:xfrm>
          <a:prstGeom prst="rect">
            <a:avLst/>
          </a:prstGeom>
          <a:noFill/>
        </p:spPr>
        <p:txBody>
          <a:bodyPr wrap="square">
            <a:spAutoFit/>
          </a:bodyPr>
          <a:lstStyle/>
          <a:p>
            <a:pPr marL="90170">
              <a:lnSpc>
                <a:spcPct val="115000"/>
              </a:lnSpc>
            </a:pPr>
            <a:endPar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15000"/>
              </a:lnSpc>
            </a:pPr>
            <a:r>
              <a:rPr lang="en-IN" b="1"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Data Collection and Preprocessing:</a:t>
            </a:r>
          </a:p>
          <a:p>
            <a:pPr marL="90170">
              <a:lnSpc>
                <a:spcPct val="115000"/>
              </a:lnSpc>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a:p>
            <a:pPr marL="90170">
              <a:lnSpc>
                <a:spcPct val="115000"/>
              </a:lnSpc>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Gather a diverse dataset of audio recordings containing various musical instruments. The dataset should cover different playing styles, pitches, and recording conditions.</a:t>
            </a:r>
          </a:p>
          <a:p>
            <a:pPr marL="90170">
              <a:lnSpc>
                <a:spcPct val="115000"/>
              </a:lnSpc>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Preprocess the audio data to create spectrogram representations. Divide the audio signals into short overlapping segments and apply a Fourier transform to each segment to obtain the magnitude of the frequency-domain representation. This results in a 2D image-like representation, where time is on the x-axis, and frequency is on the y-axis.</a:t>
            </a:r>
          </a:p>
          <a:p>
            <a:pPr marL="90170">
              <a:lnSpc>
                <a:spcPct val="115000"/>
              </a:lnSpc>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a:p>
            <a:pPr lvl="0">
              <a:lnSpc>
                <a:spcPct val="115000"/>
              </a:lnSpc>
            </a:pPr>
            <a:r>
              <a:rPr lang="en-IN" b="1"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Split the Dataset:</a:t>
            </a:r>
          </a:p>
          <a:p>
            <a:pPr marL="90170">
              <a:lnSpc>
                <a:spcPct val="115000"/>
              </a:lnSpc>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a:p>
            <a:pPr marL="90170">
              <a:lnSpc>
                <a:spcPct val="115000"/>
              </a:lnSpc>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Divide the dataset into training, validation, and testing sets. The training set is used to train the model, the validation set is used to tune hyperparameters and monitor performance, and the testing set is used to evaluate the final model.</a:t>
            </a:r>
          </a:p>
          <a:p>
            <a:pPr marL="90170">
              <a:lnSpc>
                <a:spcPct val="115000"/>
              </a:lnSpc>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2" name="Picture 5">
            <a:extLst>
              <a:ext uri="{FF2B5EF4-FFF2-40B4-BE49-F238E27FC236}">
                <a16:creationId xmlns:a16="http://schemas.microsoft.com/office/drawing/2014/main" id="{8CF48083-33F5-0B56-E640-859B2D19DE3B}"/>
              </a:ext>
            </a:extLst>
          </p:cNvPr>
          <p:cNvPicPr/>
          <p:nvPr/>
        </p:nvPicPr>
        <p:blipFill>
          <a:blip r:embed="rId2"/>
          <a:stretch/>
        </p:blipFill>
        <p:spPr>
          <a:xfrm>
            <a:off x="11247463" y="216404"/>
            <a:ext cx="837000" cy="837000"/>
          </a:xfrm>
          <a:prstGeom prst="rect">
            <a:avLst/>
          </a:prstGeom>
          <a:ln w="9360">
            <a:noFill/>
          </a:ln>
        </p:spPr>
      </p:pic>
      <p:pic>
        <p:nvPicPr>
          <p:cNvPr id="4" name="Picture 3">
            <a:extLst>
              <a:ext uri="{FF2B5EF4-FFF2-40B4-BE49-F238E27FC236}">
                <a16:creationId xmlns:a16="http://schemas.microsoft.com/office/drawing/2014/main" id="{FF1021B7-82A6-F3E7-37C6-555409CDB12E}"/>
              </a:ext>
            </a:extLst>
          </p:cNvPr>
          <p:cNvPicPr/>
          <p:nvPr/>
        </p:nvPicPr>
        <p:blipFill>
          <a:blip r:embed="rId3"/>
          <a:stretch/>
        </p:blipFill>
        <p:spPr>
          <a:xfrm>
            <a:off x="8878" y="109484"/>
            <a:ext cx="1050840" cy="1050840"/>
          </a:xfrm>
          <a:prstGeom prst="rect">
            <a:avLst/>
          </a:prstGeom>
          <a:ln>
            <a:noFill/>
          </a:ln>
        </p:spPr>
      </p:pic>
    </p:spTree>
    <p:extLst>
      <p:ext uri="{BB962C8B-B14F-4D97-AF65-F5344CB8AC3E}">
        <p14:creationId xmlns:p14="http://schemas.microsoft.com/office/powerpoint/2010/main" val="2598229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CC9765-A9DA-88A8-B0C9-BB0D1C76CF02}"/>
              </a:ext>
            </a:extLst>
          </p:cNvPr>
          <p:cNvSpPr txBox="1"/>
          <p:nvPr/>
        </p:nvSpPr>
        <p:spPr>
          <a:xfrm>
            <a:off x="208189" y="1186957"/>
            <a:ext cx="9992254" cy="2303451"/>
          </a:xfrm>
          <a:prstGeom prst="rect">
            <a:avLst/>
          </a:prstGeom>
          <a:noFill/>
        </p:spPr>
        <p:txBody>
          <a:bodyPr wrap="square">
            <a:spAutoFit/>
          </a:bodyPr>
          <a:lstStyle/>
          <a:p>
            <a:pPr lvl="0">
              <a:lnSpc>
                <a:spcPct val="115000"/>
              </a:lnSpc>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Vision Transformer Model Architecture:</a:t>
            </a:r>
          </a:p>
          <a:p>
            <a:pPr marL="90170">
              <a:lnSpc>
                <a:spcPct val="115000"/>
              </a:lnSpc>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a:p>
            <a:pPr marL="90170">
              <a:lnSpc>
                <a:spcPct val="115000"/>
              </a:lnSpc>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Adapt the Vision Transformer (ViT) architecture for music instrument classification. The ViT model processes 2D image-like data through self-attention layers, capturing global contextual information effectively.</a:t>
            </a:r>
          </a:p>
          <a:p>
            <a:pPr marL="90170">
              <a:lnSpc>
                <a:spcPct val="115000"/>
              </a:lnSpc>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Modify the input patch size and model dimensions to accommodate the spectrogram images. Consider the number of instruments you want to classify and adjust the output layer accordingly.</a:t>
            </a:r>
          </a:p>
        </p:txBody>
      </p:sp>
      <p:sp>
        <p:nvSpPr>
          <p:cNvPr id="2" name="TextBox 1">
            <a:extLst>
              <a:ext uri="{FF2B5EF4-FFF2-40B4-BE49-F238E27FC236}">
                <a16:creationId xmlns:a16="http://schemas.microsoft.com/office/drawing/2014/main" id="{C6B5B07C-5B77-015F-F347-9DA7E076525E}"/>
              </a:ext>
            </a:extLst>
          </p:cNvPr>
          <p:cNvSpPr txBox="1"/>
          <p:nvPr/>
        </p:nvSpPr>
        <p:spPr>
          <a:xfrm>
            <a:off x="208189" y="3703556"/>
            <a:ext cx="8836958" cy="2241383"/>
          </a:xfrm>
          <a:prstGeom prst="rect">
            <a:avLst/>
          </a:prstGeom>
          <a:noFill/>
        </p:spPr>
        <p:txBody>
          <a:bodyPr wrap="square">
            <a:spAutoFit/>
          </a:bodyPr>
          <a:lstStyle/>
          <a:p>
            <a:pPr>
              <a:lnSpc>
                <a:spcPct val="115000"/>
              </a:lnSpc>
              <a:spcAft>
                <a:spcPts val="1000"/>
              </a:spcAft>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Evaluation:</a:t>
            </a:r>
          </a:p>
          <a:p>
            <a:pPr marL="90170">
              <a:lnSpc>
                <a:spcPct val="115000"/>
              </a:lnSpc>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a:p>
            <a:pPr marL="90170">
              <a:lnSpc>
                <a:spcPct val="115000"/>
              </a:lnSpc>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Calculate metrics such as accuracy, precision, recall, F1 score, and confusion matrix to assess the model's effectiveness in instrument classification.</a:t>
            </a:r>
          </a:p>
          <a:p>
            <a:pPr marL="90170">
              <a:lnSpc>
                <a:spcPct val="115000"/>
              </a:lnSpc>
              <a:spcAft>
                <a:spcPts val="1000"/>
              </a:spcAft>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a:p>
            <a:pPr marL="90170">
              <a:lnSpc>
                <a:spcPct val="115000"/>
              </a:lnSpc>
              <a:spcAft>
                <a:spcPts val="1000"/>
              </a:spcAft>
            </a:pPr>
            <a:r>
              <a:rPr lang="en-IN"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4" name="Picture 5">
            <a:extLst>
              <a:ext uri="{FF2B5EF4-FFF2-40B4-BE49-F238E27FC236}">
                <a16:creationId xmlns:a16="http://schemas.microsoft.com/office/drawing/2014/main" id="{0326A5BE-E716-B19A-CCE6-6FF2A9A93AE3}"/>
              </a:ext>
            </a:extLst>
          </p:cNvPr>
          <p:cNvPicPr/>
          <p:nvPr/>
        </p:nvPicPr>
        <p:blipFill>
          <a:blip r:embed="rId2"/>
          <a:stretch/>
        </p:blipFill>
        <p:spPr>
          <a:xfrm>
            <a:off x="11238585" y="216404"/>
            <a:ext cx="837000" cy="837000"/>
          </a:xfrm>
          <a:prstGeom prst="rect">
            <a:avLst/>
          </a:prstGeom>
          <a:ln w="9360">
            <a:noFill/>
          </a:ln>
        </p:spPr>
      </p:pic>
      <p:pic>
        <p:nvPicPr>
          <p:cNvPr id="5" name="Picture 4">
            <a:extLst>
              <a:ext uri="{FF2B5EF4-FFF2-40B4-BE49-F238E27FC236}">
                <a16:creationId xmlns:a16="http://schemas.microsoft.com/office/drawing/2014/main" id="{81AF8879-C105-84F9-FA3F-8AADC9A8AB7C}"/>
              </a:ext>
            </a:extLst>
          </p:cNvPr>
          <p:cNvPicPr/>
          <p:nvPr/>
        </p:nvPicPr>
        <p:blipFill>
          <a:blip r:embed="rId3"/>
          <a:stretch/>
        </p:blipFill>
        <p:spPr>
          <a:xfrm>
            <a:off x="0" y="109484"/>
            <a:ext cx="1050840" cy="1050840"/>
          </a:xfrm>
          <a:prstGeom prst="rect">
            <a:avLst/>
          </a:prstGeom>
          <a:ln>
            <a:noFill/>
          </a:ln>
        </p:spPr>
      </p:pic>
    </p:spTree>
    <p:extLst>
      <p:ext uri="{BB962C8B-B14F-4D97-AF65-F5344CB8AC3E}">
        <p14:creationId xmlns:p14="http://schemas.microsoft.com/office/powerpoint/2010/main" val="1049446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21BE263-D2D6-9DB9-6B19-88E40DDD2054}"/>
              </a:ext>
            </a:extLst>
          </p:cNvPr>
          <p:cNvGraphicFramePr/>
          <p:nvPr>
            <p:extLst>
              <p:ext uri="{D42A27DB-BD31-4B8C-83A1-F6EECF244321}">
                <p14:modId xmlns:p14="http://schemas.microsoft.com/office/powerpoint/2010/main" val="3119474078"/>
              </p:ext>
            </p:extLst>
          </p:nvPr>
        </p:nvGraphicFramePr>
        <p:xfrm>
          <a:off x="2032000" y="-48827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586E0C6-CC08-24C1-2DCF-22BB5534BF84}"/>
              </a:ext>
            </a:extLst>
          </p:cNvPr>
          <p:cNvSpPr txBox="1"/>
          <p:nvPr/>
        </p:nvSpPr>
        <p:spPr>
          <a:xfrm>
            <a:off x="0" y="2036395"/>
            <a:ext cx="1358284" cy="646331"/>
          </a:xfrm>
          <a:prstGeom prst="rect">
            <a:avLst/>
          </a:prstGeom>
          <a:noFill/>
        </p:spPr>
        <p:txBody>
          <a:bodyPr wrap="square" rtlCol="0">
            <a:spAutoFit/>
          </a:bodyPr>
          <a:lstStyle/>
          <a:p>
            <a:r>
              <a:rPr lang="en-US" dirty="0"/>
              <a:t>Training Audio Input</a:t>
            </a:r>
            <a:endParaRPr lang="en-IN" dirty="0"/>
          </a:p>
        </p:txBody>
      </p:sp>
      <p:graphicFrame>
        <p:nvGraphicFramePr>
          <p:cNvPr id="6" name="Diagram 5">
            <a:extLst>
              <a:ext uri="{FF2B5EF4-FFF2-40B4-BE49-F238E27FC236}">
                <a16:creationId xmlns:a16="http://schemas.microsoft.com/office/drawing/2014/main" id="{15A4E0E2-C437-E936-7FF1-F334825D2934}"/>
              </a:ext>
            </a:extLst>
          </p:cNvPr>
          <p:cNvGraphicFramePr/>
          <p:nvPr>
            <p:extLst>
              <p:ext uri="{D42A27DB-BD31-4B8C-83A1-F6EECF244321}">
                <p14:modId xmlns:p14="http://schemas.microsoft.com/office/powerpoint/2010/main" val="129514699"/>
              </p:ext>
            </p:extLst>
          </p:nvPr>
        </p:nvGraphicFramePr>
        <p:xfrm>
          <a:off x="2032000" y="1509778"/>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Arrow: Right 6">
            <a:extLst>
              <a:ext uri="{FF2B5EF4-FFF2-40B4-BE49-F238E27FC236}">
                <a16:creationId xmlns:a16="http://schemas.microsoft.com/office/drawing/2014/main" id="{6A39B6F6-AFDA-57C3-BEB8-9DE1C287D2DD}"/>
              </a:ext>
            </a:extLst>
          </p:cNvPr>
          <p:cNvSpPr/>
          <p:nvPr/>
        </p:nvSpPr>
        <p:spPr>
          <a:xfrm>
            <a:off x="1486517" y="2009761"/>
            <a:ext cx="417250" cy="4793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C6CCDBE9-5011-6030-DB72-E1C5BA5BD9C1}"/>
              </a:ext>
            </a:extLst>
          </p:cNvPr>
          <p:cNvSpPr txBox="1"/>
          <p:nvPr/>
        </p:nvSpPr>
        <p:spPr>
          <a:xfrm>
            <a:off x="128233" y="3895945"/>
            <a:ext cx="1358284" cy="646331"/>
          </a:xfrm>
          <a:prstGeom prst="rect">
            <a:avLst/>
          </a:prstGeom>
          <a:noFill/>
        </p:spPr>
        <p:txBody>
          <a:bodyPr wrap="square" rtlCol="0">
            <a:spAutoFit/>
          </a:bodyPr>
          <a:lstStyle/>
          <a:p>
            <a:r>
              <a:rPr lang="en-US" dirty="0"/>
              <a:t>Testing Audio Input</a:t>
            </a:r>
            <a:endParaRPr lang="en-IN" dirty="0"/>
          </a:p>
        </p:txBody>
      </p:sp>
      <p:sp>
        <p:nvSpPr>
          <p:cNvPr id="9" name="Arrow: Right 8">
            <a:extLst>
              <a:ext uri="{FF2B5EF4-FFF2-40B4-BE49-F238E27FC236}">
                <a16:creationId xmlns:a16="http://schemas.microsoft.com/office/drawing/2014/main" id="{8570A5B9-C846-5A24-3632-F487583E45C3}"/>
              </a:ext>
            </a:extLst>
          </p:cNvPr>
          <p:cNvSpPr/>
          <p:nvPr/>
        </p:nvSpPr>
        <p:spPr>
          <a:xfrm>
            <a:off x="1550634" y="3889450"/>
            <a:ext cx="417250" cy="4793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Picture 5">
            <a:extLst>
              <a:ext uri="{FF2B5EF4-FFF2-40B4-BE49-F238E27FC236}">
                <a16:creationId xmlns:a16="http://schemas.microsoft.com/office/drawing/2014/main" id="{28510810-7D52-B81A-2031-0BA9D7623B3E}"/>
              </a:ext>
            </a:extLst>
          </p:cNvPr>
          <p:cNvPicPr/>
          <p:nvPr/>
        </p:nvPicPr>
        <p:blipFill>
          <a:blip r:embed="rId12"/>
          <a:stretch/>
        </p:blipFill>
        <p:spPr>
          <a:xfrm>
            <a:off x="11247463" y="216404"/>
            <a:ext cx="837000" cy="837000"/>
          </a:xfrm>
          <a:prstGeom prst="rect">
            <a:avLst/>
          </a:prstGeom>
          <a:ln w="9360">
            <a:noFill/>
          </a:ln>
        </p:spPr>
      </p:pic>
      <p:pic>
        <p:nvPicPr>
          <p:cNvPr id="3" name="Picture 2">
            <a:extLst>
              <a:ext uri="{FF2B5EF4-FFF2-40B4-BE49-F238E27FC236}">
                <a16:creationId xmlns:a16="http://schemas.microsoft.com/office/drawing/2014/main" id="{3C1B9148-E900-7624-E757-A77266051F5F}"/>
              </a:ext>
            </a:extLst>
          </p:cNvPr>
          <p:cNvPicPr/>
          <p:nvPr/>
        </p:nvPicPr>
        <p:blipFill>
          <a:blip r:embed="rId13"/>
          <a:stretch/>
        </p:blipFill>
        <p:spPr>
          <a:xfrm>
            <a:off x="8878" y="109484"/>
            <a:ext cx="1050840" cy="1050840"/>
          </a:xfrm>
          <a:prstGeom prst="rect">
            <a:avLst/>
          </a:prstGeom>
          <a:ln>
            <a:noFill/>
          </a:ln>
        </p:spPr>
      </p:pic>
    </p:spTree>
    <p:extLst>
      <p:ext uri="{BB962C8B-B14F-4D97-AF65-F5344CB8AC3E}">
        <p14:creationId xmlns:p14="http://schemas.microsoft.com/office/powerpoint/2010/main" val="4127119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D27545C-2B8A-AD3B-BC06-EF3C0BFAE8D2}"/>
              </a:ext>
            </a:extLst>
          </p:cNvPr>
          <p:cNvSpPr>
            <a:spLocks noChangeArrowheads="1"/>
          </p:cNvSpPr>
          <p:nvPr/>
        </p:nvSpPr>
        <p:spPr bwMode="auto">
          <a:xfrm>
            <a:off x="3888419" y="-565105"/>
            <a:ext cx="164852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sng" strike="noStrike" cap="none" normalizeH="0" baseline="0" dirty="0">
              <a:ln>
                <a:noFill/>
              </a:ln>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u="sng" dirty="0">
              <a:solidFill>
                <a:srgbClr val="00000A"/>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sng" strike="noStrike" cap="none" normalizeH="0" baseline="0" dirty="0">
              <a:ln>
                <a:noFill/>
              </a:ln>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u="sng" dirty="0">
              <a:solidFill>
                <a:srgbClr val="00000A"/>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00000A"/>
                </a:solidFill>
                <a:effectLst/>
                <a:latin typeface="Calibri" panose="020F0502020204030204" pitchFamily="34" charset="0"/>
                <a:ea typeface="Calibri" panose="020F0502020204030204" pitchFamily="34" charset="0"/>
                <a:cs typeface="Calibri" panose="020F0502020204030204" pitchFamily="34" charset="0"/>
              </a:rPr>
              <a:t>BLOCK DIAGRAM</a:t>
            </a:r>
            <a:endParaRPr kumimoji="0" lang="en-US" altLang="en-US"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pic>
        <p:nvPicPr>
          <p:cNvPr id="4097" name="Picture 1">
            <a:extLst>
              <a:ext uri="{FF2B5EF4-FFF2-40B4-BE49-F238E27FC236}">
                <a16:creationId xmlns:a16="http://schemas.microsoft.com/office/drawing/2014/main" id="{CD910B28-77B9-5DAE-69FF-4053DA1F8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483" y="1160324"/>
            <a:ext cx="8667431" cy="46666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A9DEF3E-F2FB-0599-4403-CE5142588B68}"/>
              </a:ext>
            </a:extLst>
          </p:cNvPr>
          <p:cNvSpPr>
            <a:spLocks noChangeArrowheads="1"/>
          </p:cNvSpPr>
          <p:nvPr/>
        </p:nvSpPr>
        <p:spPr bwMode="auto">
          <a:xfrm>
            <a:off x="0" y="4518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4" name="Picture 5">
            <a:extLst>
              <a:ext uri="{FF2B5EF4-FFF2-40B4-BE49-F238E27FC236}">
                <a16:creationId xmlns:a16="http://schemas.microsoft.com/office/drawing/2014/main" id="{CF2C09DB-4CB7-F828-05B9-CB708E3765B4}"/>
              </a:ext>
            </a:extLst>
          </p:cNvPr>
          <p:cNvPicPr/>
          <p:nvPr/>
        </p:nvPicPr>
        <p:blipFill>
          <a:blip r:embed="rId3"/>
          <a:stretch/>
        </p:blipFill>
        <p:spPr>
          <a:xfrm>
            <a:off x="11247463" y="216404"/>
            <a:ext cx="837000" cy="837000"/>
          </a:xfrm>
          <a:prstGeom prst="rect">
            <a:avLst/>
          </a:prstGeom>
          <a:ln w="9360">
            <a:noFill/>
          </a:ln>
        </p:spPr>
      </p:pic>
      <p:pic>
        <p:nvPicPr>
          <p:cNvPr id="5" name="Picture 4">
            <a:extLst>
              <a:ext uri="{FF2B5EF4-FFF2-40B4-BE49-F238E27FC236}">
                <a16:creationId xmlns:a16="http://schemas.microsoft.com/office/drawing/2014/main" id="{EAE90018-E141-5DC9-FC23-68CEAE07C8E8}"/>
              </a:ext>
            </a:extLst>
          </p:cNvPr>
          <p:cNvPicPr/>
          <p:nvPr/>
        </p:nvPicPr>
        <p:blipFill>
          <a:blip r:embed="rId4"/>
          <a:stretch/>
        </p:blipFill>
        <p:spPr>
          <a:xfrm>
            <a:off x="8878" y="109484"/>
            <a:ext cx="1050840" cy="1050840"/>
          </a:xfrm>
          <a:prstGeom prst="rect">
            <a:avLst/>
          </a:prstGeom>
          <a:ln>
            <a:noFill/>
          </a:ln>
        </p:spPr>
      </p:pic>
    </p:spTree>
    <p:extLst>
      <p:ext uri="{BB962C8B-B14F-4D97-AF65-F5344CB8AC3E}">
        <p14:creationId xmlns:p14="http://schemas.microsoft.com/office/powerpoint/2010/main" val="1328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ACF7B6-E8C7-9DC5-916B-2BAF72EA4A54}"/>
              </a:ext>
            </a:extLst>
          </p:cNvPr>
          <p:cNvSpPr txBox="1"/>
          <p:nvPr/>
        </p:nvSpPr>
        <p:spPr>
          <a:xfrm>
            <a:off x="1127465" y="585736"/>
            <a:ext cx="6075829" cy="6691062"/>
          </a:xfrm>
          <a:prstGeom prst="rect">
            <a:avLst/>
          </a:prstGeom>
          <a:noFill/>
        </p:spPr>
        <p:txBody>
          <a:bodyPr wrap="square">
            <a:spAutoFit/>
          </a:bodyPr>
          <a:lstStyle/>
          <a:p>
            <a:pPr marL="90170">
              <a:lnSpc>
                <a:spcPct val="115000"/>
              </a:lnSpc>
            </a:pPr>
            <a:r>
              <a:rPr lang="en-IN" sz="12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from sklearn.metrics import confusion_matrix</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import numpy as np</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import pandas as pd</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import matplotlib.pyplot as plt</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from sklearn import metrics</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 </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true_labels = ['trumpet', 'cello', 'flute', 'sax', 'viola', 'oboe']</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predicted_labels = [1, 3, 5, 2, 4, 0]</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 </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 Create a mapping between string labels and integer representations</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label_map = {'trumpet': 1, 'cello': 3, 'flute' : 5, 'sax' : 2, 'viola' : 4, 'oboe' : 0}</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 </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 Convert the true and predicted labels to integer representations</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true_labels_int = [label_map[label] for label in true_labels]</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predicted_labels_int = [label_map[label] if isinstance(label, str) else label for label in predicted_labels]</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 </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 Get the unique classes (integer labels) from both sets of labels</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classes = np.unique(true_labels_int + predicted_labels_int)</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100" dirty="0">
                <a:effectLst/>
                <a:latin typeface="Courier New" panose="02070309020205020404" pitchFamily="49" charset="0"/>
                <a:ea typeface="Times New Roman" panose="02020603050405020304" pitchFamily="18" charset="0"/>
                <a:cs typeface="Calibri" panose="020F0502020204030204" pitchFamily="34" charset="0"/>
              </a:rPr>
              <a:t> </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endParaRPr lang="en-IN" sz="12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A8FE3E7B-8AD2-D28E-3D72-60DC776E2C78}"/>
              </a:ext>
            </a:extLst>
          </p:cNvPr>
          <p:cNvSpPr txBox="1"/>
          <p:nvPr/>
        </p:nvSpPr>
        <p:spPr>
          <a:xfrm>
            <a:off x="1535838" y="216404"/>
            <a:ext cx="3977196" cy="369332"/>
          </a:xfrm>
          <a:prstGeom prst="rect">
            <a:avLst/>
          </a:prstGeom>
          <a:noFill/>
        </p:spPr>
        <p:txBody>
          <a:bodyPr wrap="square" rtlCol="0">
            <a:spAutoFit/>
          </a:bodyPr>
          <a:lstStyle/>
          <a:p>
            <a:r>
              <a:rPr lang="en-US" b="1" dirty="0"/>
              <a:t>IMPLEMENTATION</a:t>
            </a:r>
            <a:endParaRPr lang="en-IN" b="1" dirty="0"/>
          </a:p>
        </p:txBody>
      </p:sp>
      <p:pic>
        <p:nvPicPr>
          <p:cNvPr id="4" name="Picture 5">
            <a:extLst>
              <a:ext uri="{FF2B5EF4-FFF2-40B4-BE49-F238E27FC236}">
                <a16:creationId xmlns:a16="http://schemas.microsoft.com/office/drawing/2014/main" id="{3B93C621-47CC-B74B-78BE-0BB8666D5B50}"/>
              </a:ext>
            </a:extLst>
          </p:cNvPr>
          <p:cNvPicPr/>
          <p:nvPr/>
        </p:nvPicPr>
        <p:blipFill>
          <a:blip r:embed="rId2"/>
          <a:stretch/>
        </p:blipFill>
        <p:spPr>
          <a:xfrm>
            <a:off x="11238585" y="216404"/>
            <a:ext cx="837000" cy="837000"/>
          </a:xfrm>
          <a:prstGeom prst="rect">
            <a:avLst/>
          </a:prstGeom>
          <a:ln w="9360">
            <a:noFill/>
          </a:ln>
        </p:spPr>
      </p:pic>
      <p:pic>
        <p:nvPicPr>
          <p:cNvPr id="5" name="Picture 4">
            <a:extLst>
              <a:ext uri="{FF2B5EF4-FFF2-40B4-BE49-F238E27FC236}">
                <a16:creationId xmlns:a16="http://schemas.microsoft.com/office/drawing/2014/main" id="{99CD7654-2150-43EA-5633-E508CC563645}"/>
              </a:ext>
            </a:extLst>
          </p:cNvPr>
          <p:cNvPicPr/>
          <p:nvPr/>
        </p:nvPicPr>
        <p:blipFill>
          <a:blip r:embed="rId3"/>
          <a:stretch/>
        </p:blipFill>
        <p:spPr>
          <a:xfrm>
            <a:off x="0" y="109484"/>
            <a:ext cx="1050840" cy="1050840"/>
          </a:xfrm>
          <a:prstGeom prst="rect">
            <a:avLst/>
          </a:prstGeom>
          <a:ln>
            <a:noFill/>
          </a:ln>
        </p:spPr>
      </p:pic>
    </p:spTree>
    <p:extLst>
      <p:ext uri="{BB962C8B-B14F-4D97-AF65-F5344CB8AC3E}">
        <p14:creationId xmlns:p14="http://schemas.microsoft.com/office/powerpoint/2010/main" val="2488525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A1BE2D-6DD1-B795-FFA1-C707B7E50BDC}"/>
              </a:ext>
            </a:extLst>
          </p:cNvPr>
          <p:cNvSpPr txBox="1"/>
          <p:nvPr/>
        </p:nvSpPr>
        <p:spPr>
          <a:xfrm>
            <a:off x="405827" y="1275622"/>
            <a:ext cx="6100482" cy="4306756"/>
          </a:xfrm>
          <a:prstGeom prst="rect">
            <a:avLst/>
          </a:prstGeom>
          <a:noFill/>
        </p:spPr>
        <p:txBody>
          <a:bodyPr wrap="square">
            <a:spAutoFit/>
          </a:bodyPr>
          <a:lstStyle/>
          <a:p>
            <a:pPr>
              <a:lnSpc>
                <a:spcPts val="1425"/>
              </a:lnSpc>
              <a:spcAft>
                <a:spcPts val="1000"/>
              </a:spcAft>
            </a:pPr>
            <a:r>
              <a:rPr lang="en-IN" sz="1200" dirty="0">
                <a:effectLst/>
                <a:latin typeface="Courier New" panose="02070309020205020404" pitchFamily="49" charset="0"/>
                <a:ea typeface="Times New Roman" panose="02020603050405020304" pitchFamily="18" charset="0"/>
                <a:cs typeface="Calibri" panose="020F0502020204030204" pitchFamily="34" charset="0"/>
              </a:rPr>
              <a:t># Generate the confusion matrix</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200" dirty="0">
                <a:effectLst/>
                <a:latin typeface="Courier New" panose="02070309020205020404" pitchFamily="49" charset="0"/>
                <a:ea typeface="Times New Roman" panose="02020603050405020304" pitchFamily="18" charset="0"/>
                <a:cs typeface="Calibri" panose="020F0502020204030204" pitchFamily="34" charset="0"/>
              </a:rPr>
              <a:t>cm = confusion_matrix(true_labels_int, predicted_labels_int, labels=classes)</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200" dirty="0">
                <a:effectLst/>
                <a:latin typeface="Courier New" panose="02070309020205020404" pitchFamily="49" charset="0"/>
                <a:ea typeface="Times New Roman" panose="02020603050405020304" pitchFamily="18"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200" dirty="0">
                <a:effectLst/>
                <a:latin typeface="Courier New" panose="02070309020205020404" pitchFamily="49" charset="0"/>
                <a:ea typeface="Times New Roman" panose="02020603050405020304" pitchFamily="18" charset="0"/>
                <a:cs typeface="Calibri" panose="020F0502020204030204" pitchFamily="34" charset="0"/>
              </a:rPr>
              <a:t>#print(cm)</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200" dirty="0">
                <a:effectLst/>
                <a:latin typeface="Courier New" panose="02070309020205020404" pitchFamily="49" charset="0"/>
                <a:ea typeface="Times New Roman" panose="02020603050405020304" pitchFamily="18"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200" dirty="0">
                <a:effectLst/>
                <a:latin typeface="Courier New" panose="02070309020205020404" pitchFamily="49" charset="0"/>
                <a:ea typeface="Times New Roman" panose="02020603050405020304" pitchFamily="18" charset="0"/>
                <a:cs typeface="Calibri" panose="020F0502020204030204" pitchFamily="34" charset="0"/>
              </a:rPr>
              <a:t>cm_display = metrics.ConfusionMatrixDisplay(confusion_matrix = cm)</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200" dirty="0">
                <a:effectLst/>
                <a:latin typeface="Courier New" panose="02070309020205020404" pitchFamily="49" charset="0"/>
                <a:ea typeface="Times New Roman" panose="02020603050405020304" pitchFamily="18" charset="0"/>
                <a:cs typeface="Calibri" panose="020F0502020204030204" pitchFamily="34" charset="0"/>
              </a:rPr>
              <a:t>cm_display.plot()</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spcAft>
                <a:spcPts val="1000"/>
              </a:spcAft>
            </a:pPr>
            <a:r>
              <a:rPr lang="en-IN" sz="1200" dirty="0">
                <a:effectLst/>
                <a:latin typeface="Courier New" panose="02070309020205020404" pitchFamily="49" charset="0"/>
                <a:ea typeface="Times New Roman" panose="02020603050405020304" pitchFamily="18" charset="0"/>
                <a:cs typeface="Calibri" panose="020F0502020204030204" pitchFamily="34" charset="0"/>
              </a:rPr>
              <a:t>plt.show()</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marL="90170">
              <a:lnSpc>
                <a:spcPct val="115000"/>
              </a:lnSpc>
            </a:pPr>
            <a:r>
              <a:rPr lang="en-IN"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a:p>
            <a:pPr marL="90170">
              <a:lnSpc>
                <a:spcPct val="115000"/>
              </a:lnSpc>
            </a:pPr>
            <a:r>
              <a:rPr lang="en-IN"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a:p>
            <a:pPr marL="90170">
              <a:lnSpc>
                <a:spcPct val="115000"/>
              </a:lnSpc>
            </a:pPr>
            <a:r>
              <a:rPr lang="en-IN"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p>
          <a:p>
            <a:pPr marL="90170">
              <a:lnSpc>
                <a:spcPct val="115000"/>
              </a:lnSpc>
              <a:spcAft>
                <a:spcPts val="1000"/>
              </a:spcAft>
            </a:pPr>
            <a:r>
              <a:rPr lang="en-IN"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 </a:t>
            </a:r>
            <a:endParaRPr lang="en-IN" dirty="0"/>
          </a:p>
        </p:txBody>
      </p:sp>
      <p:pic>
        <p:nvPicPr>
          <p:cNvPr id="2" name="Picture 5">
            <a:extLst>
              <a:ext uri="{FF2B5EF4-FFF2-40B4-BE49-F238E27FC236}">
                <a16:creationId xmlns:a16="http://schemas.microsoft.com/office/drawing/2014/main" id="{6629D342-AB6B-2951-542C-FD2DC1A5FFA4}"/>
              </a:ext>
            </a:extLst>
          </p:cNvPr>
          <p:cNvPicPr/>
          <p:nvPr/>
        </p:nvPicPr>
        <p:blipFill>
          <a:blip r:embed="rId2"/>
          <a:stretch/>
        </p:blipFill>
        <p:spPr>
          <a:xfrm>
            <a:off x="11238585" y="216404"/>
            <a:ext cx="837000" cy="837000"/>
          </a:xfrm>
          <a:prstGeom prst="rect">
            <a:avLst/>
          </a:prstGeom>
          <a:ln w="9360">
            <a:noFill/>
          </a:ln>
        </p:spPr>
      </p:pic>
      <p:pic>
        <p:nvPicPr>
          <p:cNvPr id="4" name="Picture 3">
            <a:extLst>
              <a:ext uri="{FF2B5EF4-FFF2-40B4-BE49-F238E27FC236}">
                <a16:creationId xmlns:a16="http://schemas.microsoft.com/office/drawing/2014/main" id="{12EBD68C-AB8D-16D9-D411-EDBEA0946B61}"/>
              </a:ext>
            </a:extLst>
          </p:cNvPr>
          <p:cNvPicPr/>
          <p:nvPr/>
        </p:nvPicPr>
        <p:blipFill>
          <a:blip r:embed="rId3"/>
          <a:stretch/>
        </p:blipFill>
        <p:spPr>
          <a:xfrm>
            <a:off x="0" y="109484"/>
            <a:ext cx="1050840" cy="1050840"/>
          </a:xfrm>
          <a:prstGeom prst="rect">
            <a:avLst/>
          </a:prstGeom>
          <a:ln>
            <a:noFill/>
          </a:ln>
        </p:spPr>
      </p:pic>
    </p:spTree>
    <p:extLst>
      <p:ext uri="{BB962C8B-B14F-4D97-AF65-F5344CB8AC3E}">
        <p14:creationId xmlns:p14="http://schemas.microsoft.com/office/powerpoint/2010/main" val="29290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1981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u="sng" spc="-1" dirty="0">
                <a:solidFill>
                  <a:srgbClr val="000000"/>
                </a:solidFill>
                <a:uFill>
                  <a:solidFill>
                    <a:srgbClr val="FFFFFF"/>
                  </a:solidFill>
                </a:uFill>
                <a:latin typeface="Calibri"/>
                <a:ea typeface="DejaVu Sans"/>
              </a:rPr>
              <a:t>Team Composition</a:t>
            </a:r>
            <a:endParaRPr lang="en-IN" spc="-1" dirty="0">
              <a:solidFill>
                <a:srgbClr val="000000"/>
              </a:solidFill>
              <a:uFill>
                <a:solidFill>
                  <a:srgbClr val="FFFFFF"/>
                </a:solidFill>
              </a:uFill>
              <a:latin typeface="Arial"/>
            </a:endParaRPr>
          </a:p>
        </p:txBody>
      </p:sp>
      <p:graphicFrame>
        <p:nvGraphicFramePr>
          <p:cNvPr id="82" name="Table 2"/>
          <p:cNvGraphicFramePr/>
          <p:nvPr>
            <p:extLst>
              <p:ext uri="{D42A27DB-BD31-4B8C-83A1-F6EECF244321}">
                <p14:modId xmlns:p14="http://schemas.microsoft.com/office/powerpoint/2010/main" val="1870060177"/>
              </p:ext>
            </p:extLst>
          </p:nvPr>
        </p:nvGraphicFramePr>
        <p:xfrm>
          <a:off x="3200520" y="1623960"/>
          <a:ext cx="4465440" cy="3193920"/>
        </p:xfrm>
        <a:graphic>
          <a:graphicData uri="http://schemas.openxmlformats.org/drawingml/2006/table">
            <a:tbl>
              <a:tblPr/>
              <a:tblGrid>
                <a:gridCol w="2232720">
                  <a:extLst>
                    <a:ext uri="{9D8B030D-6E8A-4147-A177-3AD203B41FA5}">
                      <a16:colId xmlns:a16="http://schemas.microsoft.com/office/drawing/2014/main" val="20000"/>
                    </a:ext>
                  </a:extLst>
                </a:gridCol>
                <a:gridCol w="2232720">
                  <a:extLst>
                    <a:ext uri="{9D8B030D-6E8A-4147-A177-3AD203B41FA5}">
                      <a16:colId xmlns:a16="http://schemas.microsoft.com/office/drawing/2014/main" val="20001"/>
                    </a:ext>
                  </a:extLst>
                </a:gridCol>
              </a:tblGrid>
              <a:tr h="1418400">
                <a:tc>
                  <a:txBody>
                    <a:bodyPr/>
                    <a:lstStyle/>
                    <a:p>
                      <a:pPr>
                        <a:lnSpc>
                          <a:spcPct val="100000"/>
                        </a:lnSpc>
                      </a:pPr>
                      <a:r>
                        <a:rPr lang="en-US" sz="1800" b="0" strike="noStrike" spc="-1" dirty="0">
                          <a:solidFill>
                            <a:srgbClr val="000000"/>
                          </a:solidFill>
                          <a:uFill>
                            <a:solidFill>
                              <a:srgbClr val="FFFFFF"/>
                            </a:solidFill>
                          </a:uFill>
                          <a:latin typeface="Calibri"/>
                        </a:rPr>
                        <a:t>A</a:t>
                      </a:r>
                      <a:r>
                        <a:rPr lang="en-IN" sz="1800" b="0" strike="noStrike" spc="-1" dirty="0">
                          <a:solidFill>
                            <a:srgbClr val="000000"/>
                          </a:solidFill>
                          <a:uFill>
                            <a:solidFill>
                              <a:srgbClr val="FFFFFF"/>
                            </a:solidFill>
                          </a:uFill>
                          <a:latin typeface="Calibri"/>
                        </a:rPr>
                        <a:t>chyuth S.S</a:t>
                      </a:r>
                      <a:endParaRPr lang="en-IN"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800" b="0" strike="noStrike" spc="-1" dirty="0">
                          <a:solidFill>
                            <a:srgbClr val="000000"/>
                          </a:solidFill>
                          <a:uFill>
                            <a:solidFill>
                              <a:srgbClr val="FFFFFF"/>
                            </a:solidFill>
                          </a:uFill>
                          <a:latin typeface="Calibri"/>
                        </a:rPr>
                        <a:t>P</a:t>
                      </a:r>
                      <a:r>
                        <a:rPr lang="en-IN" sz="1800" b="0" strike="noStrike" spc="-1" dirty="0">
                          <a:solidFill>
                            <a:srgbClr val="000000"/>
                          </a:solidFill>
                          <a:uFill>
                            <a:solidFill>
                              <a:srgbClr val="FFFFFF"/>
                            </a:solidFill>
                          </a:uFill>
                          <a:latin typeface="Calibri"/>
                        </a:rPr>
                        <a:t>ES1UG21EC010</a:t>
                      </a:r>
                      <a:endParaRPr lang="en-IN"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887760">
                <a:tc>
                  <a:txBody>
                    <a:bodyPr/>
                    <a:lstStyle/>
                    <a:p>
                      <a:pPr>
                        <a:lnSpc>
                          <a:spcPct val="100000"/>
                        </a:lnSpc>
                      </a:pPr>
                      <a:r>
                        <a:rPr lang="en-US" sz="1800" b="0" strike="noStrike" spc="-1" dirty="0">
                          <a:solidFill>
                            <a:srgbClr val="000000"/>
                          </a:solidFill>
                          <a:uFill>
                            <a:solidFill>
                              <a:srgbClr val="FFFFFF"/>
                            </a:solidFill>
                          </a:uFill>
                          <a:latin typeface="Calibri"/>
                        </a:rPr>
                        <a:t>A</a:t>
                      </a:r>
                      <a:r>
                        <a:rPr lang="en-IN" sz="1800" b="0" strike="noStrike" spc="-1" dirty="0">
                          <a:solidFill>
                            <a:srgbClr val="000000"/>
                          </a:solidFill>
                          <a:uFill>
                            <a:solidFill>
                              <a:srgbClr val="FFFFFF"/>
                            </a:solidFill>
                          </a:uFill>
                          <a:latin typeface="Calibri"/>
                        </a:rPr>
                        <a:t>kshay Angadi</a:t>
                      </a:r>
                      <a:endParaRPr lang="en-IN" sz="1800" b="0" strike="noStrike" spc="-1" dirty="0">
                        <a:solidFill>
                          <a:srgbClr val="000000"/>
                        </a:solidFill>
                        <a:uFill>
                          <a:solidFill>
                            <a:srgbClr val="FFFFFF"/>
                          </a:solidFill>
                        </a:uFill>
                        <a:latin typeface="Arial"/>
                      </a:endParaRPr>
                    </a:p>
                  </a:txBody>
                  <a:tcP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a:lnSpc>
                          <a:spcPct val="100000"/>
                        </a:lnSpc>
                      </a:pPr>
                      <a:r>
                        <a:rPr lang="en-US" sz="1800" b="0" strike="noStrike" spc="-1" dirty="0">
                          <a:solidFill>
                            <a:srgbClr val="000000"/>
                          </a:solidFill>
                          <a:uFill>
                            <a:solidFill>
                              <a:srgbClr val="FFFFFF"/>
                            </a:solidFill>
                          </a:uFill>
                          <a:latin typeface="Calibri"/>
                        </a:rPr>
                        <a:t>P</a:t>
                      </a:r>
                      <a:r>
                        <a:rPr lang="en-IN" sz="1800" b="0" strike="noStrike" spc="-1" dirty="0">
                          <a:solidFill>
                            <a:srgbClr val="000000"/>
                          </a:solidFill>
                          <a:uFill>
                            <a:solidFill>
                              <a:srgbClr val="FFFFFF"/>
                            </a:solidFill>
                          </a:uFill>
                          <a:latin typeface="Calibri"/>
                        </a:rPr>
                        <a:t>ES1UG21EC030</a:t>
                      </a:r>
                      <a:endParaRPr lang="en-IN" sz="1800" b="0" strike="noStrike" spc="-1" dirty="0">
                        <a:solidFill>
                          <a:srgbClr val="000000"/>
                        </a:solidFill>
                        <a:uFill>
                          <a:solidFill>
                            <a:srgbClr val="FFFFFF"/>
                          </a:solidFill>
                        </a:uFill>
                        <a:latin typeface="Arial"/>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extLst>
                  <a:ext uri="{0D108BD9-81ED-4DB2-BD59-A6C34878D82A}">
                    <a16:rowId xmlns:a16="http://schemas.microsoft.com/office/drawing/2014/main" val="10001"/>
                  </a:ext>
                </a:extLst>
              </a:tr>
              <a:tr h="887760">
                <a:tc>
                  <a:txBody>
                    <a:bodyPr/>
                    <a:lstStyle/>
                    <a:p>
                      <a:pPr>
                        <a:lnSpc>
                          <a:spcPct val="100000"/>
                        </a:lnSpc>
                      </a:pPr>
                      <a:r>
                        <a:rPr lang="en-US" sz="1800" b="0" strike="noStrike" spc="-1" dirty="0">
                          <a:solidFill>
                            <a:srgbClr val="000000"/>
                          </a:solidFill>
                          <a:uFill>
                            <a:solidFill>
                              <a:srgbClr val="FFFFFF"/>
                            </a:solidFill>
                          </a:uFill>
                          <a:latin typeface="Calibri"/>
                        </a:rPr>
                        <a:t>A</a:t>
                      </a:r>
                      <a:r>
                        <a:rPr lang="en-IN" sz="1800" b="0" strike="noStrike" spc="-1" dirty="0">
                          <a:solidFill>
                            <a:srgbClr val="000000"/>
                          </a:solidFill>
                          <a:uFill>
                            <a:solidFill>
                              <a:srgbClr val="FFFFFF"/>
                            </a:solidFill>
                          </a:uFill>
                          <a:latin typeface="Calibri"/>
                        </a:rPr>
                        <a:t>nanya Belavadi S</a:t>
                      </a:r>
                      <a:endParaRPr lang="en-IN"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dirty="0">
                          <a:solidFill>
                            <a:srgbClr val="000000"/>
                          </a:solidFill>
                          <a:uFill>
                            <a:solidFill>
                              <a:srgbClr val="FFFFFF"/>
                            </a:solidFill>
                          </a:uFill>
                          <a:latin typeface="Calibri"/>
                        </a:rPr>
                        <a:t>PES1UG21EC035</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bl>
          </a:graphicData>
        </a:graphic>
      </p:graphicFrame>
      <p:sp>
        <p:nvSpPr>
          <p:cNvPr id="83" name="CustomShape 3"/>
          <p:cNvSpPr/>
          <p:nvPr/>
        </p:nvSpPr>
        <p:spPr>
          <a:xfrm>
            <a:off x="2222220" y="5268060"/>
            <a:ext cx="5793480" cy="638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pc="-1" dirty="0">
                <a:solidFill>
                  <a:srgbClr val="000000"/>
                </a:solidFill>
                <a:uFill>
                  <a:solidFill>
                    <a:srgbClr val="FFFFFF"/>
                  </a:solidFill>
                </a:uFill>
                <a:latin typeface="Calibri"/>
                <a:ea typeface="DejaVu Sans"/>
              </a:rPr>
              <a:t>Guide :  Prof Ashwini Bhat (ECE)</a:t>
            </a:r>
            <a:endParaRPr lang="en-IN" spc="-1" dirty="0">
              <a:solidFill>
                <a:srgbClr val="000000"/>
              </a:solidFill>
              <a:uFill>
                <a:solidFill>
                  <a:srgbClr val="FFFFFF"/>
                </a:solidFill>
              </a:uFill>
              <a:latin typeface="Arial"/>
            </a:endParaRPr>
          </a:p>
        </p:txBody>
      </p:sp>
      <p:pic>
        <p:nvPicPr>
          <p:cNvPr id="84" name="Picture 5"/>
          <p:cNvPicPr/>
          <p:nvPr/>
        </p:nvPicPr>
        <p:blipFill>
          <a:blip r:embed="rId2"/>
          <a:stretch/>
        </p:blipFill>
        <p:spPr>
          <a:xfrm>
            <a:off x="11021748" y="208620"/>
            <a:ext cx="921600" cy="921600"/>
          </a:xfrm>
          <a:prstGeom prst="rect">
            <a:avLst/>
          </a:prstGeom>
          <a:ln w="9360">
            <a:noFill/>
          </a:ln>
        </p:spPr>
      </p:pic>
      <p:sp>
        <p:nvSpPr>
          <p:cNvPr id="85" name="CustomShape 4"/>
          <p:cNvSpPr/>
          <p:nvPr/>
        </p:nvSpPr>
        <p:spPr>
          <a:xfrm>
            <a:off x="1981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lang="en-IN" spc="-1" dirty="0">
              <a:solidFill>
                <a:srgbClr val="000000"/>
              </a:solidFill>
              <a:uFill>
                <a:solidFill>
                  <a:srgbClr val="FFFFFF"/>
                </a:solidFill>
              </a:uFill>
              <a:latin typeface="Arial"/>
            </a:endParaRPr>
          </a:p>
        </p:txBody>
      </p:sp>
      <p:sp>
        <p:nvSpPr>
          <p:cNvPr id="86" name="CustomShape 5"/>
          <p:cNvSpPr/>
          <p:nvPr/>
        </p:nvSpPr>
        <p:spPr>
          <a:xfrm>
            <a:off x="4648080" y="6356520"/>
            <a:ext cx="38088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endParaRPr lang="en-IN" spc="-1" dirty="0">
              <a:solidFill>
                <a:srgbClr val="000000"/>
              </a:solidFill>
              <a:uFill>
                <a:solidFill>
                  <a:srgbClr val="FFFFFF"/>
                </a:solidFill>
              </a:uFill>
              <a:latin typeface="Arial"/>
            </a:endParaRPr>
          </a:p>
        </p:txBody>
      </p:sp>
      <p:sp>
        <p:nvSpPr>
          <p:cNvPr id="87" name="CustomShape 6"/>
          <p:cNvSpPr/>
          <p:nvPr/>
        </p:nvSpPr>
        <p:spPr>
          <a:xfrm>
            <a:off x="9829920" y="6356520"/>
            <a:ext cx="3798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460142A-6CEE-45B9-83D6-D1FD7C217DED}" type="slidenum">
              <a:rPr lang="en-IN" sz="1200" spc="-1">
                <a:solidFill>
                  <a:srgbClr val="8B8B8B"/>
                </a:solidFill>
                <a:uFill>
                  <a:solidFill>
                    <a:srgbClr val="FFFFFF"/>
                  </a:solidFill>
                </a:uFill>
                <a:latin typeface="Calibri"/>
                <a:ea typeface="DejaVu Sans"/>
              </a:rPr>
              <a:t>2</a:t>
            </a:fld>
            <a:endParaRPr lang="en-IN" spc="-1" dirty="0">
              <a:solidFill>
                <a:srgbClr val="000000"/>
              </a:solidFill>
              <a:uFill>
                <a:solidFill>
                  <a:srgbClr val="FFFFFF"/>
                </a:solidFill>
              </a:uFill>
              <a:latin typeface="Arial"/>
            </a:endParaRPr>
          </a:p>
        </p:txBody>
      </p:sp>
      <p:pic>
        <p:nvPicPr>
          <p:cNvPr id="88" name="Picture 87"/>
          <p:cNvPicPr/>
          <p:nvPr/>
        </p:nvPicPr>
        <p:blipFill>
          <a:blip r:embed="rId3"/>
          <a:stretch/>
        </p:blipFill>
        <p:spPr>
          <a:xfrm>
            <a:off x="47191" y="144000"/>
            <a:ext cx="1050840" cy="1050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EFFE202-881C-6306-7073-9E41C61AFCD0}"/>
              </a:ext>
            </a:extLst>
          </p:cNvPr>
          <p:cNvSpPr>
            <a:spLocks noChangeArrowheads="1"/>
          </p:cNvSpPr>
          <p:nvPr/>
        </p:nvSpPr>
        <p:spPr bwMode="auto">
          <a:xfrm>
            <a:off x="1147950" y="-134909"/>
            <a:ext cx="4181383"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000A"/>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rgbClr val="00000A"/>
                </a:solidFill>
                <a:latin typeface="Calibri" panose="020F0502020204030204" pitchFamily="34" charset="0"/>
                <a:cs typeface="Calibri" panose="020F0502020204030204" pitchFamily="34" charset="0"/>
              </a:rPr>
              <a:t>CONFUSION MATRIX</a:t>
            </a:r>
            <a:endParaRPr kumimoji="0" lang="en-US" altLang="en-US" sz="800" b="1" i="0" u="none" strike="noStrike" cap="none" normalizeH="0" baseline="0" dirty="0">
              <a:ln>
                <a:noFill/>
              </a:ln>
              <a:solidFill>
                <a:schemeClr val="tx1"/>
              </a:solidFill>
              <a:effectLst/>
            </a:endParaRPr>
          </a:p>
        </p:txBody>
      </p:sp>
      <p:pic>
        <p:nvPicPr>
          <p:cNvPr id="5121" name="Picture 2">
            <a:extLst>
              <a:ext uri="{FF2B5EF4-FFF2-40B4-BE49-F238E27FC236}">
                <a16:creationId xmlns:a16="http://schemas.microsoft.com/office/drawing/2014/main" id="{AC7013F5-6761-0E2A-D8E0-716DF8320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260" y="1023021"/>
            <a:ext cx="6168588" cy="53820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C3E7932-EC70-7AAD-B5EE-408AA601F9A4}"/>
              </a:ext>
            </a:extLst>
          </p:cNvPr>
          <p:cNvSpPr>
            <a:spLocks noChangeArrowheads="1"/>
          </p:cNvSpPr>
          <p:nvPr/>
        </p:nvSpPr>
        <p:spPr bwMode="auto">
          <a:xfrm>
            <a:off x="0" y="4465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4" name="Picture 5">
            <a:extLst>
              <a:ext uri="{FF2B5EF4-FFF2-40B4-BE49-F238E27FC236}">
                <a16:creationId xmlns:a16="http://schemas.microsoft.com/office/drawing/2014/main" id="{9C7DAC9F-D283-DB41-CFAD-2F00BEF60BD0}"/>
              </a:ext>
            </a:extLst>
          </p:cNvPr>
          <p:cNvPicPr/>
          <p:nvPr/>
        </p:nvPicPr>
        <p:blipFill>
          <a:blip r:embed="rId3"/>
          <a:stretch/>
        </p:blipFill>
        <p:spPr>
          <a:xfrm>
            <a:off x="11247463" y="216404"/>
            <a:ext cx="837000" cy="837000"/>
          </a:xfrm>
          <a:prstGeom prst="rect">
            <a:avLst/>
          </a:prstGeom>
          <a:ln w="9360">
            <a:noFill/>
          </a:ln>
        </p:spPr>
      </p:pic>
      <p:pic>
        <p:nvPicPr>
          <p:cNvPr id="5" name="Picture 4">
            <a:extLst>
              <a:ext uri="{FF2B5EF4-FFF2-40B4-BE49-F238E27FC236}">
                <a16:creationId xmlns:a16="http://schemas.microsoft.com/office/drawing/2014/main" id="{956CA1D4-975A-726F-27A4-64D9E6F41329}"/>
              </a:ext>
            </a:extLst>
          </p:cNvPr>
          <p:cNvPicPr/>
          <p:nvPr/>
        </p:nvPicPr>
        <p:blipFill>
          <a:blip r:embed="rId4"/>
          <a:stretch/>
        </p:blipFill>
        <p:spPr>
          <a:xfrm>
            <a:off x="8878" y="109484"/>
            <a:ext cx="1050840" cy="1050840"/>
          </a:xfrm>
          <a:prstGeom prst="rect">
            <a:avLst/>
          </a:prstGeom>
          <a:ln>
            <a:noFill/>
          </a:ln>
        </p:spPr>
      </p:pic>
    </p:spTree>
    <p:extLst>
      <p:ext uri="{BB962C8B-B14F-4D97-AF65-F5344CB8AC3E}">
        <p14:creationId xmlns:p14="http://schemas.microsoft.com/office/powerpoint/2010/main" val="1927978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7CB429-49FB-2B47-6527-38448E67D68B}"/>
              </a:ext>
            </a:extLst>
          </p:cNvPr>
          <p:cNvSpPr>
            <a:spLocks noChangeArrowheads="1"/>
          </p:cNvSpPr>
          <p:nvPr/>
        </p:nvSpPr>
        <p:spPr bwMode="auto">
          <a:xfrm>
            <a:off x="234965" y="1297961"/>
            <a:ext cx="604684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from sklearn.metrics import classification_report</a:t>
            </a:r>
            <a:endParaRPr kumimoji="0" lang="en-US" altLang="en-US" sz="1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#tn, fp, fn, tp = confusion_matrix().ravel()</a:t>
            </a:r>
            <a:endParaRPr kumimoji="0" lang="en-US" altLang="en-US" sz="1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#(tn, fp, fn, tp)</a:t>
            </a:r>
            <a:endParaRPr kumimoji="0" lang="en-US" altLang="en-US" sz="1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#Confusion Matrix metrics</a:t>
            </a:r>
            <a:endParaRPr kumimoji="0" lang="en-US" altLang="en-US" sz="1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matrix = classification_report(true_labels_int, predicted_labels_int)</a:t>
            </a:r>
            <a:endParaRPr kumimoji="0" lang="en-US" altLang="en-US" sz="1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print("Classificatio Report: \n", matrix)</a:t>
            </a:r>
            <a:endParaRPr kumimoji="0" lang="en-US" altLang="en-US" sz="1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Arial" panose="020B0604020202020204" pitchFamily="34" charset="0"/>
            </a:endParaRPr>
          </a:p>
        </p:txBody>
      </p:sp>
      <p:pic>
        <p:nvPicPr>
          <p:cNvPr id="6145" name="Picture 1">
            <a:extLst>
              <a:ext uri="{FF2B5EF4-FFF2-40B4-BE49-F238E27FC236}">
                <a16:creationId xmlns:a16="http://schemas.microsoft.com/office/drawing/2014/main" id="{40BCB053-B6A0-7242-6968-F758234AE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72" y="2476870"/>
            <a:ext cx="3984766" cy="20591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26AC05DF-512B-4DAE-93B8-53670CCF5023}"/>
              </a:ext>
            </a:extLst>
          </p:cNvPr>
          <p:cNvSpPr>
            <a:spLocks noChangeArrowheads="1"/>
          </p:cNvSpPr>
          <p:nvPr/>
        </p:nvSpPr>
        <p:spPr bwMode="auto">
          <a:xfrm>
            <a:off x="214372" y="4882931"/>
            <a:ext cx="572464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Accuracy = metrics.accuracy_score(true_labels_int, predicted_labels_int)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print(Accuracy)</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pic>
        <p:nvPicPr>
          <p:cNvPr id="7" name="Picture 1">
            <a:extLst>
              <a:ext uri="{FF2B5EF4-FFF2-40B4-BE49-F238E27FC236}">
                <a16:creationId xmlns:a16="http://schemas.microsoft.com/office/drawing/2014/main" id="{B1D3F9CA-EA57-742A-767D-2A2D72F054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055" y="5674333"/>
            <a:ext cx="1844675" cy="2825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a:extLst>
              <a:ext uri="{FF2B5EF4-FFF2-40B4-BE49-F238E27FC236}">
                <a16:creationId xmlns:a16="http://schemas.microsoft.com/office/drawing/2014/main" id="{DE387D30-B677-15B5-6377-460ED5294BEF}"/>
              </a:ext>
            </a:extLst>
          </p:cNvPr>
          <p:cNvPicPr/>
          <p:nvPr/>
        </p:nvPicPr>
        <p:blipFill>
          <a:blip r:embed="rId4"/>
          <a:stretch/>
        </p:blipFill>
        <p:spPr>
          <a:xfrm>
            <a:off x="11238585" y="216404"/>
            <a:ext cx="837000" cy="837000"/>
          </a:xfrm>
          <a:prstGeom prst="rect">
            <a:avLst/>
          </a:prstGeom>
          <a:ln w="9360">
            <a:noFill/>
          </a:ln>
        </p:spPr>
      </p:pic>
      <p:pic>
        <p:nvPicPr>
          <p:cNvPr id="9" name="Picture 8">
            <a:extLst>
              <a:ext uri="{FF2B5EF4-FFF2-40B4-BE49-F238E27FC236}">
                <a16:creationId xmlns:a16="http://schemas.microsoft.com/office/drawing/2014/main" id="{C3111078-E06A-898A-2952-96000CB59F8A}"/>
              </a:ext>
            </a:extLst>
          </p:cNvPr>
          <p:cNvPicPr/>
          <p:nvPr/>
        </p:nvPicPr>
        <p:blipFill>
          <a:blip r:embed="rId5"/>
          <a:stretch/>
        </p:blipFill>
        <p:spPr>
          <a:xfrm>
            <a:off x="0" y="109484"/>
            <a:ext cx="1050840" cy="1050840"/>
          </a:xfrm>
          <a:prstGeom prst="rect">
            <a:avLst/>
          </a:prstGeom>
          <a:ln>
            <a:noFill/>
          </a:ln>
        </p:spPr>
      </p:pic>
    </p:spTree>
    <p:extLst>
      <p:ext uri="{BB962C8B-B14F-4D97-AF65-F5344CB8AC3E}">
        <p14:creationId xmlns:p14="http://schemas.microsoft.com/office/powerpoint/2010/main" val="1763142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F87B-7889-BBE4-3A78-D4DF9D35A96D}"/>
              </a:ext>
            </a:extLst>
          </p:cNvPr>
          <p:cNvSpPr>
            <a:spLocks noGrp="1"/>
          </p:cNvSpPr>
          <p:nvPr>
            <p:ph type="title"/>
          </p:nvPr>
        </p:nvSpPr>
        <p:spPr>
          <a:xfrm>
            <a:off x="1317170" y="393004"/>
            <a:ext cx="8596668" cy="1320800"/>
          </a:xfrm>
        </p:spPr>
        <p:txBody>
          <a:bodyPr/>
          <a:lstStyle/>
          <a:p>
            <a:r>
              <a:rPr lang="en-US" b="1" dirty="0"/>
              <a:t>Applications</a:t>
            </a:r>
            <a:endParaRPr lang="en-IN" b="1" dirty="0"/>
          </a:p>
        </p:txBody>
      </p:sp>
      <p:sp>
        <p:nvSpPr>
          <p:cNvPr id="3" name="Content Placeholder 2">
            <a:extLst>
              <a:ext uri="{FF2B5EF4-FFF2-40B4-BE49-F238E27FC236}">
                <a16:creationId xmlns:a16="http://schemas.microsoft.com/office/drawing/2014/main" id="{32BEFE26-E86A-D5CA-B749-1C0860511724}"/>
              </a:ext>
            </a:extLst>
          </p:cNvPr>
          <p:cNvSpPr>
            <a:spLocks noGrp="1"/>
          </p:cNvSpPr>
          <p:nvPr>
            <p:ph idx="1"/>
          </p:nvPr>
        </p:nvSpPr>
        <p:spPr>
          <a:xfrm>
            <a:off x="553046" y="1270000"/>
            <a:ext cx="8596669" cy="3880773"/>
          </a:xfrm>
        </p:spPr>
        <p:txBody>
          <a:bodyPr>
            <a:noAutofit/>
          </a:bodyPr>
          <a:lstStyle/>
          <a:p>
            <a:pPr>
              <a:buFont typeface="Arial" panose="020B0604020202020204" pitchFamily="34" charset="0"/>
              <a:buChar char="•"/>
            </a:pPr>
            <a:r>
              <a:rPr lang="en-US" sz="1600" dirty="0"/>
              <a:t>Automatic music transcription: This is the process of automatically converting an audio recording of music into a musical score. One of the steps in automatic music transcription is to identify the different instruments that are being played in the recording. This can be done using spectrogram classification.</a:t>
            </a:r>
          </a:p>
          <a:p>
            <a:pPr>
              <a:buFont typeface="Arial" panose="020B0604020202020204" pitchFamily="34" charset="0"/>
              <a:buChar char="•"/>
            </a:pPr>
            <a:r>
              <a:rPr lang="en-US" sz="1600" dirty="0"/>
              <a:t>Music information retrieval: This is the process of retrieving information about music, such as the title, artist, and lyrics of a song. One of the tasks in music information retrieval is to identify the different instruments that are being played in a song. This can be done using spectrogram classification.</a:t>
            </a:r>
          </a:p>
          <a:p>
            <a:pPr>
              <a:buFont typeface="Arial" panose="020B0604020202020204" pitchFamily="34" charset="0"/>
              <a:buChar char="•"/>
            </a:pPr>
            <a:r>
              <a:rPr lang="en-US" sz="1600" dirty="0"/>
              <a:t>Music recommendation: This is the process of recommending music to users based on their listening history and preferences. One of the factors that can be used to recommend music is the type of instruments that are being played in the music. This can be done using spectrogram classification.</a:t>
            </a:r>
          </a:p>
          <a:p>
            <a:pPr>
              <a:buFont typeface="Arial" panose="020B0604020202020204" pitchFamily="34" charset="0"/>
              <a:buChar char="•"/>
            </a:pPr>
            <a:r>
              <a:rPr lang="en-US" sz="1600" dirty="0"/>
              <a:t>Music generation: This is the process of creating new music, such as by generating new melodies, chords, or rhythms. One of the steps in music generation is to identify the type of instruments that should be used in the music. This can be done using spectrogram classification.</a:t>
            </a:r>
          </a:p>
          <a:p>
            <a:pPr>
              <a:buFont typeface="Arial" panose="020B0604020202020204" pitchFamily="34" charset="0"/>
              <a:buChar char="•"/>
            </a:pPr>
            <a:r>
              <a:rPr lang="en-US" sz="1600" dirty="0"/>
              <a:t>Music education: This is the process of teaching people about music. One of the ways that music can be taught is by using spectrograms to illustrate the different sounds that are produced by different instruments.</a:t>
            </a:r>
            <a:endParaRPr lang="en-IN" sz="1600" dirty="0"/>
          </a:p>
        </p:txBody>
      </p:sp>
      <p:pic>
        <p:nvPicPr>
          <p:cNvPr id="4" name="Picture 5">
            <a:extLst>
              <a:ext uri="{FF2B5EF4-FFF2-40B4-BE49-F238E27FC236}">
                <a16:creationId xmlns:a16="http://schemas.microsoft.com/office/drawing/2014/main" id="{4DB8AFE3-6095-6DD2-2D1A-3CC402FB53FB}"/>
              </a:ext>
            </a:extLst>
          </p:cNvPr>
          <p:cNvPicPr/>
          <p:nvPr/>
        </p:nvPicPr>
        <p:blipFill>
          <a:blip r:embed="rId2"/>
          <a:stretch/>
        </p:blipFill>
        <p:spPr>
          <a:xfrm>
            <a:off x="11247463" y="216404"/>
            <a:ext cx="837000" cy="837000"/>
          </a:xfrm>
          <a:prstGeom prst="rect">
            <a:avLst/>
          </a:prstGeom>
          <a:ln w="9360">
            <a:noFill/>
          </a:ln>
        </p:spPr>
      </p:pic>
      <p:pic>
        <p:nvPicPr>
          <p:cNvPr id="5" name="Picture 4">
            <a:extLst>
              <a:ext uri="{FF2B5EF4-FFF2-40B4-BE49-F238E27FC236}">
                <a16:creationId xmlns:a16="http://schemas.microsoft.com/office/drawing/2014/main" id="{459A664C-1045-01ED-71F2-A2C346812160}"/>
              </a:ext>
            </a:extLst>
          </p:cNvPr>
          <p:cNvPicPr/>
          <p:nvPr/>
        </p:nvPicPr>
        <p:blipFill>
          <a:blip r:embed="rId3"/>
          <a:stretch/>
        </p:blipFill>
        <p:spPr>
          <a:xfrm>
            <a:off x="8878" y="109484"/>
            <a:ext cx="1050840" cy="1050840"/>
          </a:xfrm>
          <a:prstGeom prst="rect">
            <a:avLst/>
          </a:prstGeom>
          <a:ln>
            <a:noFill/>
          </a:ln>
        </p:spPr>
      </p:pic>
    </p:spTree>
    <p:extLst>
      <p:ext uri="{BB962C8B-B14F-4D97-AF65-F5344CB8AC3E}">
        <p14:creationId xmlns:p14="http://schemas.microsoft.com/office/powerpoint/2010/main" val="1545606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63090A-C291-630E-D942-06C7DFB18B23}"/>
              </a:ext>
            </a:extLst>
          </p:cNvPr>
          <p:cNvSpPr txBox="1"/>
          <p:nvPr/>
        </p:nvSpPr>
        <p:spPr>
          <a:xfrm>
            <a:off x="1146264" y="744158"/>
            <a:ext cx="9043147" cy="4533292"/>
          </a:xfrm>
          <a:prstGeom prst="rect">
            <a:avLst/>
          </a:prstGeom>
          <a:noFill/>
        </p:spPr>
        <p:txBody>
          <a:bodyPr wrap="square">
            <a:spAutoFit/>
          </a:bodyPr>
          <a:lstStyle/>
          <a:p>
            <a:pPr marL="90170" algn="ctr">
              <a:lnSpc>
                <a:spcPct val="115000"/>
              </a:lnSpc>
            </a:pPr>
            <a:r>
              <a:rPr lang="en-IN" sz="3600" dirty="0">
                <a:effectLst/>
                <a:latin typeface="Calibri" panose="020F0502020204030204" pitchFamily="34" charset="0"/>
                <a:ea typeface="Calibri" panose="020F0502020204030204" pitchFamily="34" charset="0"/>
                <a:cs typeface="Calibri" panose="020F0502020204030204" pitchFamily="34" charset="0"/>
              </a:rPr>
              <a:t>References </a:t>
            </a:r>
          </a:p>
          <a:p>
            <a:pPr marL="90170">
              <a:lnSpc>
                <a:spcPct val="115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p>
          <a:p>
            <a:pPr marL="90170">
              <a:lnSpc>
                <a:spcPct val="115000"/>
              </a:lnSpc>
            </a:pPr>
            <a:endParaRPr lang="en-IN" dirty="0">
              <a:latin typeface="Calibri" panose="020F0502020204030204" pitchFamily="34" charset="0"/>
              <a:ea typeface="Calibri" panose="020F0502020204030204" pitchFamily="34" charset="0"/>
              <a:cs typeface="Calibri" panose="020F0502020204030204" pitchFamily="34" charset="0"/>
            </a:endParaRPr>
          </a:p>
          <a:p>
            <a:pPr marL="90170">
              <a:lnSpc>
                <a:spcPct val="115000"/>
              </a:lnSpc>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90170">
              <a:lnSpc>
                <a:spcPct val="115000"/>
              </a:lnSpc>
            </a:pPr>
            <a:r>
              <a:rPr lang="en-IN" sz="1800" dirty="0">
                <a:effectLst/>
                <a:latin typeface="Calibri" panose="020F0502020204030204" pitchFamily="34" charset="0"/>
                <a:ea typeface="Calibri" panose="020F0502020204030204" pitchFamily="34" charset="0"/>
                <a:cs typeface="Calibri" panose="020F0502020204030204" pitchFamily="34" charset="0"/>
              </a:rPr>
              <a:t>1.</a:t>
            </a:r>
            <a:r>
              <a:rPr lang="en-IN" sz="1800" dirty="0">
                <a:effectLst/>
                <a:latin typeface="Segoe UI" panose="020B0502040204020203" pitchFamily="34" charset="0"/>
                <a:ea typeface="Calibri" panose="020F0502020204030204" pitchFamily="34" charset="0"/>
                <a:cs typeface="Calibri" panose="020F0502020204030204" pitchFamily="34" charset="0"/>
              </a:rPr>
              <a:t> Birajdar, G.K., Patil, M.D. Speech and music classification using spectrogram based statistical descriptors and extreme learning machine. </a:t>
            </a:r>
            <a:r>
              <a:rPr lang="en-IN" sz="1800" i="1" dirty="0">
                <a:effectLst/>
                <a:latin typeface="Calibri" panose="020F0502020204030204" pitchFamily="34" charset="0"/>
                <a:ea typeface="Calibri" panose="020F0502020204030204" pitchFamily="34" charset="0"/>
                <a:cs typeface="Calibri" panose="020F0502020204030204" pitchFamily="34" charset="0"/>
              </a:rPr>
              <a:t>Multimed Tools Appl</a:t>
            </a:r>
            <a:r>
              <a:rPr lang="en-IN" sz="1800" dirty="0">
                <a:effectLst/>
                <a:latin typeface="Calibri" panose="020F0502020204030204" pitchFamily="34" charset="0"/>
                <a:ea typeface="Calibri" panose="020F0502020204030204" pitchFamily="34" charset="0"/>
                <a:cs typeface="Calibri" panose="020F0502020204030204" pitchFamily="34" charset="0"/>
              </a:rPr>
              <a:t> 78, 15141–15168 (2019).</a:t>
            </a:r>
          </a:p>
          <a:p>
            <a:pPr marL="90170">
              <a:lnSpc>
                <a:spcPct val="115000"/>
              </a:lnSpc>
            </a:pPr>
            <a:r>
              <a:rPr lang="en-IN" sz="1800" dirty="0">
                <a:effectLst/>
                <a:latin typeface="Segoe UI" panose="020B0502040204020203" pitchFamily="34" charset="0"/>
                <a:ea typeface="Calibri" panose="020F0502020204030204" pitchFamily="34" charset="0"/>
                <a:cs typeface="Calibri" panose="020F0502020204030204" pitchFamily="34" charset="0"/>
              </a:rPr>
              <a:t>https://doi.org/10.1007/s11042-018-6899-z</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90170">
              <a:lnSpc>
                <a:spcPct val="115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p>
          <a:p>
            <a:pPr marL="90170">
              <a:lnSpc>
                <a:spcPct val="115000"/>
              </a:lnSpc>
            </a:pPr>
            <a:r>
              <a:rPr lang="en-IN" sz="1800" dirty="0">
                <a:effectLst/>
                <a:latin typeface="Calibri" panose="020F0502020204030204" pitchFamily="34" charset="0"/>
                <a:ea typeface="Calibri" panose="020F0502020204030204" pitchFamily="34" charset="0"/>
                <a:cs typeface="Calibri" panose="020F0502020204030204" pitchFamily="34" charset="0"/>
              </a:rPr>
              <a:t>2. Arijit Ghosal, R. Chakraborty, Bibhas Chandra Dhara, and Sanjoy Kumar Saha, “Song/instrumental classification using spectrogram based contextual features,” Sep. 2012, doi: https://doi.org/10.1145/2381716.2381722</a:t>
            </a:r>
          </a:p>
          <a:p>
            <a:pPr marL="90170">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p>
        </p:txBody>
      </p:sp>
      <p:pic>
        <p:nvPicPr>
          <p:cNvPr id="2" name="Picture 5">
            <a:extLst>
              <a:ext uri="{FF2B5EF4-FFF2-40B4-BE49-F238E27FC236}">
                <a16:creationId xmlns:a16="http://schemas.microsoft.com/office/drawing/2014/main" id="{32DFE9EF-F6A0-A2CD-821A-8EDABAF0DB5C}"/>
              </a:ext>
            </a:extLst>
          </p:cNvPr>
          <p:cNvPicPr/>
          <p:nvPr/>
        </p:nvPicPr>
        <p:blipFill>
          <a:blip r:embed="rId2"/>
          <a:stretch/>
        </p:blipFill>
        <p:spPr>
          <a:xfrm>
            <a:off x="11238585" y="216404"/>
            <a:ext cx="837000" cy="837000"/>
          </a:xfrm>
          <a:prstGeom prst="rect">
            <a:avLst/>
          </a:prstGeom>
          <a:ln w="9360">
            <a:noFill/>
          </a:ln>
        </p:spPr>
      </p:pic>
      <p:pic>
        <p:nvPicPr>
          <p:cNvPr id="4" name="Picture 3">
            <a:extLst>
              <a:ext uri="{FF2B5EF4-FFF2-40B4-BE49-F238E27FC236}">
                <a16:creationId xmlns:a16="http://schemas.microsoft.com/office/drawing/2014/main" id="{A16E2A46-C1CB-D42A-0CC1-5CE3A1E1FA59}"/>
              </a:ext>
            </a:extLst>
          </p:cNvPr>
          <p:cNvPicPr/>
          <p:nvPr/>
        </p:nvPicPr>
        <p:blipFill>
          <a:blip r:embed="rId3"/>
          <a:stretch/>
        </p:blipFill>
        <p:spPr>
          <a:xfrm>
            <a:off x="0" y="109484"/>
            <a:ext cx="1050840" cy="1050840"/>
          </a:xfrm>
          <a:prstGeom prst="rect">
            <a:avLst/>
          </a:prstGeom>
          <a:ln>
            <a:noFill/>
          </a:ln>
        </p:spPr>
      </p:pic>
    </p:spTree>
    <p:extLst>
      <p:ext uri="{BB962C8B-B14F-4D97-AF65-F5344CB8AC3E}">
        <p14:creationId xmlns:p14="http://schemas.microsoft.com/office/powerpoint/2010/main" val="3419972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5091-972E-41EC-E27B-FD44D69E07E5}"/>
              </a:ext>
            </a:extLst>
          </p:cNvPr>
          <p:cNvSpPr>
            <a:spLocks noGrp="1"/>
          </p:cNvSpPr>
          <p:nvPr>
            <p:ph type="title"/>
          </p:nvPr>
        </p:nvSpPr>
        <p:spPr/>
        <p:txBody>
          <a:bodyPr>
            <a:normAutofit/>
          </a:bodyPr>
          <a:lstStyle/>
          <a:p>
            <a:r>
              <a:rPr lang="en-US" sz="7200" dirty="0">
                <a:solidFill>
                  <a:schemeClr val="tx1"/>
                </a:solidFill>
              </a:rPr>
              <a:t>THANK YOU</a:t>
            </a:r>
            <a:endParaRPr lang="en-IN" sz="7200" dirty="0">
              <a:solidFill>
                <a:schemeClr val="tx1"/>
              </a:solidFill>
            </a:endParaRPr>
          </a:p>
        </p:txBody>
      </p:sp>
    </p:spTree>
    <p:extLst>
      <p:ext uri="{BB962C8B-B14F-4D97-AF65-F5344CB8AC3E}">
        <p14:creationId xmlns:p14="http://schemas.microsoft.com/office/powerpoint/2010/main" val="228683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1981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u="sng" spc="-1">
                <a:solidFill>
                  <a:srgbClr val="000000"/>
                </a:solidFill>
                <a:uFill>
                  <a:solidFill>
                    <a:srgbClr val="FFFFFF"/>
                  </a:solidFill>
                </a:uFill>
                <a:latin typeface="Calibri"/>
                <a:ea typeface="DejaVu Sans"/>
              </a:rPr>
              <a:t>Contents</a:t>
            </a:r>
            <a:endParaRPr lang="en-IN" spc="-1">
              <a:solidFill>
                <a:srgbClr val="000000"/>
              </a:solidFill>
              <a:uFill>
                <a:solidFill>
                  <a:srgbClr val="FFFFFF"/>
                </a:solidFill>
              </a:uFill>
              <a:latin typeface="Arial"/>
            </a:endParaRPr>
          </a:p>
        </p:txBody>
      </p:sp>
      <p:sp>
        <p:nvSpPr>
          <p:cNvPr id="90" name="CustomShape 2"/>
          <p:cNvSpPr/>
          <p:nvPr/>
        </p:nvSpPr>
        <p:spPr>
          <a:xfrm>
            <a:off x="1981200" y="1600200"/>
            <a:ext cx="8130466" cy="290077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buClr>
                <a:srgbClr val="000000"/>
              </a:buClr>
              <a:buFont typeface="Arial"/>
              <a:buChar char="•"/>
            </a:pPr>
            <a:r>
              <a:rPr lang="en-IN" sz="2800" spc="-1" dirty="0">
                <a:uFill>
                  <a:solidFill>
                    <a:srgbClr val="FFFFFF"/>
                  </a:solidFill>
                </a:uFill>
                <a:latin typeface="Arial" panose="020B0604020202020204" pitchFamily="34" charset="0"/>
                <a:ea typeface="DejaVu Sans"/>
                <a:cs typeface="Arial" panose="020B0604020202020204" pitchFamily="34" charset="0"/>
              </a:rPr>
              <a:t>Introduction</a:t>
            </a:r>
            <a:endParaRPr lang="en-IN" sz="2800" spc="-1" dirty="0">
              <a:uFill>
                <a:solidFill>
                  <a:srgbClr val="FFFFFF"/>
                </a:solidFill>
              </a:uFill>
              <a:latin typeface="Arial" panose="020B0604020202020204" pitchFamily="34" charset="0"/>
              <a:cs typeface="Arial" panose="020B0604020202020204" pitchFamily="34" charset="0"/>
            </a:endParaRPr>
          </a:p>
          <a:p>
            <a:pPr marL="343080" indent="-342000">
              <a:buClr>
                <a:srgbClr val="000000"/>
              </a:buClr>
              <a:buFont typeface="Arial"/>
              <a:buChar char="•"/>
            </a:pPr>
            <a:r>
              <a:rPr lang="en-IN" sz="2800" spc="-1" dirty="0">
                <a:uFill>
                  <a:solidFill>
                    <a:srgbClr val="FFFFFF"/>
                  </a:solidFill>
                </a:uFill>
                <a:latin typeface="Arial" panose="020B0604020202020204" pitchFamily="34" charset="0"/>
                <a:ea typeface="DejaVu Sans"/>
                <a:cs typeface="Arial" panose="020B0604020202020204" pitchFamily="34" charset="0"/>
              </a:rPr>
              <a:t>Problem Statement</a:t>
            </a:r>
          </a:p>
          <a:p>
            <a:pPr marL="343080" indent="-342000">
              <a:buClr>
                <a:srgbClr val="000000"/>
              </a:buClr>
              <a:buFont typeface="Arial"/>
              <a:buChar char="•"/>
            </a:pPr>
            <a:r>
              <a:rPr lang="en-IN" sz="2800" spc="-1" dirty="0">
                <a:uFill>
                  <a:solidFill>
                    <a:srgbClr val="FFFFFF"/>
                  </a:solidFill>
                </a:uFill>
                <a:latin typeface="Arial" panose="020B0604020202020204" pitchFamily="34" charset="0"/>
                <a:cs typeface="Arial" panose="020B0604020202020204" pitchFamily="34" charset="0"/>
              </a:rPr>
              <a:t>AST Architecture</a:t>
            </a:r>
          </a:p>
          <a:p>
            <a:pPr marL="343080" indent="-342000">
              <a:buClr>
                <a:srgbClr val="000000"/>
              </a:buClr>
              <a:buFont typeface="Arial"/>
              <a:buChar char="•"/>
            </a:pPr>
            <a:r>
              <a:rPr lang="en-IN" sz="2800" spc="-1" dirty="0">
                <a:uFill>
                  <a:solidFill>
                    <a:srgbClr val="FFFFFF"/>
                  </a:solidFill>
                </a:uFill>
                <a:latin typeface="Arial" panose="020B0604020202020204" pitchFamily="34" charset="0"/>
                <a:cs typeface="Arial" panose="020B0604020202020204" pitchFamily="34" charset="0"/>
              </a:rPr>
              <a:t>ViT Model </a:t>
            </a:r>
          </a:p>
          <a:p>
            <a:pPr marL="343080" indent="-342000">
              <a:buClr>
                <a:srgbClr val="000000"/>
              </a:buClr>
              <a:buFont typeface="Arial"/>
              <a:buChar char="•"/>
            </a:pPr>
            <a:r>
              <a:rPr lang="en-IN" sz="2800" spc="-1" dirty="0">
                <a:uFill>
                  <a:solidFill>
                    <a:srgbClr val="FFFFFF"/>
                  </a:solidFill>
                </a:uFill>
                <a:latin typeface="Arial" panose="020B0604020202020204" pitchFamily="34" charset="0"/>
                <a:cs typeface="Arial" panose="020B0604020202020204" pitchFamily="34" charset="0"/>
              </a:rPr>
              <a:t>Results </a:t>
            </a:r>
            <a:r>
              <a:rPr lang="en-IN" sz="2800" spc="-1" dirty="0">
                <a:uFill>
                  <a:solidFill>
                    <a:srgbClr val="FFFFFF"/>
                  </a:solidFill>
                </a:uFill>
                <a:latin typeface="Arial" panose="020B0604020202020204" pitchFamily="34" charset="0"/>
                <a:ea typeface="DejaVu Sans"/>
                <a:cs typeface="Arial" panose="020B0604020202020204" pitchFamily="34" charset="0"/>
              </a:rPr>
              <a:t>and Comparison</a:t>
            </a:r>
            <a:endParaRPr lang="en-IN" sz="2800" spc="-1" dirty="0">
              <a:uFill>
                <a:solidFill>
                  <a:srgbClr val="FFFFFF"/>
                </a:solidFill>
              </a:uFill>
              <a:latin typeface="Arial" panose="020B0604020202020204" pitchFamily="34" charset="0"/>
              <a:cs typeface="Arial" panose="020B0604020202020204" pitchFamily="34" charset="0"/>
            </a:endParaRPr>
          </a:p>
          <a:p>
            <a:pPr marL="343080" indent="-342000">
              <a:buClr>
                <a:srgbClr val="000000"/>
              </a:buClr>
              <a:buFont typeface="Arial"/>
              <a:buChar char="•"/>
            </a:pPr>
            <a:r>
              <a:rPr lang="en-IN" sz="2800" spc="-1" dirty="0">
                <a:uFill>
                  <a:solidFill>
                    <a:srgbClr val="FFFFFF"/>
                  </a:solidFill>
                </a:uFill>
                <a:latin typeface="Arial" panose="020B0604020202020204" pitchFamily="34" charset="0"/>
                <a:ea typeface="DejaVu Sans"/>
                <a:cs typeface="Arial" panose="020B0604020202020204" pitchFamily="34" charset="0"/>
              </a:rPr>
              <a:t>References </a:t>
            </a:r>
            <a:endParaRPr lang="en-IN" sz="2800" spc="-1" dirty="0">
              <a:uFill>
                <a:solidFill>
                  <a:srgbClr val="FFFFFF"/>
                </a:solidFill>
              </a:uFill>
              <a:latin typeface="Arial" panose="020B0604020202020204" pitchFamily="34" charset="0"/>
              <a:cs typeface="Arial" panose="020B0604020202020204" pitchFamily="34" charset="0"/>
            </a:endParaRPr>
          </a:p>
        </p:txBody>
      </p:sp>
      <p:pic>
        <p:nvPicPr>
          <p:cNvPr id="91" name="Picture 5"/>
          <p:cNvPicPr/>
          <p:nvPr/>
        </p:nvPicPr>
        <p:blipFill>
          <a:blip r:embed="rId2"/>
          <a:stretch/>
        </p:blipFill>
        <p:spPr>
          <a:xfrm>
            <a:off x="10932971" y="146520"/>
            <a:ext cx="918719" cy="818151"/>
          </a:xfrm>
          <a:prstGeom prst="rect">
            <a:avLst/>
          </a:prstGeom>
          <a:ln w="9360">
            <a:noFill/>
          </a:ln>
        </p:spPr>
      </p:pic>
      <p:sp>
        <p:nvSpPr>
          <p:cNvPr id="93" name="CustomShape 4"/>
          <p:cNvSpPr/>
          <p:nvPr/>
        </p:nvSpPr>
        <p:spPr>
          <a:xfrm>
            <a:off x="8077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356EFF8-F44E-4801-9892-54895ECD2D4A}" type="slidenum">
              <a:rPr lang="en-IN" sz="1200" spc="-1">
                <a:solidFill>
                  <a:srgbClr val="8B8B8B"/>
                </a:solidFill>
                <a:uFill>
                  <a:solidFill>
                    <a:srgbClr val="FFFFFF"/>
                  </a:solidFill>
                </a:uFill>
                <a:latin typeface="Calibri"/>
                <a:ea typeface="DejaVu Sans"/>
              </a:rPr>
              <a:t>3</a:t>
            </a:fld>
            <a:endParaRPr lang="en-IN" spc="-1">
              <a:solidFill>
                <a:srgbClr val="000000"/>
              </a:solidFill>
              <a:uFill>
                <a:solidFill>
                  <a:srgbClr val="FFFFFF"/>
                </a:solidFill>
              </a:uFill>
              <a:latin typeface="Arial"/>
            </a:endParaRPr>
          </a:p>
        </p:txBody>
      </p:sp>
      <p:pic>
        <p:nvPicPr>
          <p:cNvPr id="95" name="Picture 94"/>
          <p:cNvPicPr/>
          <p:nvPr/>
        </p:nvPicPr>
        <p:blipFill>
          <a:blip r:embed="rId3"/>
          <a:stretch/>
        </p:blipFill>
        <p:spPr>
          <a:xfrm>
            <a:off x="63873" y="146520"/>
            <a:ext cx="1050840" cy="1050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C9D8-6276-39A6-193B-F32B3B2B16D5}"/>
              </a:ext>
            </a:extLst>
          </p:cNvPr>
          <p:cNvSpPr>
            <a:spLocks noGrp="1"/>
          </p:cNvSpPr>
          <p:nvPr>
            <p:ph type="title"/>
          </p:nvPr>
        </p:nvSpPr>
        <p:spPr>
          <a:xfrm>
            <a:off x="677334" y="1135020"/>
            <a:ext cx="8596668" cy="1320800"/>
          </a:xfrm>
        </p:spPr>
        <p:txBody>
          <a:bodyPr/>
          <a:lstStyle/>
          <a:p>
            <a:r>
              <a:rPr lang="en-US" b="1" dirty="0"/>
              <a:t>PROBLEM STATEMENT	</a:t>
            </a:r>
            <a:endParaRPr lang="en-IN" b="1" dirty="0"/>
          </a:p>
        </p:txBody>
      </p:sp>
      <p:sp>
        <p:nvSpPr>
          <p:cNvPr id="3" name="Content Placeholder 2">
            <a:extLst>
              <a:ext uri="{FF2B5EF4-FFF2-40B4-BE49-F238E27FC236}">
                <a16:creationId xmlns:a16="http://schemas.microsoft.com/office/drawing/2014/main" id="{2903699A-A6E7-B719-F16D-45596AD25B1E}"/>
              </a:ext>
            </a:extLst>
          </p:cNvPr>
          <p:cNvSpPr>
            <a:spLocks noGrp="1"/>
          </p:cNvSpPr>
          <p:nvPr>
            <p:ph idx="1"/>
          </p:nvPr>
        </p:nvSpPr>
        <p:spPr/>
        <p:txBody>
          <a:bodyPr>
            <a:normAutofit/>
          </a:bodyPr>
          <a:lstStyle/>
          <a:p>
            <a:pPr marL="0" indent="0">
              <a:buNone/>
            </a:pPr>
            <a:r>
              <a:rPr lang="en-US" sz="2000" dirty="0"/>
              <a:t>The spectrogram is a representation of the audio recording that shows the energy of the recording at different frequencies and times. This representation can be used to identify the different instruments that are being played in the recording.</a:t>
            </a:r>
          </a:p>
          <a:p>
            <a:pPr marL="0" indent="0">
              <a:buNone/>
            </a:pPr>
            <a:r>
              <a:rPr lang="en-US" sz="2000" dirty="0"/>
              <a:t>To solve this problem, we are using ViT Classifier, Audio spectrogram transformer Architectures that is trained on a dataset of spectrograms and their corresponding instrument labels. The model can then be used to classify new spectrograms.</a:t>
            </a:r>
            <a:endParaRPr lang="en-IN" sz="2000" dirty="0"/>
          </a:p>
        </p:txBody>
      </p:sp>
      <p:pic>
        <p:nvPicPr>
          <p:cNvPr id="4" name="Picture 5">
            <a:extLst>
              <a:ext uri="{FF2B5EF4-FFF2-40B4-BE49-F238E27FC236}">
                <a16:creationId xmlns:a16="http://schemas.microsoft.com/office/drawing/2014/main" id="{E67F5352-C0F7-50DF-BD03-9432ABFF14E0}"/>
              </a:ext>
            </a:extLst>
          </p:cNvPr>
          <p:cNvPicPr/>
          <p:nvPr/>
        </p:nvPicPr>
        <p:blipFill>
          <a:blip r:embed="rId2"/>
          <a:stretch/>
        </p:blipFill>
        <p:spPr>
          <a:xfrm>
            <a:off x="11106585" y="84180"/>
            <a:ext cx="837000" cy="837000"/>
          </a:xfrm>
          <a:prstGeom prst="rect">
            <a:avLst/>
          </a:prstGeom>
          <a:ln w="9360">
            <a:noFill/>
          </a:ln>
        </p:spPr>
      </p:pic>
      <p:pic>
        <p:nvPicPr>
          <p:cNvPr id="5" name="Picture 4">
            <a:extLst>
              <a:ext uri="{FF2B5EF4-FFF2-40B4-BE49-F238E27FC236}">
                <a16:creationId xmlns:a16="http://schemas.microsoft.com/office/drawing/2014/main" id="{6BA96964-B775-544F-CE05-5F3087561A62}"/>
              </a:ext>
            </a:extLst>
          </p:cNvPr>
          <p:cNvPicPr/>
          <p:nvPr/>
        </p:nvPicPr>
        <p:blipFill>
          <a:blip r:embed="rId3"/>
          <a:stretch/>
        </p:blipFill>
        <p:spPr>
          <a:xfrm>
            <a:off x="81064" y="84180"/>
            <a:ext cx="1050840" cy="1050840"/>
          </a:xfrm>
          <a:prstGeom prst="rect">
            <a:avLst/>
          </a:prstGeom>
          <a:ln>
            <a:noFill/>
          </a:ln>
        </p:spPr>
      </p:pic>
    </p:spTree>
    <p:extLst>
      <p:ext uri="{BB962C8B-B14F-4D97-AF65-F5344CB8AC3E}">
        <p14:creationId xmlns:p14="http://schemas.microsoft.com/office/powerpoint/2010/main" val="175464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70A2F7A4-197F-9A48-89DD-3268E79C9BBB}"/>
              </a:ext>
            </a:extLst>
          </p:cNvPr>
          <p:cNvSpPr txBox="1"/>
          <p:nvPr/>
        </p:nvSpPr>
        <p:spPr>
          <a:xfrm>
            <a:off x="585925" y="1474397"/>
            <a:ext cx="10298098" cy="1038688"/>
          </a:xfrm>
          <a:prstGeom prst="rect">
            <a:avLst/>
          </a:prstGeom>
        </p:spPr>
        <p:txBody>
          <a:bodyPr wrap="square" lIns="0" tIns="7651" rIns="0" bIns="0" rtlCol="0">
            <a:noAutofit/>
          </a:bodyPr>
          <a:lstStyle/>
          <a:p>
            <a:pPr marL="12700">
              <a:lnSpc>
                <a:spcPts val="1205"/>
              </a:lnSpc>
            </a:pPr>
            <a:r>
              <a:rPr sz="3600" b="1" spc="-1" dirty="0">
                <a:solidFill>
                  <a:srgbClr val="000009"/>
                </a:solidFill>
                <a:latin typeface="Calibri"/>
                <a:cs typeface="Calibri"/>
              </a:rPr>
              <a:t>A</a:t>
            </a:r>
            <a:r>
              <a:rPr lang="en-US" sz="3600" b="1" spc="-1" dirty="0">
                <a:solidFill>
                  <a:srgbClr val="000009"/>
                </a:solidFill>
                <a:latin typeface="Calibri"/>
                <a:cs typeface="Calibri"/>
              </a:rPr>
              <a:t>udio Spectrogram Transformer Architecture</a:t>
            </a:r>
            <a:endParaRPr sz="3600" b="1" dirty="0">
              <a:latin typeface="Calibri"/>
              <a:cs typeface="Calibri"/>
            </a:endParaRPr>
          </a:p>
        </p:txBody>
      </p:sp>
      <p:sp>
        <p:nvSpPr>
          <p:cNvPr id="4" name="object 3">
            <a:extLst>
              <a:ext uri="{FF2B5EF4-FFF2-40B4-BE49-F238E27FC236}">
                <a16:creationId xmlns:a16="http://schemas.microsoft.com/office/drawing/2014/main" id="{D8E4D219-A7F9-7E32-1B1B-BE48BCE25929}"/>
              </a:ext>
            </a:extLst>
          </p:cNvPr>
          <p:cNvSpPr txBox="1"/>
          <p:nvPr/>
        </p:nvSpPr>
        <p:spPr>
          <a:xfrm>
            <a:off x="585925" y="2242343"/>
            <a:ext cx="8948692" cy="5001863"/>
          </a:xfrm>
          <a:prstGeom prst="rect">
            <a:avLst/>
          </a:prstGeom>
        </p:spPr>
        <p:txBody>
          <a:bodyPr wrap="square" lIns="0" tIns="8255" rIns="0" bIns="0" rtlCol="0">
            <a:noAutofit/>
          </a:bodyPr>
          <a:lstStyle/>
          <a:p>
            <a:pPr marL="12700">
              <a:lnSpc>
                <a:spcPts val="1464"/>
              </a:lnSpc>
              <a:spcBef>
                <a:spcPts val="221"/>
              </a:spcBef>
            </a:pPr>
            <a:endParaRPr lang="en-IN" sz="2400" dirty="0">
              <a:latin typeface="+mj-lt"/>
              <a:cs typeface="Arial" panose="020B0604020202020204" pitchFamily="34" charset="0"/>
            </a:endParaRPr>
          </a:p>
          <a:p>
            <a:pPr marL="12700">
              <a:lnSpc>
                <a:spcPts val="1464"/>
              </a:lnSpc>
              <a:spcBef>
                <a:spcPts val="221"/>
              </a:spcBef>
            </a:pPr>
            <a:r>
              <a:rPr lang="en-US" sz="2400" i="0" dirty="0">
                <a:effectLst/>
                <a:latin typeface="+mj-lt"/>
                <a:cs typeface="Arial" panose="020B0604020202020204" pitchFamily="34" charset="0"/>
              </a:rPr>
              <a:t>Music instrument classification is an exciting challenge in the </a:t>
            </a:r>
          </a:p>
          <a:p>
            <a:pPr marL="12700">
              <a:lnSpc>
                <a:spcPts val="1464"/>
              </a:lnSpc>
              <a:spcBef>
                <a:spcPts val="221"/>
              </a:spcBef>
            </a:pPr>
            <a:endParaRPr lang="en-US" sz="2400" dirty="0">
              <a:latin typeface="+mj-lt"/>
              <a:cs typeface="Arial" panose="020B0604020202020204" pitchFamily="34" charset="0"/>
            </a:endParaRPr>
          </a:p>
          <a:p>
            <a:pPr marL="12700">
              <a:lnSpc>
                <a:spcPts val="1464"/>
              </a:lnSpc>
              <a:spcBef>
                <a:spcPts val="221"/>
              </a:spcBef>
            </a:pPr>
            <a:r>
              <a:rPr lang="en-US" sz="2400" i="0" dirty="0">
                <a:effectLst/>
                <a:latin typeface="+mj-lt"/>
                <a:cs typeface="Arial" panose="020B0604020202020204" pitchFamily="34" charset="0"/>
              </a:rPr>
              <a:t>field of audio processing and machine learning. The goal is to </a:t>
            </a:r>
          </a:p>
          <a:p>
            <a:pPr marL="12700">
              <a:lnSpc>
                <a:spcPts val="1464"/>
              </a:lnSpc>
              <a:spcBef>
                <a:spcPts val="221"/>
              </a:spcBef>
            </a:pPr>
            <a:endParaRPr lang="en-US" sz="2400" dirty="0">
              <a:latin typeface="+mj-lt"/>
              <a:cs typeface="Arial" panose="020B0604020202020204" pitchFamily="34" charset="0"/>
            </a:endParaRPr>
          </a:p>
          <a:p>
            <a:pPr marL="12700">
              <a:lnSpc>
                <a:spcPts val="1464"/>
              </a:lnSpc>
              <a:spcBef>
                <a:spcPts val="221"/>
              </a:spcBef>
            </a:pPr>
            <a:r>
              <a:rPr lang="en-US" sz="2400" i="0" dirty="0">
                <a:effectLst/>
                <a:latin typeface="+mj-lt"/>
                <a:cs typeface="Arial" panose="020B0604020202020204" pitchFamily="34" charset="0"/>
              </a:rPr>
              <a:t>build a system that can automatically identify different musical </a:t>
            </a:r>
          </a:p>
          <a:p>
            <a:pPr marL="12700">
              <a:lnSpc>
                <a:spcPts val="1464"/>
              </a:lnSpc>
              <a:spcBef>
                <a:spcPts val="221"/>
              </a:spcBef>
            </a:pPr>
            <a:endParaRPr lang="en-US" sz="2400" dirty="0">
              <a:latin typeface="+mj-lt"/>
              <a:cs typeface="Arial" panose="020B0604020202020204" pitchFamily="34" charset="0"/>
            </a:endParaRPr>
          </a:p>
          <a:p>
            <a:pPr marL="12700">
              <a:lnSpc>
                <a:spcPts val="1464"/>
              </a:lnSpc>
              <a:spcBef>
                <a:spcPts val="221"/>
              </a:spcBef>
            </a:pPr>
            <a:r>
              <a:rPr lang="en-US" sz="2400" i="0" dirty="0">
                <a:effectLst/>
                <a:latin typeface="+mj-lt"/>
                <a:cs typeface="Arial" panose="020B0604020202020204" pitchFamily="34" charset="0"/>
              </a:rPr>
              <a:t>instruments from audio recordings.</a:t>
            </a:r>
            <a:endParaRPr lang="en-IN" sz="2400" dirty="0">
              <a:latin typeface="+mj-lt"/>
              <a:cs typeface="Arial" panose="020B0604020202020204" pitchFamily="34" charset="0"/>
            </a:endParaRPr>
          </a:p>
          <a:p>
            <a:pPr marL="12700">
              <a:lnSpc>
                <a:spcPts val="1464"/>
              </a:lnSpc>
              <a:spcBef>
                <a:spcPts val="221"/>
              </a:spcBef>
            </a:pPr>
            <a:endParaRPr lang="en-IN" sz="2400" dirty="0">
              <a:latin typeface="+mj-lt"/>
              <a:cs typeface="Arial" panose="020B0604020202020204" pitchFamily="34" charset="0"/>
            </a:endParaRPr>
          </a:p>
          <a:p>
            <a:pPr marL="12700">
              <a:lnSpc>
                <a:spcPts val="1464"/>
              </a:lnSpc>
              <a:spcBef>
                <a:spcPts val="221"/>
              </a:spcBef>
            </a:pPr>
            <a:endParaRPr lang="en-IN" sz="2400" dirty="0">
              <a:latin typeface="+mj-lt"/>
              <a:cs typeface="Arial" panose="020B0604020202020204" pitchFamily="34" charset="0"/>
            </a:endParaRPr>
          </a:p>
          <a:p>
            <a:pPr marL="12700">
              <a:lnSpc>
                <a:spcPts val="1464"/>
              </a:lnSpc>
              <a:spcBef>
                <a:spcPts val="221"/>
              </a:spcBef>
            </a:pPr>
            <a:r>
              <a:rPr lang="en-US" sz="2400" b="0" i="0" dirty="0">
                <a:effectLst/>
                <a:latin typeface="+mj-lt"/>
              </a:rPr>
              <a:t>One effective approach to this task involves using spectrograms,</a:t>
            </a:r>
          </a:p>
          <a:p>
            <a:pPr marL="12700">
              <a:lnSpc>
                <a:spcPts val="1464"/>
              </a:lnSpc>
              <a:spcBef>
                <a:spcPts val="221"/>
              </a:spcBef>
            </a:pPr>
            <a:endParaRPr lang="en-US" sz="2400" b="0" i="0" dirty="0">
              <a:effectLst/>
              <a:latin typeface="+mj-lt"/>
            </a:endParaRPr>
          </a:p>
          <a:p>
            <a:pPr marL="12700">
              <a:lnSpc>
                <a:spcPts val="1464"/>
              </a:lnSpc>
              <a:spcBef>
                <a:spcPts val="221"/>
              </a:spcBef>
            </a:pPr>
            <a:r>
              <a:rPr lang="en-US" sz="2400" b="0" i="0" dirty="0">
                <a:effectLst/>
                <a:latin typeface="+mj-lt"/>
              </a:rPr>
              <a:t> which provide a visual representation of the audio signal’s </a:t>
            </a:r>
          </a:p>
          <a:p>
            <a:pPr marL="12700">
              <a:lnSpc>
                <a:spcPts val="1464"/>
              </a:lnSpc>
              <a:spcBef>
                <a:spcPts val="221"/>
              </a:spcBef>
            </a:pPr>
            <a:endParaRPr lang="en-US" sz="2400" b="0" i="0" dirty="0">
              <a:effectLst/>
              <a:latin typeface="+mj-lt"/>
            </a:endParaRPr>
          </a:p>
          <a:p>
            <a:pPr marL="12700">
              <a:lnSpc>
                <a:spcPts val="1464"/>
              </a:lnSpc>
              <a:spcBef>
                <a:spcPts val="221"/>
              </a:spcBef>
            </a:pPr>
            <a:r>
              <a:rPr lang="en-US" sz="2400" b="0" i="0" dirty="0">
                <a:effectLst/>
                <a:latin typeface="+mj-lt"/>
              </a:rPr>
              <a:t>frequency content over time. Another crucial component is the </a:t>
            </a:r>
          </a:p>
          <a:p>
            <a:pPr marL="12700">
              <a:lnSpc>
                <a:spcPts val="1464"/>
              </a:lnSpc>
              <a:spcBef>
                <a:spcPts val="221"/>
              </a:spcBef>
            </a:pPr>
            <a:endParaRPr lang="en-US" sz="2400" b="0" i="0" dirty="0">
              <a:effectLst/>
              <a:latin typeface="+mj-lt"/>
            </a:endParaRPr>
          </a:p>
          <a:p>
            <a:pPr marL="12700">
              <a:lnSpc>
                <a:spcPts val="1464"/>
              </a:lnSpc>
              <a:spcBef>
                <a:spcPts val="221"/>
              </a:spcBef>
            </a:pPr>
            <a:r>
              <a:rPr lang="en-US" sz="2400" b="0" i="0" dirty="0">
                <a:effectLst/>
                <a:latin typeface="+mj-lt"/>
              </a:rPr>
              <a:t>use of the AST (Audio Spectrogram Transformer) architecture, </a:t>
            </a:r>
          </a:p>
          <a:p>
            <a:pPr marL="12700">
              <a:lnSpc>
                <a:spcPts val="1464"/>
              </a:lnSpc>
              <a:spcBef>
                <a:spcPts val="221"/>
              </a:spcBef>
            </a:pPr>
            <a:endParaRPr lang="en-US" sz="2400" b="0" i="0" dirty="0">
              <a:effectLst/>
              <a:latin typeface="+mj-lt"/>
            </a:endParaRPr>
          </a:p>
          <a:p>
            <a:pPr marL="12700">
              <a:lnSpc>
                <a:spcPts val="1464"/>
              </a:lnSpc>
              <a:spcBef>
                <a:spcPts val="221"/>
              </a:spcBef>
            </a:pPr>
            <a:r>
              <a:rPr lang="en-US" sz="2400" b="0" i="0" dirty="0">
                <a:effectLst/>
                <a:latin typeface="+mj-lt"/>
              </a:rPr>
              <a:t>which is a neural network architecture designed specifically for </a:t>
            </a:r>
          </a:p>
          <a:p>
            <a:pPr marL="12700">
              <a:lnSpc>
                <a:spcPts val="1464"/>
              </a:lnSpc>
              <a:spcBef>
                <a:spcPts val="221"/>
              </a:spcBef>
            </a:pPr>
            <a:endParaRPr lang="en-US" sz="2400" b="0" i="0" dirty="0">
              <a:effectLst/>
              <a:latin typeface="+mj-lt"/>
            </a:endParaRPr>
          </a:p>
          <a:p>
            <a:pPr marL="12700">
              <a:lnSpc>
                <a:spcPts val="1464"/>
              </a:lnSpc>
              <a:spcBef>
                <a:spcPts val="221"/>
              </a:spcBef>
            </a:pPr>
            <a:r>
              <a:rPr lang="en-US" sz="2400" b="0" i="0" dirty="0">
                <a:effectLst/>
                <a:latin typeface="+mj-lt"/>
              </a:rPr>
              <a:t>audio-related tasks.</a:t>
            </a:r>
            <a:endParaRPr lang="en-IN" sz="2400" dirty="0">
              <a:latin typeface="+mj-lt"/>
              <a:cs typeface="Arial" panose="020B0604020202020204" pitchFamily="34" charset="0"/>
            </a:endParaRPr>
          </a:p>
        </p:txBody>
      </p:sp>
      <p:sp>
        <p:nvSpPr>
          <p:cNvPr id="5" name="object 2">
            <a:extLst>
              <a:ext uri="{FF2B5EF4-FFF2-40B4-BE49-F238E27FC236}">
                <a16:creationId xmlns:a16="http://schemas.microsoft.com/office/drawing/2014/main" id="{C27F3F43-84B8-056E-27F4-BCA4FF80E022}"/>
              </a:ext>
            </a:extLst>
          </p:cNvPr>
          <p:cNvSpPr txBox="1"/>
          <p:nvPr/>
        </p:nvSpPr>
        <p:spPr>
          <a:xfrm>
            <a:off x="834500" y="4594166"/>
            <a:ext cx="9049864" cy="1461262"/>
          </a:xfrm>
          <a:prstGeom prst="rect">
            <a:avLst/>
          </a:prstGeom>
        </p:spPr>
        <p:txBody>
          <a:bodyPr wrap="square" lIns="0" tIns="8255" rIns="0" bIns="0" rtlCol="0">
            <a:noAutofit/>
          </a:bodyPr>
          <a:lstStyle/>
          <a:p>
            <a:pPr marL="12700">
              <a:lnSpc>
                <a:spcPts val="1300"/>
              </a:lnSpc>
            </a:pPr>
            <a:endParaRPr dirty="0">
              <a:latin typeface="Calibri"/>
              <a:cs typeface="Calibri"/>
            </a:endParaRPr>
          </a:p>
        </p:txBody>
      </p:sp>
      <p:pic>
        <p:nvPicPr>
          <p:cNvPr id="6" name="Picture 5">
            <a:extLst>
              <a:ext uri="{FF2B5EF4-FFF2-40B4-BE49-F238E27FC236}">
                <a16:creationId xmlns:a16="http://schemas.microsoft.com/office/drawing/2014/main" id="{30105E79-A81B-C8E0-AA3D-C76C008A8EF2}"/>
              </a:ext>
            </a:extLst>
          </p:cNvPr>
          <p:cNvPicPr/>
          <p:nvPr/>
        </p:nvPicPr>
        <p:blipFill>
          <a:blip r:embed="rId2"/>
          <a:stretch/>
        </p:blipFill>
        <p:spPr>
          <a:xfrm>
            <a:off x="11069205" y="245633"/>
            <a:ext cx="837000" cy="837000"/>
          </a:xfrm>
          <a:prstGeom prst="rect">
            <a:avLst/>
          </a:prstGeom>
          <a:ln w="9360">
            <a:noFill/>
          </a:ln>
        </p:spPr>
      </p:pic>
      <p:pic>
        <p:nvPicPr>
          <p:cNvPr id="7" name="Picture 6">
            <a:extLst>
              <a:ext uri="{FF2B5EF4-FFF2-40B4-BE49-F238E27FC236}">
                <a16:creationId xmlns:a16="http://schemas.microsoft.com/office/drawing/2014/main" id="{40F90ED6-8CA6-46BD-97BE-D75DD202D2C1}"/>
              </a:ext>
            </a:extLst>
          </p:cNvPr>
          <p:cNvPicPr/>
          <p:nvPr/>
        </p:nvPicPr>
        <p:blipFill>
          <a:blip r:embed="rId3"/>
          <a:stretch/>
        </p:blipFill>
        <p:spPr>
          <a:xfrm>
            <a:off x="298322" y="138713"/>
            <a:ext cx="1050840" cy="1050840"/>
          </a:xfrm>
          <a:prstGeom prst="rect">
            <a:avLst/>
          </a:prstGeom>
          <a:ln>
            <a:noFill/>
          </a:ln>
        </p:spPr>
      </p:pic>
    </p:spTree>
    <p:extLst>
      <p:ext uri="{BB962C8B-B14F-4D97-AF65-F5344CB8AC3E}">
        <p14:creationId xmlns:p14="http://schemas.microsoft.com/office/powerpoint/2010/main" val="255688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1">
            <a:extLst>
              <a:ext uri="{FF2B5EF4-FFF2-40B4-BE49-F238E27FC236}">
                <a16:creationId xmlns:a16="http://schemas.microsoft.com/office/drawing/2014/main" id="{F284FD2D-E212-7064-2D59-5178382C44FC}"/>
              </a:ext>
            </a:extLst>
          </p:cNvPr>
          <p:cNvSpPr txBox="1"/>
          <p:nvPr/>
        </p:nvSpPr>
        <p:spPr>
          <a:xfrm>
            <a:off x="991920" y="550083"/>
            <a:ext cx="967780" cy="165607"/>
          </a:xfrm>
          <a:prstGeom prst="rect">
            <a:avLst/>
          </a:prstGeom>
        </p:spPr>
        <p:txBody>
          <a:bodyPr wrap="square" lIns="0" tIns="7651" rIns="0" bIns="0" rtlCol="0">
            <a:noAutofit/>
          </a:bodyPr>
          <a:lstStyle/>
          <a:p>
            <a:pPr marL="12700">
              <a:lnSpc>
                <a:spcPts val="1205"/>
              </a:lnSpc>
            </a:pPr>
            <a:endParaRPr sz="1100" dirty="0">
              <a:cs typeface="Calibri"/>
            </a:endParaRPr>
          </a:p>
        </p:txBody>
      </p:sp>
      <p:sp>
        <p:nvSpPr>
          <p:cNvPr id="4" name="object 10">
            <a:extLst>
              <a:ext uri="{FF2B5EF4-FFF2-40B4-BE49-F238E27FC236}">
                <a16:creationId xmlns:a16="http://schemas.microsoft.com/office/drawing/2014/main" id="{5E1EE1F6-CC77-2B33-CB5D-FB9C943644BC}"/>
              </a:ext>
            </a:extLst>
          </p:cNvPr>
          <p:cNvSpPr txBox="1"/>
          <p:nvPr/>
        </p:nvSpPr>
        <p:spPr>
          <a:xfrm>
            <a:off x="4539344" y="715690"/>
            <a:ext cx="4717689" cy="165607"/>
          </a:xfrm>
          <a:prstGeom prst="rect">
            <a:avLst/>
          </a:prstGeom>
        </p:spPr>
        <p:txBody>
          <a:bodyPr wrap="square" lIns="0" tIns="7651" rIns="0" bIns="0" rtlCol="0">
            <a:noAutofit/>
          </a:bodyPr>
          <a:lstStyle/>
          <a:p>
            <a:pPr marL="12700">
              <a:lnSpc>
                <a:spcPts val="1205"/>
              </a:lnSpc>
            </a:pPr>
            <a:r>
              <a:rPr lang="en-US" sz="3200" dirty="0">
                <a:cs typeface="Calibri"/>
              </a:rPr>
              <a:t>METHODOLOGY</a:t>
            </a:r>
            <a:endParaRPr sz="3200" dirty="0">
              <a:cs typeface="Calibri"/>
            </a:endParaRPr>
          </a:p>
        </p:txBody>
      </p:sp>
      <p:sp>
        <p:nvSpPr>
          <p:cNvPr id="5" name="object 9">
            <a:extLst>
              <a:ext uri="{FF2B5EF4-FFF2-40B4-BE49-F238E27FC236}">
                <a16:creationId xmlns:a16="http://schemas.microsoft.com/office/drawing/2014/main" id="{A46E2332-0E5D-BB10-1838-F56663133DF3}"/>
              </a:ext>
            </a:extLst>
          </p:cNvPr>
          <p:cNvSpPr txBox="1"/>
          <p:nvPr/>
        </p:nvSpPr>
        <p:spPr>
          <a:xfrm>
            <a:off x="991920" y="1414102"/>
            <a:ext cx="9226279" cy="838268"/>
          </a:xfrm>
          <a:prstGeom prst="rect">
            <a:avLst/>
          </a:prstGeom>
        </p:spPr>
        <p:txBody>
          <a:bodyPr wrap="square" lIns="0" tIns="7651" rIns="0" bIns="0" rtlCol="0">
            <a:noAutofit/>
          </a:bodyPr>
          <a:lstStyle/>
          <a:p>
            <a:pPr marL="12700" marR="12879">
              <a:lnSpc>
                <a:spcPts val="1205"/>
              </a:lnSpc>
            </a:pPr>
            <a:r>
              <a:rPr sz="1600" spc="-1" dirty="0">
                <a:cs typeface="Calibri"/>
              </a:rPr>
              <a:t>1. </a:t>
            </a:r>
            <a:r>
              <a:rPr sz="1600" b="1" spc="-1" dirty="0">
                <a:cs typeface="Calibri"/>
              </a:rPr>
              <a:t>Data Collection and Preprocessing:</a:t>
            </a:r>
            <a:endParaRPr sz="1600" b="1" dirty="0">
              <a:cs typeface="Calibri"/>
            </a:endParaRPr>
          </a:p>
          <a:p>
            <a:pPr marL="12700" marR="134283" indent="96012">
              <a:lnSpc>
                <a:spcPts val="1342"/>
              </a:lnSpc>
              <a:spcBef>
                <a:spcPts val="144"/>
              </a:spcBef>
            </a:pPr>
            <a:r>
              <a:rPr sz="1600" spc="-1" dirty="0">
                <a:cs typeface="Calibri"/>
              </a:rPr>
              <a:t>Gather a diverse dataset of audio recordings containing various musical instruments playing different </a:t>
            </a:r>
            <a:r>
              <a:rPr sz="1600" spc="0" dirty="0">
                <a:cs typeface="Calibri"/>
              </a:rPr>
              <a:t>notes and phrases.</a:t>
            </a:r>
            <a:r>
              <a:rPr lang="en-US" sz="1600" spc="0" dirty="0">
                <a:cs typeface="Calibri"/>
              </a:rPr>
              <a:t> </a:t>
            </a:r>
            <a:r>
              <a:rPr sz="1600" spc="-1" dirty="0">
                <a:cs typeface="Calibri"/>
              </a:rPr>
              <a:t>Preprocess the audio data by normalizing, resampling, and removing background noise to improve data quality.</a:t>
            </a:r>
            <a:endParaRPr sz="1600" dirty="0">
              <a:cs typeface="Calibri"/>
            </a:endParaRPr>
          </a:p>
        </p:txBody>
      </p:sp>
      <p:sp>
        <p:nvSpPr>
          <p:cNvPr id="6" name="object 8">
            <a:extLst>
              <a:ext uri="{FF2B5EF4-FFF2-40B4-BE49-F238E27FC236}">
                <a16:creationId xmlns:a16="http://schemas.microsoft.com/office/drawing/2014/main" id="{B1A9A1B0-3992-2709-F2E7-0FE28E609729}"/>
              </a:ext>
            </a:extLst>
          </p:cNvPr>
          <p:cNvSpPr txBox="1"/>
          <p:nvPr/>
        </p:nvSpPr>
        <p:spPr>
          <a:xfrm>
            <a:off x="903139" y="2455978"/>
            <a:ext cx="8498312" cy="753871"/>
          </a:xfrm>
          <a:prstGeom prst="rect">
            <a:avLst/>
          </a:prstGeom>
        </p:spPr>
        <p:txBody>
          <a:bodyPr wrap="square" lIns="0" tIns="7651" rIns="0" bIns="0" rtlCol="0">
            <a:noAutofit/>
          </a:bodyPr>
          <a:lstStyle/>
          <a:p>
            <a:pPr marL="12700" marR="25579">
              <a:lnSpc>
                <a:spcPts val="1205"/>
              </a:lnSpc>
            </a:pPr>
            <a:r>
              <a:rPr lang="en-US" sz="1600" spc="-1" dirty="0">
                <a:cs typeface="Calibri"/>
              </a:rPr>
              <a:t>2</a:t>
            </a:r>
            <a:r>
              <a:rPr sz="1600" spc="-1" dirty="0">
                <a:cs typeface="Calibri"/>
              </a:rPr>
              <a:t>. </a:t>
            </a:r>
            <a:r>
              <a:rPr sz="1600" b="1" spc="-1" dirty="0">
                <a:cs typeface="Calibri"/>
              </a:rPr>
              <a:t>Spectrogram Generation:</a:t>
            </a:r>
            <a:endParaRPr sz="1600" b="1" dirty="0">
              <a:cs typeface="Calibri"/>
            </a:endParaRPr>
          </a:p>
          <a:p>
            <a:pPr marL="108712">
              <a:lnSpc>
                <a:spcPct val="101725"/>
              </a:lnSpc>
              <a:spcBef>
                <a:spcPts val="144"/>
              </a:spcBef>
            </a:pPr>
            <a:r>
              <a:rPr sz="1600" spc="-1" dirty="0">
                <a:cs typeface="Calibri"/>
              </a:rPr>
              <a:t>Convert the preprocessed audio data into spectrogram representations using the Short-Time Fourier</a:t>
            </a:r>
            <a:r>
              <a:rPr lang="en-US" sz="1600" spc="-1" dirty="0">
                <a:cs typeface="Calibri"/>
              </a:rPr>
              <a:t> </a:t>
            </a:r>
            <a:r>
              <a:rPr sz="1600" spc="-1" dirty="0">
                <a:cs typeface="Calibri"/>
              </a:rPr>
              <a:t>Transform (STFT) or other time-frequency analysis techniques.</a:t>
            </a:r>
            <a:endParaRPr lang="en-IN" sz="1600" spc="-1" dirty="0">
              <a:cs typeface="Calibri"/>
            </a:endParaRPr>
          </a:p>
          <a:p>
            <a:pPr marL="108712" marR="25579">
              <a:lnSpc>
                <a:spcPct val="101725"/>
              </a:lnSpc>
              <a:spcBef>
                <a:spcPts val="190"/>
              </a:spcBef>
            </a:pPr>
            <a:endParaRPr lang="en-US" sz="1600" dirty="0">
              <a:cs typeface="Calibri"/>
            </a:endParaRPr>
          </a:p>
          <a:p>
            <a:pPr marL="108712" marR="25579">
              <a:lnSpc>
                <a:spcPct val="101725"/>
              </a:lnSpc>
              <a:spcBef>
                <a:spcPts val="190"/>
              </a:spcBef>
            </a:pPr>
            <a:endParaRPr lang="en-IN" sz="1600" dirty="0">
              <a:cs typeface="Calibri"/>
            </a:endParaRPr>
          </a:p>
          <a:p>
            <a:pPr marL="108712" marR="25579">
              <a:lnSpc>
                <a:spcPct val="101725"/>
              </a:lnSpc>
              <a:spcBef>
                <a:spcPts val="190"/>
              </a:spcBef>
            </a:pPr>
            <a:endParaRPr lang="en-IN" sz="1600" dirty="0">
              <a:cs typeface="Calibri"/>
            </a:endParaRPr>
          </a:p>
          <a:p>
            <a:pPr marL="108712" marR="25579">
              <a:lnSpc>
                <a:spcPct val="101725"/>
              </a:lnSpc>
              <a:spcBef>
                <a:spcPts val="190"/>
              </a:spcBef>
            </a:pPr>
            <a:r>
              <a:rPr lang="en-IN" sz="1600" dirty="0">
                <a:cs typeface="Calibri"/>
              </a:rPr>
              <a:t>4. </a:t>
            </a:r>
            <a:r>
              <a:rPr lang="en-IN" sz="1600" b="1" dirty="0">
                <a:cs typeface="Calibri"/>
              </a:rPr>
              <a:t>Deployment of Model </a:t>
            </a:r>
          </a:p>
          <a:p>
            <a:pPr marL="108712" marR="25579">
              <a:lnSpc>
                <a:spcPct val="101725"/>
              </a:lnSpc>
              <a:spcBef>
                <a:spcPts val="190"/>
              </a:spcBef>
            </a:pPr>
            <a:r>
              <a:rPr lang="en-IN" sz="1600" dirty="0">
                <a:cs typeface="Calibri"/>
              </a:rPr>
              <a:t>Done after checking accuracy, F1 scores etc</a:t>
            </a:r>
          </a:p>
          <a:p>
            <a:pPr marL="108712" marR="25579">
              <a:lnSpc>
                <a:spcPct val="101725"/>
              </a:lnSpc>
              <a:spcBef>
                <a:spcPts val="190"/>
              </a:spcBef>
            </a:pPr>
            <a:endParaRPr lang="en-IN" sz="1600" dirty="0">
              <a:cs typeface="Calibri"/>
            </a:endParaRPr>
          </a:p>
          <a:p>
            <a:pPr marL="108712" marR="25579">
              <a:lnSpc>
                <a:spcPct val="101725"/>
              </a:lnSpc>
              <a:spcBef>
                <a:spcPts val="190"/>
              </a:spcBef>
            </a:pPr>
            <a:endParaRPr lang="en-IN" sz="1600" dirty="0">
              <a:cs typeface="Calibri"/>
            </a:endParaRPr>
          </a:p>
          <a:p>
            <a:pPr marL="108712" marR="25579">
              <a:lnSpc>
                <a:spcPct val="101725"/>
              </a:lnSpc>
              <a:spcBef>
                <a:spcPts val="190"/>
              </a:spcBef>
            </a:pPr>
            <a:endParaRPr sz="1600" dirty="0">
              <a:cs typeface="Calibri"/>
            </a:endParaRPr>
          </a:p>
        </p:txBody>
      </p:sp>
      <p:sp>
        <p:nvSpPr>
          <p:cNvPr id="8" name="object 6">
            <a:extLst>
              <a:ext uri="{FF2B5EF4-FFF2-40B4-BE49-F238E27FC236}">
                <a16:creationId xmlns:a16="http://schemas.microsoft.com/office/drawing/2014/main" id="{75FBFC7E-E35B-7ABA-4A78-DDD61A8F1C82}"/>
              </a:ext>
            </a:extLst>
          </p:cNvPr>
          <p:cNvSpPr txBox="1"/>
          <p:nvPr/>
        </p:nvSpPr>
        <p:spPr>
          <a:xfrm>
            <a:off x="903139" y="3452162"/>
            <a:ext cx="7272411" cy="558800"/>
          </a:xfrm>
          <a:prstGeom prst="rect">
            <a:avLst/>
          </a:prstGeom>
        </p:spPr>
        <p:txBody>
          <a:bodyPr wrap="square" lIns="0" tIns="7651" rIns="0" bIns="0" rtlCol="0">
            <a:noAutofit/>
          </a:bodyPr>
          <a:lstStyle/>
          <a:p>
            <a:pPr marL="12700" marR="21031">
              <a:lnSpc>
                <a:spcPts val="1205"/>
              </a:lnSpc>
            </a:pPr>
            <a:r>
              <a:rPr lang="en-US" sz="1600" spc="-1" dirty="0">
                <a:cs typeface="Calibri"/>
              </a:rPr>
              <a:t>3</a:t>
            </a:r>
            <a:r>
              <a:rPr sz="1600" b="1" spc="-1" dirty="0">
                <a:cs typeface="Calibri"/>
              </a:rPr>
              <a:t>. Train / Validation / Test Split (Cross-Validation):</a:t>
            </a:r>
            <a:endParaRPr sz="1600" b="1" dirty="0">
              <a:cs typeface="Calibri"/>
            </a:endParaRPr>
          </a:p>
          <a:p>
            <a:pPr marL="108712">
              <a:lnSpc>
                <a:spcPct val="101725"/>
              </a:lnSpc>
              <a:spcBef>
                <a:spcPts val="144"/>
              </a:spcBef>
            </a:pPr>
            <a:r>
              <a:rPr sz="1600" spc="-1" dirty="0">
                <a:cs typeface="Calibri"/>
              </a:rPr>
              <a:t> Split the dataset into training, validation, and testing sets.</a:t>
            </a:r>
            <a:endParaRPr sz="1600" dirty="0">
              <a:cs typeface="Calibri"/>
            </a:endParaRPr>
          </a:p>
        </p:txBody>
      </p:sp>
      <p:sp>
        <p:nvSpPr>
          <p:cNvPr id="9" name="object 5">
            <a:extLst>
              <a:ext uri="{FF2B5EF4-FFF2-40B4-BE49-F238E27FC236}">
                <a16:creationId xmlns:a16="http://schemas.microsoft.com/office/drawing/2014/main" id="{0244DFF4-F1A2-E42A-B9E4-39AE6D99BDC0}"/>
              </a:ext>
            </a:extLst>
          </p:cNvPr>
          <p:cNvSpPr txBox="1"/>
          <p:nvPr/>
        </p:nvSpPr>
        <p:spPr>
          <a:xfrm>
            <a:off x="1017771" y="4639568"/>
            <a:ext cx="7228802" cy="1342136"/>
          </a:xfrm>
          <a:prstGeom prst="rect">
            <a:avLst/>
          </a:prstGeom>
        </p:spPr>
        <p:txBody>
          <a:bodyPr wrap="square" lIns="0" tIns="7651" rIns="0" bIns="0" rtlCol="0">
            <a:noAutofit/>
          </a:bodyPr>
          <a:lstStyle/>
          <a:p>
            <a:pPr marL="12700" marR="21031">
              <a:lnSpc>
                <a:spcPts val="1205"/>
              </a:lnSpc>
            </a:pPr>
            <a:endParaRPr sz="1400" dirty="0">
              <a:cs typeface="Calibri"/>
            </a:endParaRPr>
          </a:p>
        </p:txBody>
      </p:sp>
      <p:sp>
        <p:nvSpPr>
          <p:cNvPr id="10" name="object 4">
            <a:extLst>
              <a:ext uri="{FF2B5EF4-FFF2-40B4-BE49-F238E27FC236}">
                <a16:creationId xmlns:a16="http://schemas.microsoft.com/office/drawing/2014/main" id="{FBD7E463-1C5F-5BD4-5CD3-4367D0BBB16E}"/>
              </a:ext>
            </a:extLst>
          </p:cNvPr>
          <p:cNvSpPr txBox="1"/>
          <p:nvPr/>
        </p:nvSpPr>
        <p:spPr>
          <a:xfrm>
            <a:off x="991920" y="6354200"/>
            <a:ext cx="5931881" cy="950848"/>
          </a:xfrm>
          <a:prstGeom prst="rect">
            <a:avLst/>
          </a:prstGeom>
        </p:spPr>
        <p:txBody>
          <a:bodyPr wrap="square" lIns="0" tIns="7651" rIns="0" bIns="0" rtlCol="0">
            <a:noAutofit/>
          </a:bodyPr>
          <a:lstStyle/>
          <a:p>
            <a:pPr marL="12700" marR="12879">
              <a:lnSpc>
                <a:spcPts val="1205"/>
              </a:lnSpc>
            </a:pPr>
            <a:endParaRPr sz="1100" dirty="0">
              <a:cs typeface="Calibri"/>
            </a:endParaRPr>
          </a:p>
        </p:txBody>
      </p:sp>
      <p:sp>
        <p:nvSpPr>
          <p:cNvPr id="11" name="object 3">
            <a:extLst>
              <a:ext uri="{FF2B5EF4-FFF2-40B4-BE49-F238E27FC236}">
                <a16:creationId xmlns:a16="http://schemas.microsoft.com/office/drawing/2014/main" id="{3704A7FE-78EA-0BB6-C704-E5A29C1A5B8E}"/>
              </a:ext>
            </a:extLst>
          </p:cNvPr>
          <p:cNvSpPr txBox="1"/>
          <p:nvPr/>
        </p:nvSpPr>
        <p:spPr>
          <a:xfrm>
            <a:off x="991920" y="8003460"/>
            <a:ext cx="6090221" cy="558800"/>
          </a:xfrm>
          <a:prstGeom prst="rect">
            <a:avLst/>
          </a:prstGeom>
        </p:spPr>
        <p:txBody>
          <a:bodyPr wrap="square" lIns="0" tIns="7651" rIns="0" bIns="0" rtlCol="0">
            <a:noAutofit/>
          </a:bodyPr>
          <a:lstStyle/>
          <a:p>
            <a:pPr marL="12700" marR="12879">
              <a:lnSpc>
                <a:spcPts val="1205"/>
              </a:lnSpc>
            </a:pPr>
            <a:endParaRPr sz="1100" dirty="0">
              <a:cs typeface="Calibri"/>
            </a:endParaRPr>
          </a:p>
        </p:txBody>
      </p:sp>
      <p:sp>
        <p:nvSpPr>
          <p:cNvPr id="12" name="object 2">
            <a:extLst>
              <a:ext uri="{FF2B5EF4-FFF2-40B4-BE49-F238E27FC236}">
                <a16:creationId xmlns:a16="http://schemas.microsoft.com/office/drawing/2014/main" id="{633CDE72-3C90-637D-FEF8-24A4D9411D20}"/>
              </a:ext>
            </a:extLst>
          </p:cNvPr>
          <p:cNvSpPr txBox="1"/>
          <p:nvPr/>
        </p:nvSpPr>
        <p:spPr>
          <a:xfrm>
            <a:off x="991920" y="8788269"/>
            <a:ext cx="423707" cy="165608"/>
          </a:xfrm>
          <a:prstGeom prst="rect">
            <a:avLst/>
          </a:prstGeom>
        </p:spPr>
        <p:txBody>
          <a:bodyPr wrap="square" lIns="0" tIns="7651" rIns="0" bIns="0" rtlCol="0">
            <a:noAutofit/>
          </a:bodyPr>
          <a:lstStyle/>
          <a:p>
            <a:pPr marL="12700">
              <a:lnSpc>
                <a:spcPts val="1205"/>
              </a:lnSpc>
            </a:pPr>
            <a:endParaRPr sz="1100" dirty="0">
              <a:cs typeface="Calibri"/>
            </a:endParaRPr>
          </a:p>
        </p:txBody>
      </p:sp>
      <p:pic>
        <p:nvPicPr>
          <p:cNvPr id="2" name="Picture 5">
            <a:extLst>
              <a:ext uri="{FF2B5EF4-FFF2-40B4-BE49-F238E27FC236}">
                <a16:creationId xmlns:a16="http://schemas.microsoft.com/office/drawing/2014/main" id="{60BBEB70-A9E5-98EE-18A0-50531F2A5358}"/>
              </a:ext>
            </a:extLst>
          </p:cNvPr>
          <p:cNvPicPr/>
          <p:nvPr/>
        </p:nvPicPr>
        <p:blipFill>
          <a:blip r:embed="rId2"/>
          <a:stretch/>
        </p:blipFill>
        <p:spPr>
          <a:xfrm>
            <a:off x="11061261" y="205899"/>
            <a:ext cx="837000" cy="837000"/>
          </a:xfrm>
          <a:prstGeom prst="rect">
            <a:avLst/>
          </a:prstGeom>
          <a:ln w="9360">
            <a:noFill/>
          </a:ln>
        </p:spPr>
      </p:pic>
      <p:pic>
        <p:nvPicPr>
          <p:cNvPr id="13" name="Picture 12">
            <a:extLst>
              <a:ext uri="{FF2B5EF4-FFF2-40B4-BE49-F238E27FC236}">
                <a16:creationId xmlns:a16="http://schemas.microsoft.com/office/drawing/2014/main" id="{B9500DE0-E56B-ED42-034B-C788C966556A}"/>
              </a:ext>
            </a:extLst>
          </p:cNvPr>
          <p:cNvPicPr/>
          <p:nvPr/>
        </p:nvPicPr>
        <p:blipFill>
          <a:blip r:embed="rId3"/>
          <a:stretch/>
        </p:blipFill>
        <p:spPr>
          <a:xfrm>
            <a:off x="0" y="137253"/>
            <a:ext cx="1050840" cy="1050840"/>
          </a:xfrm>
          <a:prstGeom prst="rect">
            <a:avLst/>
          </a:prstGeom>
          <a:ln>
            <a:noFill/>
          </a:ln>
        </p:spPr>
      </p:pic>
    </p:spTree>
    <p:extLst>
      <p:ext uri="{BB962C8B-B14F-4D97-AF65-F5344CB8AC3E}">
        <p14:creationId xmlns:p14="http://schemas.microsoft.com/office/powerpoint/2010/main" val="343719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21BE263-D2D6-9DB9-6B19-88E40DDD2054}"/>
              </a:ext>
            </a:extLst>
          </p:cNvPr>
          <p:cNvGraphicFramePr/>
          <p:nvPr>
            <p:extLst>
              <p:ext uri="{D42A27DB-BD31-4B8C-83A1-F6EECF244321}">
                <p14:modId xmlns:p14="http://schemas.microsoft.com/office/powerpoint/2010/main" val="33188909"/>
              </p:ext>
            </p:extLst>
          </p:nvPr>
        </p:nvGraphicFramePr>
        <p:xfrm>
          <a:off x="2032000" y="-48827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586E0C6-CC08-24C1-2DCF-22BB5534BF84}"/>
              </a:ext>
            </a:extLst>
          </p:cNvPr>
          <p:cNvSpPr txBox="1"/>
          <p:nvPr/>
        </p:nvSpPr>
        <p:spPr>
          <a:xfrm>
            <a:off x="0" y="2036395"/>
            <a:ext cx="1358284" cy="646331"/>
          </a:xfrm>
          <a:prstGeom prst="rect">
            <a:avLst/>
          </a:prstGeom>
          <a:noFill/>
        </p:spPr>
        <p:txBody>
          <a:bodyPr wrap="square" rtlCol="0">
            <a:spAutoFit/>
          </a:bodyPr>
          <a:lstStyle/>
          <a:p>
            <a:r>
              <a:rPr lang="en-US" dirty="0"/>
              <a:t>Training Audio Input</a:t>
            </a:r>
            <a:endParaRPr lang="en-IN" dirty="0"/>
          </a:p>
        </p:txBody>
      </p:sp>
      <p:graphicFrame>
        <p:nvGraphicFramePr>
          <p:cNvPr id="6" name="Diagram 5">
            <a:extLst>
              <a:ext uri="{FF2B5EF4-FFF2-40B4-BE49-F238E27FC236}">
                <a16:creationId xmlns:a16="http://schemas.microsoft.com/office/drawing/2014/main" id="{15A4E0E2-C437-E936-7FF1-F334825D2934}"/>
              </a:ext>
            </a:extLst>
          </p:cNvPr>
          <p:cNvGraphicFramePr/>
          <p:nvPr>
            <p:extLst>
              <p:ext uri="{D42A27DB-BD31-4B8C-83A1-F6EECF244321}">
                <p14:modId xmlns:p14="http://schemas.microsoft.com/office/powerpoint/2010/main" val="2216871082"/>
              </p:ext>
            </p:extLst>
          </p:nvPr>
        </p:nvGraphicFramePr>
        <p:xfrm>
          <a:off x="2032000" y="1509778"/>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Arrow: Right 6">
            <a:extLst>
              <a:ext uri="{FF2B5EF4-FFF2-40B4-BE49-F238E27FC236}">
                <a16:creationId xmlns:a16="http://schemas.microsoft.com/office/drawing/2014/main" id="{6A39B6F6-AFDA-57C3-BEB8-9DE1C287D2DD}"/>
              </a:ext>
            </a:extLst>
          </p:cNvPr>
          <p:cNvSpPr/>
          <p:nvPr/>
        </p:nvSpPr>
        <p:spPr>
          <a:xfrm>
            <a:off x="1486517" y="2009761"/>
            <a:ext cx="417250" cy="4793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C6CCDBE9-5011-6030-DB72-E1C5BA5BD9C1}"/>
              </a:ext>
            </a:extLst>
          </p:cNvPr>
          <p:cNvSpPr txBox="1"/>
          <p:nvPr/>
        </p:nvSpPr>
        <p:spPr>
          <a:xfrm>
            <a:off x="128233" y="3895945"/>
            <a:ext cx="1358284" cy="646331"/>
          </a:xfrm>
          <a:prstGeom prst="rect">
            <a:avLst/>
          </a:prstGeom>
          <a:noFill/>
        </p:spPr>
        <p:txBody>
          <a:bodyPr wrap="square" rtlCol="0">
            <a:spAutoFit/>
          </a:bodyPr>
          <a:lstStyle/>
          <a:p>
            <a:r>
              <a:rPr lang="en-US" dirty="0"/>
              <a:t>Testing Audio Input</a:t>
            </a:r>
            <a:endParaRPr lang="en-IN" dirty="0"/>
          </a:p>
        </p:txBody>
      </p:sp>
      <p:sp>
        <p:nvSpPr>
          <p:cNvPr id="9" name="Arrow: Right 8">
            <a:extLst>
              <a:ext uri="{FF2B5EF4-FFF2-40B4-BE49-F238E27FC236}">
                <a16:creationId xmlns:a16="http://schemas.microsoft.com/office/drawing/2014/main" id="{8570A5B9-C846-5A24-3632-F487583E45C3}"/>
              </a:ext>
            </a:extLst>
          </p:cNvPr>
          <p:cNvSpPr/>
          <p:nvPr/>
        </p:nvSpPr>
        <p:spPr>
          <a:xfrm>
            <a:off x="1550634" y="3889450"/>
            <a:ext cx="417250" cy="4793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5">
            <a:extLst>
              <a:ext uri="{FF2B5EF4-FFF2-40B4-BE49-F238E27FC236}">
                <a16:creationId xmlns:a16="http://schemas.microsoft.com/office/drawing/2014/main" id="{4DF1DB7E-8612-9A61-15E2-18A20A867F83}"/>
              </a:ext>
            </a:extLst>
          </p:cNvPr>
          <p:cNvPicPr/>
          <p:nvPr/>
        </p:nvPicPr>
        <p:blipFill>
          <a:blip r:embed="rId12"/>
          <a:stretch/>
        </p:blipFill>
        <p:spPr>
          <a:xfrm>
            <a:off x="11238585" y="216404"/>
            <a:ext cx="837000" cy="837000"/>
          </a:xfrm>
          <a:prstGeom prst="rect">
            <a:avLst/>
          </a:prstGeom>
          <a:ln w="9360">
            <a:noFill/>
          </a:ln>
        </p:spPr>
      </p:pic>
      <p:pic>
        <p:nvPicPr>
          <p:cNvPr id="11" name="Picture 10">
            <a:extLst>
              <a:ext uri="{FF2B5EF4-FFF2-40B4-BE49-F238E27FC236}">
                <a16:creationId xmlns:a16="http://schemas.microsoft.com/office/drawing/2014/main" id="{2EFC3D9A-EF38-7067-CDE1-B87C599B8CB9}"/>
              </a:ext>
            </a:extLst>
          </p:cNvPr>
          <p:cNvPicPr/>
          <p:nvPr/>
        </p:nvPicPr>
        <p:blipFill>
          <a:blip r:embed="rId13"/>
          <a:stretch/>
        </p:blipFill>
        <p:spPr>
          <a:xfrm>
            <a:off x="0" y="109484"/>
            <a:ext cx="1050840" cy="1050840"/>
          </a:xfrm>
          <a:prstGeom prst="rect">
            <a:avLst/>
          </a:prstGeom>
          <a:ln>
            <a:noFill/>
          </a:ln>
        </p:spPr>
      </p:pic>
    </p:spTree>
    <p:extLst>
      <p:ext uri="{BB962C8B-B14F-4D97-AF65-F5344CB8AC3E}">
        <p14:creationId xmlns:p14="http://schemas.microsoft.com/office/powerpoint/2010/main" val="1086388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5556DC5-1A37-C3C2-D50F-B8E84D1DA28F}"/>
              </a:ext>
            </a:extLst>
          </p:cNvPr>
          <p:cNvSpPr>
            <a:spLocks noChangeArrowheads="1"/>
          </p:cNvSpPr>
          <p:nvPr/>
        </p:nvSpPr>
        <p:spPr bwMode="auto">
          <a:xfrm>
            <a:off x="5046926" y="236994"/>
            <a:ext cx="193835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A"/>
                </a:solidFill>
                <a:effectLst/>
                <a:latin typeface="+mj-lt"/>
                <a:ea typeface="Calibri" panose="020F0502020204030204" pitchFamily="34" charset="0"/>
                <a:cs typeface="Calibri" panose="020F0502020204030204" pitchFamily="34" charset="0"/>
              </a:rPr>
              <a:t>BLOCK DIAGRAM</a:t>
            </a:r>
            <a:endParaRPr kumimoji="0" lang="en-US" altLang="en-US"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mj-lt"/>
            </a:endParaRPr>
          </a:p>
        </p:txBody>
      </p:sp>
      <p:pic>
        <p:nvPicPr>
          <p:cNvPr id="1025" name="Picture 3">
            <a:extLst>
              <a:ext uri="{FF2B5EF4-FFF2-40B4-BE49-F238E27FC236}">
                <a16:creationId xmlns:a16="http://schemas.microsoft.com/office/drawing/2014/main" id="{D0D3E0CC-6764-DC3C-A1E6-422D516B3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90" y="1053404"/>
            <a:ext cx="8202968" cy="55739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96044F5-6F69-E55C-56D5-FCB61103C706}"/>
              </a:ext>
            </a:extLst>
          </p:cNvPr>
          <p:cNvSpPr>
            <a:spLocks noChangeArrowheads="1"/>
          </p:cNvSpPr>
          <p:nvPr/>
        </p:nvSpPr>
        <p:spPr bwMode="auto">
          <a:xfrm>
            <a:off x="90488" y="5951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sng" strike="noStrike" cap="none" normalizeH="0" baseline="0" dirty="0">
                <a:ln>
                  <a:noFill/>
                </a:ln>
                <a:solidFill>
                  <a:srgbClr val="00000A"/>
                </a:solidFill>
                <a:effectLst/>
                <a:latin typeface="Arial" panose="020B0604020202020204" pitchFamily="34" charset="0"/>
                <a:ea typeface="Calibri" panose="020F0502020204030204" pitchFamily="34" charset="0"/>
              </a:rPr>
            </a:b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5">
            <a:extLst>
              <a:ext uri="{FF2B5EF4-FFF2-40B4-BE49-F238E27FC236}">
                <a16:creationId xmlns:a16="http://schemas.microsoft.com/office/drawing/2014/main" id="{60EBFCE3-B63C-3EC6-C228-77FBF25A1937}"/>
              </a:ext>
            </a:extLst>
          </p:cNvPr>
          <p:cNvPicPr/>
          <p:nvPr/>
        </p:nvPicPr>
        <p:blipFill>
          <a:blip r:embed="rId3"/>
          <a:stretch/>
        </p:blipFill>
        <p:spPr>
          <a:xfrm>
            <a:off x="11238585" y="216404"/>
            <a:ext cx="837000" cy="837000"/>
          </a:xfrm>
          <a:prstGeom prst="rect">
            <a:avLst/>
          </a:prstGeom>
          <a:ln w="9360">
            <a:noFill/>
          </a:ln>
        </p:spPr>
      </p:pic>
      <p:pic>
        <p:nvPicPr>
          <p:cNvPr id="9" name="Picture 8">
            <a:extLst>
              <a:ext uri="{FF2B5EF4-FFF2-40B4-BE49-F238E27FC236}">
                <a16:creationId xmlns:a16="http://schemas.microsoft.com/office/drawing/2014/main" id="{FC0F1ECF-C2CE-40DF-2CD8-EE8AB5982F54}"/>
              </a:ext>
            </a:extLst>
          </p:cNvPr>
          <p:cNvPicPr/>
          <p:nvPr/>
        </p:nvPicPr>
        <p:blipFill>
          <a:blip r:embed="rId4"/>
          <a:stretch/>
        </p:blipFill>
        <p:spPr>
          <a:xfrm>
            <a:off x="0" y="109484"/>
            <a:ext cx="1050840" cy="1050840"/>
          </a:xfrm>
          <a:prstGeom prst="rect">
            <a:avLst/>
          </a:prstGeom>
          <a:ln>
            <a:noFill/>
          </a:ln>
        </p:spPr>
      </p:pic>
    </p:spTree>
    <p:extLst>
      <p:ext uri="{BB962C8B-B14F-4D97-AF65-F5344CB8AC3E}">
        <p14:creationId xmlns:p14="http://schemas.microsoft.com/office/powerpoint/2010/main" val="167148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702B913-204C-2B91-6D51-E4E62A4352F2}"/>
              </a:ext>
            </a:extLst>
          </p:cNvPr>
          <p:cNvSpPr>
            <a:spLocks noChangeArrowheads="1"/>
          </p:cNvSpPr>
          <p:nvPr/>
        </p:nvSpPr>
        <p:spPr bwMode="auto">
          <a:xfrm>
            <a:off x="268941" y="1306553"/>
            <a:ext cx="68949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sng" strike="noStrike" cap="none" normalizeH="0" baseline="0" dirty="0">
                <a:ln>
                  <a:noFill/>
                </a:ln>
                <a:solidFill>
                  <a:srgbClr val="00000A"/>
                </a:solidFill>
                <a:effectLst/>
                <a:latin typeface="Calibri" panose="020F0502020204030204" pitchFamily="34" charset="0"/>
                <a:ea typeface="Calibri" panose="020F0502020204030204" pitchFamily="34" charset="0"/>
                <a:cs typeface="Calibri" panose="020F0502020204030204" pitchFamily="34" charset="0"/>
              </a:rPr>
              <a:t>An instance of spectrogram generated using AST model for </a:t>
            </a:r>
            <a:r>
              <a:rPr lang="en-US" altLang="en-US" u="sng" dirty="0">
                <a:solidFill>
                  <a:srgbClr val="00000A"/>
                </a:solidFill>
                <a:latin typeface="Calibri" panose="020F0502020204030204" pitchFamily="34" charset="0"/>
                <a:ea typeface="Calibri" panose="020F0502020204030204" pitchFamily="34" charset="0"/>
                <a:cs typeface="Calibri" panose="020F0502020204030204" pitchFamily="34" charset="0"/>
              </a:rPr>
              <a:t>Saxophone </a:t>
            </a:r>
            <a:endParaRPr kumimoji="0" lang="en-US" altLang="en-US" b="0" i="0" u="none" strike="noStrike" cap="none" normalizeH="0" baseline="0" dirty="0">
              <a:ln>
                <a:noFill/>
              </a:ln>
              <a:solidFill>
                <a:schemeClr val="tx1"/>
              </a:solidFill>
              <a:effectLst/>
            </a:endParaRPr>
          </a:p>
        </p:txBody>
      </p:sp>
      <p:pic>
        <p:nvPicPr>
          <p:cNvPr id="8193" name="Picture 1">
            <a:extLst>
              <a:ext uri="{FF2B5EF4-FFF2-40B4-BE49-F238E27FC236}">
                <a16:creationId xmlns:a16="http://schemas.microsoft.com/office/drawing/2014/main" id="{7AE14E8B-D3B9-B7AE-9E7D-D0EAB8846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106" y="2017699"/>
            <a:ext cx="9009758" cy="42439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8E42B54-0924-32A5-C466-294E527481F4}"/>
              </a:ext>
            </a:extLst>
          </p:cNvPr>
          <p:cNvSpPr>
            <a:spLocks noChangeArrowheads="1"/>
          </p:cNvSpPr>
          <p:nvPr/>
        </p:nvSpPr>
        <p:spPr bwMode="auto">
          <a:xfrm>
            <a:off x="268941" y="47018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00000A"/>
                </a:solidFill>
                <a:effectLst/>
                <a:latin typeface="Arial" panose="020B0604020202020204" pitchFamily="34" charset="0"/>
                <a:ea typeface="Calibri" panose="020F0502020204030204" pitchFamily="34" charset="0"/>
              </a:rPr>
            </a:b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5">
            <a:extLst>
              <a:ext uri="{FF2B5EF4-FFF2-40B4-BE49-F238E27FC236}">
                <a16:creationId xmlns:a16="http://schemas.microsoft.com/office/drawing/2014/main" id="{8F906311-0D9C-8721-ED37-04F3BE54C57C}"/>
              </a:ext>
            </a:extLst>
          </p:cNvPr>
          <p:cNvPicPr/>
          <p:nvPr/>
        </p:nvPicPr>
        <p:blipFill>
          <a:blip r:embed="rId3"/>
          <a:stretch/>
        </p:blipFill>
        <p:spPr>
          <a:xfrm>
            <a:off x="11238585" y="216404"/>
            <a:ext cx="837000" cy="837000"/>
          </a:xfrm>
          <a:prstGeom prst="rect">
            <a:avLst/>
          </a:prstGeom>
          <a:ln w="9360">
            <a:noFill/>
          </a:ln>
        </p:spPr>
      </p:pic>
      <p:pic>
        <p:nvPicPr>
          <p:cNvPr id="5" name="Picture 4">
            <a:extLst>
              <a:ext uri="{FF2B5EF4-FFF2-40B4-BE49-F238E27FC236}">
                <a16:creationId xmlns:a16="http://schemas.microsoft.com/office/drawing/2014/main" id="{EB6C8006-AED2-49F2-CC52-3D97696D5287}"/>
              </a:ext>
            </a:extLst>
          </p:cNvPr>
          <p:cNvPicPr/>
          <p:nvPr/>
        </p:nvPicPr>
        <p:blipFill>
          <a:blip r:embed="rId4"/>
          <a:stretch/>
        </p:blipFill>
        <p:spPr>
          <a:xfrm>
            <a:off x="0" y="109484"/>
            <a:ext cx="1050840" cy="1050840"/>
          </a:xfrm>
          <a:prstGeom prst="rect">
            <a:avLst/>
          </a:prstGeom>
          <a:ln>
            <a:noFill/>
          </a:ln>
        </p:spPr>
      </p:pic>
    </p:spTree>
    <p:extLst>
      <p:ext uri="{BB962C8B-B14F-4D97-AF65-F5344CB8AC3E}">
        <p14:creationId xmlns:p14="http://schemas.microsoft.com/office/powerpoint/2010/main" val="2377825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375</TotalTime>
  <Words>1685</Words>
  <Application>Microsoft Office PowerPoint</Application>
  <PresentationFormat>Widescreen</PresentationFormat>
  <Paragraphs>194</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Courier New</vt:lpstr>
      <vt:lpstr>Segoe UI</vt:lpstr>
      <vt:lpstr>Symbol</vt:lpstr>
      <vt:lpstr>Times New Roman</vt:lpstr>
      <vt:lpstr>Trebuchet MS</vt:lpstr>
      <vt:lpstr>Wingdings 3</vt:lpstr>
      <vt:lpstr>Facet</vt:lpstr>
      <vt:lpstr>PowerPoint Presentation</vt:lpstr>
      <vt:lpstr>PowerPoint Presentation</vt:lpstr>
      <vt:lpstr>PowerPoint Presentation</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Angadi</dc:creator>
  <cp:lastModifiedBy>Achyuth SS</cp:lastModifiedBy>
  <cp:revision>11</cp:revision>
  <dcterms:created xsi:type="dcterms:W3CDTF">2023-07-21T14:10:19Z</dcterms:created>
  <dcterms:modified xsi:type="dcterms:W3CDTF">2023-07-22T02:54:28Z</dcterms:modified>
</cp:coreProperties>
</file>