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62" r:id="rId3"/>
    <p:sldId id="259" r:id="rId4"/>
    <p:sldId id="264" r:id="rId5"/>
    <p:sldId id="263" r:id="rId6"/>
    <p:sldId id="270" r:id="rId7"/>
    <p:sldId id="265" r:id="rId8"/>
    <p:sldId id="272" r:id="rId9"/>
    <p:sldId id="273" r:id="rId10"/>
    <p:sldId id="274" r:id="rId11"/>
    <p:sldId id="275" r:id="rId12"/>
    <p:sldId id="276" r:id="rId13"/>
    <p:sldId id="277" r:id="rId14"/>
    <p:sldId id="278" r:id="rId15"/>
    <p:sldId id="279" r:id="rId16"/>
    <p:sldId id="271" r:id="rId17"/>
    <p:sldId id="280" r:id="rId18"/>
    <p:sldId id="267" r:id="rId19"/>
    <p:sldId id="281" r:id="rId20"/>
    <p:sldId id="269" r:id="rId21"/>
    <p:sldId id="283"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2:43:35.032"/>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2:44:00.603"/>
    </inkml:context>
    <inkml:brush xml:id="br0">
      <inkml:brushProperty name="width" value="0.35" units="cm"/>
      <inkml:brushProperty name="height" value="0.35" units="cm"/>
      <inkml:brushProperty name="color" value="#AE198D"/>
      <inkml:brushProperty name="inkEffects" value="galaxy"/>
      <inkml:brushProperty name="anchorX" value="-5088.30322"/>
      <inkml:brushProperty name="anchorY" value="-4537.34424"/>
      <inkml:brushProperty name="scaleFactor" value="0.5"/>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2B8B3-044A-4095-BE4B-C901E8784E89}" type="datetimeFigureOut">
              <a:rPr lang="en-US" smtClean="0"/>
              <a:t>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2A5CF4-8344-472F-AE19-22820BC43BF7}" type="slidenum">
              <a:rPr lang="en-US" smtClean="0"/>
              <a:t>‹#›</a:t>
            </a:fld>
            <a:endParaRPr lang="en-US" dirty="0"/>
          </a:p>
        </p:txBody>
      </p:sp>
    </p:spTree>
    <p:extLst>
      <p:ext uri="{BB962C8B-B14F-4D97-AF65-F5344CB8AC3E}">
        <p14:creationId xmlns:p14="http://schemas.microsoft.com/office/powerpoint/2010/main" val="1910207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2A5CF4-8344-472F-AE19-22820BC43BF7}" type="slidenum">
              <a:rPr lang="en-US" smtClean="0"/>
              <a:t>15</a:t>
            </a:fld>
            <a:endParaRPr lang="en-US" dirty="0"/>
          </a:p>
        </p:txBody>
      </p:sp>
    </p:spTree>
    <p:extLst>
      <p:ext uri="{BB962C8B-B14F-4D97-AF65-F5344CB8AC3E}">
        <p14:creationId xmlns:p14="http://schemas.microsoft.com/office/powerpoint/2010/main" val="3767826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FE636BC-1B58-410B-A36B-D931DFCEC51E}" type="datetimeFigureOut">
              <a:rPr lang="en-US" smtClean="0"/>
              <a:t>12/1/2022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AF355D87-F551-442D-A1EF-601B5E49EBE9}" type="slidenum">
              <a:rPr lang="en-US" smtClean="0"/>
              <a:t>‹#›</a:t>
            </a:fld>
            <a:endParaRPr lang="en-US" dirty="0"/>
          </a:p>
        </p:txBody>
      </p:sp>
    </p:spTree>
    <p:extLst>
      <p:ext uri="{BB962C8B-B14F-4D97-AF65-F5344CB8AC3E}">
        <p14:creationId xmlns:p14="http://schemas.microsoft.com/office/powerpoint/2010/main" val="418675217"/>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E636BC-1B58-410B-A36B-D931DFCEC51E}" type="datetimeFigureOut">
              <a:rPr lang="en-US" smtClean="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355D87-F551-442D-A1EF-601B5E49EBE9}" type="slidenum">
              <a:rPr lang="en-US" smtClean="0"/>
              <a:t>‹#›</a:t>
            </a:fld>
            <a:endParaRPr lang="en-US" dirty="0"/>
          </a:p>
        </p:txBody>
      </p:sp>
    </p:spTree>
    <p:extLst>
      <p:ext uri="{BB962C8B-B14F-4D97-AF65-F5344CB8AC3E}">
        <p14:creationId xmlns:p14="http://schemas.microsoft.com/office/powerpoint/2010/main" val="125996155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FE636BC-1B58-410B-A36B-D931DFCEC51E}" type="datetimeFigureOut">
              <a:rPr lang="en-US" smtClean="0"/>
              <a:t>12/1/2022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AF355D87-F551-442D-A1EF-601B5E49EBE9}" type="slidenum">
              <a:rPr lang="en-US" smtClean="0"/>
              <a:t>‹#›</a:t>
            </a:fld>
            <a:endParaRPr lang="en-US" dirty="0"/>
          </a:p>
        </p:txBody>
      </p:sp>
    </p:spTree>
    <p:extLst>
      <p:ext uri="{BB962C8B-B14F-4D97-AF65-F5344CB8AC3E}">
        <p14:creationId xmlns:p14="http://schemas.microsoft.com/office/powerpoint/2010/main" val="1907396383"/>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FE636BC-1B58-410B-A36B-D931DFCEC51E}" type="datetimeFigureOut">
              <a:rPr lang="en-US" smtClean="0"/>
              <a:t>12/1/2022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AF355D87-F551-442D-A1EF-601B5E49EBE9}"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12660309"/>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FE636BC-1B58-410B-A36B-D931DFCEC51E}" type="datetimeFigureOut">
              <a:rPr lang="en-US" smtClean="0"/>
              <a:t>12/1/2022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AF355D87-F551-442D-A1EF-601B5E49EBE9}" type="slidenum">
              <a:rPr lang="en-US" smtClean="0"/>
              <a:t>‹#›</a:t>
            </a:fld>
            <a:endParaRPr lang="en-US" dirty="0"/>
          </a:p>
        </p:txBody>
      </p:sp>
    </p:spTree>
    <p:extLst>
      <p:ext uri="{BB962C8B-B14F-4D97-AF65-F5344CB8AC3E}">
        <p14:creationId xmlns:p14="http://schemas.microsoft.com/office/powerpoint/2010/main" val="1134166572"/>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E636BC-1B58-410B-A36B-D931DFCEC51E}" type="datetimeFigureOut">
              <a:rPr lang="en-US" smtClean="0"/>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F355D87-F551-442D-A1EF-601B5E49EBE9}" type="slidenum">
              <a:rPr lang="en-US" smtClean="0"/>
              <a:t>‹#›</a:t>
            </a:fld>
            <a:endParaRPr lang="en-US" dirty="0"/>
          </a:p>
        </p:txBody>
      </p:sp>
    </p:spTree>
    <p:extLst>
      <p:ext uri="{BB962C8B-B14F-4D97-AF65-F5344CB8AC3E}">
        <p14:creationId xmlns:p14="http://schemas.microsoft.com/office/powerpoint/2010/main" val="4018921333"/>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E636BC-1B58-410B-A36B-D931DFCEC51E}" type="datetimeFigureOut">
              <a:rPr lang="en-US" smtClean="0"/>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F355D87-F551-442D-A1EF-601B5E49EBE9}" type="slidenum">
              <a:rPr lang="en-US" smtClean="0"/>
              <a:t>‹#›</a:t>
            </a:fld>
            <a:endParaRPr lang="en-US" dirty="0"/>
          </a:p>
        </p:txBody>
      </p:sp>
    </p:spTree>
    <p:extLst>
      <p:ext uri="{BB962C8B-B14F-4D97-AF65-F5344CB8AC3E}">
        <p14:creationId xmlns:p14="http://schemas.microsoft.com/office/powerpoint/2010/main" val="1292824225"/>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E636BC-1B58-410B-A36B-D931DFCEC51E}" type="datetimeFigureOut">
              <a:rPr lang="en-US" smtClean="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355D87-F551-442D-A1EF-601B5E49EBE9}" type="slidenum">
              <a:rPr lang="en-US" smtClean="0"/>
              <a:t>‹#›</a:t>
            </a:fld>
            <a:endParaRPr lang="en-US" dirty="0"/>
          </a:p>
        </p:txBody>
      </p:sp>
    </p:spTree>
    <p:extLst>
      <p:ext uri="{BB962C8B-B14F-4D97-AF65-F5344CB8AC3E}">
        <p14:creationId xmlns:p14="http://schemas.microsoft.com/office/powerpoint/2010/main" val="3858684999"/>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FE636BC-1B58-410B-A36B-D931DFCEC51E}" type="datetimeFigureOut">
              <a:rPr lang="en-US" smtClean="0"/>
              <a:t>12/1/2022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AF355D87-F551-442D-A1EF-601B5E49EBE9}" type="slidenum">
              <a:rPr lang="en-US" smtClean="0"/>
              <a:t>‹#›</a:t>
            </a:fld>
            <a:endParaRPr lang="en-US" dirty="0"/>
          </a:p>
        </p:txBody>
      </p:sp>
    </p:spTree>
    <p:extLst>
      <p:ext uri="{BB962C8B-B14F-4D97-AF65-F5344CB8AC3E}">
        <p14:creationId xmlns:p14="http://schemas.microsoft.com/office/powerpoint/2010/main" val="25080432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E636BC-1B58-410B-A36B-D931DFCEC51E}" type="datetimeFigureOut">
              <a:rPr lang="en-US" smtClean="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355D87-F551-442D-A1EF-601B5E49EBE9}" type="slidenum">
              <a:rPr lang="en-US" smtClean="0"/>
              <a:t>‹#›</a:t>
            </a:fld>
            <a:endParaRPr lang="en-US" dirty="0"/>
          </a:p>
        </p:txBody>
      </p:sp>
    </p:spTree>
    <p:extLst>
      <p:ext uri="{BB962C8B-B14F-4D97-AF65-F5344CB8AC3E}">
        <p14:creationId xmlns:p14="http://schemas.microsoft.com/office/powerpoint/2010/main" val="18000079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FE636BC-1B58-410B-A36B-D931DFCEC51E}" type="datetimeFigureOut">
              <a:rPr lang="en-US" smtClean="0"/>
              <a:t>12/1/2022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AF355D87-F551-442D-A1EF-601B5E49EBE9}" type="slidenum">
              <a:rPr lang="en-US" smtClean="0"/>
              <a:t>‹#›</a:t>
            </a:fld>
            <a:endParaRPr lang="en-US" dirty="0"/>
          </a:p>
        </p:txBody>
      </p:sp>
    </p:spTree>
    <p:extLst>
      <p:ext uri="{BB962C8B-B14F-4D97-AF65-F5344CB8AC3E}">
        <p14:creationId xmlns:p14="http://schemas.microsoft.com/office/powerpoint/2010/main" val="185936001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E636BC-1B58-410B-A36B-D931DFCEC51E}" type="datetimeFigureOut">
              <a:rPr lang="en-US" smtClean="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355D87-F551-442D-A1EF-601B5E49EBE9}" type="slidenum">
              <a:rPr lang="en-US" smtClean="0"/>
              <a:t>‹#›</a:t>
            </a:fld>
            <a:endParaRPr lang="en-US" dirty="0"/>
          </a:p>
        </p:txBody>
      </p:sp>
    </p:spTree>
    <p:extLst>
      <p:ext uri="{BB962C8B-B14F-4D97-AF65-F5344CB8AC3E}">
        <p14:creationId xmlns:p14="http://schemas.microsoft.com/office/powerpoint/2010/main" val="38043621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636BC-1B58-410B-A36B-D931DFCEC51E}" type="datetimeFigureOut">
              <a:rPr lang="en-US" smtClean="0"/>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F355D87-F551-442D-A1EF-601B5E49EBE9}" type="slidenum">
              <a:rPr lang="en-US" smtClean="0"/>
              <a:t>‹#›</a:t>
            </a:fld>
            <a:endParaRPr lang="en-US" dirty="0"/>
          </a:p>
        </p:txBody>
      </p:sp>
    </p:spTree>
    <p:extLst>
      <p:ext uri="{BB962C8B-B14F-4D97-AF65-F5344CB8AC3E}">
        <p14:creationId xmlns:p14="http://schemas.microsoft.com/office/powerpoint/2010/main" val="4280000064"/>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E636BC-1B58-410B-A36B-D931DFCEC51E}" type="datetimeFigureOut">
              <a:rPr lang="en-US" smtClean="0"/>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F355D87-F551-442D-A1EF-601B5E49EBE9}" type="slidenum">
              <a:rPr lang="en-US" smtClean="0"/>
              <a:t>‹#›</a:t>
            </a:fld>
            <a:endParaRPr lang="en-US" dirty="0"/>
          </a:p>
        </p:txBody>
      </p:sp>
    </p:spTree>
    <p:extLst>
      <p:ext uri="{BB962C8B-B14F-4D97-AF65-F5344CB8AC3E}">
        <p14:creationId xmlns:p14="http://schemas.microsoft.com/office/powerpoint/2010/main" val="2910279374"/>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636BC-1B58-410B-A36B-D931DFCEC51E}" type="datetimeFigureOut">
              <a:rPr lang="en-US" smtClean="0"/>
              <a:t>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F355D87-F551-442D-A1EF-601B5E49EBE9}" type="slidenum">
              <a:rPr lang="en-US" smtClean="0"/>
              <a:t>‹#›</a:t>
            </a:fld>
            <a:endParaRPr lang="en-US" dirty="0"/>
          </a:p>
        </p:txBody>
      </p:sp>
    </p:spTree>
    <p:extLst>
      <p:ext uri="{BB962C8B-B14F-4D97-AF65-F5344CB8AC3E}">
        <p14:creationId xmlns:p14="http://schemas.microsoft.com/office/powerpoint/2010/main" val="280200519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E636BC-1B58-410B-A36B-D931DFCEC51E}" type="datetimeFigureOut">
              <a:rPr lang="en-US" smtClean="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355D87-F551-442D-A1EF-601B5E49EBE9}" type="slidenum">
              <a:rPr lang="en-US" smtClean="0"/>
              <a:t>‹#›</a:t>
            </a:fld>
            <a:endParaRPr lang="en-US" dirty="0"/>
          </a:p>
        </p:txBody>
      </p:sp>
    </p:spTree>
    <p:extLst>
      <p:ext uri="{BB962C8B-B14F-4D97-AF65-F5344CB8AC3E}">
        <p14:creationId xmlns:p14="http://schemas.microsoft.com/office/powerpoint/2010/main" val="4083782119"/>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E636BC-1B58-410B-A36B-D931DFCEC51E}" type="datetimeFigureOut">
              <a:rPr lang="en-US" smtClean="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355D87-F551-442D-A1EF-601B5E49EBE9}" type="slidenum">
              <a:rPr lang="en-US" smtClean="0"/>
              <a:t>‹#›</a:t>
            </a:fld>
            <a:endParaRPr lang="en-US" dirty="0"/>
          </a:p>
        </p:txBody>
      </p:sp>
    </p:spTree>
    <p:extLst>
      <p:ext uri="{BB962C8B-B14F-4D97-AF65-F5344CB8AC3E}">
        <p14:creationId xmlns:p14="http://schemas.microsoft.com/office/powerpoint/2010/main" val="31135254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94000"/>
            <a:lum/>
          </a:blip>
          <a:srcRect/>
          <a:stretch>
            <a:fillRect l="-1000" t="-2000" r="-4000" b="-2000"/>
          </a:stretch>
        </a:blip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E636BC-1B58-410B-A36B-D931DFCEC51E}" type="datetimeFigureOut">
              <a:rPr lang="en-US" smtClean="0"/>
              <a:t>12/1/2022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F355D87-F551-442D-A1EF-601B5E49EBE9}" type="slidenum">
              <a:rPr lang="en-US" smtClean="0"/>
              <a:t>‹#›</a:t>
            </a:fld>
            <a:endParaRPr lang="en-US" dirty="0"/>
          </a:p>
        </p:txBody>
      </p:sp>
    </p:spTree>
    <p:extLst>
      <p:ext uri="{BB962C8B-B14F-4D97-AF65-F5344CB8AC3E}">
        <p14:creationId xmlns:p14="http://schemas.microsoft.com/office/powerpoint/2010/main" val="11790610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wipe/>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8424-63C2-34BF-543B-C27095394984}"/>
              </a:ext>
            </a:extLst>
          </p:cNvPr>
          <p:cNvSpPr>
            <a:spLocks noGrp="1"/>
          </p:cNvSpPr>
          <p:nvPr>
            <p:ph type="ctrTitle"/>
          </p:nvPr>
        </p:nvSpPr>
        <p:spPr>
          <a:xfrm>
            <a:off x="174396" y="1020979"/>
            <a:ext cx="9448800" cy="4569115"/>
          </a:xfrm>
        </p:spPr>
        <p:txBody>
          <a:bodyPr>
            <a:normAutofit/>
          </a:bodyPr>
          <a:lstStyle/>
          <a:p>
            <a:r>
              <a:rPr lang="en-US" dirty="0"/>
              <a:t>MATHEMATICS FOR ELECTRONICS engineers</a:t>
            </a:r>
            <a:br>
              <a:rPr lang="en-US" dirty="0"/>
            </a:br>
            <a:br>
              <a:rPr lang="en-US" dirty="0"/>
            </a:br>
            <a:r>
              <a:rPr lang="en-US" dirty="0"/>
              <a:t>UE21EC241A</a:t>
            </a:r>
          </a:p>
        </p:txBody>
      </p:sp>
      <p:sp>
        <p:nvSpPr>
          <p:cNvPr id="3" name="TextBox 2">
            <a:extLst>
              <a:ext uri="{FF2B5EF4-FFF2-40B4-BE49-F238E27FC236}">
                <a16:creationId xmlns:a16="http://schemas.microsoft.com/office/drawing/2014/main" id="{DF78218B-7433-9EA9-C503-45BFBC26185D}"/>
              </a:ext>
            </a:extLst>
          </p:cNvPr>
          <p:cNvSpPr txBox="1"/>
          <p:nvPr/>
        </p:nvSpPr>
        <p:spPr>
          <a:xfrm>
            <a:off x="9623196" y="452487"/>
            <a:ext cx="2198016" cy="646331"/>
          </a:xfrm>
          <a:prstGeom prst="rect">
            <a:avLst/>
          </a:prstGeom>
          <a:noFill/>
        </p:spPr>
        <p:txBody>
          <a:bodyPr wrap="square" rtlCol="0">
            <a:spAutoFit/>
          </a:bodyPr>
          <a:lstStyle/>
          <a:p>
            <a:r>
              <a:rPr lang="en-US" dirty="0"/>
              <a:t>Presented to:</a:t>
            </a:r>
            <a:br>
              <a:rPr lang="en-US" dirty="0"/>
            </a:br>
            <a:r>
              <a:rPr lang="en-US" dirty="0"/>
              <a:t>Dr. Rajini M</a:t>
            </a:r>
          </a:p>
        </p:txBody>
      </p:sp>
    </p:spTree>
    <p:extLst>
      <p:ext uri="{BB962C8B-B14F-4D97-AF65-F5344CB8AC3E}">
        <p14:creationId xmlns:p14="http://schemas.microsoft.com/office/powerpoint/2010/main" val="401374352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8C56D7-2468-1219-EFD7-42F4DA978835}"/>
                  </a:ext>
                </a:extLst>
              </p:cNvPr>
              <p:cNvSpPr>
                <a:spLocks noGrp="1"/>
              </p:cNvSpPr>
              <p:nvPr>
                <p:ph idx="1"/>
              </p:nvPr>
            </p:nvSpPr>
            <p:spPr>
              <a:xfrm>
                <a:off x="685800" y="1018096"/>
                <a:ext cx="10820400" cy="5200590"/>
              </a:xfrm>
            </p:spPr>
            <p:txBody>
              <a:bodyPr/>
              <a:lstStyle/>
              <a:p>
                <a:pPr marL="0" indent="0">
                  <a:buNone/>
                </a:pPr>
                <a:r>
                  <a:rPr lang="en-US" dirty="0">
                    <a:solidFill>
                      <a:schemeClr val="accent5"/>
                    </a:solidFill>
                    <a:latin typeface="Cambria Math" panose="02040503050406030204" pitchFamily="18" charset="0"/>
                    <a:ea typeface="Cambria Math" panose="02040503050406030204" pitchFamily="18" charset="0"/>
                  </a:rPr>
                  <a:t>If we assume n-m=k &amp; n-k=i          i=m</a:t>
                </a:r>
              </a:p>
              <a:p>
                <a:pPr marL="0" indent="0">
                  <a:buNone/>
                </a:pPr>
                <a14:m>
                  <m:oMathPara xmlns:m="http://schemas.openxmlformats.org/officeDocument/2006/math">
                    <m:oMathParaPr>
                      <m:jc m:val="centerGroup"/>
                    </m:oMathParaPr>
                    <m:oMath xmlns:m="http://schemas.openxmlformats.org/officeDocument/2006/math">
                      <m:nary>
                        <m:naryPr>
                          <m:chr m:val="∑"/>
                          <m:ctrlPr>
                            <a:rPr lang="en-US" i="1" smtClean="0">
                              <a:solidFill>
                                <a:schemeClr val="accent5"/>
                              </a:solidFill>
                              <a:latin typeface="Cambria Math" panose="02040503050406030204" pitchFamily="18" charset="0"/>
                              <a:ea typeface="Cambria Math" panose="02040503050406030204" pitchFamily="18" charset="0"/>
                            </a:rPr>
                          </m:ctrlPr>
                        </m:naryPr>
                        <m:sub>
                          <m:r>
                            <m:rPr>
                              <m:brk m:alnAt="23"/>
                            </m:rPr>
                            <a:rPr lang="en-US" b="0" i="1" smtClean="0">
                              <a:solidFill>
                                <a:schemeClr val="accent5"/>
                              </a:solidFill>
                              <a:latin typeface="Cambria Math" panose="02040503050406030204" pitchFamily="18" charset="0"/>
                              <a:ea typeface="Cambria Math" panose="02040503050406030204" pitchFamily="18" charset="0"/>
                            </a:rPr>
                            <m:t>𝑖</m:t>
                          </m:r>
                          <m:r>
                            <a:rPr lang="en-US" b="0" i="1" smtClean="0">
                              <a:solidFill>
                                <a:schemeClr val="accent5"/>
                              </a:solidFill>
                              <a:latin typeface="Cambria Math" panose="02040503050406030204" pitchFamily="18" charset="0"/>
                              <a:ea typeface="Cambria Math" panose="02040503050406030204" pitchFamily="18" charset="0"/>
                            </a:rPr>
                            <m:t>=</m:t>
                          </m:r>
                          <m:r>
                            <a:rPr lang="en-US" b="0" i="1" smtClean="0">
                              <a:solidFill>
                                <a:schemeClr val="accent5"/>
                              </a:solidFill>
                              <a:latin typeface="Cambria Math" panose="02040503050406030204" pitchFamily="18" charset="0"/>
                              <a:ea typeface="Cambria Math" panose="02040503050406030204" pitchFamily="18" charset="0"/>
                            </a:rPr>
                            <m:t>𝑛</m:t>
                          </m:r>
                          <m:r>
                            <a:rPr lang="en-US" b="0" i="1" smtClean="0">
                              <a:solidFill>
                                <a:schemeClr val="accent5"/>
                              </a:solidFill>
                              <a:latin typeface="Cambria Math" panose="02040503050406030204" pitchFamily="18" charset="0"/>
                              <a:ea typeface="Cambria Math" panose="02040503050406030204" pitchFamily="18" charset="0"/>
                            </a:rPr>
                            <m:t>−</m:t>
                          </m:r>
                          <m:sSub>
                            <m:sSubPr>
                              <m:ctrlPr>
                                <a:rPr lang="en-US" b="0" i="1" smtClean="0">
                                  <a:solidFill>
                                    <a:schemeClr val="accent5"/>
                                  </a:solidFill>
                                  <a:latin typeface="Cambria Math" panose="02040503050406030204" pitchFamily="18" charset="0"/>
                                  <a:ea typeface="Cambria Math" panose="02040503050406030204" pitchFamily="18" charset="0"/>
                                </a:rPr>
                              </m:ctrlPr>
                            </m:sSubPr>
                            <m:e>
                              <m:r>
                                <a:rPr lang="en-US" b="0" i="1" smtClean="0">
                                  <a:solidFill>
                                    <a:schemeClr val="accent5"/>
                                  </a:solidFill>
                                  <a:latin typeface="Cambria Math" panose="02040503050406030204" pitchFamily="18" charset="0"/>
                                  <a:ea typeface="Cambria Math" panose="02040503050406030204" pitchFamily="18" charset="0"/>
                                </a:rPr>
                                <m:t>𝑛</m:t>
                              </m:r>
                            </m:e>
                            <m:sub>
                              <m:r>
                                <a:rPr lang="en-US" b="0" i="1" smtClean="0">
                                  <a:solidFill>
                                    <a:schemeClr val="accent5"/>
                                  </a:solidFill>
                                  <a:latin typeface="Cambria Math" panose="02040503050406030204" pitchFamily="18" charset="0"/>
                                  <a:ea typeface="Cambria Math" panose="02040503050406030204" pitchFamily="18" charset="0"/>
                                </a:rPr>
                                <m:t>1</m:t>
                              </m:r>
                            </m:sub>
                          </m:sSub>
                        </m:sub>
                        <m:sup>
                          <m:sSub>
                            <m:sSubPr>
                              <m:ctrlPr>
                                <a:rPr lang="en-US" i="1" smtClean="0">
                                  <a:solidFill>
                                    <a:schemeClr val="accent5"/>
                                  </a:solidFill>
                                  <a:latin typeface="Cambria Math" panose="02040503050406030204" pitchFamily="18" charset="0"/>
                                  <a:ea typeface="Cambria Math" panose="02040503050406030204" pitchFamily="18" charset="0"/>
                                </a:rPr>
                              </m:ctrlPr>
                            </m:sSubPr>
                            <m:e>
                              <m:r>
                                <a:rPr lang="en-US" b="0" i="1" smtClean="0">
                                  <a:solidFill>
                                    <a:schemeClr val="accent5"/>
                                  </a:solidFill>
                                  <a:latin typeface="Cambria Math" panose="02040503050406030204" pitchFamily="18" charset="0"/>
                                  <a:ea typeface="Cambria Math" panose="02040503050406030204" pitchFamily="18" charset="0"/>
                                </a:rPr>
                                <m:t>𝑛</m:t>
                              </m:r>
                            </m:e>
                            <m:sub>
                              <m:r>
                                <a:rPr lang="en-US" b="0" i="1" smtClean="0">
                                  <a:solidFill>
                                    <a:schemeClr val="accent5"/>
                                  </a:solidFill>
                                  <a:latin typeface="Cambria Math" panose="02040503050406030204" pitchFamily="18" charset="0"/>
                                  <a:ea typeface="Cambria Math" panose="02040503050406030204" pitchFamily="18" charset="0"/>
                                </a:rPr>
                                <m:t>2</m:t>
                              </m:r>
                            </m:sub>
                          </m:sSub>
                        </m:sup>
                        <m:e>
                          <m:r>
                            <a:rPr lang="en-US" b="0" i="1" smtClean="0">
                              <a:solidFill>
                                <a:schemeClr val="accent5"/>
                              </a:solidFill>
                              <a:latin typeface="Cambria Math" panose="02040503050406030204" pitchFamily="18" charset="0"/>
                              <a:ea typeface="Cambria Math" panose="02040503050406030204" pitchFamily="18" charset="0"/>
                            </a:rPr>
                            <m:t>h</m:t>
                          </m:r>
                          <m:d>
                            <m:dPr>
                              <m:begChr m:val="["/>
                              <m:endChr m:val="]"/>
                              <m:ctrlPr>
                                <a:rPr lang="en-US" b="0" i="1" smtClean="0">
                                  <a:solidFill>
                                    <a:schemeClr val="accent5"/>
                                  </a:solidFill>
                                  <a:latin typeface="Cambria Math" panose="02040503050406030204" pitchFamily="18" charset="0"/>
                                  <a:ea typeface="Cambria Math" panose="02040503050406030204" pitchFamily="18" charset="0"/>
                                </a:rPr>
                              </m:ctrlPr>
                            </m:dPr>
                            <m:e>
                              <m:r>
                                <a:rPr lang="en-US" b="0" i="1" smtClean="0">
                                  <a:solidFill>
                                    <a:schemeClr val="accent5"/>
                                  </a:solidFill>
                                  <a:latin typeface="Cambria Math" panose="02040503050406030204" pitchFamily="18" charset="0"/>
                                  <a:ea typeface="Cambria Math" panose="02040503050406030204" pitchFamily="18" charset="0"/>
                                </a:rPr>
                                <m:t>𝑖</m:t>
                              </m:r>
                            </m:e>
                          </m:d>
                          <m:sSub>
                            <m:sSubPr>
                              <m:ctrlPr>
                                <a:rPr lang="en-US" b="0" i="1" smtClean="0">
                                  <a:solidFill>
                                    <a:schemeClr val="accent5"/>
                                  </a:solidFill>
                                  <a:latin typeface="Cambria Math" panose="02040503050406030204" pitchFamily="18" charset="0"/>
                                  <a:ea typeface="Cambria Math" panose="02040503050406030204" pitchFamily="18" charset="0"/>
                                </a:rPr>
                              </m:ctrlPr>
                            </m:sSubPr>
                            <m:e>
                              <m:r>
                                <a:rPr lang="en-US" b="0" i="1" smtClean="0">
                                  <a:solidFill>
                                    <a:schemeClr val="accent5"/>
                                  </a:solidFill>
                                  <a:latin typeface="Cambria Math" panose="02040503050406030204" pitchFamily="18" charset="0"/>
                                  <a:ea typeface="Cambria Math" panose="02040503050406030204" pitchFamily="18" charset="0"/>
                                </a:rPr>
                                <m:t>𝑅</m:t>
                              </m:r>
                            </m:e>
                            <m:sub>
                              <m:r>
                                <a:rPr lang="en-US" b="0" i="1" smtClean="0">
                                  <a:solidFill>
                                    <a:schemeClr val="accent5"/>
                                  </a:solidFill>
                                  <a:latin typeface="Cambria Math" panose="02040503050406030204" pitchFamily="18" charset="0"/>
                                  <a:ea typeface="Cambria Math" panose="02040503050406030204" pitchFamily="18" charset="0"/>
                                </a:rPr>
                                <m:t>𝑋𝑋</m:t>
                              </m:r>
                            </m:sub>
                          </m:sSub>
                          <m:d>
                            <m:dPr>
                              <m:begChr m:val="["/>
                              <m:endChr m:val="]"/>
                              <m:ctrlPr>
                                <a:rPr lang="en-US" b="0" i="1" smtClean="0">
                                  <a:solidFill>
                                    <a:schemeClr val="accent5"/>
                                  </a:solidFill>
                                  <a:latin typeface="Cambria Math" panose="02040503050406030204" pitchFamily="18" charset="0"/>
                                  <a:ea typeface="Cambria Math" panose="02040503050406030204" pitchFamily="18" charset="0"/>
                                </a:rPr>
                              </m:ctrlPr>
                            </m:dPr>
                            <m:e>
                              <m:r>
                                <a:rPr lang="en-US" b="0" i="1" smtClean="0">
                                  <a:solidFill>
                                    <a:schemeClr val="accent5"/>
                                  </a:solidFill>
                                  <a:latin typeface="Cambria Math" panose="02040503050406030204" pitchFamily="18" charset="0"/>
                                  <a:ea typeface="Cambria Math" panose="02040503050406030204" pitchFamily="18" charset="0"/>
                                </a:rPr>
                                <m:t>𝑘</m:t>
                              </m:r>
                              <m:r>
                                <a:rPr lang="en-US" b="0" i="1" smtClean="0">
                                  <a:solidFill>
                                    <a:schemeClr val="accent5"/>
                                  </a:solidFill>
                                  <a:latin typeface="Cambria Math" panose="02040503050406030204" pitchFamily="18" charset="0"/>
                                  <a:ea typeface="Cambria Math" panose="02040503050406030204" pitchFamily="18" charset="0"/>
                                </a:rPr>
                                <m:t>−</m:t>
                              </m:r>
                              <m:r>
                                <a:rPr lang="en-US" b="0" i="1" smtClean="0">
                                  <a:solidFill>
                                    <a:schemeClr val="accent5"/>
                                  </a:solidFill>
                                  <a:latin typeface="Cambria Math" panose="02040503050406030204" pitchFamily="18" charset="0"/>
                                  <a:ea typeface="Cambria Math" panose="02040503050406030204" pitchFamily="18" charset="0"/>
                                </a:rPr>
                                <m:t>𝑖</m:t>
                              </m:r>
                            </m:e>
                          </m:d>
                          <m:r>
                            <a:rPr lang="en-US" b="0" i="1" smtClean="0">
                              <a:solidFill>
                                <a:schemeClr val="accent5"/>
                              </a:solidFill>
                              <a:latin typeface="Cambria Math" panose="02040503050406030204" pitchFamily="18" charset="0"/>
                              <a:ea typeface="Cambria Math" panose="02040503050406030204" pitchFamily="18" charset="0"/>
                            </a:rPr>
                            <m:t>=</m:t>
                          </m:r>
                          <m:sSub>
                            <m:sSubPr>
                              <m:ctrlPr>
                                <a:rPr lang="en-US" b="0" i="1" smtClean="0">
                                  <a:solidFill>
                                    <a:schemeClr val="accent5"/>
                                  </a:solidFill>
                                  <a:latin typeface="Cambria Math" panose="02040503050406030204" pitchFamily="18" charset="0"/>
                                  <a:ea typeface="Cambria Math" panose="02040503050406030204" pitchFamily="18" charset="0"/>
                                </a:rPr>
                              </m:ctrlPr>
                            </m:sSubPr>
                            <m:e>
                              <m:r>
                                <a:rPr lang="en-US" b="0" i="1" smtClean="0">
                                  <a:solidFill>
                                    <a:schemeClr val="accent5"/>
                                  </a:solidFill>
                                  <a:latin typeface="Cambria Math" panose="02040503050406030204" pitchFamily="18" charset="0"/>
                                  <a:ea typeface="Cambria Math" panose="02040503050406030204" pitchFamily="18" charset="0"/>
                                </a:rPr>
                                <m:t>𝑅</m:t>
                              </m:r>
                            </m:e>
                            <m:sub>
                              <m:r>
                                <a:rPr lang="en-US" b="0" i="1" smtClean="0">
                                  <a:solidFill>
                                    <a:schemeClr val="accent5"/>
                                  </a:solidFill>
                                  <a:latin typeface="Cambria Math" panose="02040503050406030204" pitchFamily="18" charset="0"/>
                                  <a:ea typeface="Cambria Math" panose="02040503050406030204" pitchFamily="18" charset="0"/>
                                </a:rPr>
                                <m:t>𝑍𝑋</m:t>
                              </m:r>
                            </m:sub>
                          </m:sSub>
                          <m:d>
                            <m:dPr>
                              <m:begChr m:val="["/>
                              <m:endChr m:val="]"/>
                              <m:ctrlPr>
                                <a:rPr lang="en-US" b="0" i="1" smtClean="0">
                                  <a:solidFill>
                                    <a:schemeClr val="accent5"/>
                                  </a:solidFill>
                                  <a:latin typeface="Cambria Math" panose="02040503050406030204" pitchFamily="18" charset="0"/>
                                  <a:ea typeface="Cambria Math" panose="02040503050406030204" pitchFamily="18" charset="0"/>
                                </a:rPr>
                              </m:ctrlPr>
                            </m:dPr>
                            <m:e>
                              <m:r>
                                <a:rPr lang="en-US" b="0" i="1" smtClean="0">
                                  <a:solidFill>
                                    <a:schemeClr val="accent5"/>
                                  </a:solidFill>
                                  <a:latin typeface="Cambria Math" panose="02040503050406030204" pitchFamily="18" charset="0"/>
                                  <a:ea typeface="Cambria Math" panose="02040503050406030204" pitchFamily="18" charset="0"/>
                                </a:rPr>
                                <m:t>𝑘</m:t>
                              </m:r>
                            </m:e>
                          </m:d>
                          <m:r>
                            <a:rPr lang="en-US" b="0" i="1" smtClean="0">
                              <a:solidFill>
                                <a:schemeClr val="accent5"/>
                              </a:solidFill>
                              <a:latin typeface="Cambria Math" panose="02040503050406030204" pitchFamily="18" charset="0"/>
                              <a:ea typeface="Cambria Math" panose="02040503050406030204" pitchFamily="18" charset="0"/>
                            </a:rPr>
                            <m:t>, </m:t>
                          </m:r>
                          <m:r>
                            <a:rPr lang="en-US" b="0" i="1" smtClean="0">
                              <a:solidFill>
                                <a:schemeClr val="accent5"/>
                              </a:solidFill>
                              <a:latin typeface="Cambria Math" panose="02040503050406030204" pitchFamily="18" charset="0"/>
                              <a:ea typeface="Cambria Math" panose="02040503050406030204" pitchFamily="18" charset="0"/>
                            </a:rPr>
                            <m:t>𝑤h𝑒𝑟𝑒</m:t>
                          </m:r>
                          <m:r>
                            <a:rPr lang="en-US" b="0" i="1" smtClean="0">
                              <a:solidFill>
                                <a:schemeClr val="accent5"/>
                              </a:solidFill>
                              <a:latin typeface="Cambria Math" panose="02040503050406030204" pitchFamily="18" charset="0"/>
                              <a:ea typeface="Cambria Math" panose="02040503050406030204" pitchFamily="18" charset="0"/>
                            </a:rPr>
                            <m:t> </m:t>
                          </m:r>
                          <m:r>
                            <a:rPr lang="en-US" b="0" i="1" smtClean="0">
                              <a:solidFill>
                                <a:schemeClr val="accent5"/>
                              </a:solidFill>
                              <a:latin typeface="Cambria Math" panose="02040503050406030204" pitchFamily="18" charset="0"/>
                              <a:ea typeface="Cambria Math" panose="02040503050406030204" pitchFamily="18" charset="0"/>
                            </a:rPr>
                            <m:t>𝑘</m:t>
                          </m:r>
                          <m:r>
                            <a:rPr lang="en-US" b="0" i="1" smtClean="0">
                              <a:solidFill>
                                <a:schemeClr val="accent5"/>
                              </a:solidFill>
                              <a:latin typeface="Cambria Math" panose="02040503050406030204" pitchFamily="18" charset="0"/>
                              <a:ea typeface="Cambria Math" panose="02040503050406030204" pitchFamily="18" charset="0"/>
                            </a:rPr>
                            <m:t>𝜖</m:t>
                          </m:r>
                          <m:r>
                            <a:rPr lang="en-US" b="0" i="1" smtClean="0">
                              <a:solidFill>
                                <a:schemeClr val="accent5"/>
                              </a:solidFill>
                              <a:latin typeface="Cambria Math" panose="02040503050406030204" pitchFamily="18" charset="0"/>
                              <a:ea typeface="Cambria Math" panose="02040503050406030204" pitchFamily="18" charset="0"/>
                            </a:rPr>
                            <m:t>[</m:t>
                          </m:r>
                          <m:r>
                            <a:rPr lang="en-US" b="0" i="1" smtClean="0">
                              <a:solidFill>
                                <a:schemeClr val="accent5"/>
                              </a:solidFill>
                              <a:latin typeface="Cambria Math" panose="02040503050406030204" pitchFamily="18" charset="0"/>
                              <a:ea typeface="Cambria Math" panose="02040503050406030204" pitchFamily="18" charset="0"/>
                            </a:rPr>
                            <m:t>𝑛</m:t>
                          </m:r>
                          <m:r>
                            <a:rPr lang="en-US" b="0" i="1" smtClean="0">
                              <a:solidFill>
                                <a:schemeClr val="accent5"/>
                              </a:solidFill>
                              <a:latin typeface="Cambria Math" panose="02040503050406030204" pitchFamily="18" charset="0"/>
                              <a:ea typeface="Cambria Math" panose="02040503050406030204" pitchFamily="18" charset="0"/>
                            </a:rPr>
                            <m:t>−</m:t>
                          </m:r>
                          <m:sSub>
                            <m:sSubPr>
                              <m:ctrlPr>
                                <a:rPr lang="en-US" b="0" i="1" smtClean="0">
                                  <a:solidFill>
                                    <a:schemeClr val="accent5"/>
                                  </a:solidFill>
                                  <a:latin typeface="Cambria Math" panose="02040503050406030204" pitchFamily="18" charset="0"/>
                                  <a:ea typeface="Cambria Math" panose="02040503050406030204" pitchFamily="18" charset="0"/>
                                </a:rPr>
                              </m:ctrlPr>
                            </m:sSubPr>
                            <m:e>
                              <m:r>
                                <a:rPr lang="en-US" b="0" i="1" smtClean="0">
                                  <a:solidFill>
                                    <a:schemeClr val="accent5"/>
                                  </a:solidFill>
                                  <a:latin typeface="Cambria Math" panose="02040503050406030204" pitchFamily="18" charset="0"/>
                                  <a:ea typeface="Cambria Math" panose="02040503050406030204" pitchFamily="18" charset="0"/>
                                </a:rPr>
                                <m:t>𝑛</m:t>
                              </m:r>
                            </m:e>
                            <m:sub>
                              <m:r>
                                <a:rPr lang="en-US" b="0" i="1" smtClean="0">
                                  <a:solidFill>
                                    <a:schemeClr val="accent5"/>
                                  </a:solidFill>
                                  <a:latin typeface="Cambria Math" panose="02040503050406030204" pitchFamily="18" charset="0"/>
                                  <a:ea typeface="Cambria Math" panose="02040503050406030204" pitchFamily="18" charset="0"/>
                                </a:rPr>
                                <m:t>2</m:t>
                              </m:r>
                            </m:sub>
                          </m:sSub>
                          <m:r>
                            <a:rPr lang="en-US" b="0" i="1" smtClean="0">
                              <a:solidFill>
                                <a:schemeClr val="accent5"/>
                              </a:solidFill>
                              <a:latin typeface="Cambria Math" panose="02040503050406030204" pitchFamily="18" charset="0"/>
                              <a:ea typeface="Cambria Math" panose="02040503050406030204" pitchFamily="18" charset="0"/>
                            </a:rPr>
                            <m:t>,</m:t>
                          </m:r>
                          <m:r>
                            <a:rPr lang="en-US" b="0" i="1" smtClean="0">
                              <a:solidFill>
                                <a:schemeClr val="accent5"/>
                              </a:solidFill>
                              <a:latin typeface="Cambria Math" panose="02040503050406030204" pitchFamily="18" charset="0"/>
                              <a:ea typeface="Cambria Math" panose="02040503050406030204" pitchFamily="18" charset="0"/>
                            </a:rPr>
                            <m:t>𝑛</m:t>
                          </m:r>
                          <m:r>
                            <a:rPr lang="en-US" b="0" i="1" smtClean="0">
                              <a:solidFill>
                                <a:schemeClr val="accent5"/>
                              </a:solidFill>
                              <a:latin typeface="Cambria Math" panose="02040503050406030204" pitchFamily="18" charset="0"/>
                              <a:ea typeface="Cambria Math" panose="02040503050406030204" pitchFamily="18" charset="0"/>
                            </a:rPr>
                            <m:t>−</m:t>
                          </m:r>
                          <m:sSub>
                            <m:sSubPr>
                              <m:ctrlPr>
                                <a:rPr lang="en-US" b="0" i="1" smtClean="0">
                                  <a:solidFill>
                                    <a:schemeClr val="accent5"/>
                                  </a:solidFill>
                                  <a:latin typeface="Cambria Math" panose="02040503050406030204" pitchFamily="18" charset="0"/>
                                  <a:ea typeface="Cambria Math" panose="02040503050406030204" pitchFamily="18" charset="0"/>
                                </a:rPr>
                              </m:ctrlPr>
                            </m:sSubPr>
                            <m:e>
                              <m:r>
                                <a:rPr lang="en-US" b="0" i="1" smtClean="0">
                                  <a:solidFill>
                                    <a:schemeClr val="accent5"/>
                                  </a:solidFill>
                                  <a:latin typeface="Cambria Math" panose="02040503050406030204" pitchFamily="18" charset="0"/>
                                  <a:ea typeface="Cambria Math" panose="02040503050406030204" pitchFamily="18" charset="0"/>
                                </a:rPr>
                                <m:t>𝑛</m:t>
                              </m:r>
                            </m:e>
                            <m:sub>
                              <m:r>
                                <a:rPr lang="en-US" b="0" i="1" smtClean="0">
                                  <a:solidFill>
                                    <a:schemeClr val="accent5"/>
                                  </a:solidFill>
                                  <a:latin typeface="Cambria Math" panose="02040503050406030204" pitchFamily="18" charset="0"/>
                                  <a:ea typeface="Cambria Math" panose="02040503050406030204" pitchFamily="18" charset="0"/>
                                </a:rPr>
                                <m:t>1</m:t>
                              </m:r>
                            </m:sub>
                          </m:sSub>
                          <m:r>
                            <a:rPr lang="en-US" b="0" i="1" smtClean="0">
                              <a:solidFill>
                                <a:schemeClr val="accent5"/>
                              </a:solidFill>
                              <a:latin typeface="Cambria Math" panose="02040503050406030204" pitchFamily="18" charset="0"/>
                              <a:ea typeface="Cambria Math" panose="02040503050406030204" pitchFamily="18" charset="0"/>
                            </a:rPr>
                            <m:t>]</m:t>
                          </m:r>
                        </m:e>
                      </m:nary>
                    </m:oMath>
                  </m:oMathPara>
                </a14:m>
                <a:endParaRPr lang="en-US" dirty="0">
                  <a:latin typeface="Cambria Math" panose="02040503050406030204" pitchFamily="18" charset="0"/>
                  <a:ea typeface="Cambria Math" panose="02040503050406030204" pitchFamily="18" charset="0"/>
                </a:endParaRPr>
              </a:p>
              <a:p>
                <a:pPr marL="0" indent="0">
                  <a:buNone/>
                </a:pPr>
                <a:endParaRPr lang="en-US" dirty="0">
                  <a:latin typeface="Cambria Math" panose="02040503050406030204" pitchFamily="18" charset="0"/>
                  <a:ea typeface="Cambria Math" panose="02040503050406030204" pitchFamily="18" charset="0"/>
                </a:endParaRPr>
              </a:p>
              <a:p>
                <a:pPr marL="0" indent="0">
                  <a:buNone/>
                </a:pPr>
                <a:r>
                  <a:rPr lang="en-US" dirty="0">
                    <a:solidFill>
                      <a:srgbClr val="00B0F0"/>
                    </a:solidFill>
                    <a:latin typeface="Cambria Math" panose="02040503050406030204" pitchFamily="18" charset="0"/>
                    <a:ea typeface="Cambria Math" panose="02040503050406030204" pitchFamily="18" charset="0"/>
                  </a:rPr>
                  <a:t>The above equations are referred to as </a:t>
                </a:r>
                <a:r>
                  <a:rPr lang="en-US" b="1" i="1" u="sng" dirty="0">
                    <a:solidFill>
                      <a:srgbClr val="00B0F0"/>
                    </a:solidFill>
                    <a:latin typeface="Cambria Math" panose="02040503050406030204" pitchFamily="18" charset="0"/>
                    <a:ea typeface="Cambria Math" panose="02040503050406030204" pitchFamily="18" charset="0"/>
                  </a:rPr>
                  <a:t>THE WEINER-HOPF EQUATIONS, THE NORMAL EQUATIONS, OR THE YULE-WALKER EQUATIONS. </a:t>
                </a:r>
                <a:r>
                  <a:rPr lang="en-US" dirty="0">
                    <a:solidFill>
                      <a:srgbClr val="00B0F0"/>
                    </a:solidFill>
                    <a:latin typeface="Cambria Math" panose="02040503050406030204" pitchFamily="18" charset="0"/>
                    <a:ea typeface="Cambria Math" panose="02040503050406030204" pitchFamily="18" charset="0"/>
                  </a:rPr>
                  <a:t>The resulting filter obtained on solving the above equations Is </a:t>
                </a:r>
                <a:r>
                  <a:rPr lang="en-US" i="1" dirty="0">
                    <a:solidFill>
                      <a:srgbClr val="00B0F0"/>
                    </a:solidFill>
                    <a:latin typeface="Cambria Math" panose="02040503050406030204" pitchFamily="18" charset="0"/>
                    <a:ea typeface="Cambria Math" panose="02040503050406030204" pitchFamily="18" charset="0"/>
                  </a:rPr>
                  <a:t>The Weiner Filter</a:t>
                </a:r>
              </a:p>
              <a:p>
                <a:pPr marL="0" indent="0">
                  <a:buNone/>
                </a:pPr>
                <a:endParaRPr lang="en-US" dirty="0">
                  <a:solidFill>
                    <a:schemeClr val="accent6"/>
                  </a:solidFill>
                  <a:latin typeface="Cambria Math" panose="02040503050406030204" pitchFamily="18" charset="0"/>
                  <a:ea typeface="Cambria Math" panose="02040503050406030204" pitchFamily="18" charset="0"/>
                </a:endParaRPr>
              </a:p>
              <a:p>
                <a:pPr marL="0" indent="0">
                  <a:buNone/>
                </a:pPr>
                <a:endParaRPr lang="en-US" dirty="0">
                  <a:solidFill>
                    <a:schemeClr val="accent6"/>
                  </a:solidFill>
                  <a:latin typeface="Cambria Math" panose="02040503050406030204" pitchFamily="18" charset="0"/>
                  <a:ea typeface="Cambria Math" panose="02040503050406030204" pitchFamily="18" charset="0"/>
                </a:endParaRPr>
              </a:p>
              <a:p>
                <a:pPr marL="0" indent="0">
                  <a:buNone/>
                </a:pPr>
                <a:endParaRPr lang="en-US" dirty="0">
                  <a:solidFill>
                    <a:schemeClr val="accent6"/>
                  </a:solidFill>
                  <a:latin typeface="Cambria Math" panose="02040503050406030204" pitchFamily="18" charset="0"/>
                  <a:ea typeface="Cambria Math" panose="02040503050406030204" pitchFamily="18" charset="0"/>
                </a:endParaRPr>
              </a:p>
              <a:p>
                <a:pPr marL="0" indent="0">
                  <a:buNone/>
                </a:pPr>
                <a:endParaRPr lang="en-US" dirty="0">
                  <a:solidFill>
                    <a:schemeClr val="accent6"/>
                  </a:solidFill>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A88C56D7-2468-1219-EFD7-42F4DA978835}"/>
                  </a:ext>
                </a:extLst>
              </p:cNvPr>
              <p:cNvSpPr>
                <a:spLocks noGrp="1" noRot="1" noChangeAspect="1" noMove="1" noResize="1" noEditPoints="1" noAdjustHandles="1" noChangeArrowheads="1" noChangeShapeType="1" noTextEdit="1"/>
              </p:cNvSpPr>
              <p:nvPr>
                <p:ph idx="1"/>
              </p:nvPr>
            </p:nvSpPr>
            <p:spPr>
              <a:xfrm>
                <a:off x="685800" y="1018096"/>
                <a:ext cx="10820400" cy="5200590"/>
              </a:xfrm>
              <a:blipFill>
                <a:blip r:embed="rId2"/>
                <a:stretch>
                  <a:fillRect l="-732" t="-1524"/>
                </a:stretch>
              </a:blipFill>
            </p:spPr>
            <p:txBody>
              <a:bodyPr/>
              <a:lstStyle/>
              <a:p>
                <a:r>
                  <a:rPr lang="en-US">
                    <a:noFill/>
                  </a:rPr>
                  <a:t> </a:t>
                </a:r>
              </a:p>
            </p:txBody>
          </p:sp>
        </mc:Fallback>
      </mc:AlternateContent>
      <p:sp>
        <p:nvSpPr>
          <p:cNvPr id="4" name="Arrow: Right 3">
            <a:extLst>
              <a:ext uri="{FF2B5EF4-FFF2-40B4-BE49-F238E27FC236}">
                <a16:creationId xmlns:a16="http://schemas.microsoft.com/office/drawing/2014/main" id="{EC09A9EC-D658-38D5-27F0-40EF78D5527D}"/>
              </a:ext>
            </a:extLst>
          </p:cNvPr>
          <p:cNvSpPr/>
          <p:nvPr/>
        </p:nvSpPr>
        <p:spPr>
          <a:xfrm>
            <a:off x="4383464" y="1093509"/>
            <a:ext cx="358218" cy="2922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95639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11162-CB58-107D-AB9D-27A0D28F2583}"/>
              </a:ext>
            </a:extLst>
          </p:cNvPr>
          <p:cNvSpPr>
            <a:spLocks noGrp="1"/>
          </p:cNvSpPr>
          <p:nvPr>
            <p:ph type="title"/>
          </p:nvPr>
        </p:nvSpPr>
        <p:spPr>
          <a:xfrm>
            <a:off x="377072" y="1000044"/>
            <a:ext cx="11129128" cy="1293028"/>
          </a:xfrm>
        </p:spPr>
        <p:txBody>
          <a:bodyPr/>
          <a:lstStyle/>
          <a:p>
            <a:r>
              <a:rPr lang="en-US" i="1" dirty="0">
                <a:solidFill>
                  <a:schemeClr val="accent6"/>
                </a:solidFill>
              </a:rPr>
              <a:t>THE SAME EQUATIONS IN CONTINUOUS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2DD7D7-10F8-E49C-5AE0-3B5B8E7CC23A}"/>
                  </a:ext>
                </a:extLst>
              </p:cNvPr>
              <p:cNvSpPr>
                <a:spLocks noGrp="1"/>
              </p:cNvSpPr>
              <p:nvPr>
                <p:ph idx="1"/>
              </p:nvPr>
            </p:nvSpPr>
            <p:spPr>
              <a:xfrm>
                <a:off x="685800" y="2194560"/>
                <a:ext cx="10820400" cy="2056929"/>
              </a:xfrm>
            </p:spPr>
            <p:txBody>
              <a:bodyPr/>
              <a:lstStyle/>
              <a:p>
                <a:pPr marL="0" indent="0">
                  <a:buNone/>
                </a:pPr>
                <a:r>
                  <a:rPr lang="en-US" dirty="0">
                    <a:solidFill>
                      <a:schemeClr val="tx2"/>
                    </a:solidFill>
                    <a:latin typeface="Cambria Math" panose="02040503050406030204" pitchFamily="18" charset="0"/>
                    <a:ea typeface="Cambria Math" panose="02040503050406030204" pitchFamily="18" charset="0"/>
                  </a:rPr>
                  <a:t>The continuous time version of the Weiner-Hopf equation –</a:t>
                </a:r>
              </a:p>
              <a:p>
                <a:pPr marL="0" indent="0">
                  <a:buNone/>
                </a:pPr>
                <a14:m>
                  <m:oMathPara xmlns:m="http://schemas.openxmlformats.org/officeDocument/2006/math">
                    <m:oMathParaPr>
                      <m:jc m:val="centerGroup"/>
                    </m:oMathParaPr>
                    <m:oMath xmlns:m="http://schemas.openxmlformats.org/officeDocument/2006/math">
                      <m:nary>
                        <m:naryPr>
                          <m:ctrlPr>
                            <a:rPr lang="en-US" sz="2800" i="1" smtClean="0">
                              <a:solidFill>
                                <a:schemeClr val="tx2"/>
                              </a:solidFill>
                              <a:latin typeface="Cambria Math" panose="02040503050406030204" pitchFamily="18" charset="0"/>
                              <a:ea typeface="Cambria Math" panose="02040503050406030204" pitchFamily="18" charset="0"/>
                            </a:rPr>
                          </m:ctrlPr>
                        </m:naryPr>
                        <m:sub>
                          <m:r>
                            <m:rPr>
                              <m:brk m:alnAt="23"/>
                            </m:rPr>
                            <a:rPr lang="en-US" sz="2800" b="0" i="1" smtClean="0">
                              <a:solidFill>
                                <a:schemeClr val="tx2"/>
                              </a:solidFill>
                              <a:latin typeface="Cambria Math" panose="02040503050406030204" pitchFamily="18" charset="0"/>
                              <a:ea typeface="Cambria Math" panose="02040503050406030204" pitchFamily="18" charset="0"/>
                            </a:rPr>
                            <m:t>𝑡</m:t>
                          </m:r>
                          <m:r>
                            <a:rPr lang="en-US" sz="2800" b="0" i="1" smtClean="0">
                              <a:solidFill>
                                <a:schemeClr val="tx2"/>
                              </a:solidFill>
                              <a:latin typeface="Cambria Math" panose="02040503050406030204" pitchFamily="18" charset="0"/>
                              <a:ea typeface="Cambria Math" panose="02040503050406030204" pitchFamily="18" charset="0"/>
                            </a:rPr>
                            <m:t>−</m:t>
                          </m:r>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𝑡</m:t>
                              </m:r>
                            </m:e>
                            <m:sub>
                              <m:r>
                                <a:rPr lang="en-US" sz="2800" b="0" i="1" smtClean="0">
                                  <a:solidFill>
                                    <a:schemeClr val="tx2"/>
                                  </a:solidFill>
                                  <a:latin typeface="Cambria Math" panose="02040503050406030204" pitchFamily="18" charset="0"/>
                                  <a:ea typeface="Cambria Math" panose="02040503050406030204" pitchFamily="18" charset="0"/>
                                </a:rPr>
                                <m:t>2</m:t>
                              </m:r>
                            </m:sub>
                          </m:sSub>
                        </m:sub>
                        <m:sup>
                          <m:r>
                            <a:rPr lang="en-US" sz="2800" b="0" i="1" smtClean="0">
                              <a:solidFill>
                                <a:schemeClr val="tx2"/>
                              </a:solidFill>
                              <a:latin typeface="Cambria Math" panose="02040503050406030204" pitchFamily="18" charset="0"/>
                              <a:ea typeface="Cambria Math" panose="02040503050406030204" pitchFamily="18" charset="0"/>
                            </a:rPr>
                            <m:t>𝑡</m:t>
                          </m:r>
                          <m:r>
                            <a:rPr lang="en-US" sz="2800" b="0" i="1" smtClean="0">
                              <a:solidFill>
                                <a:schemeClr val="tx2"/>
                              </a:solidFill>
                              <a:latin typeface="Cambria Math" panose="02040503050406030204" pitchFamily="18" charset="0"/>
                              <a:ea typeface="Cambria Math" panose="02040503050406030204" pitchFamily="18" charset="0"/>
                            </a:rPr>
                            <m:t>−</m:t>
                          </m:r>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𝑡</m:t>
                              </m:r>
                            </m:e>
                            <m:sub>
                              <m:r>
                                <a:rPr lang="en-US" sz="2800" b="0" i="1" smtClean="0">
                                  <a:solidFill>
                                    <a:schemeClr val="tx2"/>
                                  </a:solidFill>
                                  <a:latin typeface="Cambria Math" panose="02040503050406030204" pitchFamily="18" charset="0"/>
                                  <a:ea typeface="Cambria Math" panose="02040503050406030204" pitchFamily="18" charset="0"/>
                                </a:rPr>
                                <m:t>1</m:t>
                              </m:r>
                            </m:sub>
                          </m:sSub>
                        </m:sup>
                        <m:e>
                          <m:r>
                            <a:rPr lang="en-US" sz="2800" b="0" i="1" smtClean="0">
                              <a:solidFill>
                                <a:schemeClr val="tx2"/>
                              </a:solidFill>
                              <a:latin typeface="Cambria Math" panose="02040503050406030204" pitchFamily="18" charset="0"/>
                              <a:ea typeface="Cambria Math" panose="02040503050406030204" pitchFamily="18" charset="0"/>
                            </a:rPr>
                            <m:t>h</m:t>
                          </m:r>
                          <m:d>
                            <m:dPr>
                              <m:ctrlPr>
                                <a:rPr lang="en-US" sz="2800" b="0" i="1" smtClean="0">
                                  <a:solidFill>
                                    <a:schemeClr val="tx2"/>
                                  </a:solidFill>
                                  <a:latin typeface="Cambria Math" panose="02040503050406030204" pitchFamily="18" charset="0"/>
                                  <a:ea typeface="Cambria Math" panose="02040503050406030204" pitchFamily="18" charset="0"/>
                                </a:rPr>
                              </m:ctrlPr>
                            </m:dPr>
                            <m:e>
                              <m:r>
                                <a:rPr lang="en-US" sz="2800" b="0" i="1" smtClean="0">
                                  <a:solidFill>
                                    <a:schemeClr val="tx2"/>
                                  </a:solidFill>
                                  <a:latin typeface="Cambria Math" panose="02040503050406030204" pitchFamily="18" charset="0"/>
                                  <a:ea typeface="Cambria Math" panose="02040503050406030204" pitchFamily="18" charset="0"/>
                                </a:rPr>
                                <m:t>𝜈</m:t>
                              </m:r>
                            </m:e>
                          </m:d>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𝑅</m:t>
                              </m:r>
                            </m:e>
                            <m:sub>
                              <m:r>
                                <a:rPr lang="en-US" sz="2800" b="0" i="1" smtClean="0">
                                  <a:solidFill>
                                    <a:schemeClr val="tx2"/>
                                  </a:solidFill>
                                  <a:latin typeface="Cambria Math" panose="02040503050406030204" pitchFamily="18" charset="0"/>
                                  <a:ea typeface="Cambria Math" panose="02040503050406030204" pitchFamily="18" charset="0"/>
                                </a:rPr>
                                <m:t>𝑋𝑋</m:t>
                              </m:r>
                            </m:sub>
                          </m:sSub>
                          <m:d>
                            <m:dPr>
                              <m:ctrlPr>
                                <a:rPr lang="en-US" sz="2800" b="0" i="1" smtClean="0">
                                  <a:solidFill>
                                    <a:schemeClr val="tx2"/>
                                  </a:solidFill>
                                  <a:latin typeface="Cambria Math" panose="02040503050406030204" pitchFamily="18" charset="0"/>
                                  <a:ea typeface="Cambria Math" panose="02040503050406030204" pitchFamily="18" charset="0"/>
                                </a:rPr>
                              </m:ctrlPr>
                            </m:dPr>
                            <m:e>
                              <m:r>
                                <a:rPr lang="en-US" sz="2800" b="0" i="1" smtClean="0">
                                  <a:solidFill>
                                    <a:schemeClr val="tx2"/>
                                  </a:solidFill>
                                  <a:latin typeface="Cambria Math" panose="02040503050406030204" pitchFamily="18" charset="0"/>
                                  <a:ea typeface="Cambria Math" panose="02040503050406030204" pitchFamily="18" charset="0"/>
                                </a:rPr>
                                <m:t>𝑡</m:t>
                              </m:r>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𝜈</m:t>
                              </m:r>
                            </m:e>
                          </m:d>
                          <m:r>
                            <a:rPr lang="en-US" sz="2800" b="0" i="1" smtClean="0">
                              <a:solidFill>
                                <a:schemeClr val="tx2"/>
                              </a:solidFill>
                              <a:latin typeface="Cambria Math" panose="02040503050406030204" pitchFamily="18" charset="0"/>
                              <a:ea typeface="Cambria Math" panose="02040503050406030204" pitchFamily="18" charset="0"/>
                            </a:rPr>
                            <m:t>𝑑</m:t>
                          </m:r>
                          <m:r>
                            <a:rPr lang="en-US" sz="2800" b="0" i="1" smtClean="0">
                              <a:solidFill>
                                <a:schemeClr val="tx2"/>
                              </a:solidFill>
                              <a:latin typeface="Cambria Math" panose="02040503050406030204" pitchFamily="18" charset="0"/>
                              <a:ea typeface="Cambria Math" panose="02040503050406030204" pitchFamily="18" charset="0"/>
                            </a:rPr>
                            <m:t>𝜈</m:t>
                          </m:r>
                          <m:r>
                            <a:rPr lang="en-US" sz="2800" b="0" i="1" smtClean="0">
                              <a:solidFill>
                                <a:schemeClr val="tx2"/>
                              </a:solidFill>
                              <a:latin typeface="Cambria Math" panose="02040503050406030204" pitchFamily="18" charset="0"/>
                              <a:ea typeface="Cambria Math" panose="02040503050406030204" pitchFamily="18" charset="0"/>
                            </a:rPr>
                            <m:t>= </m:t>
                          </m:r>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𝑅</m:t>
                              </m:r>
                            </m:e>
                            <m:sub>
                              <m:r>
                                <a:rPr lang="en-US" sz="2800" b="0" i="1" smtClean="0">
                                  <a:solidFill>
                                    <a:schemeClr val="tx2"/>
                                  </a:solidFill>
                                  <a:latin typeface="Cambria Math" panose="02040503050406030204" pitchFamily="18" charset="0"/>
                                  <a:ea typeface="Cambria Math" panose="02040503050406030204" pitchFamily="18" charset="0"/>
                                </a:rPr>
                                <m:t>𝑍𝑋</m:t>
                              </m:r>
                            </m:sub>
                          </m:sSub>
                          <m:d>
                            <m:dPr>
                              <m:ctrlPr>
                                <a:rPr lang="en-US" sz="2800" b="0" i="1" smtClean="0">
                                  <a:solidFill>
                                    <a:schemeClr val="tx2"/>
                                  </a:solidFill>
                                  <a:latin typeface="Cambria Math" panose="02040503050406030204" pitchFamily="18" charset="0"/>
                                  <a:ea typeface="Cambria Math" panose="02040503050406030204" pitchFamily="18" charset="0"/>
                                </a:rPr>
                              </m:ctrlPr>
                            </m:dPr>
                            <m:e>
                              <m:r>
                                <a:rPr lang="en-US" sz="2800" b="0" i="1" smtClean="0">
                                  <a:solidFill>
                                    <a:schemeClr val="tx2"/>
                                  </a:solidFill>
                                  <a:latin typeface="Cambria Math" panose="02040503050406030204" pitchFamily="18" charset="0"/>
                                  <a:ea typeface="Cambria Math" panose="02040503050406030204" pitchFamily="18" charset="0"/>
                                </a:rPr>
                                <m:t>𝜏</m:t>
                              </m:r>
                            </m:e>
                          </m:d>
                          <m:r>
                            <a:rPr lang="en-US" sz="2800" b="0" i="1" smtClean="0">
                              <a:solidFill>
                                <a:schemeClr val="tx2"/>
                              </a:solidFill>
                              <a:latin typeface="Cambria Math" panose="02040503050406030204" pitchFamily="18" charset="0"/>
                              <a:ea typeface="Cambria Math" panose="02040503050406030204" pitchFamily="18" charset="0"/>
                            </a:rPr>
                            <m:t>, </m:t>
                          </m:r>
                          <m:r>
                            <a:rPr lang="en-US" sz="2800" b="0" i="1" smtClean="0">
                              <a:solidFill>
                                <a:schemeClr val="tx2"/>
                              </a:solidFill>
                              <a:latin typeface="Cambria Math" panose="02040503050406030204" pitchFamily="18" charset="0"/>
                              <a:ea typeface="Cambria Math" panose="02040503050406030204" pitchFamily="18" charset="0"/>
                            </a:rPr>
                            <m:t>𝑤h𝑒𝑟𝑒</m:t>
                          </m:r>
                          <m:r>
                            <a:rPr lang="en-US" sz="2800" b="0" i="1" smtClean="0">
                              <a:solidFill>
                                <a:schemeClr val="tx2"/>
                              </a:solidFill>
                              <a:latin typeface="Cambria Math" panose="02040503050406030204" pitchFamily="18" charset="0"/>
                              <a:ea typeface="Cambria Math" panose="02040503050406030204" pitchFamily="18" charset="0"/>
                            </a:rPr>
                            <m:t> </m:t>
                          </m:r>
                          <m:r>
                            <a:rPr lang="en-US" sz="2800" b="0" i="1" smtClean="0">
                              <a:solidFill>
                                <a:schemeClr val="tx2"/>
                              </a:solidFill>
                              <a:latin typeface="Cambria Math" panose="02040503050406030204" pitchFamily="18" charset="0"/>
                              <a:ea typeface="Cambria Math" panose="02040503050406030204" pitchFamily="18" charset="0"/>
                            </a:rPr>
                            <m:t>𝜏𝜖</m:t>
                          </m:r>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𝑡</m:t>
                          </m:r>
                          <m:r>
                            <a:rPr lang="en-US" sz="2800" b="0" i="1" smtClean="0">
                              <a:solidFill>
                                <a:schemeClr val="tx2"/>
                              </a:solidFill>
                              <a:latin typeface="Cambria Math" panose="02040503050406030204" pitchFamily="18" charset="0"/>
                              <a:ea typeface="Cambria Math" panose="02040503050406030204" pitchFamily="18" charset="0"/>
                            </a:rPr>
                            <m:t>−</m:t>
                          </m:r>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𝑡</m:t>
                              </m:r>
                            </m:e>
                            <m:sub>
                              <m:r>
                                <a:rPr lang="en-US" sz="2800" b="0" i="1" smtClean="0">
                                  <a:solidFill>
                                    <a:schemeClr val="tx2"/>
                                  </a:solidFill>
                                  <a:latin typeface="Cambria Math" panose="02040503050406030204" pitchFamily="18" charset="0"/>
                                  <a:ea typeface="Cambria Math" panose="02040503050406030204" pitchFamily="18" charset="0"/>
                                </a:rPr>
                                <m:t>2</m:t>
                              </m:r>
                            </m:sub>
                          </m:sSub>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𝑡</m:t>
                          </m:r>
                          <m:r>
                            <a:rPr lang="en-US" sz="2800" b="0" i="1" smtClean="0">
                              <a:solidFill>
                                <a:schemeClr val="tx2"/>
                              </a:solidFill>
                              <a:latin typeface="Cambria Math" panose="02040503050406030204" pitchFamily="18" charset="0"/>
                              <a:ea typeface="Cambria Math" panose="02040503050406030204" pitchFamily="18" charset="0"/>
                            </a:rPr>
                            <m:t>−</m:t>
                          </m:r>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𝑡</m:t>
                              </m:r>
                            </m:e>
                            <m:sub>
                              <m:r>
                                <a:rPr lang="en-US" sz="2800" b="0" i="1" smtClean="0">
                                  <a:solidFill>
                                    <a:schemeClr val="tx2"/>
                                  </a:solidFill>
                                  <a:latin typeface="Cambria Math" panose="02040503050406030204" pitchFamily="18" charset="0"/>
                                  <a:ea typeface="Cambria Math" panose="02040503050406030204" pitchFamily="18" charset="0"/>
                                </a:rPr>
                                <m:t>1</m:t>
                              </m:r>
                            </m:sub>
                          </m:sSub>
                          <m:r>
                            <a:rPr lang="en-US" sz="2800" b="0" i="1" smtClean="0">
                              <a:solidFill>
                                <a:schemeClr val="tx2"/>
                              </a:solidFill>
                              <a:latin typeface="Cambria Math" panose="02040503050406030204" pitchFamily="18" charset="0"/>
                              <a:ea typeface="Cambria Math" panose="02040503050406030204" pitchFamily="18" charset="0"/>
                            </a:rPr>
                            <m:t>)</m:t>
                          </m:r>
                        </m:e>
                      </m:nary>
                    </m:oMath>
                  </m:oMathPara>
                </a14:m>
                <a:endParaRPr lang="en-US" sz="2800" dirty="0">
                  <a:solidFill>
                    <a:schemeClr val="tx2"/>
                  </a:solidFill>
                  <a:latin typeface="Cambria Math" panose="02040503050406030204" pitchFamily="18" charset="0"/>
                  <a:ea typeface="Cambria Math" panose="02040503050406030204" pitchFamily="18" charset="0"/>
                </a:endParaRPr>
              </a:p>
              <a:p>
                <a:pPr marL="0" indent="0">
                  <a:buNone/>
                </a:pPr>
                <a:endParaRPr lang="en-US" sz="2800" dirty="0">
                  <a:solidFill>
                    <a:schemeClr val="tx2"/>
                  </a:solidFill>
                  <a:latin typeface="Cambria Math" panose="02040503050406030204" pitchFamily="18" charset="0"/>
                  <a:ea typeface="Cambria Math" panose="02040503050406030204" pitchFamily="18" charset="0"/>
                </a:endParaRPr>
              </a:p>
              <a:p>
                <a:pPr marL="0" indent="0">
                  <a:buNone/>
                </a:pPr>
                <a:endParaRPr lang="en-US" sz="2800" dirty="0">
                  <a:solidFill>
                    <a:schemeClr val="accent3"/>
                  </a:solidFill>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D72DD7D7-10F8-E49C-5AE0-3B5B8E7CC23A}"/>
                  </a:ext>
                </a:extLst>
              </p:cNvPr>
              <p:cNvSpPr>
                <a:spLocks noGrp="1" noRot="1" noChangeAspect="1" noMove="1" noResize="1" noEditPoints="1" noAdjustHandles="1" noChangeArrowheads="1" noChangeShapeType="1" noTextEdit="1"/>
              </p:cNvSpPr>
              <p:nvPr>
                <p:ph idx="1"/>
              </p:nvPr>
            </p:nvSpPr>
            <p:spPr>
              <a:xfrm>
                <a:off x="685800" y="2194560"/>
                <a:ext cx="10820400" cy="2056929"/>
              </a:xfrm>
              <a:blipFill>
                <a:blip r:embed="rId2"/>
                <a:stretch>
                  <a:fillRect l="-732" t="-3858"/>
                </a:stretch>
              </a:blipFill>
            </p:spPr>
            <p:txBody>
              <a:bodyPr/>
              <a:lstStyle/>
              <a:p>
                <a:r>
                  <a:rPr lang="en-US">
                    <a:noFill/>
                  </a:rPr>
                  <a:t> </a:t>
                </a:r>
              </a:p>
            </p:txBody>
          </p:sp>
        </mc:Fallback>
      </mc:AlternateContent>
    </p:spTree>
    <p:extLst>
      <p:ext uri="{BB962C8B-B14F-4D97-AF65-F5344CB8AC3E}">
        <p14:creationId xmlns:p14="http://schemas.microsoft.com/office/powerpoint/2010/main" val="353951140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ircle(in)">
                                      <p:cBhvr>
                                        <p:cTn id="2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8C8D9F0-BB6A-7417-5EBF-B3AF16A6D8D8}"/>
                  </a:ext>
                </a:extLst>
              </p:cNvPr>
              <p:cNvSpPr>
                <a:spLocks noGrp="1"/>
              </p:cNvSpPr>
              <p:nvPr>
                <p:ph type="title"/>
              </p:nvPr>
            </p:nvSpPr>
            <p:spPr>
              <a:xfrm>
                <a:off x="1022005" y="971762"/>
                <a:ext cx="9611430" cy="1293028"/>
              </a:xfrm>
            </p:spPr>
            <p:txBody>
              <a:bodyPr>
                <a:normAutofit/>
              </a:bodyPr>
              <a:lstStyle/>
              <a:p>
                <a:pPr/>
                <a:r>
                  <a:rPr lang="en-US" dirty="0"/>
                  <a:t>CASE – I THE SMOOTHING PROBLEM</a:t>
                </a:r>
                <a:br>
                  <a:rPr lang="en-US" dirty="0"/>
                </a:b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oMath>
                  </m:oMathPara>
                </a14:m>
                <a:endParaRPr lang="en-US" dirty="0"/>
              </a:p>
            </p:txBody>
          </p:sp>
        </mc:Choice>
        <mc:Fallback xmlns="">
          <p:sp>
            <p:nvSpPr>
              <p:cNvPr id="2" name="Title 1">
                <a:extLst>
                  <a:ext uri="{FF2B5EF4-FFF2-40B4-BE49-F238E27FC236}">
                    <a16:creationId xmlns:a16="http://schemas.microsoft.com/office/drawing/2014/main" id="{08C8D9F0-BB6A-7417-5EBF-B3AF16A6D8D8}"/>
                  </a:ext>
                </a:extLst>
              </p:cNvPr>
              <p:cNvSpPr>
                <a:spLocks noGrp="1" noRot="1" noChangeAspect="1" noMove="1" noResize="1" noEditPoints="1" noAdjustHandles="1" noChangeArrowheads="1" noChangeShapeType="1" noTextEdit="1"/>
              </p:cNvSpPr>
              <p:nvPr>
                <p:ph type="title"/>
              </p:nvPr>
            </p:nvSpPr>
            <p:spPr>
              <a:xfrm>
                <a:off x="1022005" y="971762"/>
                <a:ext cx="9611430" cy="1293028"/>
              </a:xfrm>
              <a:blipFill>
                <a:blip r:embed="rId2"/>
                <a:stretch>
                  <a:fillRect t="-8920" r="-22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65036F-AD0A-05DB-EFA2-2ECDCD7AF756}"/>
                  </a:ext>
                </a:extLst>
              </p:cNvPr>
              <p:cNvSpPr>
                <a:spLocks noGrp="1"/>
              </p:cNvSpPr>
              <p:nvPr>
                <p:ph idx="1"/>
              </p:nvPr>
            </p:nvSpPr>
            <p:spPr>
              <a:xfrm>
                <a:off x="685800" y="2620652"/>
                <a:ext cx="6110926" cy="3598033"/>
              </a:xfrm>
            </p:spPr>
            <p:txBody>
              <a:bodyPr>
                <a:normAutofit fontScale="92500"/>
              </a:bodyPr>
              <a:lstStyle/>
              <a:p>
                <a:pPr marL="0" indent="0">
                  <a:buNone/>
                </a:pPr>
                <a:r>
                  <a:rPr lang="en-US" dirty="0">
                    <a:latin typeface="Cambria Math" panose="02040503050406030204" pitchFamily="18" charset="0"/>
                    <a:ea typeface="Cambria Math" panose="02040503050406030204" pitchFamily="18" charset="0"/>
                  </a:rPr>
                  <a:t>In this case, the Weiner-Hopf equations turns out as,</a:t>
                </a:r>
              </a:p>
              <a:p>
                <a:pPr marL="0" indent="0">
                  <a:buNone/>
                </a:pPr>
                <a14:m>
                  <m:oMath xmlns:m="http://schemas.openxmlformats.org/officeDocument/2006/math">
                    <m:nary>
                      <m:naryPr>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h</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𝜈</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𝑋𝑋</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𝜈</m:t>
                            </m:r>
                          </m:e>
                        </m:d>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𝜈</m:t>
                        </m:r>
                        <m:r>
                          <a:rPr lang="en-US" b="0" i="1" smtClean="0">
                            <a:latin typeface="Cambria Math" panose="02040503050406030204" pitchFamily="18" charset="0"/>
                            <a:ea typeface="Cambria Math" panose="02040503050406030204" pitchFamily="18" charset="0"/>
                          </a:rPr>
                          <m:t>= </m:t>
                        </m:r>
                      </m:e>
                    </m:nary>
                  </m:oMath>
                </a14:m>
                <a:r>
                  <a:rPr lang="en-US"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𝑍𝑋</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m:t>
                    </m:r>
                  </m:oMath>
                </a14:m>
                <a:endParaRPr lang="en-US" dirty="0">
                  <a:latin typeface="Cambria Math" panose="02040503050406030204" pitchFamily="18" charset="0"/>
                  <a:ea typeface="Cambria Math" panose="02040503050406030204" pitchFamily="18" charset="0"/>
                </a:endParaRPr>
              </a:p>
              <a:p>
                <a:pPr marL="0" indent="0">
                  <a:buNone/>
                </a:pPr>
                <a:r>
                  <a:rPr lang="en-US" dirty="0">
                    <a:latin typeface="Cambria Math" panose="02040503050406030204" pitchFamily="18" charset="0"/>
                    <a:ea typeface="Cambria Math" panose="02040503050406030204" pitchFamily="18" charset="0"/>
                  </a:rPr>
                  <a:t>We may see,  that the Left side of the equation is a convolution, and can be easily evaluated by applying the Fourier Transform. Thus, we take a Fourier Transform on both sides, as</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ℱ</m:t>
                      </m:r>
                      <m:d>
                        <m:dPr>
                          <m:ctrlPr>
                            <a:rPr lang="en-US" b="0" i="1" smtClean="0">
                              <a:latin typeface="Cambria Math" panose="02040503050406030204" pitchFamily="18" charset="0"/>
                              <a:ea typeface="Cambria Math" panose="02040503050406030204" pitchFamily="18" charset="0"/>
                            </a:rPr>
                          </m:ctrlPr>
                        </m:dPr>
                        <m:e>
                          <m:nary>
                            <m:naryPr>
                              <m:ctrlPr>
                                <a:rPr lang="en-US" i="1" smtClean="0">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sub>
                            <m:sup>
                              <m:r>
                                <a:rPr lang="en-US" i="1">
                                  <a:latin typeface="Cambria Math" panose="02040503050406030204" pitchFamily="18" charset="0"/>
                                  <a:ea typeface="Cambria Math" panose="02040503050406030204" pitchFamily="18" charset="0"/>
                                </a:rPr>
                                <m:t>∞</m:t>
                              </m:r>
                            </m:sup>
                            <m:e>
                              <m:r>
                                <a:rPr lang="en-US" i="1">
                                  <a:latin typeface="Cambria Math" panose="02040503050406030204" pitchFamily="18" charset="0"/>
                                  <a:ea typeface="Cambria Math" panose="02040503050406030204" pitchFamily="18" charset="0"/>
                                </a:rPr>
                                <m:t>h</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e>
                              </m:d>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𝑋𝑋</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𝜈</m:t>
                                  </m:r>
                                </m:e>
                              </m:d>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𝜈</m:t>
                              </m:r>
                            </m:e>
                          </m:nary>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ℱ</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𝑍𝑋</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𝜏</m:t>
                              </m:r>
                            </m:e>
                          </m:d>
                        </m:e>
                      </m:d>
                    </m:oMath>
                  </m:oMathPara>
                </a14:m>
                <a:endParaRPr lang="en-US" b="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H</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𝑓</m:t>
                          </m:r>
                        </m:e>
                      </m:d>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𝑆</m:t>
                          </m:r>
                        </m:e>
                        <m:sub>
                          <m:r>
                            <a:rPr lang="en-US" b="0" i="1" dirty="0" smtClean="0">
                              <a:latin typeface="Cambria Math" panose="02040503050406030204" pitchFamily="18" charset="0"/>
                              <a:ea typeface="Cambria Math" panose="02040503050406030204" pitchFamily="18" charset="0"/>
                            </a:rPr>
                            <m:t>𝑋𝑋</m:t>
                          </m:r>
                        </m:sub>
                      </m:sSub>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𝑓</m:t>
                          </m:r>
                        </m:e>
                      </m:d>
                      <m:r>
                        <a:rPr lang="en-US" b="0" i="1" dirty="0" smtClean="0">
                          <a:latin typeface="Cambria Math" panose="02040503050406030204" pitchFamily="18" charset="0"/>
                          <a:ea typeface="Cambria Math" panose="02040503050406030204" pitchFamily="18" charset="0"/>
                        </a:rPr>
                        <m:t>= </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𝑆</m:t>
                          </m:r>
                        </m:e>
                        <m:sub>
                          <m:r>
                            <a:rPr lang="en-US" b="0" i="1" dirty="0" smtClean="0">
                              <a:latin typeface="Cambria Math" panose="02040503050406030204" pitchFamily="18" charset="0"/>
                              <a:ea typeface="Cambria Math" panose="02040503050406030204" pitchFamily="18" charset="0"/>
                            </a:rPr>
                            <m:t>𝑍𝑋</m:t>
                          </m:r>
                        </m:sub>
                      </m:sSub>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𝑓</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𝐻</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𝑓</m:t>
                          </m:r>
                        </m:e>
                      </m:d>
                      <m:r>
                        <a:rPr lang="en-US" b="0" i="1" dirty="0" smtClean="0">
                          <a:latin typeface="Cambria Math" panose="02040503050406030204" pitchFamily="18" charset="0"/>
                          <a:ea typeface="Cambria Math" panose="02040503050406030204" pitchFamily="18" charset="0"/>
                        </a:rPr>
                        <m:t>⇒ </m:t>
                      </m:r>
                      <m:f>
                        <m:fPr>
                          <m:ctrlPr>
                            <a:rPr lang="en-US" b="0" i="1" dirty="0" smtClean="0">
                              <a:latin typeface="Cambria Math" panose="02040503050406030204" pitchFamily="18" charset="0"/>
                              <a:ea typeface="Cambria Math" panose="02040503050406030204" pitchFamily="18" charset="0"/>
                            </a:rPr>
                          </m:ctrlPr>
                        </m:fPr>
                        <m:num>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𝑆</m:t>
                              </m:r>
                            </m:e>
                            <m:sub>
                              <m:r>
                                <a:rPr lang="en-US" b="0" i="1" dirty="0" smtClean="0">
                                  <a:latin typeface="Cambria Math" panose="02040503050406030204" pitchFamily="18" charset="0"/>
                                  <a:ea typeface="Cambria Math" panose="02040503050406030204" pitchFamily="18" charset="0"/>
                                </a:rPr>
                                <m:t>𝑍𝑋</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𝑓</m:t>
                          </m:r>
                          <m:r>
                            <a:rPr lang="en-US" b="0" i="1" dirty="0" smtClean="0">
                              <a:latin typeface="Cambria Math" panose="02040503050406030204" pitchFamily="18" charset="0"/>
                              <a:ea typeface="Cambria Math" panose="02040503050406030204" pitchFamily="18" charset="0"/>
                            </a:rPr>
                            <m:t>)</m:t>
                          </m:r>
                        </m:num>
                        <m:den>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𝑆</m:t>
                              </m:r>
                            </m:e>
                            <m:sub>
                              <m:r>
                                <a:rPr lang="en-US" b="0" i="1" dirty="0" smtClean="0">
                                  <a:latin typeface="Cambria Math" panose="02040503050406030204" pitchFamily="18" charset="0"/>
                                  <a:ea typeface="Cambria Math" panose="02040503050406030204" pitchFamily="18" charset="0"/>
                                </a:rPr>
                                <m:t>𝑋𝑋</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𝑓</m:t>
                          </m:r>
                          <m:r>
                            <a:rPr lang="en-US" b="0" i="1" dirty="0" smtClean="0">
                              <a:latin typeface="Cambria Math" panose="02040503050406030204" pitchFamily="18" charset="0"/>
                              <a:ea typeface="Cambria Math" panose="02040503050406030204" pitchFamily="18" charset="0"/>
                            </a:rPr>
                            <m:t>)</m:t>
                          </m:r>
                        </m:den>
                      </m:f>
                    </m:oMath>
                  </m:oMathPara>
                </a14:m>
                <a:endParaRPr lang="en-US" b="0" dirty="0">
                  <a:latin typeface="Cambria Math" panose="02040503050406030204" pitchFamily="18" charset="0"/>
                  <a:ea typeface="Cambria Math" panose="02040503050406030204" pitchFamily="18" charset="0"/>
                </a:endParaRPr>
              </a:p>
              <a:p>
                <a:pPr marL="0" indent="0">
                  <a:buNone/>
                </a:pPr>
                <a:endParaRPr lang="en-US" dirty="0">
                  <a:latin typeface="Cambria Math" panose="02040503050406030204" pitchFamily="18" charset="0"/>
                  <a:ea typeface="Cambria Math" panose="02040503050406030204" pitchFamily="18" charset="0"/>
                </a:endParaRPr>
              </a:p>
              <a:p>
                <a:pPr marL="0" indent="0">
                  <a:buNone/>
                </a:pPr>
                <a:endParaRPr lang="en-US"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0065036F-AD0A-05DB-EFA2-2ECDCD7AF756}"/>
                  </a:ext>
                </a:extLst>
              </p:cNvPr>
              <p:cNvSpPr>
                <a:spLocks noGrp="1" noRot="1" noChangeAspect="1" noMove="1" noResize="1" noEditPoints="1" noAdjustHandles="1" noChangeArrowheads="1" noChangeShapeType="1" noTextEdit="1"/>
              </p:cNvSpPr>
              <p:nvPr>
                <p:ph idx="1"/>
              </p:nvPr>
            </p:nvSpPr>
            <p:spPr>
              <a:xfrm>
                <a:off x="685800" y="2620652"/>
                <a:ext cx="6110926" cy="3598033"/>
              </a:xfrm>
              <a:blipFill>
                <a:blip r:embed="rId3"/>
                <a:stretch>
                  <a:fillRect l="-7784" t="-62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D88B7D-8F2A-E5D6-AC0F-D90522990889}"/>
                  </a:ext>
                </a:extLst>
              </p:cNvPr>
              <p:cNvSpPr txBox="1">
                <a:spLocks/>
              </p:cNvSpPr>
              <p:nvPr/>
            </p:nvSpPr>
            <p:spPr>
              <a:xfrm>
                <a:off x="6796726" y="2620652"/>
                <a:ext cx="5139965" cy="4682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92D050"/>
                    </a:solidFill>
                    <a:latin typeface="Cambria Math" panose="02040503050406030204" pitchFamily="18" charset="0"/>
                    <a:ea typeface="Cambria Math" panose="02040503050406030204" pitchFamily="18" charset="0"/>
                  </a:rPr>
                  <a:t>If the noise is zero-mean and independent of Z(t) , </a:t>
                </a:r>
              </a:p>
              <a:p>
                <a:pPr marL="0" indent="0">
                  <a:buFont typeface="Arial" panose="020B0604020202020204" pitchFamily="34" charset="0"/>
                  <a:buNone/>
                </a:pPr>
                <a:r>
                  <a:rPr lang="en-US" dirty="0">
                    <a:solidFill>
                      <a:srgbClr val="92D050"/>
                    </a:solidFill>
                    <a:latin typeface="Cambria Math" panose="02040503050406030204" pitchFamily="18" charset="0"/>
                    <a:ea typeface="Cambria Math" panose="02040503050406030204" pitchFamily="18" charset="0"/>
                  </a:rPr>
                  <a:t>then , </a:t>
                </a:r>
                <a14:m>
                  <m:oMath xmlns:m="http://schemas.openxmlformats.org/officeDocument/2006/math">
                    <m:sSub>
                      <m:sSubPr>
                        <m:ctrlPr>
                          <a:rPr lang="en-US" i="1" smtClean="0">
                            <a:solidFill>
                              <a:srgbClr val="92D050"/>
                            </a:solidFill>
                            <a:latin typeface="Cambria Math" panose="02040503050406030204" pitchFamily="18" charset="0"/>
                            <a:ea typeface="Cambria Math" panose="02040503050406030204" pitchFamily="18" charset="0"/>
                          </a:rPr>
                        </m:ctrlPr>
                      </m:sSubPr>
                      <m:e>
                        <m:r>
                          <a:rPr lang="en-US" i="1" smtClean="0">
                            <a:solidFill>
                              <a:srgbClr val="92D050"/>
                            </a:solidFill>
                            <a:latin typeface="Cambria Math" panose="02040503050406030204" pitchFamily="18" charset="0"/>
                            <a:ea typeface="Cambria Math" panose="02040503050406030204" pitchFamily="18" charset="0"/>
                          </a:rPr>
                          <m:t>𝑅</m:t>
                        </m:r>
                      </m:e>
                      <m:sub>
                        <m:r>
                          <a:rPr lang="en-US" i="1" smtClean="0">
                            <a:solidFill>
                              <a:srgbClr val="92D050"/>
                            </a:solidFill>
                            <a:latin typeface="Cambria Math" panose="02040503050406030204" pitchFamily="18" charset="0"/>
                            <a:ea typeface="Cambria Math" panose="02040503050406030204" pitchFamily="18" charset="0"/>
                          </a:rPr>
                          <m:t>𝑍𝑋</m:t>
                        </m:r>
                      </m:sub>
                    </m:sSub>
                    <m:d>
                      <m:dPr>
                        <m:ctrlPr>
                          <a:rPr lang="en-US" i="1" smtClean="0">
                            <a:solidFill>
                              <a:srgbClr val="92D050"/>
                            </a:solidFill>
                            <a:latin typeface="Cambria Math" panose="02040503050406030204" pitchFamily="18" charset="0"/>
                            <a:ea typeface="Cambria Math" panose="02040503050406030204" pitchFamily="18" charset="0"/>
                          </a:rPr>
                        </m:ctrlPr>
                      </m:dPr>
                      <m:e>
                        <m:r>
                          <a:rPr lang="en-US" i="1" smtClean="0">
                            <a:solidFill>
                              <a:srgbClr val="92D050"/>
                            </a:solidFill>
                            <a:latin typeface="Cambria Math" panose="02040503050406030204" pitchFamily="18" charset="0"/>
                            <a:ea typeface="Cambria Math" panose="02040503050406030204" pitchFamily="18" charset="0"/>
                          </a:rPr>
                          <m:t>𝜏</m:t>
                        </m:r>
                      </m:e>
                    </m:d>
                    <m:r>
                      <a:rPr lang="en-US" i="1" smtClean="0">
                        <a:solidFill>
                          <a:srgbClr val="92D050"/>
                        </a:solidFill>
                        <a:latin typeface="Cambria Math" panose="02040503050406030204" pitchFamily="18" charset="0"/>
                        <a:ea typeface="Cambria Math" panose="02040503050406030204" pitchFamily="18" charset="0"/>
                      </a:rPr>
                      <m:t>= </m:t>
                    </m:r>
                    <m:sSub>
                      <m:sSubPr>
                        <m:ctrlPr>
                          <a:rPr lang="en-US" i="1" smtClean="0">
                            <a:solidFill>
                              <a:srgbClr val="92D050"/>
                            </a:solidFill>
                            <a:latin typeface="Cambria Math" panose="02040503050406030204" pitchFamily="18" charset="0"/>
                            <a:ea typeface="Cambria Math" panose="02040503050406030204" pitchFamily="18" charset="0"/>
                          </a:rPr>
                        </m:ctrlPr>
                      </m:sSubPr>
                      <m:e>
                        <m:r>
                          <a:rPr lang="en-US" i="1" smtClean="0">
                            <a:solidFill>
                              <a:srgbClr val="92D050"/>
                            </a:solidFill>
                            <a:latin typeface="Cambria Math" panose="02040503050406030204" pitchFamily="18" charset="0"/>
                            <a:ea typeface="Cambria Math" panose="02040503050406030204" pitchFamily="18" charset="0"/>
                          </a:rPr>
                          <m:t>𝑅</m:t>
                        </m:r>
                      </m:e>
                      <m:sub>
                        <m:r>
                          <a:rPr lang="en-US" i="1" smtClean="0">
                            <a:solidFill>
                              <a:srgbClr val="92D050"/>
                            </a:solidFill>
                            <a:latin typeface="Cambria Math" panose="02040503050406030204" pitchFamily="18" charset="0"/>
                            <a:ea typeface="Cambria Math" panose="02040503050406030204" pitchFamily="18" charset="0"/>
                          </a:rPr>
                          <m:t>𝑍𝑍</m:t>
                        </m:r>
                      </m:sub>
                    </m:sSub>
                    <m:d>
                      <m:dPr>
                        <m:ctrlPr>
                          <a:rPr lang="en-US" i="1" smtClean="0">
                            <a:solidFill>
                              <a:srgbClr val="92D050"/>
                            </a:solidFill>
                            <a:latin typeface="Cambria Math" panose="02040503050406030204" pitchFamily="18" charset="0"/>
                            <a:ea typeface="Cambria Math" panose="02040503050406030204" pitchFamily="18" charset="0"/>
                          </a:rPr>
                        </m:ctrlPr>
                      </m:dPr>
                      <m:e>
                        <m:r>
                          <a:rPr lang="en-US" i="1" smtClean="0">
                            <a:solidFill>
                              <a:srgbClr val="92D050"/>
                            </a:solidFill>
                            <a:latin typeface="Cambria Math" panose="02040503050406030204" pitchFamily="18" charset="0"/>
                            <a:ea typeface="Cambria Math" panose="02040503050406030204" pitchFamily="18" charset="0"/>
                          </a:rPr>
                          <m:t>𝜏</m:t>
                        </m:r>
                      </m:e>
                    </m:d>
                    <m:r>
                      <a:rPr lang="en-US" i="1" smtClean="0">
                        <a:solidFill>
                          <a:srgbClr val="92D050"/>
                        </a:solidFill>
                        <a:latin typeface="Cambria Math" panose="02040503050406030204" pitchFamily="18" charset="0"/>
                        <a:ea typeface="Cambria Math" panose="02040503050406030204" pitchFamily="18" charset="0"/>
                      </a:rPr>
                      <m:t> &amp;  </m:t>
                    </m:r>
                    <m:r>
                      <a:rPr lang="en-US" i="1" smtClean="0">
                        <a:solidFill>
                          <a:srgbClr val="92D050"/>
                        </a:solidFill>
                        <a:latin typeface="Cambria Math" panose="02040503050406030204" pitchFamily="18" charset="0"/>
                        <a:ea typeface="Cambria Math" panose="02040503050406030204" pitchFamily="18" charset="0"/>
                      </a:rPr>
                      <m:t>𝑡h𝑢𝑠</m:t>
                    </m:r>
                    <m:r>
                      <a:rPr lang="en-US" i="1" smtClean="0">
                        <a:solidFill>
                          <a:srgbClr val="92D050"/>
                        </a:solidFill>
                        <a:latin typeface="Cambria Math" panose="02040503050406030204" pitchFamily="18" charset="0"/>
                        <a:ea typeface="Cambria Math" panose="02040503050406030204" pitchFamily="18" charset="0"/>
                      </a:rPr>
                      <m:t> </m:t>
                    </m:r>
                    <m:sSub>
                      <m:sSubPr>
                        <m:ctrlPr>
                          <a:rPr lang="en-US" i="1" smtClean="0">
                            <a:solidFill>
                              <a:srgbClr val="92D050"/>
                            </a:solidFill>
                            <a:latin typeface="Cambria Math" panose="02040503050406030204" pitchFamily="18" charset="0"/>
                            <a:ea typeface="Cambria Math" panose="02040503050406030204" pitchFamily="18" charset="0"/>
                          </a:rPr>
                        </m:ctrlPr>
                      </m:sSubPr>
                      <m:e>
                        <m:r>
                          <a:rPr lang="en-US" i="1" smtClean="0">
                            <a:solidFill>
                              <a:srgbClr val="92D050"/>
                            </a:solidFill>
                            <a:latin typeface="Cambria Math" panose="02040503050406030204" pitchFamily="18" charset="0"/>
                            <a:ea typeface="Cambria Math" panose="02040503050406030204" pitchFamily="18" charset="0"/>
                          </a:rPr>
                          <m:t>𝑅</m:t>
                        </m:r>
                      </m:e>
                      <m:sub>
                        <m:r>
                          <a:rPr lang="en-US" i="1" smtClean="0">
                            <a:solidFill>
                              <a:srgbClr val="92D050"/>
                            </a:solidFill>
                            <a:latin typeface="Cambria Math" panose="02040503050406030204" pitchFamily="18" charset="0"/>
                            <a:ea typeface="Cambria Math" panose="02040503050406030204" pitchFamily="18" charset="0"/>
                          </a:rPr>
                          <m:t>𝑋𝑋</m:t>
                        </m:r>
                      </m:sub>
                    </m:sSub>
                    <m:d>
                      <m:dPr>
                        <m:ctrlPr>
                          <a:rPr lang="en-US" i="1" smtClean="0">
                            <a:solidFill>
                              <a:srgbClr val="92D050"/>
                            </a:solidFill>
                            <a:latin typeface="Cambria Math" panose="02040503050406030204" pitchFamily="18" charset="0"/>
                            <a:ea typeface="Cambria Math" panose="02040503050406030204" pitchFamily="18" charset="0"/>
                          </a:rPr>
                        </m:ctrlPr>
                      </m:dPr>
                      <m:e>
                        <m:r>
                          <a:rPr lang="en-US" i="1" smtClean="0">
                            <a:solidFill>
                              <a:srgbClr val="92D050"/>
                            </a:solidFill>
                            <a:latin typeface="Cambria Math" panose="02040503050406030204" pitchFamily="18" charset="0"/>
                            <a:ea typeface="Cambria Math" panose="02040503050406030204" pitchFamily="18" charset="0"/>
                          </a:rPr>
                          <m:t>𝜏</m:t>
                        </m:r>
                      </m:e>
                    </m:d>
                    <m:r>
                      <a:rPr lang="en-US" i="1" smtClean="0">
                        <a:solidFill>
                          <a:srgbClr val="92D050"/>
                        </a:solidFill>
                        <a:latin typeface="Cambria Math" panose="02040503050406030204" pitchFamily="18" charset="0"/>
                        <a:ea typeface="Cambria Math" panose="02040503050406030204" pitchFamily="18" charset="0"/>
                      </a:rPr>
                      <m:t>= </m:t>
                    </m:r>
                    <m:sSub>
                      <m:sSubPr>
                        <m:ctrlPr>
                          <a:rPr lang="en-US" i="1" smtClean="0">
                            <a:solidFill>
                              <a:srgbClr val="92D050"/>
                            </a:solidFill>
                            <a:latin typeface="Cambria Math" panose="02040503050406030204" pitchFamily="18" charset="0"/>
                            <a:ea typeface="Cambria Math" panose="02040503050406030204" pitchFamily="18" charset="0"/>
                          </a:rPr>
                        </m:ctrlPr>
                      </m:sSubPr>
                      <m:e>
                        <m:r>
                          <a:rPr lang="en-US" i="1" smtClean="0">
                            <a:solidFill>
                              <a:srgbClr val="92D050"/>
                            </a:solidFill>
                            <a:latin typeface="Cambria Math" panose="02040503050406030204" pitchFamily="18" charset="0"/>
                            <a:ea typeface="Cambria Math" panose="02040503050406030204" pitchFamily="18" charset="0"/>
                          </a:rPr>
                          <m:t>𝑅</m:t>
                        </m:r>
                      </m:e>
                      <m:sub>
                        <m:r>
                          <a:rPr lang="en-US" i="1" smtClean="0">
                            <a:solidFill>
                              <a:srgbClr val="92D050"/>
                            </a:solidFill>
                            <a:latin typeface="Cambria Math" panose="02040503050406030204" pitchFamily="18" charset="0"/>
                            <a:ea typeface="Cambria Math" panose="02040503050406030204" pitchFamily="18" charset="0"/>
                          </a:rPr>
                          <m:t>𝑍𝑍</m:t>
                        </m:r>
                      </m:sub>
                    </m:sSub>
                    <m:d>
                      <m:dPr>
                        <m:ctrlPr>
                          <a:rPr lang="en-US" i="1" smtClean="0">
                            <a:solidFill>
                              <a:srgbClr val="92D050"/>
                            </a:solidFill>
                            <a:latin typeface="Cambria Math" panose="02040503050406030204" pitchFamily="18" charset="0"/>
                            <a:ea typeface="Cambria Math" panose="02040503050406030204" pitchFamily="18" charset="0"/>
                          </a:rPr>
                        </m:ctrlPr>
                      </m:dPr>
                      <m:e>
                        <m:r>
                          <a:rPr lang="en-US" i="1" smtClean="0">
                            <a:solidFill>
                              <a:srgbClr val="92D050"/>
                            </a:solidFill>
                            <a:latin typeface="Cambria Math" panose="02040503050406030204" pitchFamily="18" charset="0"/>
                            <a:ea typeface="Cambria Math" panose="02040503050406030204" pitchFamily="18" charset="0"/>
                          </a:rPr>
                          <m:t>𝜏</m:t>
                        </m:r>
                      </m:e>
                    </m:d>
                    <m:r>
                      <a:rPr lang="en-US" i="1" smtClean="0">
                        <a:solidFill>
                          <a:srgbClr val="92D050"/>
                        </a:solidFill>
                        <a:latin typeface="Cambria Math" panose="02040503050406030204" pitchFamily="18" charset="0"/>
                        <a:ea typeface="Cambria Math" panose="02040503050406030204" pitchFamily="18" charset="0"/>
                      </a:rPr>
                      <m:t>+ </m:t>
                    </m:r>
                    <m:sSub>
                      <m:sSubPr>
                        <m:ctrlPr>
                          <a:rPr lang="en-US" i="1" smtClean="0">
                            <a:solidFill>
                              <a:srgbClr val="92D050"/>
                            </a:solidFill>
                            <a:latin typeface="Cambria Math" panose="02040503050406030204" pitchFamily="18" charset="0"/>
                            <a:ea typeface="Cambria Math" panose="02040503050406030204" pitchFamily="18" charset="0"/>
                          </a:rPr>
                        </m:ctrlPr>
                      </m:sSubPr>
                      <m:e>
                        <m:r>
                          <a:rPr lang="en-US" i="1" smtClean="0">
                            <a:solidFill>
                              <a:srgbClr val="92D050"/>
                            </a:solidFill>
                            <a:latin typeface="Cambria Math" panose="02040503050406030204" pitchFamily="18" charset="0"/>
                            <a:ea typeface="Cambria Math" panose="02040503050406030204" pitchFamily="18" charset="0"/>
                          </a:rPr>
                          <m:t>𝑅</m:t>
                        </m:r>
                      </m:e>
                      <m:sub>
                        <m:r>
                          <a:rPr lang="en-US" i="1" smtClean="0">
                            <a:solidFill>
                              <a:srgbClr val="92D050"/>
                            </a:solidFill>
                            <a:latin typeface="Cambria Math" panose="02040503050406030204" pitchFamily="18" charset="0"/>
                            <a:ea typeface="Cambria Math" panose="02040503050406030204" pitchFamily="18" charset="0"/>
                          </a:rPr>
                          <m:t>𝑁𝑁</m:t>
                        </m:r>
                      </m:sub>
                    </m:sSub>
                    <m:r>
                      <a:rPr lang="en-US" i="1" smtClean="0">
                        <a:solidFill>
                          <a:srgbClr val="92D050"/>
                        </a:solidFill>
                        <a:latin typeface="Cambria Math" panose="02040503050406030204" pitchFamily="18" charset="0"/>
                        <a:ea typeface="Cambria Math" panose="02040503050406030204" pitchFamily="18" charset="0"/>
                      </a:rPr>
                      <m:t>(</m:t>
                    </m:r>
                    <m:r>
                      <a:rPr lang="en-US" i="1" smtClean="0">
                        <a:solidFill>
                          <a:srgbClr val="92D050"/>
                        </a:solidFill>
                        <a:latin typeface="Cambria Math" panose="02040503050406030204" pitchFamily="18" charset="0"/>
                        <a:ea typeface="Cambria Math" panose="02040503050406030204" pitchFamily="18" charset="0"/>
                      </a:rPr>
                      <m:t>𝜏</m:t>
                    </m:r>
                    <m:r>
                      <a:rPr lang="en-US" i="1" smtClean="0">
                        <a:solidFill>
                          <a:srgbClr val="92D050"/>
                        </a:solidFill>
                        <a:latin typeface="Cambria Math" panose="02040503050406030204" pitchFamily="18" charset="0"/>
                        <a:ea typeface="Cambria Math" panose="02040503050406030204" pitchFamily="18" charset="0"/>
                      </a:rPr>
                      <m:t>)</m:t>
                    </m:r>
                  </m:oMath>
                </a14:m>
                <a:r>
                  <a:rPr lang="en-US" dirty="0">
                    <a:solidFill>
                      <a:srgbClr val="92D050"/>
                    </a:solidFill>
                    <a:latin typeface="Cambria Math" panose="02040503050406030204" pitchFamily="18" charset="0"/>
                    <a:ea typeface="Cambria Math" panose="02040503050406030204" pitchFamily="18" charset="0"/>
                  </a:rPr>
                  <a:t>. The transfer function hence, becomes</a:t>
                </a:r>
              </a:p>
              <a:p>
                <a:pPr marL="0" indent="0">
                  <a:buFont typeface="Arial" panose="020B0604020202020204" pitchFamily="34" charset="0"/>
                  <a:buNone/>
                </a:pPr>
                <a:r>
                  <a:rPr lang="en-US" dirty="0">
                    <a:solidFill>
                      <a:srgbClr val="92D050"/>
                    </a:solidFill>
                    <a:latin typeface="Cambria Math" panose="02040503050406030204" pitchFamily="18" charset="0"/>
                    <a:ea typeface="Cambria Math" panose="02040503050406030204" pitchFamily="18" charset="0"/>
                  </a:rPr>
                  <a:t> </a:t>
                </a:r>
                <a14:m>
                  <m:oMath xmlns:m="http://schemas.openxmlformats.org/officeDocument/2006/math">
                    <m:r>
                      <a:rPr lang="en-US" i="1" smtClean="0">
                        <a:solidFill>
                          <a:srgbClr val="92D050"/>
                        </a:solidFill>
                        <a:latin typeface="Cambria Math" panose="02040503050406030204" pitchFamily="18" charset="0"/>
                        <a:ea typeface="Cambria Math" panose="02040503050406030204" pitchFamily="18" charset="0"/>
                      </a:rPr>
                      <m:t>𝐻</m:t>
                    </m:r>
                    <m:d>
                      <m:dPr>
                        <m:ctrlPr>
                          <a:rPr lang="en-US" i="1" smtClean="0">
                            <a:solidFill>
                              <a:srgbClr val="92D050"/>
                            </a:solidFill>
                            <a:latin typeface="Cambria Math" panose="02040503050406030204" pitchFamily="18" charset="0"/>
                            <a:ea typeface="Cambria Math" panose="02040503050406030204" pitchFamily="18" charset="0"/>
                          </a:rPr>
                        </m:ctrlPr>
                      </m:dPr>
                      <m:e>
                        <m:r>
                          <a:rPr lang="en-US" i="1" smtClean="0">
                            <a:solidFill>
                              <a:srgbClr val="92D050"/>
                            </a:solidFill>
                            <a:latin typeface="Cambria Math" panose="02040503050406030204" pitchFamily="18" charset="0"/>
                            <a:ea typeface="Cambria Math" panose="02040503050406030204" pitchFamily="18" charset="0"/>
                          </a:rPr>
                          <m:t>𝑓</m:t>
                        </m:r>
                      </m:e>
                    </m:d>
                    <m:r>
                      <a:rPr lang="en-US" i="1" smtClean="0">
                        <a:solidFill>
                          <a:srgbClr val="92D050"/>
                        </a:solidFill>
                        <a:latin typeface="Cambria Math" panose="02040503050406030204" pitchFamily="18" charset="0"/>
                        <a:ea typeface="Cambria Math" panose="02040503050406030204" pitchFamily="18" charset="0"/>
                      </a:rPr>
                      <m:t>= </m:t>
                    </m:r>
                    <m:f>
                      <m:fPr>
                        <m:ctrlPr>
                          <a:rPr lang="en-US" i="1" smtClean="0">
                            <a:solidFill>
                              <a:srgbClr val="92D050"/>
                            </a:solidFill>
                            <a:latin typeface="Cambria Math" panose="02040503050406030204" pitchFamily="18" charset="0"/>
                            <a:ea typeface="Cambria Math" panose="02040503050406030204" pitchFamily="18" charset="0"/>
                          </a:rPr>
                        </m:ctrlPr>
                      </m:fPr>
                      <m:num>
                        <m:sSub>
                          <m:sSubPr>
                            <m:ctrlPr>
                              <a:rPr lang="en-US" i="1" smtClean="0">
                                <a:solidFill>
                                  <a:srgbClr val="92D050"/>
                                </a:solidFill>
                                <a:latin typeface="Cambria Math" panose="02040503050406030204" pitchFamily="18" charset="0"/>
                                <a:ea typeface="Cambria Math" panose="02040503050406030204" pitchFamily="18" charset="0"/>
                              </a:rPr>
                            </m:ctrlPr>
                          </m:sSubPr>
                          <m:e>
                            <m:r>
                              <a:rPr lang="en-US" i="1" smtClean="0">
                                <a:solidFill>
                                  <a:srgbClr val="92D050"/>
                                </a:solidFill>
                                <a:latin typeface="Cambria Math" panose="02040503050406030204" pitchFamily="18" charset="0"/>
                                <a:ea typeface="Cambria Math" panose="02040503050406030204" pitchFamily="18" charset="0"/>
                              </a:rPr>
                              <m:t>𝑆</m:t>
                            </m:r>
                          </m:e>
                          <m:sub>
                            <m:r>
                              <a:rPr lang="en-US" i="1" smtClean="0">
                                <a:solidFill>
                                  <a:srgbClr val="92D050"/>
                                </a:solidFill>
                                <a:latin typeface="Cambria Math" panose="02040503050406030204" pitchFamily="18" charset="0"/>
                                <a:ea typeface="Cambria Math" panose="02040503050406030204" pitchFamily="18" charset="0"/>
                              </a:rPr>
                              <m:t>𝑍𝑍</m:t>
                            </m:r>
                          </m:sub>
                        </m:sSub>
                        <m:r>
                          <a:rPr lang="en-US" i="1" smtClean="0">
                            <a:solidFill>
                              <a:srgbClr val="92D050"/>
                            </a:solidFill>
                            <a:latin typeface="Cambria Math" panose="02040503050406030204" pitchFamily="18" charset="0"/>
                            <a:ea typeface="Cambria Math" panose="02040503050406030204" pitchFamily="18" charset="0"/>
                          </a:rPr>
                          <m:t>(</m:t>
                        </m:r>
                        <m:r>
                          <a:rPr lang="en-US" i="1" smtClean="0">
                            <a:solidFill>
                              <a:srgbClr val="92D050"/>
                            </a:solidFill>
                            <a:latin typeface="Cambria Math" panose="02040503050406030204" pitchFamily="18" charset="0"/>
                            <a:ea typeface="Cambria Math" panose="02040503050406030204" pitchFamily="18" charset="0"/>
                          </a:rPr>
                          <m:t>𝑓</m:t>
                        </m:r>
                        <m:r>
                          <a:rPr lang="en-US" i="1" smtClean="0">
                            <a:solidFill>
                              <a:srgbClr val="92D050"/>
                            </a:solidFill>
                            <a:latin typeface="Cambria Math" panose="02040503050406030204" pitchFamily="18" charset="0"/>
                            <a:ea typeface="Cambria Math" panose="02040503050406030204" pitchFamily="18" charset="0"/>
                          </a:rPr>
                          <m:t>)</m:t>
                        </m:r>
                      </m:num>
                      <m:den>
                        <m:sSub>
                          <m:sSubPr>
                            <m:ctrlPr>
                              <a:rPr lang="en-US" i="1" smtClean="0">
                                <a:solidFill>
                                  <a:srgbClr val="92D050"/>
                                </a:solidFill>
                                <a:latin typeface="Cambria Math" panose="02040503050406030204" pitchFamily="18" charset="0"/>
                                <a:ea typeface="Cambria Math" panose="02040503050406030204" pitchFamily="18" charset="0"/>
                              </a:rPr>
                            </m:ctrlPr>
                          </m:sSubPr>
                          <m:e>
                            <m:r>
                              <a:rPr lang="en-US" i="1" smtClean="0">
                                <a:solidFill>
                                  <a:srgbClr val="92D050"/>
                                </a:solidFill>
                                <a:latin typeface="Cambria Math" panose="02040503050406030204" pitchFamily="18" charset="0"/>
                                <a:ea typeface="Cambria Math" panose="02040503050406030204" pitchFamily="18" charset="0"/>
                              </a:rPr>
                              <m:t>𝑆</m:t>
                            </m:r>
                          </m:e>
                          <m:sub>
                            <m:r>
                              <a:rPr lang="en-US" i="1" smtClean="0">
                                <a:solidFill>
                                  <a:srgbClr val="92D050"/>
                                </a:solidFill>
                                <a:latin typeface="Cambria Math" panose="02040503050406030204" pitchFamily="18" charset="0"/>
                                <a:ea typeface="Cambria Math" panose="02040503050406030204" pitchFamily="18" charset="0"/>
                              </a:rPr>
                              <m:t>𝑍𝑍</m:t>
                            </m:r>
                          </m:sub>
                        </m:sSub>
                        <m:d>
                          <m:dPr>
                            <m:ctrlPr>
                              <a:rPr lang="en-US" i="1" smtClean="0">
                                <a:solidFill>
                                  <a:srgbClr val="92D050"/>
                                </a:solidFill>
                                <a:latin typeface="Cambria Math" panose="02040503050406030204" pitchFamily="18" charset="0"/>
                                <a:ea typeface="Cambria Math" panose="02040503050406030204" pitchFamily="18" charset="0"/>
                              </a:rPr>
                            </m:ctrlPr>
                          </m:dPr>
                          <m:e>
                            <m:r>
                              <a:rPr lang="en-US" i="1" smtClean="0">
                                <a:solidFill>
                                  <a:srgbClr val="92D050"/>
                                </a:solidFill>
                                <a:latin typeface="Cambria Math" panose="02040503050406030204" pitchFamily="18" charset="0"/>
                                <a:ea typeface="Cambria Math" panose="02040503050406030204" pitchFamily="18" charset="0"/>
                              </a:rPr>
                              <m:t>𝑓</m:t>
                            </m:r>
                          </m:e>
                        </m:d>
                        <m:r>
                          <a:rPr lang="en-US" i="1" smtClean="0">
                            <a:solidFill>
                              <a:srgbClr val="92D050"/>
                            </a:solidFill>
                            <a:latin typeface="Cambria Math" panose="02040503050406030204" pitchFamily="18" charset="0"/>
                            <a:ea typeface="Cambria Math" panose="02040503050406030204" pitchFamily="18" charset="0"/>
                          </a:rPr>
                          <m:t>+ </m:t>
                        </m:r>
                        <m:sSub>
                          <m:sSubPr>
                            <m:ctrlPr>
                              <a:rPr lang="en-US" i="1" smtClean="0">
                                <a:solidFill>
                                  <a:srgbClr val="92D050"/>
                                </a:solidFill>
                                <a:latin typeface="Cambria Math" panose="02040503050406030204" pitchFamily="18" charset="0"/>
                                <a:ea typeface="Cambria Math" panose="02040503050406030204" pitchFamily="18" charset="0"/>
                              </a:rPr>
                            </m:ctrlPr>
                          </m:sSubPr>
                          <m:e>
                            <m:r>
                              <a:rPr lang="en-US" i="1" smtClean="0">
                                <a:solidFill>
                                  <a:srgbClr val="92D050"/>
                                </a:solidFill>
                                <a:latin typeface="Cambria Math" panose="02040503050406030204" pitchFamily="18" charset="0"/>
                                <a:ea typeface="Cambria Math" panose="02040503050406030204" pitchFamily="18" charset="0"/>
                              </a:rPr>
                              <m:t>𝑆</m:t>
                            </m:r>
                          </m:e>
                          <m:sub>
                            <m:r>
                              <a:rPr lang="en-US" i="1" smtClean="0">
                                <a:solidFill>
                                  <a:srgbClr val="92D050"/>
                                </a:solidFill>
                                <a:latin typeface="Cambria Math" panose="02040503050406030204" pitchFamily="18" charset="0"/>
                                <a:ea typeface="Cambria Math" panose="02040503050406030204" pitchFamily="18" charset="0"/>
                              </a:rPr>
                              <m:t>𝑁𝑁</m:t>
                            </m:r>
                          </m:sub>
                        </m:sSub>
                        <m:r>
                          <a:rPr lang="en-US" i="1" smtClean="0">
                            <a:solidFill>
                              <a:srgbClr val="92D050"/>
                            </a:solidFill>
                            <a:latin typeface="Cambria Math" panose="02040503050406030204" pitchFamily="18" charset="0"/>
                            <a:ea typeface="Cambria Math" panose="02040503050406030204" pitchFamily="18" charset="0"/>
                          </a:rPr>
                          <m:t>(</m:t>
                        </m:r>
                        <m:r>
                          <a:rPr lang="en-US" i="1" smtClean="0">
                            <a:solidFill>
                              <a:srgbClr val="92D050"/>
                            </a:solidFill>
                            <a:latin typeface="Cambria Math" panose="02040503050406030204" pitchFamily="18" charset="0"/>
                            <a:ea typeface="Cambria Math" panose="02040503050406030204" pitchFamily="18" charset="0"/>
                          </a:rPr>
                          <m:t>𝑓</m:t>
                        </m:r>
                        <m:r>
                          <a:rPr lang="en-US" i="1" smtClean="0">
                            <a:solidFill>
                              <a:srgbClr val="92D050"/>
                            </a:solidFill>
                            <a:latin typeface="Cambria Math" panose="02040503050406030204" pitchFamily="18" charset="0"/>
                            <a:ea typeface="Cambria Math" panose="02040503050406030204" pitchFamily="18" charset="0"/>
                          </a:rPr>
                          <m:t>)</m:t>
                        </m:r>
                      </m:den>
                    </m:f>
                  </m:oMath>
                </a14:m>
                <a:endParaRPr lang="en-US" dirty="0">
                  <a:solidFill>
                    <a:srgbClr val="92D050"/>
                  </a:solidFill>
                  <a:latin typeface="Cambria Math" panose="02040503050406030204" pitchFamily="18" charset="0"/>
                  <a:ea typeface="Cambria Math" panose="02040503050406030204" pitchFamily="18" charset="0"/>
                </a:endParaRPr>
              </a:p>
              <a:p>
                <a:pPr marL="0" indent="0">
                  <a:buFont typeface="Arial" panose="020B0604020202020204" pitchFamily="34" charset="0"/>
                  <a:buNone/>
                </a:pPr>
                <a:endParaRPr lang="en-US" dirty="0">
                  <a:solidFill>
                    <a:srgbClr val="92D050"/>
                  </a:solidFill>
                  <a:latin typeface="Cambria Math" panose="02040503050406030204" pitchFamily="18" charset="0"/>
                  <a:ea typeface="Cambria Math" panose="02040503050406030204" pitchFamily="18" charset="0"/>
                </a:endParaRPr>
              </a:p>
            </p:txBody>
          </p:sp>
        </mc:Choice>
        <mc:Fallback xmlns="">
          <p:sp>
            <p:nvSpPr>
              <p:cNvPr id="4" name="Content Placeholder 2">
                <a:extLst>
                  <a:ext uri="{FF2B5EF4-FFF2-40B4-BE49-F238E27FC236}">
                    <a16:creationId xmlns:a16="http://schemas.microsoft.com/office/drawing/2014/main" id="{5CD88B7D-8F2A-E5D6-AC0F-D90522990889}"/>
                  </a:ext>
                </a:extLst>
              </p:cNvPr>
              <p:cNvSpPr txBox="1">
                <a:spLocks noRot="1" noChangeAspect="1" noMove="1" noResize="1" noEditPoints="1" noAdjustHandles="1" noChangeArrowheads="1" noChangeShapeType="1" noTextEdit="1"/>
              </p:cNvSpPr>
              <p:nvPr/>
            </p:nvSpPr>
            <p:spPr>
              <a:xfrm>
                <a:off x="6796726" y="2620652"/>
                <a:ext cx="5139965" cy="4682116"/>
              </a:xfrm>
              <a:prstGeom prst="rect">
                <a:avLst/>
              </a:prstGeom>
              <a:blipFill>
                <a:blip r:embed="rId4"/>
                <a:stretch>
                  <a:fillRect l="-1542" t="-1693"/>
                </a:stretch>
              </a:blipFill>
            </p:spPr>
            <p:txBody>
              <a:bodyPr/>
              <a:lstStyle/>
              <a:p>
                <a:r>
                  <a:rPr lang="en-US">
                    <a:noFill/>
                  </a:rPr>
                  <a:t> </a:t>
                </a:r>
              </a:p>
            </p:txBody>
          </p:sp>
        </mc:Fallback>
      </mc:AlternateContent>
    </p:spTree>
    <p:extLst>
      <p:ext uri="{BB962C8B-B14F-4D97-AF65-F5344CB8AC3E}">
        <p14:creationId xmlns:p14="http://schemas.microsoft.com/office/powerpoint/2010/main" val="12720727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heel(1)">
                                      <p:cBhvr>
                                        <p:cTn id="3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7EF7FA-93F5-593B-B8ED-CE50CA83428B}"/>
              </a:ext>
            </a:extLst>
          </p:cNvPr>
          <p:cNvSpPr>
            <a:spLocks noGrp="1"/>
          </p:cNvSpPr>
          <p:nvPr>
            <p:ph type="title"/>
          </p:nvPr>
        </p:nvSpPr>
        <p:spPr/>
        <p:txBody>
          <a:bodyPr/>
          <a:lstStyle/>
          <a:p>
            <a:r>
              <a:rPr lang="en-US" dirty="0"/>
              <a:t>CASE II – THE FILTERING Problem</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50791C48-C3A2-1E44-8DD9-C6D614DB90B3}"/>
                  </a:ext>
                </a:extLst>
              </p:cNvPr>
              <p:cNvSpPr>
                <a:spLocks noGrp="1"/>
              </p:cNvSpPr>
              <p:nvPr>
                <p:ph idx="1"/>
              </p:nvPr>
            </p:nvSpPr>
            <p:spPr/>
            <p:txBody>
              <a:bodyPr/>
              <a:lstStyle/>
              <a:p>
                <a:pPr marL="0" indent="0">
                  <a:buNone/>
                </a:pPr>
                <a:r>
                  <a:rPr lang="en-US" dirty="0">
                    <a:latin typeface="Cambria Math" panose="02040503050406030204" pitchFamily="18" charset="0"/>
                    <a:ea typeface="Cambria Math" panose="02040503050406030204" pitchFamily="18" charset="0"/>
                  </a:rPr>
                  <a:t>When (t1,t2) =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 the Weiner-Hopf equation would become</a:t>
                </a:r>
              </a:p>
              <a:p>
                <a:pPr marL="0" indent="0">
                  <a:buNone/>
                </a:pPr>
                <a14:m>
                  <m:oMathPara xmlns:m="http://schemas.openxmlformats.org/officeDocument/2006/math">
                    <m:oMathParaPr>
                      <m:jc m:val="centerGroup"/>
                    </m:oMathParaPr>
                    <m:oMath xmlns:m="http://schemas.openxmlformats.org/officeDocument/2006/math">
                      <m:nary>
                        <m:naryPr>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0</m:t>
                          </m:r>
                        </m:sub>
                        <m:sup>
                          <m:r>
                            <a:rPr lang="en-US"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h</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𝜈</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𝑋𝑋</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𝜈</m:t>
                              </m:r>
                            </m:e>
                          </m:d>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𝑍𝑋</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𝑤h𝑒𝑟𝑒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𝜏𝜖</m:t>
                          </m:r>
                          <m:r>
                            <a:rPr lang="en-US" b="0" i="1" smtClean="0">
                              <a:latin typeface="Cambria Math" panose="02040503050406030204" pitchFamily="18" charset="0"/>
                              <a:ea typeface="Cambria Math" panose="02040503050406030204" pitchFamily="18" charset="0"/>
                            </a:rPr>
                            <m:t>(0, ∞)</m:t>
                          </m:r>
                        </m:e>
                      </m:nary>
                    </m:oMath>
                  </m:oMathPara>
                </a14:m>
                <a:endParaRPr lang="en-US" dirty="0">
                  <a:latin typeface="Cambria Math" panose="02040503050406030204" pitchFamily="18" charset="0"/>
                  <a:ea typeface="Cambria Math" panose="02040503050406030204" pitchFamily="18" charset="0"/>
                </a:endParaRPr>
              </a:p>
              <a:p>
                <a:pPr marL="0" indent="0">
                  <a:buNone/>
                </a:pPr>
                <a:r>
                  <a:rPr lang="en-US" dirty="0">
                    <a:latin typeface="Cambria Math" panose="02040503050406030204" pitchFamily="18" charset="0"/>
                    <a:ea typeface="Cambria Math" panose="02040503050406030204" pitchFamily="18" charset="0"/>
                  </a:rPr>
                  <a:t>Since, it is clear, there is non-existence of any convolution, we develop a procedure to solve the general equation. </a:t>
                </a:r>
                <a:br>
                  <a:rPr lang="en-US" dirty="0">
                    <a:latin typeface="Cambria Math" panose="02040503050406030204" pitchFamily="18" charset="0"/>
                    <a:ea typeface="Cambria Math" panose="02040503050406030204" pitchFamily="18" charset="0"/>
                  </a:rPr>
                </a:br>
                <a:br>
                  <a:rPr lang="en-US" dirty="0">
                    <a:latin typeface="Cambria Math" panose="02040503050406030204" pitchFamily="18" charset="0"/>
                    <a:ea typeface="Cambria Math" panose="02040503050406030204" pitchFamily="18" charset="0"/>
                  </a:rPr>
                </a:br>
                <a:r>
                  <a:rPr lang="en-US" dirty="0">
                    <a:latin typeface="Cambria Math" panose="02040503050406030204" pitchFamily="18" charset="0"/>
                    <a:ea typeface="Cambria Math" panose="02040503050406030204" pitchFamily="18" charset="0"/>
                  </a:rPr>
                  <a:t>Here, we take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𝑋𝑋</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𝛿</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𝑤h𝑖𝑐h</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𝑐𝑎𝑠𝑒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𝑒𝑞𝑢𝑎𝑡𝑖𝑜𝑛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𝑏𝑒𝑐𝑜𝑚𝑒𝑠</m:t>
                    </m:r>
                  </m:oMath>
                </a14:m>
                <a:endParaRPr lang="en-US" b="0"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ea typeface="Cambria Math" panose="02040503050406030204" pitchFamily="18" charset="0"/>
                      </a:rPr>
                      <m:t>h</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𝑍𝑋</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&gt;0</m:t>
                    </m:r>
                  </m:oMath>
                </a14:m>
                <a:r>
                  <a:rPr lang="en-US" dirty="0">
                    <a:latin typeface="Cambria Math" panose="02040503050406030204" pitchFamily="18" charset="0"/>
                    <a:ea typeface="Cambria Math" panose="02040503050406030204" pitchFamily="18" charset="0"/>
                  </a:rPr>
                  <a:t> </a:t>
                </a:r>
              </a:p>
              <a:p>
                <a:pPr marL="0" indent="0">
                  <a:buNone/>
                </a:pPr>
                <a:endParaRPr lang="en-US" dirty="0">
                  <a:latin typeface="Cambria Math" panose="02040503050406030204" pitchFamily="18" charset="0"/>
                  <a:ea typeface="Cambria Math" panose="02040503050406030204" pitchFamily="18" charset="0"/>
                </a:endParaRPr>
              </a:p>
            </p:txBody>
          </p:sp>
        </mc:Choice>
        <mc:Fallback xmlns="">
          <p:sp>
            <p:nvSpPr>
              <p:cNvPr id="7" name="Content Placeholder 6">
                <a:extLst>
                  <a:ext uri="{FF2B5EF4-FFF2-40B4-BE49-F238E27FC236}">
                    <a16:creationId xmlns:a16="http://schemas.microsoft.com/office/drawing/2014/main" id="{50791C48-C3A2-1E44-8DD9-C6D614DB90B3}"/>
                  </a:ext>
                </a:extLst>
              </p:cNvPr>
              <p:cNvSpPr>
                <a:spLocks noGrp="1" noRot="1" noChangeAspect="1" noMove="1" noResize="1" noEditPoints="1" noAdjustHandles="1" noChangeArrowheads="1" noChangeShapeType="1" noTextEdit="1"/>
              </p:cNvSpPr>
              <p:nvPr>
                <p:ph idx="1"/>
              </p:nvPr>
            </p:nvSpPr>
            <p:spPr>
              <a:blipFill>
                <a:blip r:embed="rId2"/>
                <a:stretch>
                  <a:fillRect l="-732" t="-1970"/>
                </a:stretch>
              </a:blipFill>
            </p:spPr>
            <p:txBody>
              <a:bodyPr/>
              <a:lstStyle/>
              <a:p>
                <a:r>
                  <a:rPr lang="en-US">
                    <a:noFill/>
                  </a:rPr>
                  <a:t> </a:t>
                </a:r>
              </a:p>
            </p:txBody>
          </p:sp>
        </mc:Fallback>
      </mc:AlternateContent>
    </p:spTree>
    <p:extLst>
      <p:ext uri="{BB962C8B-B14F-4D97-AF65-F5344CB8AC3E}">
        <p14:creationId xmlns:p14="http://schemas.microsoft.com/office/powerpoint/2010/main" val="4171213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3FB29A-352C-2D25-626F-A211C5D77E58}"/>
                  </a:ext>
                </a:extLst>
              </p:cNvPr>
              <p:cNvSpPr>
                <a:spLocks noGrp="1"/>
              </p:cNvSpPr>
              <p:nvPr>
                <p:ph idx="1"/>
              </p:nvPr>
            </p:nvSpPr>
            <p:spPr>
              <a:xfrm>
                <a:off x="84228" y="1372752"/>
                <a:ext cx="5337928" cy="4927213"/>
              </a:xfrm>
            </p:spPr>
            <p:txBody>
              <a:bodyPr>
                <a:normAutofit fontScale="92500"/>
              </a:bodyPr>
              <a:lstStyle/>
              <a:p>
                <a:pPr marL="0" indent="0">
                  <a:buNone/>
                </a:pPr>
                <a:r>
                  <a:rPr lang="en-US" dirty="0"/>
                  <a:t>Since, the system must be causal,</a:t>
                </a:r>
              </a:p>
              <a:p>
                <a:pPr marL="0" indent="0">
                  <a:buNone/>
                </a:pPr>
                <a:r>
                  <a:rPr lang="en-US" dirty="0"/>
                  <a:t>The Weiner Filter Is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𝑍𝑋</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m:t>
                    </m:r>
                  </m:oMath>
                </a14:m>
                <a:r>
                  <a:rPr lang="en-US" dirty="0"/>
                  <a:t> </a:t>
                </a:r>
              </a:p>
              <a:p>
                <a:pPr marL="0" indent="0">
                  <a:buNone/>
                </a:pPr>
                <a:r>
                  <a:rPr lang="en-US" dirty="0"/>
                  <a:t>Since, we do not want X(t) to be white, </a:t>
                </a:r>
              </a:p>
              <a:p>
                <a:pPr marL="0" indent="0">
                  <a:buNone/>
                </a:pPr>
                <a:endParaRPr lang="en-US" dirty="0"/>
              </a:p>
              <a:p>
                <a:pPr marL="0" indent="0">
                  <a:buNone/>
                </a:pPr>
                <a:r>
                  <a:rPr lang="en-US" dirty="0"/>
                  <a:t>We use the Spectral Factorization, with Whitening filter approach to solve further,</a:t>
                </a:r>
              </a:p>
              <a:p>
                <a:pPr marL="0" indent="0">
                  <a:buNone/>
                </a:pPr>
                <a:endParaRPr lang="en-US" dirty="0"/>
              </a:p>
              <a:p>
                <a:pPr marL="0" indent="0">
                  <a:buNone/>
                </a:pPr>
                <a:endParaRPr lang="en-US" dirty="0"/>
              </a:p>
              <a:p>
                <a:pPr marL="0" indent="0">
                  <a:buNone/>
                </a:pPr>
                <a:endParaRPr lang="en-US" dirty="0"/>
              </a:p>
              <a:p>
                <a:pPr marL="0" indent="0">
                  <a:buNone/>
                </a:pPr>
                <a:r>
                  <a:rPr lang="en-US" dirty="0"/>
                  <a:t>H1(f) is the transfer function of the Whitening filter, whose output we assume as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oMath>
                </a14:m>
                <a:endParaRPr lang="en-US" dirty="0"/>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1A3FB29A-352C-2D25-626F-A211C5D77E58}"/>
                  </a:ext>
                </a:extLst>
              </p:cNvPr>
              <p:cNvSpPr>
                <a:spLocks noGrp="1" noRot="1" noChangeAspect="1" noMove="1" noResize="1" noEditPoints="1" noAdjustHandles="1" noChangeArrowheads="1" noChangeShapeType="1" noTextEdit="1"/>
              </p:cNvSpPr>
              <p:nvPr>
                <p:ph idx="1"/>
              </p:nvPr>
            </p:nvSpPr>
            <p:spPr>
              <a:xfrm>
                <a:off x="84228" y="1372752"/>
                <a:ext cx="5337928" cy="4927213"/>
              </a:xfrm>
              <a:blipFill>
                <a:blip r:embed="rId2"/>
                <a:stretch>
                  <a:fillRect l="-1257" t="-1238" r="-1143"/>
                </a:stretch>
              </a:blipFill>
            </p:spPr>
            <p:txBody>
              <a:bodyPr/>
              <a:lstStyle/>
              <a:p>
                <a:r>
                  <a:rPr lang="en-US">
                    <a:noFill/>
                  </a:rPr>
                  <a:t> </a:t>
                </a:r>
              </a:p>
            </p:txBody>
          </p:sp>
        </mc:Fallback>
      </mc:AlternateContent>
      <p:pic>
        <p:nvPicPr>
          <p:cNvPr id="1026" name="Picture 2" descr="Wiener Filter - an overview | ScienceDirect Topics">
            <a:extLst>
              <a:ext uri="{FF2B5EF4-FFF2-40B4-BE49-F238E27FC236}">
                <a16:creationId xmlns:a16="http://schemas.microsoft.com/office/drawing/2014/main" id="{64C70BF5-3E8E-84B0-2B9C-6612F375F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508" y="3705587"/>
            <a:ext cx="4029075" cy="10096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A2AB9AA-AA5F-9BFC-DB6B-33B7A3C1B2B7}"/>
                  </a:ext>
                </a:extLst>
              </p:cNvPr>
              <p:cNvSpPr txBox="1"/>
              <p:nvPr/>
            </p:nvSpPr>
            <p:spPr>
              <a:xfrm>
                <a:off x="5527863" y="492369"/>
                <a:ext cx="6168271" cy="5080878"/>
              </a:xfrm>
              <a:prstGeom prst="rect">
                <a:avLst/>
              </a:prstGeom>
              <a:noFill/>
            </p:spPr>
            <p:txBody>
              <a:bodyPr wrap="square" rtlCol="0">
                <a:spAutoFit/>
              </a:bodyPr>
              <a:lstStyle/>
              <a:p>
                <a:r>
                  <a:rPr lang="en-US" sz="1200" dirty="0">
                    <a:latin typeface="Cambria Math" panose="02040503050406030204" pitchFamily="18" charset="0"/>
                    <a:ea typeface="Cambria Math" panose="02040503050406030204" pitchFamily="18" charset="0"/>
                  </a:rPr>
                  <a:t>We design the Weiner Filter using two stages-</a:t>
                </a:r>
              </a:p>
              <a:p>
                <a:endParaRPr lang="en-US" sz="1200" dirty="0">
                  <a:latin typeface="Cambria Math" panose="02040503050406030204" pitchFamily="18" charset="0"/>
                  <a:ea typeface="Cambria Math" panose="02040503050406030204" pitchFamily="18" charset="0"/>
                </a:endParaRPr>
              </a:p>
              <a:p>
                <a:pPr/>
                <a:r>
                  <a:rPr lang="en-US" sz="1200" dirty="0">
                    <a:latin typeface="Cambria Math" panose="02040503050406030204" pitchFamily="18" charset="0"/>
                    <a:ea typeface="Cambria Math" panose="02040503050406030204" pitchFamily="18" charset="0"/>
                  </a:rPr>
                  <a:t>We use the result arrived  of the previous special case, to get Z(t), based on white process </a:t>
                </a:r>
                <a14:m>
                  <m:oMath xmlns:m="http://schemas.openxmlformats.org/officeDocument/2006/math">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𝑋</m:t>
                        </m:r>
                      </m:e>
                    </m:acc>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𝑡</m:t>
                        </m:r>
                      </m:e>
                    </m:d>
                    <m:r>
                      <a:rPr lang="en-US" sz="1200" b="0" i="1" smtClean="0">
                        <a:latin typeface="Cambria Math" panose="02040503050406030204" pitchFamily="18" charset="0"/>
                      </a:rPr>
                      <m:t>.</m:t>
                    </m:r>
                  </m:oMath>
                </a14:m>
                <a:r>
                  <a:rPr lang="en-US" sz="1200" dirty="0"/>
                  <a:t> </a:t>
                </a:r>
                <a:br>
                  <a:rPr lang="en-US" sz="1200" dirty="0"/>
                </a:br>
                <a:br>
                  <a:rPr lang="en-US" sz="1200" dirty="0"/>
                </a:br>
                <a:r>
                  <a:rPr lang="en-US" sz="1200" dirty="0"/>
                  <a:t>1. </a:t>
                </a:r>
                <a:r>
                  <a:rPr lang="en-US" sz="1200" dirty="0">
                    <a:latin typeface="Cambria Math" panose="02040503050406030204" pitchFamily="18" charset="0"/>
                    <a:ea typeface="Cambria Math" panose="02040503050406030204" pitchFamily="18" charset="0"/>
                  </a:rPr>
                  <a:t>To find the impulse response of the second filter, we start with </a:t>
                </a:r>
                <a:br>
                  <a:rPr lang="en-US" sz="1200"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h</m:t>
                          </m:r>
                        </m:e>
                        <m:sup>
                          <m:r>
                            <a:rPr lang="en-US" sz="1200" b="0" i="1" smtClean="0">
                              <a:latin typeface="Cambria Math" panose="02040503050406030204" pitchFamily="18" charset="0"/>
                              <a:ea typeface="Cambria Math" panose="02040503050406030204" pitchFamily="18" charset="0"/>
                            </a:rPr>
                            <m:t>2</m:t>
                          </m:r>
                        </m:sup>
                      </m:sSup>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𝜏</m:t>
                          </m:r>
                        </m:e>
                      </m:d>
                      <m:r>
                        <a:rPr lang="en-US" sz="1200" b="0" i="1" smtClean="0">
                          <a:latin typeface="Cambria Math" panose="02040503050406030204" pitchFamily="18" charset="0"/>
                          <a:ea typeface="Cambria Math" panose="02040503050406030204" pitchFamily="18" charset="0"/>
                        </a:rPr>
                        <m:t>= </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𝑅</m:t>
                          </m:r>
                        </m:e>
                        <m:sub>
                          <m:r>
                            <a:rPr lang="en-US" sz="1200" b="0" i="1" smtClean="0">
                              <a:latin typeface="Cambria Math" panose="02040503050406030204" pitchFamily="18" charset="0"/>
                              <a:ea typeface="Cambria Math" panose="02040503050406030204" pitchFamily="18" charset="0"/>
                            </a:rPr>
                            <m:t>𝑍</m:t>
                          </m:r>
                          <m:acc>
                            <m:accPr>
                              <m:chr m:val="̃"/>
                              <m:ctrlPr>
                                <a:rPr lang="en-US" sz="1200" b="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𝑋</m:t>
                              </m:r>
                            </m:e>
                          </m:acc>
                        </m:sub>
                      </m:sSub>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𝜏</m:t>
                          </m:r>
                        </m:e>
                      </m:d>
                      <m:r>
                        <a:rPr lang="en-US" sz="1200" b="0" i="1" smtClean="0">
                          <a:latin typeface="Cambria Math" panose="02040503050406030204" pitchFamily="18" charset="0"/>
                          <a:ea typeface="Cambria Math" panose="02040503050406030204" pitchFamily="18" charset="0"/>
                        </a:rPr>
                        <m:t>𝑈</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𝜏</m:t>
                          </m:r>
                        </m:e>
                      </m:d>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𝑎𝑛𝑑</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𝑠𝑖𝑛𝑐𝑒</m:t>
                      </m:r>
                      <m:acc>
                        <m:accPr>
                          <m:chr m:val="̃"/>
                          <m:ctrlPr>
                            <a:rPr lang="en-US" sz="1200" i="1">
                              <a:latin typeface="Cambria Math" panose="02040503050406030204" pitchFamily="18" charset="0"/>
                            </a:rPr>
                          </m:ctrlPr>
                        </m:accPr>
                        <m:e>
                          <m:r>
                            <a:rPr lang="en-US" sz="1200" i="1">
                              <a:latin typeface="Cambria Math" panose="02040503050406030204" pitchFamily="18" charset="0"/>
                            </a:rPr>
                            <m:t>𝑋</m:t>
                          </m:r>
                        </m:e>
                      </m:acc>
                      <m:d>
                        <m:dPr>
                          <m:ctrlPr>
                            <a:rPr lang="en-US" sz="1200" i="1" smtClean="0">
                              <a:latin typeface="Cambria Math" panose="02040503050406030204" pitchFamily="18" charset="0"/>
                            </a:rPr>
                          </m:ctrlPr>
                        </m:dPr>
                        <m:e>
                          <m:r>
                            <a:rPr lang="en-US" sz="1200" i="1">
                              <a:latin typeface="Cambria Math" panose="02040503050406030204" pitchFamily="18" charset="0"/>
                            </a:rPr>
                            <m:t>𝑡</m:t>
                          </m:r>
                        </m:e>
                      </m:d>
                      <m:r>
                        <a:rPr lang="en-US" sz="1200" b="0" i="1" smtClean="0">
                          <a:latin typeface="Cambria Math" panose="02040503050406030204" pitchFamily="18" charset="0"/>
                        </a:rPr>
                        <m:t> </m:t>
                      </m:r>
                      <m:r>
                        <a:rPr lang="en-US" sz="1200" b="0" i="1" smtClean="0">
                          <a:latin typeface="Cambria Math" panose="02040503050406030204" pitchFamily="18" charset="0"/>
                        </a:rPr>
                        <m:t>𝑖𝑠</m:t>
                      </m:r>
                      <m:r>
                        <a:rPr lang="en-US" sz="1200" b="0" i="1" smtClean="0">
                          <a:latin typeface="Cambria Math" panose="02040503050406030204" pitchFamily="18" charset="0"/>
                        </a:rPr>
                        <m:t> </m:t>
                      </m:r>
                      <m:r>
                        <a:rPr lang="en-US" sz="1200" b="0" i="1" smtClean="0">
                          <a:latin typeface="Cambria Math" panose="02040503050406030204" pitchFamily="18" charset="0"/>
                        </a:rPr>
                        <m:t>𝑎𝑙𝑠𝑜</m:t>
                      </m:r>
                      <m:r>
                        <a:rPr lang="en-US" sz="1200" b="0" i="1" smtClean="0">
                          <a:latin typeface="Cambria Math" panose="02040503050406030204" pitchFamily="18" charset="0"/>
                        </a:rPr>
                        <m:t> </m:t>
                      </m:r>
                      <m:r>
                        <a:rPr lang="en-US" sz="1200" b="0" i="1" smtClean="0">
                          <a:latin typeface="Cambria Math" panose="02040503050406030204" pitchFamily="18" charset="0"/>
                        </a:rPr>
                        <m:t>𝑋</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𝑡</m:t>
                          </m:r>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h</m:t>
                          </m:r>
                        </m:e>
                        <m:sub>
                          <m:r>
                            <a:rPr lang="en-US" sz="1200" b="0" i="1" smtClean="0">
                              <a:latin typeface="Cambria Math" panose="02040503050406030204" pitchFamily="18" charset="0"/>
                            </a:rPr>
                            <m:t>1</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𝑡</m:t>
                          </m:r>
                        </m:e>
                      </m:d>
                      <m:r>
                        <a:rPr lang="en-US" sz="1200" b="0" i="1" smtClean="0">
                          <a:latin typeface="Cambria Math" panose="02040503050406030204" pitchFamily="18" charset="0"/>
                        </a:rPr>
                        <m:t>, </m:t>
                      </m:r>
                      <m:r>
                        <a:rPr lang="en-US" sz="1200" b="0" i="1" smtClean="0">
                          <a:latin typeface="Cambria Math" panose="02040503050406030204" pitchFamily="18" charset="0"/>
                        </a:rPr>
                        <m:t>𝑡h𝑢𝑠</m:t>
                      </m:r>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𝑆</m:t>
                          </m:r>
                        </m:e>
                        <m:sub>
                          <m:r>
                            <a:rPr lang="en-US" sz="1200" b="0" i="1" smtClean="0">
                              <a:latin typeface="Cambria Math" panose="02040503050406030204" pitchFamily="18" charset="0"/>
                            </a:rPr>
                            <m:t>𝑍</m:t>
                          </m:r>
                          <m:acc>
                            <m:accPr>
                              <m:chr m:val="̃"/>
                              <m:ctrlPr>
                                <a:rPr lang="en-US" sz="1200" b="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𝑋</m:t>
                              </m:r>
                            </m:e>
                          </m:acc>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𝑓</m:t>
                          </m:r>
                        </m:e>
                      </m:d>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𝑆</m:t>
                          </m:r>
                        </m:e>
                        <m:sub>
                          <m:r>
                            <a:rPr lang="en-US" sz="1200" b="0" i="1" smtClean="0">
                              <a:latin typeface="Cambria Math" panose="02040503050406030204" pitchFamily="18" charset="0"/>
                            </a:rPr>
                            <m:t>𝑍𝑋</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𝑓</m:t>
                          </m:r>
                        </m:e>
                      </m:d>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𝐻</m:t>
                          </m:r>
                        </m:e>
                        <m:sub>
                          <m:r>
                            <a:rPr lang="en-US" sz="1200" b="0" i="1" smtClean="0">
                              <a:latin typeface="Cambria Math" panose="02040503050406030204" pitchFamily="18" charset="0"/>
                            </a:rPr>
                            <m:t>1</m:t>
                          </m:r>
                        </m:sub>
                        <m:sup>
                          <m:r>
                            <a:rPr lang="en-US" sz="1200" b="0" i="1" smtClean="0">
                              <a:latin typeface="Cambria Math" panose="02040503050406030204" pitchFamily="18" charset="0"/>
                            </a:rPr>
                            <m:t>∗</m:t>
                          </m:r>
                        </m:sup>
                      </m:sSubSup>
                      <m:r>
                        <a:rPr lang="en-US" sz="1200" b="0" i="1" smtClean="0">
                          <a:latin typeface="Cambria Math" panose="02040503050406030204" pitchFamily="18" charset="0"/>
                        </a:rPr>
                        <m:t>(</m:t>
                      </m:r>
                      <m:r>
                        <a:rPr lang="en-US" sz="1200" b="0" i="1" smtClean="0">
                          <a:latin typeface="Cambria Math" panose="02040503050406030204" pitchFamily="18" charset="0"/>
                        </a:rPr>
                        <m:t>𝑓</m:t>
                      </m:r>
                      <m:r>
                        <a:rPr lang="en-US" sz="1200" b="0" i="1" smtClean="0">
                          <a:latin typeface="Cambria Math" panose="02040503050406030204" pitchFamily="18" charset="0"/>
                        </a:rPr>
                        <m:t>).</m:t>
                      </m:r>
                      <m:r>
                        <m:rPr>
                          <m:nor/>
                        </m:rPr>
                        <a:rPr lang="en-US" sz="1600" dirty="0"/>
                        <m:t> </m:t>
                      </m:r>
                    </m:oMath>
                  </m:oMathPara>
                </a14:m>
                <a:endParaRPr lang="en-US" sz="1600" dirty="0"/>
              </a:p>
              <a:p>
                <a:r>
                  <a:rPr lang="en-US" sz="1600" dirty="0"/>
                  <a:t>The resulting quantities for constructing the second filter are </a:t>
                </a:r>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𝑍</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𝑋</m:t>
                              </m:r>
                            </m:e>
                          </m:acc>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𝑓</m:t>
                          </m:r>
                        </m:e>
                      </m:d>
                      <m:r>
                        <a:rPr lang="en-US" sz="1600" b="0" i="1" smtClean="0">
                          <a:latin typeface="Cambria Math" panose="02040503050406030204" pitchFamily="18" charset="0"/>
                        </a:rPr>
                        <m:t>=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ℱ</m:t>
                          </m:r>
                        </m:e>
                        <m:sup>
                          <m:r>
                            <a:rPr lang="en-US" sz="1600" b="0" i="1" smtClean="0">
                              <a:latin typeface="Cambria Math" panose="02040503050406030204" pitchFamily="18" charset="0"/>
                            </a:rPr>
                            <m:t>−1</m:t>
                          </m:r>
                        </m:sup>
                      </m:sSup>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𝑍𝑋</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𝑓</m:t>
                                  </m:r>
                                </m:e>
                              </m:d>
                            </m:num>
                            <m:den>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𝐺</m:t>
                                  </m:r>
                                </m:e>
                                <m:sup>
                                  <m:r>
                                    <a:rPr lang="en-US" sz="1600" b="0" i="1" smtClean="0">
                                      <a:latin typeface="Cambria Math" panose="02040503050406030204" pitchFamily="18" charset="0"/>
                                    </a:rPr>
                                    <m:t>∗</m:t>
                                  </m:r>
                                </m:sup>
                              </m:s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𝑓</m:t>
                                  </m:r>
                                </m:e>
                              </m:d>
                            </m:den>
                          </m:f>
                        </m:e>
                      </m:d>
                    </m:oMath>
                  </m:oMathPara>
                </a14:m>
                <a:endParaRPr lang="en-US" sz="1600" b="0" dirty="0"/>
              </a:p>
              <a:p>
                <a:endParaRPr lang="en-US" sz="1600" dirty="0"/>
              </a:p>
              <a:p>
                <a:r>
                  <a:rPr lang="en-US" sz="1600" dirty="0"/>
                  <a:t>And to we need to find a G(f) such that </a:t>
                </a:r>
                <a:br>
                  <a:rPr lang="en-US" sz="1600" dirty="0"/>
                </a:br>
                <a:r>
                  <a:rPr lang="en-US" sz="1600" dirty="0"/>
                  <a:t>1/ G(f) = H1(f)</a:t>
                </a:r>
              </a:p>
              <a:p>
                <a:r>
                  <a:rPr lang="en-US" sz="1600" dirty="0"/>
                  <a:t>And |G(f)|</a:t>
                </a:r>
                <a:r>
                  <a:rPr lang="en-US" sz="1600" baseline="30000" dirty="0"/>
                  <a:t>2</a:t>
                </a:r>
                <a:r>
                  <a:rPr lang="en-US" sz="1600" dirty="0"/>
                  <a:t> =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𝑋𝑋</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𝑓</m:t>
                        </m:r>
                      </m:e>
                    </m:d>
                  </m:oMath>
                </a14:m>
                <a:br>
                  <a:rPr lang="en-US" sz="1600" dirty="0"/>
                </a:br>
                <a:br>
                  <a:rPr lang="en-US" sz="1600" dirty="0"/>
                </a:br>
                <a:r>
                  <a:rPr lang="en-US" sz="1600" dirty="0"/>
                  <a:t>And Since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𝑋𝑋</m:t>
                        </m:r>
                      </m:sub>
                    </m:sSub>
                    <m:d>
                      <m:dPr>
                        <m:ctrlPr>
                          <a:rPr lang="en-US" sz="1600" i="1">
                            <a:latin typeface="Cambria Math" panose="02040503050406030204" pitchFamily="18" charset="0"/>
                          </a:rPr>
                        </m:ctrlPr>
                      </m:dPr>
                      <m:e>
                        <m:r>
                          <a:rPr lang="en-US" sz="1600" i="1">
                            <a:latin typeface="Cambria Math" panose="02040503050406030204" pitchFamily="18" charset="0"/>
                          </a:rPr>
                          <m:t>𝑓</m:t>
                        </m:r>
                      </m:e>
                    </m:d>
                  </m:oMath>
                </a14:m>
                <a:r>
                  <a:rPr lang="en-US" sz="1600" dirty="0"/>
                  <a:t> is a PSD and an even function of f, it will factor as </a:t>
                </a:r>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𝑋𝑋</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𝑓</m:t>
                          </m:r>
                        </m:e>
                      </m:d>
                      <m:r>
                        <a:rPr lang="en-US" sz="1600" b="0" i="1" smtClean="0">
                          <a:latin typeface="Cambria Math" panose="02040503050406030204" pitchFamily="18" charset="0"/>
                        </a:rPr>
                        <m:t>=</m:t>
                      </m:r>
                      <m:r>
                        <a:rPr lang="en-US" sz="1600" b="0" i="1" smtClean="0">
                          <a:latin typeface="Cambria Math" panose="02040503050406030204" pitchFamily="18" charset="0"/>
                        </a:rPr>
                        <m:t>𝐺</m:t>
                      </m:r>
                      <m:r>
                        <a:rPr lang="en-US" sz="1600" b="0" i="1" smtClean="0">
                          <a:latin typeface="Cambria Math" panose="02040503050406030204" pitchFamily="18" charset="0"/>
                        </a:rPr>
                        <m:t>(</m:t>
                      </m:r>
                      <m:r>
                        <a:rPr lang="en-US" sz="1600" b="0" i="1" smtClean="0">
                          <a:latin typeface="Cambria Math" panose="02040503050406030204" pitchFamily="18" charset="0"/>
                        </a:rPr>
                        <m:t>𝑓</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𝐺</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r>
                        <a:rPr lang="en-US" sz="1600" b="0" i="1" smtClean="0">
                          <a:latin typeface="Cambria Math" panose="02040503050406030204" pitchFamily="18" charset="0"/>
                        </a:rPr>
                        <m:t>𝑓</m:t>
                      </m:r>
                      <m:r>
                        <a:rPr lang="en-US" sz="1600" b="0" i="1" smtClean="0">
                          <a:latin typeface="Cambria Math" panose="02040503050406030204" pitchFamily="18" charset="0"/>
                        </a:rPr>
                        <m:t>)</m:t>
                      </m:r>
                    </m:oMath>
                  </m:oMathPara>
                </a14:m>
                <a:endParaRPr lang="en-US" sz="1600" dirty="0"/>
              </a:p>
              <a:p>
                <a:r>
                  <a:rPr lang="en-US" sz="1600" dirty="0"/>
                  <a:t>Thus, half of the poles &amp; zeroes are assigned to G(f), and other half to G*(f), and in the upper half-plane. </a:t>
                </a:r>
              </a:p>
              <a:p>
                <a:pPr marL="0" indent="0">
                  <a:buNone/>
                </a:pPr>
                <a:endParaRPr lang="en-US" sz="1600" dirty="0"/>
              </a:p>
            </p:txBody>
          </p:sp>
        </mc:Choice>
        <mc:Fallback xmlns="">
          <p:sp>
            <p:nvSpPr>
              <p:cNvPr id="4" name="TextBox 3">
                <a:extLst>
                  <a:ext uri="{FF2B5EF4-FFF2-40B4-BE49-F238E27FC236}">
                    <a16:creationId xmlns:a16="http://schemas.microsoft.com/office/drawing/2014/main" id="{DA2AB9AA-AA5F-9BFC-DB6B-33B7A3C1B2B7}"/>
                  </a:ext>
                </a:extLst>
              </p:cNvPr>
              <p:cNvSpPr txBox="1">
                <a:spLocks noRot="1" noChangeAspect="1" noMove="1" noResize="1" noEditPoints="1" noAdjustHandles="1" noChangeArrowheads="1" noChangeShapeType="1" noTextEdit="1"/>
              </p:cNvSpPr>
              <p:nvPr/>
            </p:nvSpPr>
            <p:spPr>
              <a:xfrm>
                <a:off x="5527863" y="492369"/>
                <a:ext cx="6168271" cy="5080878"/>
              </a:xfrm>
              <a:prstGeom prst="rect">
                <a:avLst/>
              </a:prstGeom>
              <a:blipFill>
                <a:blip r:embed="rId4"/>
                <a:stretch>
                  <a:fillRect l="-593" t="-120"/>
                </a:stretch>
              </a:blipFill>
            </p:spPr>
            <p:txBody>
              <a:bodyPr/>
              <a:lstStyle/>
              <a:p>
                <a:r>
                  <a:rPr lang="en-US">
                    <a:noFill/>
                  </a:rPr>
                  <a:t> </a:t>
                </a:r>
              </a:p>
            </p:txBody>
          </p:sp>
        </mc:Fallback>
      </mc:AlternateContent>
    </p:spTree>
    <p:extLst>
      <p:ext uri="{BB962C8B-B14F-4D97-AF65-F5344CB8AC3E}">
        <p14:creationId xmlns:p14="http://schemas.microsoft.com/office/powerpoint/2010/main" val="220940934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82BB-19FD-F5B8-CF00-5A1E2F0FA101}"/>
              </a:ext>
            </a:extLst>
          </p:cNvPr>
          <p:cNvSpPr>
            <a:spLocks noGrp="1"/>
          </p:cNvSpPr>
          <p:nvPr>
            <p:ph type="title"/>
          </p:nvPr>
        </p:nvSpPr>
        <p:spPr/>
        <p:txBody>
          <a:bodyPr/>
          <a:lstStyle/>
          <a:p>
            <a:r>
              <a:rPr lang="en-US" dirty="0"/>
              <a:t>CASE III – THE PREDICTION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A006CE-DEF0-909C-A063-9C3A6E51EE08}"/>
                  </a:ext>
                </a:extLst>
              </p:cNvPr>
              <p:cNvSpPr>
                <a:spLocks noGrp="1"/>
              </p:cNvSpPr>
              <p:nvPr>
                <p:ph idx="1"/>
              </p:nvPr>
            </p:nvSpPr>
            <p:spPr/>
            <p:txBody>
              <a:bodyPr/>
              <a:lstStyle/>
              <a:p>
                <a:pPr marL="0" indent="0">
                  <a:buNone/>
                </a:pPr>
                <a:r>
                  <a:rPr lang="en-US" b="0" dirty="0"/>
                  <a:t>I</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2</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𝑜</m:t>
                            </m:r>
                          </m:sub>
                        </m:sSub>
                      </m:e>
                    </m:d>
                    <m:r>
                      <a:rPr lang="en-US" b="0" i="1" smtClean="0">
                        <a:latin typeface="Cambria Math" panose="02040503050406030204" pitchFamily="18" charset="0"/>
                      </a:rPr>
                      <m:t>. </m:t>
                    </m:r>
                    <m:r>
                      <a:rPr lang="en-US" b="0" i="1" smtClean="0">
                        <a:latin typeface="Cambria Math" panose="02040503050406030204" pitchFamily="18" charset="0"/>
                      </a:rPr>
                      <m:t>𝐴𝑝𝑝𝑙𝑦</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𝑜𝑟𝑡h𝑜𝑔𝑜𝑛𝑎𝑙𝑖𝑡𝑦</m:t>
                    </m:r>
                    <m:r>
                      <a:rPr lang="en-US" b="0" i="1" smtClean="0">
                        <a:latin typeface="Cambria Math" panose="02040503050406030204" pitchFamily="18" charset="0"/>
                      </a:rPr>
                      <m:t> </m:t>
                    </m:r>
                    <m:r>
                      <a:rPr lang="en-US" b="0" i="1" smtClean="0">
                        <a:latin typeface="Cambria Math" panose="02040503050406030204" pitchFamily="18" charset="0"/>
                      </a:rPr>
                      <m:t>𝑝𝑟𝑖𝑛𝑐𝑖𝑝𝑙𝑒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𝑝𝑟𝑜𝑏𝑙𝑒𝑚</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𝑠𝑜𝑙𝑣𝑒</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oMath>
                </a14:m>
                <a:br>
                  <a:rPr lang="en-US" b="0" dirty="0"/>
                </a:br>
                <a14:m>
                  <m:oMathPara xmlns:m="http://schemas.openxmlformats.org/officeDocument/2006/math">
                    <m:oMathParaPr>
                      <m:jc m:val="centerGroup"/>
                    </m:oMathParaPr>
                    <m:oMath xmlns:m="http://schemas.openxmlformats.org/officeDocument/2006/math">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𝜈</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𝑋𝑋</m:t>
                              </m:r>
                            </m:sub>
                          </m:sSub>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𝜈</m:t>
                              </m:r>
                            </m:e>
                          </m:d>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𝜈</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𝑍𝑋</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𝜏𝜖</m:t>
                          </m:r>
                          <m:r>
                            <a:rPr lang="en-US" b="0" i="1" smtClean="0">
                              <a:latin typeface="Cambria Math" panose="02040503050406030204" pitchFamily="18" charset="0"/>
                              <a:ea typeface="Cambria Math" panose="02040503050406030204" pitchFamily="18" charset="0"/>
                            </a:rPr>
                            <m:t>(0,∞)</m:t>
                          </m:r>
                        </m:e>
                      </m:nary>
                    </m:oMath>
                  </m:oMathPara>
                </a14:m>
                <a:endParaRPr lang="en-US" dirty="0"/>
              </a:p>
              <a:p>
                <a:pPr marL="0" indent="0">
                  <a:buNone/>
                </a:pPr>
                <a:r>
                  <a:rPr lang="en-US" dirty="0"/>
                  <a:t>Using the same technique as applied in the Filtering problem, we obtain </a:t>
                </a:r>
                <a:br>
                  <a:rPr lang="en-US" dirty="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𝑍𝑋</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FDA006CE-DEF0-909C-A063-9C3A6E51EE08}"/>
                  </a:ext>
                </a:extLst>
              </p:cNvPr>
              <p:cNvSpPr>
                <a:spLocks noGrp="1" noRot="1" noChangeAspect="1" noMove="1" noResize="1" noEditPoints="1" noAdjustHandles="1" noChangeArrowheads="1" noChangeShapeType="1" noTextEdit="1"/>
              </p:cNvSpPr>
              <p:nvPr>
                <p:ph idx="1"/>
              </p:nvPr>
            </p:nvSpPr>
            <p:spPr>
              <a:blipFill>
                <a:blip r:embed="rId3"/>
                <a:stretch>
                  <a:fillRect l="-732" t="-1970"/>
                </a:stretch>
              </a:blipFill>
            </p:spPr>
            <p:txBody>
              <a:bodyPr/>
              <a:lstStyle/>
              <a:p>
                <a:r>
                  <a:rPr lang="en-US">
                    <a:noFill/>
                  </a:rPr>
                  <a:t> </a:t>
                </a:r>
              </a:p>
            </p:txBody>
          </p:sp>
        </mc:Fallback>
      </mc:AlternateContent>
    </p:spTree>
    <p:extLst>
      <p:ext uri="{BB962C8B-B14F-4D97-AF65-F5344CB8AC3E}">
        <p14:creationId xmlns:p14="http://schemas.microsoft.com/office/powerpoint/2010/main" val="1871395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6664-C809-514F-D81F-148AAA95773F}"/>
              </a:ext>
            </a:extLst>
          </p:cNvPr>
          <p:cNvSpPr>
            <a:spLocks noGrp="1"/>
          </p:cNvSpPr>
          <p:nvPr>
            <p:ph type="title"/>
          </p:nvPr>
        </p:nvSpPr>
        <p:spPr/>
        <p:txBody>
          <a:bodyPr/>
          <a:lstStyle/>
          <a:p>
            <a:r>
              <a:rPr lang="en-US" dirty="0"/>
              <a:t>IMPLEMENTATION</a:t>
            </a:r>
            <a:br>
              <a:rPr lang="en-US" dirty="0"/>
            </a:br>
            <a:r>
              <a:rPr lang="en-US" dirty="0"/>
              <a:t>{MATLAB}</a:t>
            </a:r>
          </a:p>
        </p:txBody>
      </p:sp>
      <p:sp>
        <p:nvSpPr>
          <p:cNvPr id="3" name="Content Placeholder 2">
            <a:extLst>
              <a:ext uri="{FF2B5EF4-FFF2-40B4-BE49-F238E27FC236}">
                <a16:creationId xmlns:a16="http://schemas.microsoft.com/office/drawing/2014/main" id="{543E10A5-8F35-D26F-8DA9-5B657872C86A}"/>
              </a:ext>
            </a:extLst>
          </p:cNvPr>
          <p:cNvSpPr>
            <a:spLocks noGrp="1"/>
          </p:cNvSpPr>
          <p:nvPr>
            <p:ph idx="1"/>
          </p:nvPr>
        </p:nvSpPr>
        <p:spPr>
          <a:xfrm>
            <a:off x="685800" y="1940036"/>
            <a:ext cx="10820400" cy="4024125"/>
          </a:xfrm>
        </p:spPr>
        <p:txBody>
          <a:bodyPr>
            <a:noAutofit/>
          </a:bodyPr>
          <a:lstStyle/>
          <a:p>
            <a:pPr marL="0" indent="0">
              <a:buNone/>
            </a:pPr>
            <a:r>
              <a:rPr lang="en-US" sz="3200" dirty="0">
                <a:latin typeface="Arial" panose="020B0604020202020204" pitchFamily="34" charset="0"/>
                <a:cs typeface="Arial" panose="020B0604020202020204" pitchFamily="34" charset="0"/>
              </a:rPr>
              <a:t>Create the function to find the Weiner-Filter- </a:t>
            </a:r>
          </a:p>
          <a:p>
            <a:pPr marL="0" indent="0">
              <a:buNone/>
            </a:pPr>
            <a:r>
              <a:rPr lang="en-US" sz="1400" b="0" i="0" dirty="0">
                <a:solidFill>
                  <a:srgbClr val="FFFF00"/>
                </a:solidFill>
                <a:effectLst/>
                <a:latin typeface="Menlo"/>
              </a:rPr>
              <a:t>function [xest,B,MSE] = WeinerFilt(x,y,N)</a:t>
            </a:r>
          </a:p>
          <a:p>
            <a:pPr marL="0" indent="0">
              <a:buNone/>
            </a:pPr>
            <a:r>
              <a:rPr lang="en-US" sz="1400" b="0" i="0" dirty="0">
                <a:solidFill>
                  <a:srgbClr val="FFFF00"/>
                </a:solidFill>
                <a:effectLst/>
                <a:latin typeface="Menlo"/>
              </a:rPr>
              <a:t>X = 1/N .* fft(x(1:N));</a:t>
            </a:r>
          </a:p>
          <a:p>
            <a:pPr marL="0" indent="0">
              <a:buNone/>
            </a:pPr>
            <a:r>
              <a:rPr lang="en-US" sz="1400" b="0" i="0" dirty="0">
                <a:solidFill>
                  <a:srgbClr val="FFFF00"/>
                </a:solidFill>
                <a:effectLst/>
                <a:latin typeface="Menlo"/>
              </a:rPr>
              <a:t>Y = 1/N .* fft(y(1:N));</a:t>
            </a:r>
          </a:p>
          <a:p>
            <a:pPr marL="0" indent="0">
              <a:buNone/>
            </a:pPr>
            <a:r>
              <a:rPr lang="en-US" sz="1400" b="0" i="0" dirty="0">
                <a:solidFill>
                  <a:srgbClr val="FFFF00"/>
                </a:solidFill>
                <a:effectLst/>
                <a:latin typeface="Menlo"/>
              </a:rPr>
              <a:t>X = X(:);</a:t>
            </a:r>
          </a:p>
          <a:p>
            <a:pPr marL="0" indent="0">
              <a:buNone/>
            </a:pPr>
            <a:r>
              <a:rPr lang="en-US" sz="1400" b="0" i="0" dirty="0">
                <a:solidFill>
                  <a:srgbClr val="FFFF00"/>
                </a:solidFill>
                <a:effectLst/>
                <a:latin typeface="Menlo"/>
              </a:rPr>
              <a:t>Y = Y(:);</a:t>
            </a:r>
          </a:p>
          <a:p>
            <a:pPr marL="0" indent="0">
              <a:buNone/>
            </a:pPr>
            <a:r>
              <a:rPr lang="en-US" sz="1400" b="0" i="0" dirty="0">
                <a:solidFill>
                  <a:srgbClr val="FFFF00"/>
                </a:solidFill>
                <a:effectLst/>
                <a:latin typeface="Menlo"/>
              </a:rPr>
              <a:t>Rxx = N .* real(ifft(X .* conj(X))); % Autocorrelation function</a:t>
            </a:r>
          </a:p>
          <a:p>
            <a:pPr marL="0" indent="0">
              <a:buNone/>
            </a:pPr>
            <a:r>
              <a:rPr lang="en-US" sz="1400" b="0" i="0" dirty="0">
                <a:solidFill>
                  <a:srgbClr val="FFFF00"/>
                </a:solidFill>
                <a:effectLst/>
                <a:latin typeface="Menlo"/>
              </a:rPr>
              <a:t>Rxy = N .* real(ifft(X .* conj(Y))); % Crosscorrelation function</a:t>
            </a:r>
          </a:p>
          <a:p>
            <a:pPr marL="0" indent="0">
              <a:buNone/>
            </a:pPr>
            <a:r>
              <a:rPr lang="en-US" sz="1400" b="0" i="0" dirty="0">
                <a:solidFill>
                  <a:srgbClr val="FFFF00"/>
                </a:solidFill>
                <a:effectLst/>
                <a:latin typeface="Menlo"/>
              </a:rPr>
              <a:t>Rxx = toeplitz(Rxx);</a:t>
            </a:r>
          </a:p>
          <a:p>
            <a:pPr marL="0" indent="0">
              <a:buNone/>
            </a:pPr>
            <a:r>
              <a:rPr lang="en-US" sz="1400" b="0" i="0" dirty="0">
                <a:solidFill>
                  <a:srgbClr val="FFFF00"/>
                </a:solidFill>
                <a:effectLst/>
                <a:latin typeface="Menlo"/>
              </a:rPr>
              <a:t>Rxy = Rxy';</a:t>
            </a:r>
          </a:p>
          <a:p>
            <a:pPr marL="0" indent="0">
              <a:buNone/>
            </a:pPr>
            <a:r>
              <a:rPr lang="en-US" sz="1400" b="0" i="0" dirty="0">
                <a:solidFill>
                  <a:srgbClr val="FFFF00"/>
                </a:solidFill>
                <a:effectLst/>
                <a:latin typeface="Menlo"/>
              </a:rPr>
              <a:t>B = Rxy / Rxx; B = B(:); % Wiener-Hopf eq. B = inv(Rxx) Rxy</a:t>
            </a:r>
          </a:p>
          <a:p>
            <a:pPr marL="0" indent="0">
              <a:buNone/>
            </a:pPr>
            <a:r>
              <a:rPr lang="en-US" sz="1400" b="0" i="0" dirty="0">
                <a:solidFill>
                  <a:srgbClr val="FFFF00"/>
                </a:solidFill>
                <a:effectLst/>
                <a:latin typeface="Menlo"/>
              </a:rPr>
              <a:t>xest = fftfilt(B,x);</a:t>
            </a:r>
          </a:p>
          <a:p>
            <a:pPr marL="0" indent="0">
              <a:buNone/>
            </a:pPr>
            <a:r>
              <a:rPr lang="en-US" sz="1400" b="0" i="0" dirty="0">
                <a:solidFill>
                  <a:srgbClr val="FFFF00"/>
                </a:solidFill>
                <a:effectLst/>
                <a:latin typeface="Menlo"/>
              </a:rPr>
              <a:t>xest = xest(N+1:end); % cut first N samples due to distorsion during filtering operation</a:t>
            </a:r>
          </a:p>
          <a:p>
            <a:pPr marL="0" indent="0">
              <a:buNone/>
            </a:pPr>
            <a:r>
              <a:rPr lang="en-US" sz="1400" b="0" i="0" dirty="0">
                <a:solidFill>
                  <a:srgbClr val="FFFF00"/>
                </a:solidFill>
                <a:effectLst/>
                <a:latin typeface="Menlo"/>
              </a:rPr>
              <a:t>MSE = mean(y(N+1:end) - xest) .^2; % mean squared error</a:t>
            </a:r>
          </a:p>
          <a:p>
            <a:pPr marL="0" indent="0">
              <a:buNone/>
            </a:pP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359792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98F264-866A-C508-DDAD-8C7B6A39519A}"/>
              </a:ext>
            </a:extLst>
          </p:cNvPr>
          <p:cNvSpPr>
            <a:spLocks noGrp="1"/>
          </p:cNvSpPr>
          <p:nvPr>
            <p:ph idx="1"/>
          </p:nvPr>
        </p:nvSpPr>
        <p:spPr>
          <a:xfrm>
            <a:off x="248920" y="478778"/>
            <a:ext cx="6537960" cy="4580902"/>
          </a:xfrm>
        </p:spPr>
        <p:txBody>
          <a:bodyPr>
            <a:noAutofit/>
          </a:bodyPr>
          <a:lstStyle/>
          <a:p>
            <a:pPr marL="0" indent="0">
              <a:buNone/>
            </a:pPr>
            <a:r>
              <a:rPr lang="en-US" sz="1400" i="0" dirty="0">
                <a:solidFill>
                  <a:srgbClr val="FFFF00"/>
                </a:solidFill>
                <a:effectLst/>
                <a:latin typeface="Menlo"/>
              </a:rPr>
              <a:t>%Demonstrating Weiner Filter using Weiner-Hopf equations</a:t>
            </a:r>
          </a:p>
          <a:p>
            <a:pPr marL="0" indent="0">
              <a:buNone/>
            </a:pPr>
            <a:r>
              <a:rPr lang="en-US" sz="1400" i="0" dirty="0">
                <a:solidFill>
                  <a:srgbClr val="FFFF00"/>
                </a:solidFill>
                <a:effectLst/>
                <a:latin typeface="Menlo"/>
              </a:rPr>
              <a:t>% Code to remove a noisy portion of a corrupted signal, back to the</a:t>
            </a:r>
          </a:p>
          <a:p>
            <a:pPr marL="0" indent="0">
              <a:buNone/>
            </a:pPr>
            <a:r>
              <a:rPr lang="en-US" sz="1400" i="0" dirty="0">
                <a:solidFill>
                  <a:srgbClr val="FFFF00"/>
                </a:solidFill>
                <a:effectLst/>
                <a:latin typeface="Menlo"/>
              </a:rPr>
              <a:t>% reference signal</a:t>
            </a:r>
          </a:p>
          <a:p>
            <a:pPr marL="0" indent="0">
              <a:buNone/>
            </a:pPr>
            <a:br>
              <a:rPr lang="en-US" sz="1400" i="0" dirty="0">
                <a:solidFill>
                  <a:srgbClr val="FFFF00"/>
                </a:solidFill>
                <a:effectLst/>
                <a:latin typeface="Menlo"/>
              </a:rPr>
            </a:br>
            <a:endParaRPr lang="en-US" sz="1400" i="0" dirty="0">
              <a:solidFill>
                <a:srgbClr val="FFFF00"/>
              </a:solidFill>
              <a:effectLst/>
              <a:latin typeface="Menlo"/>
            </a:endParaRPr>
          </a:p>
          <a:p>
            <a:pPr marL="0" indent="0">
              <a:buNone/>
            </a:pPr>
            <a:r>
              <a:rPr lang="en-US" sz="1400" i="0" dirty="0">
                <a:solidFill>
                  <a:srgbClr val="FFFF00"/>
                </a:solidFill>
                <a:effectLst/>
                <a:latin typeface="Menlo"/>
              </a:rPr>
              <a:t>clear</a:t>
            </a:r>
          </a:p>
          <a:p>
            <a:pPr marL="0" indent="0">
              <a:buNone/>
            </a:pPr>
            <a:r>
              <a:rPr lang="en-US" sz="1400" i="0" dirty="0">
                <a:solidFill>
                  <a:srgbClr val="FFFF00"/>
                </a:solidFill>
                <a:effectLst/>
                <a:latin typeface="Menlo"/>
              </a:rPr>
              <a:t>close all</a:t>
            </a:r>
          </a:p>
          <a:p>
            <a:pPr marL="0" indent="0">
              <a:buNone/>
            </a:pPr>
            <a:r>
              <a:rPr lang="en-US" sz="1400" i="0" dirty="0">
                <a:solidFill>
                  <a:srgbClr val="FFFF00"/>
                </a:solidFill>
                <a:effectLst/>
                <a:latin typeface="Menlo"/>
              </a:rPr>
              <a:t>clc</a:t>
            </a:r>
          </a:p>
          <a:p>
            <a:pPr marL="0" indent="0">
              <a:buNone/>
            </a:pPr>
            <a:r>
              <a:rPr lang="en-US" sz="1400" i="0" dirty="0">
                <a:solidFill>
                  <a:srgbClr val="FFFF00"/>
                </a:solidFill>
                <a:effectLst/>
                <a:latin typeface="Menlo"/>
              </a:rPr>
              <a:t>fs = 6325; %frequency of samples</a:t>
            </a:r>
          </a:p>
          <a:p>
            <a:pPr marL="0" indent="0">
              <a:buNone/>
            </a:pPr>
            <a:r>
              <a:rPr lang="en-US" sz="1400" i="0" dirty="0">
                <a:solidFill>
                  <a:srgbClr val="FFFF00"/>
                </a:solidFill>
                <a:effectLst/>
                <a:latin typeface="Menlo"/>
              </a:rPr>
              <a:t>T = 3; %total recording tme </a:t>
            </a:r>
          </a:p>
          <a:p>
            <a:pPr marL="0" indent="0">
              <a:buNone/>
            </a:pPr>
            <a:r>
              <a:rPr lang="en-US" sz="1400" i="0" dirty="0">
                <a:solidFill>
                  <a:srgbClr val="FFFF00"/>
                </a:solidFill>
                <a:effectLst/>
                <a:latin typeface="Menlo"/>
              </a:rPr>
              <a:t>L = T.*fs; %length of vector</a:t>
            </a:r>
          </a:p>
          <a:p>
            <a:pPr marL="0" indent="0">
              <a:buNone/>
            </a:pPr>
            <a:r>
              <a:rPr lang="en-US" sz="1400" i="0" dirty="0">
                <a:solidFill>
                  <a:srgbClr val="FFFF00"/>
                </a:solidFill>
                <a:effectLst/>
                <a:latin typeface="Menlo"/>
              </a:rPr>
              <a:t>tt = (0:L-1)/fs; %time vector</a:t>
            </a:r>
          </a:p>
          <a:p>
            <a:pPr marL="0" indent="0">
              <a:buNone/>
            </a:pPr>
            <a:r>
              <a:rPr lang="en-US" sz="1400" i="0" dirty="0">
                <a:solidFill>
                  <a:srgbClr val="FFFF00"/>
                </a:solidFill>
                <a:effectLst/>
                <a:latin typeface="Menlo"/>
              </a:rPr>
              <a:t>ff = (0:L-1).*fs / L;</a:t>
            </a:r>
          </a:p>
          <a:p>
            <a:pPr marL="0" indent="0">
              <a:buNone/>
            </a:pPr>
            <a:r>
              <a:rPr lang="en-US" sz="1400" i="0" dirty="0">
                <a:solidFill>
                  <a:srgbClr val="FFFF00"/>
                </a:solidFill>
                <a:effectLst/>
                <a:latin typeface="Menlo"/>
              </a:rPr>
              <a:t>y = 3*sin(2*pi*90.*tt); y = y(:); %sinusoidal reference signal</a:t>
            </a:r>
          </a:p>
          <a:p>
            <a:pPr marL="0" indent="0">
              <a:buNone/>
            </a:pPr>
            <a:r>
              <a:rPr lang="en-US" sz="1400" i="0" dirty="0">
                <a:solidFill>
                  <a:srgbClr val="FFFF00"/>
                </a:solidFill>
                <a:effectLst/>
                <a:latin typeface="Menlo"/>
              </a:rPr>
              <a:t>x = 0.70*randn(L,1) + y; x = x(:); % reference signal with noise added</a:t>
            </a:r>
          </a:p>
          <a:p>
            <a:pPr marL="0" indent="0">
              <a:buNone/>
            </a:pPr>
            <a:r>
              <a:rPr lang="en-US" sz="1400" i="0" dirty="0">
                <a:solidFill>
                  <a:srgbClr val="FFFF00"/>
                </a:solidFill>
                <a:effectLst/>
                <a:latin typeface="Menlo"/>
              </a:rPr>
              <a:t>N = 500;</a:t>
            </a:r>
          </a:p>
          <a:p>
            <a:pPr marL="0" indent="0">
              <a:buNone/>
            </a:pPr>
            <a:r>
              <a:rPr lang="en-US" sz="1400" i="0" dirty="0">
                <a:solidFill>
                  <a:srgbClr val="FFFF00"/>
                </a:solidFill>
                <a:effectLst/>
                <a:latin typeface="Menlo"/>
              </a:rPr>
              <a:t>[xest, b, MSE] = WeinerFilt(x,y,N);</a:t>
            </a:r>
          </a:p>
          <a:p>
            <a:pPr marL="0" indent="0">
              <a:buNone/>
            </a:pPr>
            <a:br>
              <a:rPr lang="en-US" sz="1400" i="0" dirty="0">
                <a:solidFill>
                  <a:srgbClr val="FFFF00"/>
                </a:solidFill>
                <a:effectLst/>
                <a:latin typeface="Menlo"/>
              </a:rPr>
            </a:br>
            <a:endParaRPr lang="en-US" sz="1400" i="0" dirty="0">
              <a:solidFill>
                <a:srgbClr val="FFFF00"/>
              </a:solidFill>
              <a:effectLst/>
              <a:latin typeface="Menlo"/>
            </a:endParaRPr>
          </a:p>
          <a:p>
            <a:pPr marL="0" indent="0">
              <a:buNone/>
            </a:pPr>
            <a:r>
              <a:rPr lang="en-US" sz="1400" i="0" dirty="0">
                <a:solidFill>
                  <a:srgbClr val="FFFF00"/>
                </a:solidFill>
                <a:effectLst/>
                <a:latin typeface="Menlo"/>
              </a:rPr>
              <a:t>% we then plots the results as below</a:t>
            </a:r>
          </a:p>
          <a:p>
            <a:pPr marL="0" indent="0">
              <a:buNone/>
            </a:pPr>
            <a:br>
              <a:rPr lang="en-US" sz="1400" i="0" dirty="0">
                <a:solidFill>
                  <a:srgbClr val="FFFF00"/>
                </a:solidFill>
                <a:effectLst/>
                <a:latin typeface="Menlo"/>
              </a:rPr>
            </a:br>
            <a:endParaRPr lang="en-US" sz="1400" i="0" dirty="0">
              <a:solidFill>
                <a:srgbClr val="FFFF00"/>
              </a:solidFill>
              <a:effectLst/>
              <a:latin typeface="Menlo"/>
            </a:endParaRPr>
          </a:p>
          <a:p>
            <a:pPr marL="0" indent="0">
              <a:buNone/>
            </a:pPr>
            <a:endParaRPr lang="en-US" sz="1400" dirty="0">
              <a:solidFill>
                <a:srgbClr val="FFFF00"/>
              </a:solidFill>
            </a:endParaRPr>
          </a:p>
        </p:txBody>
      </p:sp>
      <p:sp>
        <p:nvSpPr>
          <p:cNvPr id="4" name="TextBox 3">
            <a:extLst>
              <a:ext uri="{FF2B5EF4-FFF2-40B4-BE49-F238E27FC236}">
                <a16:creationId xmlns:a16="http://schemas.microsoft.com/office/drawing/2014/main" id="{FB89037D-136B-8073-81E5-A40403ACCC95}"/>
              </a:ext>
            </a:extLst>
          </p:cNvPr>
          <p:cNvSpPr txBox="1"/>
          <p:nvPr/>
        </p:nvSpPr>
        <p:spPr>
          <a:xfrm>
            <a:off x="7208520" y="782320"/>
            <a:ext cx="5638800" cy="5909310"/>
          </a:xfrm>
          <a:prstGeom prst="rect">
            <a:avLst/>
          </a:prstGeom>
          <a:noFill/>
        </p:spPr>
        <p:txBody>
          <a:bodyPr wrap="square" rtlCol="0">
            <a:spAutoFit/>
          </a:bodyPr>
          <a:lstStyle/>
          <a:p>
            <a:r>
              <a:rPr lang="en-US" sz="1800" b="0" i="0" dirty="0">
                <a:solidFill>
                  <a:srgbClr val="FFFF00"/>
                </a:solidFill>
                <a:effectLst/>
                <a:latin typeface="Menlo"/>
              </a:rPr>
              <a:t>figure</a:t>
            </a:r>
          </a:p>
          <a:p>
            <a:r>
              <a:rPr lang="en-US" sz="1800" b="0" i="0" dirty="0">
                <a:solidFill>
                  <a:srgbClr val="FFFF00"/>
                </a:solidFill>
                <a:effectLst/>
                <a:latin typeface="Menlo"/>
              </a:rPr>
              <a:t>subplot(311);</a:t>
            </a:r>
          </a:p>
          <a:p>
            <a:br>
              <a:rPr lang="en-US" sz="1800" b="0" i="0" dirty="0">
                <a:solidFill>
                  <a:srgbClr val="FFFF00"/>
                </a:solidFill>
                <a:effectLst/>
                <a:latin typeface="Menlo"/>
              </a:rPr>
            </a:br>
            <a:endParaRPr lang="en-US" sz="1800" b="0" i="0" dirty="0">
              <a:solidFill>
                <a:srgbClr val="FFFF00"/>
              </a:solidFill>
              <a:effectLst/>
              <a:latin typeface="Menlo"/>
            </a:endParaRPr>
          </a:p>
          <a:p>
            <a:r>
              <a:rPr lang="en-US" sz="1800" b="0" i="0" dirty="0">
                <a:solidFill>
                  <a:srgbClr val="FFFF00"/>
                </a:solidFill>
                <a:effectLst/>
                <a:latin typeface="Menlo"/>
              </a:rPr>
              <a:t>plot(tt,x,'k'), hold on, plot (tt,y,'r');</a:t>
            </a:r>
          </a:p>
          <a:p>
            <a:r>
              <a:rPr lang="en-US" sz="1800" b="0" i="0" dirty="0">
                <a:solidFill>
                  <a:srgbClr val="FFFF00"/>
                </a:solidFill>
                <a:effectLst/>
                <a:latin typeface="Menlo"/>
              </a:rPr>
              <a:t>title('Weiner Filter Demo');</a:t>
            </a:r>
          </a:p>
          <a:p>
            <a:br>
              <a:rPr lang="en-US" sz="1800" b="0" i="0" dirty="0">
                <a:solidFill>
                  <a:srgbClr val="FFFF00"/>
                </a:solidFill>
                <a:effectLst/>
                <a:latin typeface="Menlo"/>
              </a:rPr>
            </a:br>
            <a:endParaRPr lang="en-US" sz="1800" b="0" i="0" dirty="0">
              <a:solidFill>
                <a:srgbClr val="FFFF00"/>
              </a:solidFill>
              <a:effectLst/>
              <a:latin typeface="Menlo"/>
            </a:endParaRPr>
          </a:p>
          <a:p>
            <a:r>
              <a:rPr lang="en-US" sz="1800" b="0" i="0" dirty="0">
                <a:solidFill>
                  <a:srgbClr val="FFFF00"/>
                </a:solidFill>
                <a:effectLst/>
                <a:latin typeface="Menlo"/>
              </a:rPr>
              <a:t>legend('Noisy signal', 'reference Signal');</a:t>
            </a:r>
          </a:p>
          <a:p>
            <a:br>
              <a:rPr lang="en-US" sz="1800" b="0" i="0" dirty="0">
                <a:solidFill>
                  <a:srgbClr val="FFFF00"/>
                </a:solidFill>
                <a:effectLst/>
                <a:latin typeface="Menlo"/>
              </a:rPr>
            </a:br>
            <a:endParaRPr lang="en-US" sz="1800" b="0" i="0" dirty="0">
              <a:solidFill>
                <a:srgbClr val="FFFF00"/>
              </a:solidFill>
              <a:effectLst/>
              <a:latin typeface="Menlo"/>
            </a:endParaRPr>
          </a:p>
          <a:p>
            <a:r>
              <a:rPr lang="en-US" sz="1800" b="0" i="0" dirty="0">
                <a:solidFill>
                  <a:srgbClr val="FFFF00"/>
                </a:solidFill>
                <a:effectLst/>
                <a:latin typeface="Menlo"/>
              </a:rPr>
              <a:t>subplot(312);</a:t>
            </a:r>
          </a:p>
          <a:p>
            <a:r>
              <a:rPr lang="en-US" sz="1800" b="0" i="0" dirty="0">
                <a:solidFill>
                  <a:srgbClr val="FFFF00"/>
                </a:solidFill>
                <a:effectLst/>
                <a:latin typeface="Menlo"/>
              </a:rPr>
              <a:t>plot(tt(N+1:end), xest, 'k');</a:t>
            </a:r>
          </a:p>
          <a:p>
            <a:r>
              <a:rPr lang="en-US" sz="1800" b="0" i="0" dirty="0">
                <a:solidFill>
                  <a:srgbClr val="FFFF00"/>
                </a:solidFill>
                <a:effectLst/>
                <a:latin typeface="Menlo"/>
              </a:rPr>
              <a:t>legend('Estimated signal');</a:t>
            </a:r>
          </a:p>
          <a:p>
            <a:r>
              <a:rPr lang="en-US" sz="1800" b="0" i="0" dirty="0">
                <a:solidFill>
                  <a:srgbClr val="FFFF00"/>
                </a:solidFill>
                <a:effectLst/>
                <a:latin typeface="Menlo"/>
              </a:rPr>
              <a:t>subplot(313);</a:t>
            </a:r>
          </a:p>
          <a:p>
            <a:br>
              <a:rPr lang="en-US" sz="1800" b="0" i="0" dirty="0">
                <a:solidFill>
                  <a:srgbClr val="FFFF00"/>
                </a:solidFill>
                <a:effectLst/>
                <a:latin typeface="Menlo"/>
              </a:rPr>
            </a:br>
            <a:endParaRPr lang="en-US" sz="1800" b="0" i="0" dirty="0">
              <a:solidFill>
                <a:srgbClr val="FFFF00"/>
              </a:solidFill>
              <a:effectLst/>
              <a:latin typeface="Menlo"/>
            </a:endParaRPr>
          </a:p>
          <a:p>
            <a:r>
              <a:rPr lang="en-US" sz="1800" b="0" i="0" dirty="0">
                <a:solidFill>
                  <a:srgbClr val="FFFF00"/>
                </a:solidFill>
                <a:effectLst/>
                <a:latin typeface="Menlo"/>
              </a:rPr>
              <a:t>plot(tt(N+1:end), (x(N+1:end) - xest), 'k');</a:t>
            </a:r>
          </a:p>
          <a:p>
            <a:r>
              <a:rPr lang="en-US" sz="1800" b="0" i="0" dirty="0">
                <a:solidFill>
                  <a:srgbClr val="FFFF00"/>
                </a:solidFill>
                <a:effectLst/>
                <a:latin typeface="Menlo"/>
              </a:rPr>
              <a:t>legend('Residue signal after removal of noise');</a:t>
            </a:r>
          </a:p>
          <a:p>
            <a:r>
              <a:rPr lang="en-US" sz="1800" b="0" i="0" dirty="0">
                <a:solidFill>
                  <a:srgbClr val="FFFF00"/>
                </a:solidFill>
                <a:effectLst/>
                <a:latin typeface="Menlo"/>
              </a:rPr>
              <a:t>xlabel('time (s)')</a:t>
            </a:r>
          </a:p>
          <a:p>
            <a:endParaRPr lang="en-US" dirty="0">
              <a:solidFill>
                <a:srgbClr val="FFFF00"/>
              </a:solidFill>
            </a:endParaRPr>
          </a:p>
        </p:txBody>
      </p:sp>
    </p:spTree>
    <p:extLst>
      <p:ext uri="{BB962C8B-B14F-4D97-AF65-F5344CB8AC3E}">
        <p14:creationId xmlns:p14="http://schemas.microsoft.com/office/powerpoint/2010/main" val="388540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7860-8CF0-1F86-7062-7B848F67F68E}"/>
              </a:ext>
            </a:extLst>
          </p:cNvPr>
          <p:cNvSpPr>
            <a:spLocks noGrp="1"/>
          </p:cNvSpPr>
          <p:nvPr>
            <p:ph type="title"/>
          </p:nvPr>
        </p:nvSpPr>
        <p:spPr/>
        <p:txBody>
          <a:bodyPr/>
          <a:lstStyle/>
          <a:p>
            <a:r>
              <a:rPr lang="en-US" dirty="0"/>
              <a:t>RESULTS</a:t>
            </a:r>
            <a:br>
              <a:rPr lang="en-US" dirty="0"/>
            </a:br>
            <a:endParaRPr lang="en-US" dirty="0"/>
          </a:p>
        </p:txBody>
      </p:sp>
      <p:sp>
        <p:nvSpPr>
          <p:cNvPr id="4" name="TextBox 3">
            <a:extLst>
              <a:ext uri="{FF2B5EF4-FFF2-40B4-BE49-F238E27FC236}">
                <a16:creationId xmlns:a16="http://schemas.microsoft.com/office/drawing/2014/main" id="{549D3B7B-B15F-522C-D59F-970171F81A42}"/>
              </a:ext>
            </a:extLst>
          </p:cNvPr>
          <p:cNvSpPr txBox="1"/>
          <p:nvPr/>
        </p:nvSpPr>
        <p:spPr>
          <a:xfrm>
            <a:off x="731520" y="1280160"/>
            <a:ext cx="2164080" cy="923330"/>
          </a:xfrm>
          <a:prstGeom prst="rect">
            <a:avLst/>
          </a:prstGeom>
          <a:noFill/>
        </p:spPr>
        <p:txBody>
          <a:bodyPr wrap="square" rtlCol="0">
            <a:spAutoFit/>
          </a:bodyPr>
          <a:lstStyle/>
          <a:p>
            <a:r>
              <a:rPr lang="en-US" dirty="0"/>
              <a:t>The reference signal along with the noise - </a:t>
            </a:r>
          </a:p>
        </p:txBody>
      </p:sp>
      <p:pic>
        <p:nvPicPr>
          <p:cNvPr id="6" name="Picture 5">
            <a:extLst>
              <a:ext uri="{FF2B5EF4-FFF2-40B4-BE49-F238E27FC236}">
                <a16:creationId xmlns:a16="http://schemas.microsoft.com/office/drawing/2014/main" id="{2EC37CF3-DF8C-B533-D2EA-4AF2B78F7068}"/>
              </a:ext>
            </a:extLst>
          </p:cNvPr>
          <p:cNvPicPr>
            <a:picLocks noChangeAspect="1"/>
          </p:cNvPicPr>
          <p:nvPr/>
        </p:nvPicPr>
        <p:blipFill>
          <a:blip r:embed="rId2"/>
          <a:stretch>
            <a:fillRect/>
          </a:stretch>
        </p:blipFill>
        <p:spPr>
          <a:xfrm>
            <a:off x="2895600" y="1741825"/>
            <a:ext cx="8908304" cy="2209992"/>
          </a:xfrm>
          <a:prstGeom prst="rect">
            <a:avLst/>
          </a:prstGeom>
        </p:spPr>
      </p:pic>
      <p:pic>
        <p:nvPicPr>
          <p:cNvPr id="8" name="Picture 7">
            <a:extLst>
              <a:ext uri="{FF2B5EF4-FFF2-40B4-BE49-F238E27FC236}">
                <a16:creationId xmlns:a16="http://schemas.microsoft.com/office/drawing/2014/main" id="{77F5A48A-4E4A-B066-95BB-2F9AAE35ECF8}"/>
              </a:ext>
            </a:extLst>
          </p:cNvPr>
          <p:cNvPicPr>
            <a:picLocks noChangeAspect="1"/>
          </p:cNvPicPr>
          <p:nvPr/>
        </p:nvPicPr>
        <p:blipFill>
          <a:blip r:embed="rId3"/>
          <a:stretch>
            <a:fillRect/>
          </a:stretch>
        </p:blipFill>
        <p:spPr>
          <a:xfrm>
            <a:off x="2895600" y="4245510"/>
            <a:ext cx="8908304" cy="2309060"/>
          </a:xfrm>
          <a:prstGeom prst="rect">
            <a:avLst/>
          </a:prstGeom>
        </p:spPr>
      </p:pic>
      <p:sp>
        <p:nvSpPr>
          <p:cNvPr id="9" name="TextBox 8">
            <a:extLst>
              <a:ext uri="{FF2B5EF4-FFF2-40B4-BE49-F238E27FC236}">
                <a16:creationId xmlns:a16="http://schemas.microsoft.com/office/drawing/2014/main" id="{552FB5FD-3858-C7EA-29DA-79A1EAE21324}"/>
              </a:ext>
            </a:extLst>
          </p:cNvPr>
          <p:cNvSpPr txBox="1"/>
          <p:nvPr/>
        </p:nvSpPr>
        <p:spPr>
          <a:xfrm>
            <a:off x="508000" y="4541520"/>
            <a:ext cx="1757680" cy="646331"/>
          </a:xfrm>
          <a:prstGeom prst="rect">
            <a:avLst/>
          </a:prstGeom>
          <a:noFill/>
        </p:spPr>
        <p:txBody>
          <a:bodyPr wrap="square" rtlCol="0">
            <a:spAutoFit/>
          </a:bodyPr>
          <a:lstStyle/>
          <a:p>
            <a:r>
              <a:rPr lang="en-US" dirty="0"/>
              <a:t>The estimated noise -</a:t>
            </a:r>
          </a:p>
        </p:txBody>
      </p:sp>
    </p:spTree>
    <p:extLst>
      <p:ext uri="{BB962C8B-B14F-4D97-AF65-F5344CB8AC3E}">
        <p14:creationId xmlns:p14="http://schemas.microsoft.com/office/powerpoint/2010/main" val="330528768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117199-4B84-3CC7-10DC-42D1A8C66FA8}"/>
              </a:ext>
            </a:extLst>
          </p:cNvPr>
          <p:cNvSpPr>
            <a:spLocks noGrp="1"/>
          </p:cNvSpPr>
          <p:nvPr>
            <p:ph idx="1"/>
          </p:nvPr>
        </p:nvSpPr>
        <p:spPr/>
        <p:txBody>
          <a:bodyPr/>
          <a:lstStyle/>
          <a:p>
            <a:pPr marL="0" indent="0">
              <a:buNone/>
            </a:pPr>
            <a:r>
              <a:rPr lang="en-US" dirty="0"/>
              <a:t>Thus, the residue signal is –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54879642-C9DB-40F7-38AE-CCC6437FE786}"/>
              </a:ext>
            </a:extLst>
          </p:cNvPr>
          <p:cNvPicPr>
            <a:picLocks noChangeAspect="1"/>
          </p:cNvPicPr>
          <p:nvPr/>
        </p:nvPicPr>
        <p:blipFill>
          <a:blip r:embed="rId2"/>
          <a:stretch>
            <a:fillRect/>
          </a:stretch>
        </p:blipFill>
        <p:spPr>
          <a:xfrm>
            <a:off x="914400" y="2625109"/>
            <a:ext cx="9042400" cy="2115781"/>
          </a:xfrm>
          <a:prstGeom prst="rect">
            <a:avLst/>
          </a:prstGeom>
        </p:spPr>
      </p:pic>
    </p:spTree>
    <p:extLst>
      <p:ext uri="{BB962C8B-B14F-4D97-AF65-F5344CB8AC3E}">
        <p14:creationId xmlns:p14="http://schemas.microsoft.com/office/powerpoint/2010/main" val="69273901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6859-51D0-361B-5042-CB32E798AE6A}"/>
              </a:ext>
            </a:extLst>
          </p:cNvPr>
          <p:cNvSpPr>
            <a:spLocks noGrp="1"/>
          </p:cNvSpPr>
          <p:nvPr>
            <p:ph type="title"/>
          </p:nvPr>
        </p:nvSpPr>
        <p:spPr/>
        <p:txBody>
          <a:bodyPr>
            <a:normAutofit fontScale="90000"/>
          </a:bodyPr>
          <a:lstStyle/>
          <a:p>
            <a:br>
              <a:rPr lang="en-US" dirty="0"/>
            </a:br>
            <a:br>
              <a:rPr lang="en-US" dirty="0"/>
            </a:br>
            <a:r>
              <a:rPr lang="en-US" dirty="0"/>
              <a:t>A PROBABLISTIC CASE STUDY ON Weiner filter </a:t>
            </a:r>
            <a:br>
              <a:rPr lang="en-US" dirty="0"/>
            </a:br>
            <a:endParaRPr lang="en-US" dirty="0"/>
          </a:p>
        </p:txBody>
      </p:sp>
      <p:sp>
        <p:nvSpPr>
          <p:cNvPr id="3" name="Content Placeholder 2">
            <a:extLst>
              <a:ext uri="{FF2B5EF4-FFF2-40B4-BE49-F238E27FC236}">
                <a16:creationId xmlns:a16="http://schemas.microsoft.com/office/drawing/2014/main" id="{6DBDA50B-7C30-901C-9B23-377CF92A556F}"/>
              </a:ext>
            </a:extLst>
          </p:cNvPr>
          <p:cNvSpPr>
            <a:spLocks noGrp="1"/>
          </p:cNvSpPr>
          <p:nvPr>
            <p:ph idx="1"/>
          </p:nvPr>
        </p:nvSpPr>
        <p:spPr/>
        <p:txBody>
          <a:bodyPr/>
          <a:lstStyle/>
          <a:p>
            <a:pPr marL="0" indent="0">
              <a:buNone/>
            </a:pPr>
            <a:endParaRPr lang="en-US" dirty="0"/>
          </a:p>
          <a:p>
            <a:pPr marL="0" indent="0">
              <a:buNone/>
            </a:pPr>
            <a:r>
              <a:rPr lang="en-US" dirty="0"/>
              <a:t>Members –</a:t>
            </a:r>
          </a:p>
          <a:p>
            <a:pPr marL="0" indent="0">
              <a:buNone/>
            </a:pPr>
            <a:r>
              <a:rPr lang="en-US" dirty="0"/>
              <a:t>Achyuth S.S PES1UG21EC010</a:t>
            </a:r>
          </a:p>
          <a:p>
            <a:pPr marL="0" indent="0">
              <a:buNone/>
            </a:pPr>
            <a:r>
              <a:rPr lang="en-US" dirty="0"/>
              <a:t>DHYAN KOUSHIK PES1UG21EC092</a:t>
            </a:r>
          </a:p>
          <a:p>
            <a:pPr marL="0" indent="0">
              <a:buNone/>
            </a:pPr>
            <a:r>
              <a:rPr lang="en-US" dirty="0"/>
              <a:t>ANUSHKA PES1UG21EC054</a:t>
            </a:r>
          </a:p>
          <a:p>
            <a:pPr marL="0" indent="0">
              <a:buNone/>
            </a:pPr>
            <a:endParaRPr lang="en-US" dirty="0"/>
          </a:p>
        </p:txBody>
      </p:sp>
      <p:pic>
        <p:nvPicPr>
          <p:cNvPr id="4" name="Picture 2" descr="Wiener filter - YouTube">
            <a:extLst>
              <a:ext uri="{FF2B5EF4-FFF2-40B4-BE49-F238E27FC236}">
                <a16:creationId xmlns:a16="http://schemas.microsoft.com/office/drawing/2014/main" id="{E67157FA-091A-A377-D768-4FBD084A9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929378"/>
            <a:ext cx="5090474" cy="28633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6" name="Ink 15">
                <a:extLst>
                  <a:ext uri="{FF2B5EF4-FFF2-40B4-BE49-F238E27FC236}">
                    <a16:creationId xmlns:a16="http://schemas.microsoft.com/office/drawing/2014/main" id="{6AE021E2-FC98-55F8-E077-F535A9B2FA5D}"/>
                  </a:ext>
                </a:extLst>
              </p14:cNvPr>
              <p14:cNvContentPartPr/>
              <p14:nvPr/>
            </p14:nvContentPartPr>
            <p14:xfrm>
              <a:off x="-28087" y="980332"/>
              <a:ext cx="360" cy="360"/>
            </p14:xfrm>
          </p:contentPart>
        </mc:Choice>
        <mc:Fallback xmlns="">
          <p:pic>
            <p:nvPicPr>
              <p:cNvPr id="16" name="Ink 15">
                <a:extLst>
                  <a:ext uri="{FF2B5EF4-FFF2-40B4-BE49-F238E27FC236}">
                    <a16:creationId xmlns:a16="http://schemas.microsoft.com/office/drawing/2014/main" id="{6AE021E2-FC98-55F8-E077-F535A9B2FA5D}"/>
                  </a:ext>
                </a:extLst>
              </p:cNvPr>
              <p:cNvPicPr/>
              <p:nvPr/>
            </p:nvPicPr>
            <p:blipFill>
              <a:blip r:embed="rId4"/>
              <a:stretch>
                <a:fillRect/>
              </a:stretch>
            </p:blipFill>
            <p:spPr>
              <a:xfrm>
                <a:off x="-46087" y="962692"/>
                <a:ext cx="36000" cy="36000"/>
              </a:xfrm>
              <a:prstGeom prst="rect">
                <a:avLst/>
              </a:prstGeom>
            </p:spPr>
          </p:pic>
        </mc:Fallback>
      </mc:AlternateContent>
    </p:spTree>
    <p:extLst>
      <p:ext uri="{BB962C8B-B14F-4D97-AF65-F5344CB8AC3E}">
        <p14:creationId xmlns:p14="http://schemas.microsoft.com/office/powerpoint/2010/main" val="182417128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332A0-B690-FFBC-67F0-11C52086FC0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147101E-F35F-2289-DB7E-5CD868122976}"/>
              </a:ext>
            </a:extLst>
          </p:cNvPr>
          <p:cNvSpPr>
            <a:spLocks noGrp="1"/>
          </p:cNvSpPr>
          <p:nvPr>
            <p:ph idx="1"/>
          </p:nvPr>
        </p:nvSpPr>
        <p:spPr/>
        <p:txBody>
          <a:bodyPr/>
          <a:lstStyle/>
          <a:p>
            <a:pPr marL="0" indent="0">
              <a:buNone/>
            </a:pPr>
            <a:r>
              <a:rPr lang="en-US" dirty="0"/>
              <a:t>MATLAB</a:t>
            </a:r>
          </a:p>
          <a:p>
            <a:pPr marL="0" indent="0">
              <a:buNone/>
            </a:pPr>
            <a:r>
              <a:rPr lang="en-US" dirty="0" err="1"/>
              <a:t>Github</a:t>
            </a:r>
            <a:endParaRPr lang="en-US" dirty="0"/>
          </a:p>
          <a:p>
            <a:pPr marL="0" indent="0">
              <a:buNone/>
            </a:pPr>
            <a:endParaRPr lang="en-US" dirty="0"/>
          </a:p>
        </p:txBody>
      </p:sp>
    </p:spTree>
    <p:extLst>
      <p:ext uri="{BB962C8B-B14F-4D97-AF65-F5344CB8AC3E}">
        <p14:creationId xmlns:p14="http://schemas.microsoft.com/office/powerpoint/2010/main" val="3070925641"/>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0021-8623-68A4-D961-3263643213A7}"/>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BE8C2C82-6D5F-5FE5-F61B-10EA284476FF}"/>
              </a:ext>
            </a:extLst>
          </p:cNvPr>
          <p:cNvSpPr>
            <a:spLocks noGrp="1"/>
          </p:cNvSpPr>
          <p:nvPr>
            <p:ph idx="1"/>
          </p:nvPr>
        </p:nvSpPr>
        <p:spPr/>
        <p:txBody>
          <a:bodyPr/>
          <a:lstStyle/>
          <a:p>
            <a:pPr marL="0" indent="0" algn="l" fontAlgn="base">
              <a:buNone/>
            </a:pPr>
            <a:r>
              <a:rPr lang="en-US" b="0" i="0" dirty="0">
                <a:solidFill>
                  <a:schemeClr val="accent1"/>
                </a:solidFill>
                <a:effectLst/>
                <a:latin typeface="Bahnschrift SemiBold SemiConden" panose="020B0502040204020203" pitchFamily="34" charset="0"/>
              </a:rPr>
              <a:t>Wiener filters play a central role in a wide range of applications such as linear prediction, echo cancellation, signal restoration, channel equalisation and system identification. This is a fairly expensive filter, in terms of computational cost and time, it is applied on every pixel of the image</a:t>
            </a:r>
          </a:p>
          <a:p>
            <a:pPr marL="0" indent="0">
              <a:buNone/>
            </a:pPr>
            <a:endParaRPr lang="en-US" dirty="0">
              <a:solidFill>
                <a:schemeClr val="accent1"/>
              </a:solidFill>
              <a:latin typeface="Bahnschrift SemiBold SemiConden" panose="020B0502040204020203" pitchFamily="34" charset="0"/>
            </a:endParaRPr>
          </a:p>
          <a:p>
            <a:pPr marL="0" indent="0">
              <a:buNone/>
            </a:pPr>
            <a:r>
              <a:rPr lang="en-US" dirty="0">
                <a:solidFill>
                  <a:schemeClr val="accent1"/>
                </a:solidFill>
                <a:latin typeface="Bahnschrift SemiBold SemiConden" panose="020B0502040204020203" pitchFamily="34" charset="0"/>
              </a:rPr>
              <a:t>Application of Wiener and Adaptive Filters to GPS and Glonass Data from the Rapid Prototyping Array </a:t>
            </a:r>
          </a:p>
          <a:p>
            <a:pPr marL="0" indent="0">
              <a:buNone/>
            </a:pPr>
            <a:endParaRPr lang="en-US" dirty="0">
              <a:solidFill>
                <a:schemeClr val="accent1"/>
              </a:solidFill>
              <a:latin typeface="Bahnschrift SemiBold SemiConden" panose="020B0502040204020203" pitchFamily="34" charset="0"/>
            </a:endParaRPr>
          </a:p>
          <a:p>
            <a:pPr marL="0" indent="0">
              <a:buNone/>
            </a:pPr>
            <a:r>
              <a:rPr lang="en-US" dirty="0">
                <a:solidFill>
                  <a:schemeClr val="accent1"/>
                </a:solidFill>
                <a:latin typeface="Bahnschrift SemiBold SemiConden" panose="020B0502040204020203" pitchFamily="34" charset="0"/>
              </a:rPr>
              <a:t>Weiner Filters play a crucial role in Echo cancellation, linear prediction, signal restoration etc.</a:t>
            </a:r>
          </a:p>
        </p:txBody>
      </p:sp>
    </p:spTree>
    <p:extLst>
      <p:ext uri="{BB962C8B-B14F-4D97-AF65-F5344CB8AC3E}">
        <p14:creationId xmlns:p14="http://schemas.microsoft.com/office/powerpoint/2010/main" val="12864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5111B2-3C5F-B471-7688-9BB9F3B89754}"/>
              </a:ext>
            </a:extLst>
          </p:cNvPr>
          <p:cNvSpPr txBox="1"/>
          <p:nvPr/>
        </p:nvSpPr>
        <p:spPr>
          <a:xfrm>
            <a:off x="436880" y="1921073"/>
            <a:ext cx="12334240" cy="1323439"/>
          </a:xfrm>
          <a:prstGeom prst="rect">
            <a:avLst/>
          </a:prstGeom>
          <a:noFill/>
        </p:spPr>
        <p:txBody>
          <a:bodyPr wrap="square" rtlCol="0">
            <a:spAutoFit/>
          </a:bodyPr>
          <a:lstStyle/>
          <a:p>
            <a:r>
              <a:rPr lang="en-US" sz="8000" dirty="0">
                <a:solidFill>
                  <a:schemeClr val="accent4"/>
                </a:solidFill>
              </a:rPr>
              <a:t>THANK YOU</a:t>
            </a:r>
          </a:p>
        </p:txBody>
      </p:sp>
    </p:spTree>
    <p:extLst>
      <p:ext uri="{BB962C8B-B14F-4D97-AF65-F5344CB8AC3E}">
        <p14:creationId xmlns:p14="http://schemas.microsoft.com/office/powerpoint/2010/main" val="2905976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4D29-9F01-AC5D-8DCF-A9962D04DFC7}"/>
              </a:ext>
            </a:extLst>
          </p:cNvPr>
          <p:cNvSpPr>
            <a:spLocks noGrp="1"/>
          </p:cNvSpPr>
          <p:nvPr>
            <p:ph type="title"/>
          </p:nvPr>
        </p:nvSpPr>
        <p:spPr>
          <a:xfrm>
            <a:off x="685800" y="566410"/>
            <a:ext cx="8610600" cy="1293028"/>
          </a:xfrm>
        </p:spPr>
        <p:txBody>
          <a:bodyPr/>
          <a:lstStyle/>
          <a:p>
            <a:r>
              <a:rPr lang="en-US" dirty="0"/>
              <a:t>contents</a:t>
            </a:r>
          </a:p>
        </p:txBody>
      </p:sp>
      <p:sp>
        <p:nvSpPr>
          <p:cNvPr id="3" name="Content Placeholder 2">
            <a:extLst>
              <a:ext uri="{FF2B5EF4-FFF2-40B4-BE49-F238E27FC236}">
                <a16:creationId xmlns:a16="http://schemas.microsoft.com/office/drawing/2014/main" id="{ECF76FBF-F7B3-6FD1-9FE3-6A8BF39740D4}"/>
              </a:ext>
            </a:extLst>
          </p:cNvPr>
          <p:cNvSpPr>
            <a:spLocks noGrp="1"/>
          </p:cNvSpPr>
          <p:nvPr>
            <p:ph idx="1"/>
          </p:nvPr>
        </p:nvSpPr>
        <p:spPr>
          <a:xfrm>
            <a:off x="685800" y="2204720"/>
            <a:ext cx="10820400" cy="4024125"/>
          </a:xfrm>
        </p:spPr>
        <p:txBody>
          <a:bodyPr/>
          <a:lstStyle/>
          <a:p>
            <a:pPr marL="457200" indent="-457200">
              <a:buAutoNum type="arabicPeriod"/>
            </a:pPr>
            <a:r>
              <a:rPr lang="en-US" dirty="0">
                <a:latin typeface="Bookman Old Style" panose="02050604050505020204" pitchFamily="18" charset="0"/>
              </a:rPr>
              <a:t>Introduction</a:t>
            </a:r>
          </a:p>
          <a:p>
            <a:pPr marL="457200" indent="-457200">
              <a:buAutoNum type="arabicPeriod"/>
            </a:pPr>
            <a:r>
              <a:rPr lang="en-US" dirty="0">
                <a:latin typeface="Bookman Old Style" panose="02050604050505020204" pitchFamily="18" charset="0"/>
              </a:rPr>
              <a:t>Problem Statement</a:t>
            </a:r>
          </a:p>
          <a:p>
            <a:pPr marL="457200" indent="-457200">
              <a:buAutoNum type="arabicPeriod"/>
            </a:pPr>
            <a:r>
              <a:rPr lang="en-US" dirty="0">
                <a:latin typeface="Bookman Old Style" panose="02050604050505020204" pitchFamily="18" charset="0"/>
              </a:rPr>
              <a:t>Mathematical methods used</a:t>
            </a:r>
          </a:p>
          <a:p>
            <a:pPr marL="457200" indent="-457200">
              <a:buAutoNum type="arabicPeriod"/>
            </a:pPr>
            <a:r>
              <a:rPr lang="en-US" dirty="0">
                <a:latin typeface="Bookman Old Style" panose="02050604050505020204" pitchFamily="18" charset="0"/>
              </a:rPr>
              <a:t>Implementation (MATLAB)</a:t>
            </a:r>
          </a:p>
          <a:p>
            <a:pPr marL="457200" indent="-457200">
              <a:buAutoNum type="arabicPeriod"/>
            </a:pPr>
            <a:r>
              <a:rPr lang="en-US" dirty="0">
                <a:latin typeface="Bookman Old Style" panose="02050604050505020204" pitchFamily="18" charset="0"/>
              </a:rPr>
              <a:t>Results</a:t>
            </a:r>
          </a:p>
          <a:p>
            <a:pPr marL="457200" indent="-457200">
              <a:buAutoNum type="arabicPeriod"/>
            </a:pPr>
            <a:r>
              <a:rPr lang="en-US" dirty="0">
                <a:latin typeface="Bookman Old Style" panose="02050604050505020204" pitchFamily="18" charset="0"/>
              </a:rPr>
              <a:t>REFERENCES</a:t>
            </a:r>
          </a:p>
          <a:p>
            <a:pPr marL="457200" indent="-457200">
              <a:buAutoNum type="arabicPeriod"/>
            </a:pPr>
            <a:r>
              <a:rPr lang="en-US" dirty="0">
                <a:latin typeface="Bookman Old Style" panose="02050604050505020204" pitchFamily="18" charset="0"/>
              </a:rPr>
              <a:t>Applications</a:t>
            </a:r>
          </a:p>
        </p:txBody>
      </p:sp>
    </p:spTree>
    <p:extLst>
      <p:ext uri="{BB962C8B-B14F-4D97-AF65-F5344CB8AC3E}">
        <p14:creationId xmlns:p14="http://schemas.microsoft.com/office/powerpoint/2010/main" val="308405986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6D51-CF30-F8A7-3DF2-FDDD60338573}"/>
              </a:ext>
            </a:extLst>
          </p:cNvPr>
          <p:cNvSpPr>
            <a:spLocks noGrp="1"/>
          </p:cNvSpPr>
          <p:nvPr>
            <p:ph type="title"/>
          </p:nvPr>
        </p:nvSpPr>
        <p:spPr>
          <a:xfrm>
            <a:off x="3310380" y="802080"/>
            <a:ext cx="8610600" cy="1293028"/>
          </a:xfrm>
        </p:spPr>
        <p:txBody>
          <a:bodyPr/>
          <a:lstStyle/>
          <a:p>
            <a:r>
              <a:rPr lang="en-US" dirty="0"/>
              <a:t>introduction</a:t>
            </a:r>
          </a:p>
        </p:txBody>
      </p:sp>
      <p:sp>
        <p:nvSpPr>
          <p:cNvPr id="3" name="Content Placeholder 2">
            <a:extLst>
              <a:ext uri="{FF2B5EF4-FFF2-40B4-BE49-F238E27FC236}">
                <a16:creationId xmlns:a16="http://schemas.microsoft.com/office/drawing/2014/main" id="{F83B39BC-05F6-CFC5-C3A7-CFE0A59A6ABA}"/>
              </a:ext>
            </a:extLst>
          </p:cNvPr>
          <p:cNvSpPr>
            <a:spLocks noGrp="1"/>
          </p:cNvSpPr>
          <p:nvPr>
            <p:ph idx="1"/>
          </p:nvPr>
        </p:nvSpPr>
        <p:spPr/>
        <p:txBody>
          <a:bodyPr/>
          <a:lstStyle/>
          <a:p>
            <a:pPr marL="0" indent="0">
              <a:buNone/>
            </a:pPr>
            <a:br>
              <a:rPr lang="en-US" dirty="0"/>
            </a:br>
            <a:br>
              <a:rPr lang="en-US" dirty="0"/>
            </a:br>
            <a:r>
              <a:rPr lang="en-US" dirty="0">
                <a:solidFill>
                  <a:srgbClr val="C00000"/>
                </a:solidFill>
              </a:rPr>
              <a:t>In signal processing, Weiner Filter is a filter, used to produce a statistical estimate of a desired random process, by LTI filtering of an observed Noisy process, known as </a:t>
            </a:r>
            <a:r>
              <a:rPr lang="en-US" i="1" dirty="0">
                <a:solidFill>
                  <a:srgbClr val="C00000"/>
                </a:solidFill>
              </a:rPr>
              <a:t>Stationary Signal </a:t>
            </a:r>
            <a:r>
              <a:rPr lang="en-US" dirty="0">
                <a:solidFill>
                  <a:srgbClr val="C00000"/>
                </a:solidFill>
              </a:rPr>
              <a:t>and </a:t>
            </a:r>
            <a:r>
              <a:rPr lang="en-US" i="1" dirty="0">
                <a:solidFill>
                  <a:srgbClr val="C00000"/>
                </a:solidFill>
              </a:rPr>
              <a:t>Noise Spectra</a:t>
            </a:r>
            <a:r>
              <a:rPr lang="en-US" dirty="0">
                <a:solidFill>
                  <a:srgbClr val="C00000"/>
                </a:solidFill>
              </a:rPr>
              <a:t>.</a:t>
            </a:r>
          </a:p>
          <a:p>
            <a:pPr marL="0" indent="0">
              <a:buNone/>
            </a:pPr>
            <a:endParaRPr lang="en-US" dirty="0"/>
          </a:p>
          <a:p>
            <a:pPr marL="0" indent="0">
              <a:buNone/>
            </a:pPr>
            <a:r>
              <a:rPr lang="en-US" dirty="0">
                <a:solidFill>
                  <a:srgbClr val="00B050"/>
                </a:solidFill>
              </a:rPr>
              <a:t> Weiner Filters are characterized by : Assumption, Requirement &amp; Performance Criteria.</a:t>
            </a:r>
          </a:p>
          <a:p>
            <a:pPr marL="0" indent="0">
              <a:buNone/>
            </a:pPr>
            <a:endParaRPr lang="en-US" dirty="0"/>
          </a:p>
          <a:p>
            <a:pPr marL="0" indent="0">
              <a:buNone/>
            </a:pPr>
            <a:r>
              <a:rPr lang="en-US" dirty="0">
                <a:solidFill>
                  <a:srgbClr val="00B050"/>
                </a:solidFill>
              </a:rPr>
              <a:t>It aims to achieve….. </a:t>
            </a:r>
          </a:p>
          <a:p>
            <a:pPr marL="0" indent="0">
              <a:buNone/>
            </a:pPr>
            <a:endParaRPr lang="en-US" dirty="0"/>
          </a:p>
        </p:txBody>
      </p:sp>
      <p:sp>
        <p:nvSpPr>
          <p:cNvPr id="4" name="TextBox 3">
            <a:extLst>
              <a:ext uri="{FF2B5EF4-FFF2-40B4-BE49-F238E27FC236}">
                <a16:creationId xmlns:a16="http://schemas.microsoft.com/office/drawing/2014/main" id="{12CB5383-62A5-003B-2C66-F77C8FD49444}"/>
              </a:ext>
            </a:extLst>
          </p:cNvPr>
          <p:cNvSpPr txBox="1"/>
          <p:nvPr/>
        </p:nvSpPr>
        <p:spPr>
          <a:xfrm>
            <a:off x="716437" y="1706252"/>
            <a:ext cx="8610600" cy="830997"/>
          </a:xfrm>
          <a:prstGeom prst="rect">
            <a:avLst/>
          </a:prstGeom>
          <a:noFill/>
        </p:spPr>
        <p:txBody>
          <a:bodyPr wrap="square" rtlCol="0">
            <a:spAutoFit/>
          </a:bodyPr>
          <a:lstStyle/>
          <a:p>
            <a:r>
              <a:rPr lang="en-US" sz="4800" dirty="0">
                <a:solidFill>
                  <a:schemeClr val="accent3"/>
                </a:solidFill>
              </a:rPr>
              <a:t>So, what is a Weiner Filter ? </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5" name="Ink 4">
                <a:extLst>
                  <a:ext uri="{FF2B5EF4-FFF2-40B4-BE49-F238E27FC236}">
                    <a16:creationId xmlns:a16="http://schemas.microsoft.com/office/drawing/2014/main" id="{BA3B8CFA-4940-43DC-9B30-01023BECDC71}"/>
                  </a:ext>
                </a:extLst>
              </p14:cNvPr>
              <p14:cNvContentPartPr/>
              <p14:nvPr/>
            </p14:nvContentPartPr>
            <p14:xfrm>
              <a:off x="-1103047" y="669092"/>
              <a:ext cx="360" cy="360"/>
            </p14:xfrm>
          </p:contentPart>
        </mc:Choice>
        <mc:Fallback xmlns="">
          <p:pic>
            <p:nvPicPr>
              <p:cNvPr id="5" name="Ink 4">
                <a:extLst>
                  <a:ext uri="{FF2B5EF4-FFF2-40B4-BE49-F238E27FC236}">
                    <a16:creationId xmlns:a16="http://schemas.microsoft.com/office/drawing/2014/main" id="{BA3B8CFA-4940-43DC-9B30-01023BECDC71}"/>
                  </a:ext>
                </a:extLst>
              </p:cNvPr>
              <p:cNvPicPr/>
              <p:nvPr/>
            </p:nvPicPr>
            <p:blipFill>
              <a:blip r:embed="rId3"/>
              <a:stretch>
                <a:fillRect/>
              </a:stretch>
            </p:blipFill>
            <p:spPr>
              <a:xfrm>
                <a:off x="-1165687" y="606452"/>
                <a:ext cx="126000" cy="126000"/>
              </a:xfrm>
              <a:prstGeom prst="rect">
                <a:avLst/>
              </a:prstGeom>
            </p:spPr>
          </p:pic>
        </mc:Fallback>
      </mc:AlternateContent>
      <p:pic>
        <p:nvPicPr>
          <p:cNvPr id="1026" name="Picture 2" descr="The Simple Theory of Noise Reduction: Wiener Filtering">
            <a:extLst>
              <a:ext uri="{FF2B5EF4-FFF2-40B4-BE49-F238E27FC236}">
                <a16:creationId xmlns:a16="http://schemas.microsoft.com/office/drawing/2014/main" id="{9A399D20-963C-0BA0-951A-481CB52F5F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0262" y="4776660"/>
            <a:ext cx="2593549" cy="170173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5521631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wheel(1)">
                                      <p:cBhvr>
                                        <p:cTn id="29"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4A87-EEF8-4324-84E0-F2766DB0B150}"/>
              </a:ext>
            </a:extLst>
          </p:cNvPr>
          <p:cNvSpPr>
            <a:spLocks noGrp="1"/>
          </p:cNvSpPr>
          <p:nvPr>
            <p:ph type="title"/>
          </p:nvPr>
        </p:nvSpPr>
        <p:spPr/>
        <p:txBody>
          <a:bodyPr/>
          <a:lstStyle/>
          <a:p>
            <a:r>
              <a:rPr lang="en-US" dirty="0"/>
              <a:t>PROBLEM STATEMENT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61B572-FF9B-EB45-E78D-E5DA146AC7F3}"/>
                  </a:ext>
                </a:extLst>
              </p:cNvPr>
              <p:cNvSpPr>
                <a:spLocks noGrp="1"/>
              </p:cNvSpPr>
              <p:nvPr>
                <p:ph idx="1"/>
              </p:nvPr>
            </p:nvSpPr>
            <p:spPr/>
            <p:txBody>
              <a:bodyPr/>
              <a:lstStyle/>
              <a:p>
                <a:r>
                  <a:rPr lang="en-US" dirty="0">
                    <a:latin typeface="Mathcad UniMath" panose="02000503020000020003" pitchFamily="50" charset="0"/>
                  </a:rPr>
                  <a:t>Given a random process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latin typeface="Mathcad UniMath" panose="02000503020000020003" pitchFamily="50" charset="0"/>
                  </a:rPr>
                  <a:t> , and we need to do a statistical estimate of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latin typeface="Mathcad UniMath" panose="02000503020000020003" pitchFamily="50" charset="0"/>
                  </a:rPr>
                  <a:t> of some zero-mean random process (without loss of generality) </a:t>
                </a: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latin typeface="Mathcad UniMath" panose="02000503020000020003" pitchFamily="50" charset="0"/>
                  </a:rPr>
                  <a:t> in order to estimate a part of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latin typeface="Mathcad UniMath" panose="02000503020000020003" pitchFamily="50" charset="0"/>
                  </a:rPr>
                  <a:t>, and thus we obtain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latin typeface="Mathcad UniMath" panose="02000503020000020003" pitchFamily="50" charset="0"/>
                  </a:rPr>
                  <a:t>, by filtering out </a:t>
                </a:r>
                <a14:m>
                  <m:oMath xmlns:m="http://schemas.openxmlformats.org/officeDocument/2006/math">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𝑡</m:t>
                        </m:r>
                      </m:e>
                    </m:d>
                    <m:r>
                      <a:rPr lang="en-US" b="0" i="1" smtClean="0">
                        <a:latin typeface="Cambria Math" panose="02040503050406030204" pitchFamily="18" charset="0"/>
                      </a:rPr>
                      <m:t> </m:t>
                    </m:r>
                  </m:oMath>
                </a14:m>
                <a:r>
                  <a:rPr lang="en-US" dirty="0">
                    <a:latin typeface="Mathcad UniMath" panose="02000503020000020003" pitchFamily="50" charset="0"/>
                  </a:rPr>
                  <a:t> as : </a:t>
                </a:r>
              </a:p>
              <a:p>
                <a:pPr marL="0" indent="0" algn="ctr">
                  <a:buNone/>
                </a:pPr>
                <a14:m>
                  <m:oMathPara xmlns:m="http://schemas.openxmlformats.org/officeDocument/2006/math">
                    <m:oMathParaPr>
                      <m:jc m:val="centerGroup"/>
                    </m:oMathParaPr>
                    <m:oMath xmlns:m="http://schemas.openxmlformats.org/officeDocument/2006/math">
                      <m:r>
                        <a:rPr lang="en-US" b="0" i="1" smtClean="0">
                          <a:solidFill>
                            <a:srgbClr val="00B0F0"/>
                          </a:solidFill>
                          <a:latin typeface="Cambria Math" panose="02040503050406030204" pitchFamily="18" charset="0"/>
                        </a:rPr>
                        <m:t>𝑌</m:t>
                      </m:r>
                      <m:d>
                        <m:dPr>
                          <m:ctrlPr>
                            <a:rPr lang="en-US" b="0" i="1" smtClean="0">
                              <a:solidFill>
                                <a:srgbClr val="00B0F0"/>
                              </a:solidFill>
                              <a:latin typeface="Cambria Math" panose="02040503050406030204" pitchFamily="18" charset="0"/>
                            </a:rPr>
                          </m:ctrlPr>
                        </m:dPr>
                        <m:e>
                          <m:r>
                            <a:rPr lang="en-US" b="0" i="1" smtClean="0">
                              <a:solidFill>
                                <a:srgbClr val="00B0F0"/>
                              </a:solidFill>
                              <a:latin typeface="Cambria Math" panose="02040503050406030204" pitchFamily="18" charset="0"/>
                            </a:rPr>
                            <m:t>𝑡</m:t>
                          </m:r>
                        </m:e>
                      </m:d>
                      <m:r>
                        <a:rPr lang="en-US" b="0" i="1" smtClean="0">
                          <a:solidFill>
                            <a:srgbClr val="00B0F0"/>
                          </a:solidFill>
                          <a:latin typeface="Cambria Math" panose="02040503050406030204" pitchFamily="18" charset="0"/>
                        </a:rPr>
                        <m:t>=</m:t>
                      </m:r>
                      <m:nary>
                        <m:naryPr>
                          <m:ctrlPr>
                            <a:rPr lang="en-US" i="1" smtClean="0">
                              <a:solidFill>
                                <a:srgbClr val="00B0F0"/>
                              </a:solidFill>
                              <a:latin typeface="Cambria Math" panose="02040503050406030204" pitchFamily="18" charset="0"/>
                            </a:rPr>
                          </m:ctrlPr>
                        </m:naryPr>
                        <m:sub>
                          <m:r>
                            <m:rPr>
                              <m:brk m:alnAt="23"/>
                            </m:rPr>
                            <a:rPr lang="en-US" b="0"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ea typeface="Cambria Math" panose="02040503050406030204" pitchFamily="18" charset="0"/>
                            </a:rPr>
                            <m:t>∞</m:t>
                          </m:r>
                        </m:sub>
                        <m:sup>
                          <m:r>
                            <a:rPr lang="en-US" i="1" smtClean="0">
                              <a:solidFill>
                                <a:srgbClr val="00B0F0"/>
                              </a:solidFill>
                              <a:latin typeface="Cambria Math" panose="02040503050406030204" pitchFamily="18" charset="0"/>
                              <a:ea typeface="Cambria Math" panose="02040503050406030204" pitchFamily="18" charset="0"/>
                            </a:rPr>
                            <m:t>∞</m:t>
                          </m:r>
                        </m:sup>
                        <m:e>
                          <m:r>
                            <a:rPr lang="en-US" b="0" i="1" smtClean="0">
                              <a:solidFill>
                                <a:srgbClr val="00B0F0"/>
                              </a:solidFill>
                              <a:latin typeface="Cambria Math" panose="02040503050406030204" pitchFamily="18" charset="0"/>
                            </a:rPr>
                            <m:t>h</m:t>
                          </m:r>
                          <m:d>
                            <m:dPr>
                              <m:ctrlPr>
                                <a:rPr lang="en-US" b="0" i="1" smtClean="0">
                                  <a:solidFill>
                                    <a:srgbClr val="00B0F0"/>
                                  </a:solidFill>
                                  <a:latin typeface="Cambria Math" panose="02040503050406030204" pitchFamily="18" charset="0"/>
                                </a:rPr>
                              </m:ctrlPr>
                            </m:dPr>
                            <m:e>
                              <m:r>
                                <a:rPr lang="en-US" b="0" i="1" smtClean="0">
                                  <a:solidFill>
                                    <a:srgbClr val="00B0F0"/>
                                  </a:solidFill>
                                  <a:latin typeface="Cambria Math" panose="02040503050406030204" pitchFamily="18" charset="0"/>
                                </a:rPr>
                                <m:t>𝑡</m:t>
                              </m:r>
                              <m:r>
                                <a:rPr lang="en-US" b="0"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𝑢</m:t>
                              </m:r>
                            </m:e>
                          </m:d>
                          <m:r>
                            <a:rPr lang="en-US" b="0" i="1" smtClean="0">
                              <a:solidFill>
                                <a:srgbClr val="00B0F0"/>
                              </a:solidFill>
                              <a:latin typeface="Cambria Math" panose="02040503050406030204" pitchFamily="18" charset="0"/>
                            </a:rPr>
                            <m:t>𝑋</m:t>
                          </m:r>
                          <m:d>
                            <m:dPr>
                              <m:ctrlPr>
                                <a:rPr lang="en-US" b="0" i="1" smtClean="0">
                                  <a:solidFill>
                                    <a:srgbClr val="00B0F0"/>
                                  </a:solidFill>
                                  <a:latin typeface="Cambria Math" panose="02040503050406030204" pitchFamily="18" charset="0"/>
                                </a:rPr>
                              </m:ctrlPr>
                            </m:dPr>
                            <m:e>
                              <m:r>
                                <a:rPr lang="en-US" b="0" i="1" smtClean="0">
                                  <a:solidFill>
                                    <a:srgbClr val="00B0F0"/>
                                  </a:solidFill>
                                  <a:latin typeface="Cambria Math" panose="02040503050406030204" pitchFamily="18" charset="0"/>
                                </a:rPr>
                                <m:t>𝑢</m:t>
                              </m:r>
                            </m:e>
                          </m:d>
                          <m:r>
                            <a:rPr lang="en-US" b="0" i="1" smtClean="0">
                              <a:solidFill>
                                <a:srgbClr val="00B0F0"/>
                              </a:solidFill>
                              <a:latin typeface="Cambria Math" panose="02040503050406030204" pitchFamily="18" charset="0"/>
                            </a:rPr>
                            <m:t>𝑑𝑢</m:t>
                          </m:r>
                        </m:e>
                      </m:nary>
                    </m:oMath>
                  </m:oMathPara>
                </a14:m>
                <a:endParaRPr lang="en-US" dirty="0">
                  <a:latin typeface="Mathcad UniMath" panose="02000503020000020003" pitchFamily="50"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2861B572-FF9B-EB45-E78D-E5DA146AC7F3}"/>
                  </a:ext>
                </a:extLst>
              </p:cNvPr>
              <p:cNvSpPr>
                <a:spLocks noGrp="1" noRot="1" noChangeAspect="1" noMove="1" noResize="1" noEditPoints="1" noAdjustHandles="1" noChangeArrowheads="1" noChangeShapeType="1" noTextEdit="1"/>
              </p:cNvSpPr>
              <p:nvPr>
                <p:ph idx="1"/>
              </p:nvPr>
            </p:nvSpPr>
            <p:spPr>
              <a:blipFill>
                <a:blip r:embed="rId2"/>
                <a:stretch>
                  <a:fillRect l="-676" t="-166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9858304-158F-6E85-1870-3322BD3E3DF6}"/>
              </a:ext>
            </a:extLst>
          </p:cNvPr>
          <p:cNvSpPr txBox="1"/>
          <p:nvPr/>
        </p:nvSpPr>
        <p:spPr>
          <a:xfrm>
            <a:off x="1272619" y="4392891"/>
            <a:ext cx="3864989" cy="646331"/>
          </a:xfrm>
          <a:prstGeom prst="rect">
            <a:avLst/>
          </a:prstGeom>
          <a:noFill/>
        </p:spPr>
        <p:txBody>
          <a:bodyPr wrap="square" rtlCol="0">
            <a:spAutoFit/>
          </a:bodyPr>
          <a:lstStyle/>
          <a:p>
            <a:r>
              <a:rPr lang="en-US" dirty="0"/>
              <a:t>To minimize the mean square error</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84D54E-0A51-D32F-1241-1AE5725F384E}"/>
                  </a:ext>
                </a:extLst>
              </p:cNvPr>
              <p:cNvSpPr txBox="1"/>
              <p:nvPr/>
            </p:nvSpPr>
            <p:spPr>
              <a:xfrm>
                <a:off x="5778631" y="4392891"/>
                <a:ext cx="373301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accent3"/>
                          </a:solidFill>
                          <a:latin typeface="Cambria Math" panose="02040503050406030204" pitchFamily="18" charset="0"/>
                        </a:rPr>
                        <m:t>𝐸</m:t>
                      </m:r>
                      <m:d>
                        <m:dPr>
                          <m:begChr m:val="["/>
                          <m:endChr m:val="]"/>
                          <m:ctrlPr>
                            <a:rPr lang="en-US" sz="1800" b="0" i="1" smtClean="0">
                              <a:solidFill>
                                <a:schemeClr val="accent3"/>
                              </a:solidFill>
                              <a:latin typeface="Cambria Math" panose="02040503050406030204" pitchFamily="18" charset="0"/>
                              <a:ea typeface="Cambria Math" panose="02040503050406030204" pitchFamily="18" charset="0"/>
                            </a:rPr>
                          </m:ctrlPr>
                        </m:dPr>
                        <m:e>
                          <m:sSup>
                            <m:sSupPr>
                              <m:ctrlPr>
                                <a:rPr lang="en-US" sz="1800" b="0" i="1" smtClean="0">
                                  <a:solidFill>
                                    <a:schemeClr val="accent3"/>
                                  </a:solidFill>
                                  <a:latin typeface="Cambria Math" panose="02040503050406030204" pitchFamily="18" charset="0"/>
                                  <a:ea typeface="Cambria Math" panose="02040503050406030204" pitchFamily="18" charset="0"/>
                                </a:rPr>
                              </m:ctrlPr>
                            </m:sSupPr>
                            <m:e>
                              <m:r>
                                <a:rPr lang="en-US" sz="1800" i="1">
                                  <a:solidFill>
                                    <a:schemeClr val="accent3"/>
                                  </a:solidFill>
                                  <a:latin typeface="Cambria Math" panose="02040503050406030204" pitchFamily="18" charset="0"/>
                                  <a:ea typeface="Cambria Math" panose="02040503050406030204" pitchFamily="18" charset="0"/>
                                </a:rPr>
                                <m:t>𝜖</m:t>
                              </m:r>
                            </m:e>
                            <m:sup>
                              <m:r>
                                <a:rPr lang="en-US" sz="1800" b="0" i="1" smtClean="0">
                                  <a:solidFill>
                                    <a:schemeClr val="accent3"/>
                                  </a:solidFill>
                                  <a:latin typeface="Cambria Math" panose="02040503050406030204" pitchFamily="18" charset="0"/>
                                  <a:ea typeface="Cambria Math" panose="02040503050406030204" pitchFamily="18" charset="0"/>
                                </a:rPr>
                                <m:t>2</m:t>
                              </m:r>
                            </m:sup>
                          </m:sSup>
                          <m:d>
                            <m:dPr>
                              <m:ctrlPr>
                                <a:rPr lang="en-US" sz="1800" b="0" i="1" smtClean="0">
                                  <a:solidFill>
                                    <a:schemeClr val="accent3"/>
                                  </a:solidFill>
                                  <a:latin typeface="Cambria Math" panose="02040503050406030204" pitchFamily="18" charset="0"/>
                                  <a:ea typeface="Cambria Math" panose="02040503050406030204" pitchFamily="18" charset="0"/>
                                </a:rPr>
                              </m:ctrlPr>
                            </m:dPr>
                            <m:e>
                              <m:r>
                                <a:rPr lang="en-US" sz="1800" b="0" i="1" smtClean="0">
                                  <a:solidFill>
                                    <a:schemeClr val="accent3"/>
                                  </a:solidFill>
                                  <a:latin typeface="Cambria Math" panose="02040503050406030204" pitchFamily="18" charset="0"/>
                                  <a:ea typeface="Cambria Math" panose="02040503050406030204" pitchFamily="18" charset="0"/>
                                </a:rPr>
                                <m:t>𝑡</m:t>
                              </m:r>
                            </m:e>
                          </m:d>
                        </m:e>
                      </m:d>
                      <m:r>
                        <a:rPr lang="en-US" sz="1800" b="0" i="1" smtClean="0">
                          <a:solidFill>
                            <a:schemeClr val="accent3"/>
                          </a:solidFill>
                          <a:latin typeface="Cambria Math" panose="02040503050406030204" pitchFamily="18" charset="0"/>
                          <a:ea typeface="Cambria Math" panose="02040503050406030204" pitchFamily="18" charset="0"/>
                        </a:rPr>
                        <m:t>=</m:t>
                      </m:r>
                      <m:r>
                        <a:rPr lang="en-US" sz="1800" b="0" i="1" smtClean="0">
                          <a:solidFill>
                            <a:schemeClr val="accent3"/>
                          </a:solidFill>
                          <a:latin typeface="Cambria Math" panose="02040503050406030204" pitchFamily="18" charset="0"/>
                          <a:ea typeface="Cambria Math" panose="02040503050406030204" pitchFamily="18" charset="0"/>
                        </a:rPr>
                        <m:t>𝐸</m:t>
                      </m:r>
                      <m:r>
                        <a:rPr lang="en-US" sz="1800" b="0" i="1" smtClean="0">
                          <a:solidFill>
                            <a:schemeClr val="accent3"/>
                          </a:solidFill>
                          <a:latin typeface="Cambria Math" panose="02040503050406030204" pitchFamily="18" charset="0"/>
                          <a:ea typeface="Cambria Math" panose="02040503050406030204" pitchFamily="18" charset="0"/>
                        </a:rPr>
                        <m:t>[</m:t>
                      </m:r>
                      <m:r>
                        <a:rPr lang="en-US" sz="1800" b="0" i="1" smtClean="0">
                          <a:solidFill>
                            <a:schemeClr val="accent3"/>
                          </a:solidFill>
                          <a:latin typeface="Cambria Math" panose="02040503050406030204" pitchFamily="18" charset="0"/>
                          <a:ea typeface="Cambria Math" panose="02040503050406030204" pitchFamily="18" charset="0"/>
                        </a:rPr>
                        <m:t>𝑍</m:t>
                      </m:r>
                      <m:d>
                        <m:dPr>
                          <m:ctrlPr>
                            <a:rPr lang="en-US" sz="1800" b="0" i="1" smtClean="0">
                              <a:solidFill>
                                <a:schemeClr val="accent3"/>
                              </a:solidFill>
                              <a:latin typeface="Cambria Math" panose="02040503050406030204" pitchFamily="18" charset="0"/>
                              <a:ea typeface="Cambria Math" panose="02040503050406030204" pitchFamily="18" charset="0"/>
                            </a:rPr>
                          </m:ctrlPr>
                        </m:dPr>
                        <m:e>
                          <m:r>
                            <a:rPr lang="en-US" sz="1800" b="0" i="1" smtClean="0">
                              <a:solidFill>
                                <a:schemeClr val="accent3"/>
                              </a:solidFill>
                              <a:latin typeface="Cambria Math" panose="02040503050406030204" pitchFamily="18" charset="0"/>
                              <a:ea typeface="Cambria Math" panose="02040503050406030204" pitchFamily="18" charset="0"/>
                            </a:rPr>
                            <m:t>𝑡</m:t>
                          </m:r>
                        </m:e>
                      </m:d>
                      <m:r>
                        <a:rPr lang="en-US" sz="1800" b="0" i="1" smtClean="0">
                          <a:solidFill>
                            <a:schemeClr val="accent3"/>
                          </a:solidFill>
                          <a:latin typeface="Cambria Math" panose="02040503050406030204" pitchFamily="18" charset="0"/>
                          <a:ea typeface="Cambria Math" panose="02040503050406030204" pitchFamily="18" charset="0"/>
                        </a:rPr>
                        <m:t>−</m:t>
                      </m:r>
                      <m:r>
                        <a:rPr lang="en-US" sz="1800" b="0" i="1" smtClean="0">
                          <a:solidFill>
                            <a:schemeClr val="accent3"/>
                          </a:solidFill>
                          <a:latin typeface="Cambria Math" panose="02040503050406030204" pitchFamily="18" charset="0"/>
                          <a:ea typeface="Cambria Math" panose="02040503050406030204" pitchFamily="18" charset="0"/>
                        </a:rPr>
                        <m:t>𝑌</m:t>
                      </m:r>
                      <m:r>
                        <a:rPr lang="en-US" sz="1800" b="0" i="1" smtClean="0">
                          <a:solidFill>
                            <a:schemeClr val="accent3"/>
                          </a:solidFill>
                          <a:latin typeface="Cambria Math" panose="02040503050406030204" pitchFamily="18" charset="0"/>
                          <a:ea typeface="Cambria Math" panose="02040503050406030204" pitchFamily="18" charset="0"/>
                        </a:rPr>
                        <m:t>(</m:t>
                      </m:r>
                      <m:sSup>
                        <m:sSupPr>
                          <m:ctrlPr>
                            <a:rPr lang="en-US" sz="1800" b="0" i="1" smtClean="0">
                              <a:solidFill>
                                <a:schemeClr val="accent3"/>
                              </a:solidFill>
                              <a:latin typeface="Cambria Math" panose="02040503050406030204" pitchFamily="18" charset="0"/>
                              <a:ea typeface="Cambria Math" panose="02040503050406030204" pitchFamily="18" charset="0"/>
                            </a:rPr>
                          </m:ctrlPr>
                        </m:sSupPr>
                        <m:e>
                          <m:r>
                            <a:rPr lang="en-US" sz="1800" b="0" i="1" smtClean="0">
                              <a:solidFill>
                                <a:schemeClr val="accent3"/>
                              </a:solidFill>
                              <a:latin typeface="Cambria Math" panose="02040503050406030204" pitchFamily="18" charset="0"/>
                              <a:ea typeface="Cambria Math" panose="02040503050406030204" pitchFamily="18" charset="0"/>
                            </a:rPr>
                            <m:t>𝑡</m:t>
                          </m:r>
                          <m:r>
                            <a:rPr lang="en-US" sz="1800" b="0" i="1" smtClean="0">
                              <a:solidFill>
                                <a:schemeClr val="accent3"/>
                              </a:solidFill>
                              <a:latin typeface="Cambria Math" panose="02040503050406030204" pitchFamily="18" charset="0"/>
                              <a:ea typeface="Cambria Math" panose="02040503050406030204" pitchFamily="18" charset="0"/>
                            </a:rPr>
                            <m:t>)</m:t>
                          </m:r>
                        </m:e>
                        <m:sup>
                          <m:r>
                            <a:rPr lang="en-US" sz="1800" b="0" i="1" smtClean="0">
                              <a:solidFill>
                                <a:schemeClr val="accent3"/>
                              </a:solidFill>
                              <a:latin typeface="Cambria Math" panose="02040503050406030204" pitchFamily="18" charset="0"/>
                              <a:ea typeface="Cambria Math" panose="02040503050406030204" pitchFamily="18" charset="0"/>
                            </a:rPr>
                            <m:t>2</m:t>
                          </m:r>
                        </m:sup>
                      </m:sSup>
                      <m:r>
                        <a:rPr lang="en-US" sz="1800" b="0" i="1" smtClean="0">
                          <a:solidFill>
                            <a:schemeClr val="accent3"/>
                          </a:solidFill>
                          <a:latin typeface="Cambria Math" panose="02040503050406030204" pitchFamily="18" charset="0"/>
                          <a:ea typeface="Cambria Math" panose="02040503050406030204" pitchFamily="18" charset="0"/>
                        </a:rPr>
                        <m:t>]</m:t>
                      </m:r>
                    </m:oMath>
                  </m:oMathPara>
                </a14:m>
                <a:endParaRPr lang="en-US" sz="1800" dirty="0">
                  <a:solidFill>
                    <a:schemeClr val="accent3"/>
                  </a:solidFill>
                </a:endParaRPr>
              </a:p>
              <a:p>
                <a:endParaRPr lang="en-US" dirty="0">
                  <a:solidFill>
                    <a:schemeClr val="accent3"/>
                  </a:solidFill>
                </a:endParaRPr>
              </a:p>
            </p:txBody>
          </p:sp>
        </mc:Choice>
        <mc:Fallback xmlns="">
          <p:sp>
            <p:nvSpPr>
              <p:cNvPr id="5" name="TextBox 4">
                <a:extLst>
                  <a:ext uri="{FF2B5EF4-FFF2-40B4-BE49-F238E27FC236}">
                    <a16:creationId xmlns:a16="http://schemas.microsoft.com/office/drawing/2014/main" id="{3084D54E-0A51-D32F-1241-1AE5725F384E}"/>
                  </a:ext>
                </a:extLst>
              </p:cNvPr>
              <p:cNvSpPr txBox="1">
                <a:spLocks noRot="1" noChangeAspect="1" noMove="1" noResize="1" noEditPoints="1" noAdjustHandles="1" noChangeArrowheads="1" noChangeShapeType="1" noTextEdit="1"/>
              </p:cNvSpPr>
              <p:nvPr/>
            </p:nvSpPr>
            <p:spPr>
              <a:xfrm>
                <a:off x="5778631" y="4392891"/>
                <a:ext cx="3733014" cy="6463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82312D-1C5A-60F7-D94D-F0F98DFCC211}"/>
                  </a:ext>
                </a:extLst>
              </p:cNvPr>
              <p:cNvSpPr txBox="1"/>
              <p:nvPr/>
            </p:nvSpPr>
            <p:spPr>
              <a:xfrm>
                <a:off x="518474" y="5429839"/>
                <a:ext cx="10020693" cy="646331"/>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Let S(t +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latin typeface="Cambria Math" panose="02040503050406030204" pitchFamily="18" charset="0"/>
                    <a:ea typeface="Cambria Math" panose="02040503050406030204" pitchFamily="18" charset="0"/>
                  </a:rPr>
                  <a:t>) be an unknown signal, which must be estimated, from a  measurement signal x(t), where </a:t>
                </a:r>
                <a:r>
                  <a:rPr lang="el-GR" dirty="0">
                    <a:latin typeface="Cambria Math" panose="02040503050406030204" pitchFamily="18" charset="0"/>
                    <a:ea typeface="Cambria Math" panose="02040503050406030204" pitchFamily="18" charset="0"/>
                  </a:rPr>
                  <a:t>α</a:t>
                </a:r>
                <a:r>
                  <a:rPr lang="en-US" dirty="0">
                    <a:latin typeface="Cambria Math" panose="02040503050406030204" pitchFamily="18" charset="0"/>
                    <a:ea typeface="Cambria Math" panose="02040503050406030204" pitchFamily="18" charset="0"/>
                  </a:rPr>
                  <a:t> is called the tunable parameter. </a:t>
                </a:r>
              </a:p>
            </p:txBody>
          </p:sp>
        </mc:Choice>
        <mc:Fallback xmlns="">
          <p:sp>
            <p:nvSpPr>
              <p:cNvPr id="6" name="TextBox 5">
                <a:extLst>
                  <a:ext uri="{FF2B5EF4-FFF2-40B4-BE49-F238E27FC236}">
                    <a16:creationId xmlns:a16="http://schemas.microsoft.com/office/drawing/2014/main" id="{D882312D-1C5A-60F7-D94D-F0F98DFCC211}"/>
                  </a:ext>
                </a:extLst>
              </p:cNvPr>
              <p:cNvSpPr txBox="1">
                <a:spLocks noRot="1" noChangeAspect="1" noMove="1" noResize="1" noEditPoints="1" noAdjustHandles="1" noChangeArrowheads="1" noChangeShapeType="1" noTextEdit="1"/>
              </p:cNvSpPr>
              <p:nvPr/>
            </p:nvSpPr>
            <p:spPr>
              <a:xfrm>
                <a:off x="518474" y="5429839"/>
                <a:ext cx="10020693" cy="646331"/>
              </a:xfrm>
              <a:prstGeom prst="rect">
                <a:avLst/>
              </a:prstGeom>
              <a:blipFill>
                <a:blip r:embed="rId4"/>
                <a:stretch>
                  <a:fillRect l="-487" t="-6604" r="-912"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85EFD18-26DF-903D-850A-63A7D6B232DA}"/>
                  </a:ext>
                </a:extLst>
              </p:cNvPr>
              <p:cNvSpPr txBox="1"/>
              <p:nvPr/>
            </p:nvSpPr>
            <p:spPr>
              <a:xfrm>
                <a:off x="9719034" y="6218685"/>
                <a:ext cx="2472965" cy="646331"/>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x(t) for some time interval t </a:t>
                </a:r>
                <a14:m>
                  <m:oMath xmlns:m="http://schemas.openxmlformats.org/officeDocument/2006/math">
                    <m:r>
                      <a:rPr lang="en-US" dirty="0" smtClean="0">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 (t1,t2)</a:t>
                </a:r>
              </a:p>
            </p:txBody>
          </p:sp>
        </mc:Choice>
        <mc:Fallback xmlns="">
          <p:sp>
            <p:nvSpPr>
              <p:cNvPr id="7" name="TextBox 6">
                <a:extLst>
                  <a:ext uri="{FF2B5EF4-FFF2-40B4-BE49-F238E27FC236}">
                    <a16:creationId xmlns:a16="http://schemas.microsoft.com/office/drawing/2014/main" id="{B85EFD18-26DF-903D-850A-63A7D6B232DA}"/>
                  </a:ext>
                </a:extLst>
              </p:cNvPr>
              <p:cNvSpPr txBox="1">
                <a:spLocks noRot="1" noChangeAspect="1" noMove="1" noResize="1" noEditPoints="1" noAdjustHandles="1" noChangeArrowheads="1" noChangeShapeType="1" noTextEdit="1"/>
              </p:cNvSpPr>
              <p:nvPr/>
            </p:nvSpPr>
            <p:spPr>
              <a:xfrm>
                <a:off x="9719034" y="6218685"/>
                <a:ext cx="2472965" cy="646331"/>
              </a:xfrm>
              <a:prstGeom prst="rect">
                <a:avLst/>
              </a:prstGeom>
              <a:blipFill>
                <a:blip r:embed="rId5"/>
                <a:stretch>
                  <a:fillRect l="-1970" t="-5660" b="-13208"/>
                </a:stretch>
              </a:blipFill>
            </p:spPr>
            <p:txBody>
              <a:bodyPr/>
              <a:lstStyle/>
              <a:p>
                <a:r>
                  <a:rPr lang="en-US">
                    <a:noFill/>
                  </a:rPr>
                  <a:t> </a:t>
                </a:r>
              </a:p>
            </p:txBody>
          </p:sp>
        </mc:Fallback>
      </mc:AlternateContent>
    </p:spTree>
    <p:extLst>
      <p:ext uri="{BB962C8B-B14F-4D97-AF65-F5344CB8AC3E}">
        <p14:creationId xmlns:p14="http://schemas.microsoft.com/office/powerpoint/2010/main" val="11814819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51AF78-8032-5EDD-152B-D9EC108F6399}"/>
                  </a:ext>
                </a:extLst>
              </p:cNvPr>
              <p:cNvSpPr>
                <a:spLocks noGrp="1"/>
              </p:cNvSpPr>
              <p:nvPr>
                <p:ph idx="1"/>
              </p:nvPr>
            </p:nvSpPr>
            <p:spPr>
              <a:xfrm>
                <a:off x="685800" y="1150070"/>
                <a:ext cx="10820400" cy="4025245"/>
              </a:xfrm>
            </p:spPr>
            <p:txBody>
              <a:bodyPr>
                <a:normAutofit fontScale="92500" lnSpcReduction="10000"/>
              </a:bodyPr>
              <a:lstStyle/>
              <a:p>
                <a:pPr marL="0" indent="0">
                  <a:buNone/>
                </a:pPr>
                <a:r>
                  <a:rPr lang="en-US" dirty="0">
                    <a:latin typeface="Cambria Math" panose="02040503050406030204" pitchFamily="18" charset="0"/>
                    <a:ea typeface="Cambria Math" panose="02040503050406030204" pitchFamily="18" charset="0"/>
                  </a:rPr>
                  <a:t>Case I : </a:t>
                </a:r>
                <a:r>
                  <a:rPr lang="el-GR" dirty="0">
                    <a:latin typeface="Cambria Math" panose="02040503050406030204" pitchFamily="18" charset="0"/>
                    <a:ea typeface="Cambria Math" panose="02040503050406030204" pitchFamily="18" charset="0"/>
                  </a:rPr>
                  <a:t>α</a:t>
                </a:r>
                <a:r>
                  <a:rPr lang="en-US" dirty="0">
                    <a:latin typeface="Cambria Math" panose="02040503050406030204" pitchFamily="18" charset="0"/>
                    <a:ea typeface="Cambria Math" panose="02040503050406030204" pitchFamily="18" charset="0"/>
                  </a:rPr>
                  <a:t> &gt; 0 – Prediction Problem </a:t>
                </a:r>
                <a:r>
                  <a:rPr lang="en-US" dirty="0">
                    <a:solidFill>
                      <a:srgbClr val="92D050"/>
                    </a:solidFill>
                    <a:latin typeface="Cambria Math" panose="02040503050406030204" pitchFamily="18" charset="0"/>
                    <a:ea typeface="Cambria Math" panose="02040503050406030204" pitchFamily="18" charset="0"/>
                  </a:rPr>
                  <a:t>We estimate the future based on the past and present inputs.</a:t>
                </a:r>
                <a:r>
                  <a:rPr lang="en-US" dirty="0">
                    <a:latin typeface="Cambria Math" panose="02040503050406030204" pitchFamily="18" charset="0"/>
                    <a:ea typeface="Cambria Math" panose="02040503050406030204" pitchFamily="18" charset="0"/>
                  </a:rPr>
                  <a:t> </a:t>
                </a:r>
              </a:p>
              <a:p>
                <a:pPr marL="0" indent="0">
                  <a:buNone/>
                </a:pPr>
                <a:r>
                  <a:rPr lang="en-US" sz="2400" dirty="0">
                    <a:solidFill>
                      <a:srgbClr val="FFFF00"/>
                    </a:solidFill>
                    <a:latin typeface="Cambria Math" panose="02040503050406030204" pitchFamily="18" charset="0"/>
                    <a:ea typeface="Cambria Math" panose="02040503050406030204" pitchFamily="18" charset="0"/>
                  </a:rPr>
                  <a:t>If (t1,t2) =  </a:t>
                </a:r>
                <a14:m>
                  <m:oMath xmlns:m="http://schemas.openxmlformats.org/officeDocument/2006/math">
                    <m:r>
                      <a:rPr lang="en-US" sz="2400" b="0" i="0" dirty="0" smtClean="0">
                        <a:solidFill>
                          <a:srgbClr val="FFFF00"/>
                        </a:solidFill>
                        <a:latin typeface="Cambria Math" panose="02040503050406030204" pitchFamily="18" charset="0"/>
                        <a:ea typeface="Cambria Math" panose="02040503050406030204" pitchFamily="18" charset="0"/>
                      </a:rPr>
                      <m:t>(−</m:t>
                    </m:r>
                    <m:r>
                      <a:rPr lang="en-US" sz="2400" i="0" dirty="0" smtClean="0">
                        <a:solidFill>
                          <a:srgbClr val="FFFF00"/>
                        </a:solidFill>
                        <a:latin typeface="Cambria Math" panose="02040503050406030204" pitchFamily="18" charset="0"/>
                        <a:ea typeface="Cambria Math" panose="02040503050406030204" pitchFamily="18" charset="0"/>
                      </a:rPr>
                      <m:t>∞</m:t>
                    </m:r>
                    <m:r>
                      <a:rPr lang="en-US" sz="2400" b="0" i="0" dirty="0" smtClean="0">
                        <a:solidFill>
                          <a:srgbClr val="FFFF00"/>
                        </a:solidFill>
                        <a:latin typeface="Cambria Math" panose="02040503050406030204" pitchFamily="18" charset="0"/>
                        <a:ea typeface="Cambria Math" panose="02040503050406030204" pitchFamily="18" charset="0"/>
                      </a:rPr>
                      <m:t>,</m:t>
                    </m:r>
                    <m:r>
                      <m:rPr>
                        <m:sty m:val="p"/>
                      </m:rPr>
                      <a:rPr lang="en-US" sz="2400" b="0" i="0" dirty="0" smtClean="0">
                        <a:solidFill>
                          <a:srgbClr val="FFFF00"/>
                        </a:solidFill>
                        <a:latin typeface="Cambria Math" panose="02040503050406030204" pitchFamily="18" charset="0"/>
                        <a:ea typeface="Cambria Math" panose="02040503050406030204" pitchFamily="18" charset="0"/>
                      </a:rPr>
                      <m:t>t</m:t>
                    </m:r>
                    <m:r>
                      <a:rPr lang="en-US" sz="2400" b="0" i="0" dirty="0" smtClean="0">
                        <a:solidFill>
                          <a:srgbClr val="FFFF00"/>
                        </a:solidFill>
                        <a:latin typeface="Cambria Math" panose="02040503050406030204" pitchFamily="18" charset="0"/>
                        <a:ea typeface="Cambria Math" panose="02040503050406030204" pitchFamily="18" charset="0"/>
                      </a:rPr>
                      <m:t>−</m:t>
                    </m:r>
                    <m:sSub>
                      <m:sSubPr>
                        <m:ctrlPr>
                          <a:rPr lang="en-US" sz="2400" b="0" i="1" dirty="0" smtClean="0">
                            <a:solidFill>
                              <a:srgbClr val="FFFF00"/>
                            </a:solidFill>
                            <a:latin typeface="Cambria Math" panose="02040503050406030204" pitchFamily="18" charset="0"/>
                            <a:ea typeface="Cambria Math" panose="02040503050406030204" pitchFamily="18" charset="0"/>
                          </a:rPr>
                        </m:ctrlPr>
                      </m:sSubPr>
                      <m:e>
                        <m:r>
                          <m:rPr>
                            <m:sty m:val="p"/>
                          </m:rPr>
                          <a:rPr lang="en-US" sz="2400" b="0" i="0" dirty="0" smtClean="0">
                            <a:solidFill>
                              <a:srgbClr val="FFFF00"/>
                            </a:solidFill>
                            <a:latin typeface="Cambria Math" panose="02040503050406030204" pitchFamily="18" charset="0"/>
                            <a:ea typeface="Cambria Math" panose="02040503050406030204" pitchFamily="18" charset="0"/>
                          </a:rPr>
                          <m:t>t</m:t>
                        </m:r>
                      </m:e>
                      <m:sub>
                        <m:r>
                          <a:rPr lang="en-US" sz="2400" b="0" i="0" dirty="0" smtClean="0">
                            <a:solidFill>
                              <a:srgbClr val="FFFF00"/>
                            </a:solidFill>
                            <a:latin typeface="Cambria Math" panose="02040503050406030204" pitchFamily="18" charset="0"/>
                            <a:ea typeface="Cambria Math" panose="02040503050406030204" pitchFamily="18" charset="0"/>
                          </a:rPr>
                          <m:t>0</m:t>
                        </m:r>
                      </m:sub>
                    </m:sSub>
                    <m:r>
                      <a:rPr lang="en-US" sz="2400" b="0" i="0" dirty="0" smtClean="0">
                        <a:solidFill>
                          <a:srgbClr val="FFFF00"/>
                        </a:solidFill>
                        <a:latin typeface="Cambria Math" panose="02040503050406030204" pitchFamily="18" charset="0"/>
                        <a:ea typeface="Cambria Math" panose="02040503050406030204" pitchFamily="18" charset="0"/>
                      </a:rPr>
                      <m:t>)</m:t>
                    </m:r>
                  </m:oMath>
                </a14:m>
                <a:r>
                  <a:rPr lang="en-US" sz="2400" dirty="0">
                    <a:solidFill>
                      <a:srgbClr val="FFFF00"/>
                    </a:solidFill>
                    <a:latin typeface="Cambria Math" panose="02040503050406030204" pitchFamily="18" charset="0"/>
                    <a:ea typeface="Cambria Math" panose="02040503050406030204" pitchFamily="18" charset="0"/>
                  </a:rPr>
                  <a:t> </a:t>
                </a:r>
              </a:p>
              <a:p>
                <a:pPr marL="0" indent="0">
                  <a:buNone/>
                </a:pPr>
                <a:r>
                  <a:rPr lang="en-US" sz="2400" i="1" dirty="0">
                    <a:solidFill>
                      <a:srgbClr val="002060"/>
                    </a:solidFill>
                    <a:latin typeface="Cambria Math" panose="02040503050406030204" pitchFamily="18" charset="0"/>
                    <a:ea typeface="Cambria Math" panose="02040503050406030204" pitchFamily="18" charset="0"/>
                  </a:rPr>
                  <a:t>  </a:t>
                </a:r>
              </a:p>
              <a:p>
                <a:pPr marL="0" indent="0">
                  <a:buNone/>
                </a:pPr>
                <a:endParaRPr lang="en-US" sz="2400" i="1" dirty="0">
                  <a:solidFill>
                    <a:srgbClr val="002060"/>
                  </a:solidFill>
                  <a:latin typeface="Cambria Math" panose="02040503050406030204" pitchFamily="18" charset="0"/>
                  <a:ea typeface="Cambria Math" panose="02040503050406030204" pitchFamily="18" charset="0"/>
                </a:endParaRPr>
              </a:p>
              <a:p>
                <a:pPr marL="0" indent="0">
                  <a:buNone/>
                </a:pPr>
                <a:r>
                  <a:rPr lang="en-US" dirty="0">
                    <a:latin typeface="Cambria Math" panose="02040503050406030204" pitchFamily="18" charset="0"/>
                    <a:ea typeface="Cambria Math" panose="02040503050406030204" pitchFamily="18" charset="0"/>
                  </a:rPr>
                  <a:t>Case II : α = 0 – Filtering Problem </a:t>
                </a:r>
                <a:r>
                  <a:rPr lang="en-US" dirty="0">
                    <a:solidFill>
                      <a:schemeClr val="accent2"/>
                    </a:solidFill>
                    <a:latin typeface="Cambria Math" panose="02040503050406030204" pitchFamily="18" charset="0"/>
                    <a:ea typeface="Cambria Math" panose="02040503050406030204" pitchFamily="18" charset="0"/>
                  </a:rPr>
                  <a:t>We estimate the present using the entire past. </a:t>
                </a:r>
              </a:p>
              <a:p>
                <a:pPr marL="0" indent="0">
                  <a:buNone/>
                </a:pPr>
                <a:r>
                  <a:rPr lang="en-US" dirty="0">
                    <a:solidFill>
                      <a:schemeClr val="accent2"/>
                    </a:solidFill>
                    <a:latin typeface="Cambria Math" panose="02040503050406030204" pitchFamily="18" charset="0"/>
                    <a:ea typeface="Cambria Math" panose="02040503050406030204" pitchFamily="18" charset="0"/>
                  </a:rPr>
                  <a:t>If (t1,t2) = (-</a:t>
                </a:r>
                <a14:m>
                  <m:oMath xmlns:m="http://schemas.openxmlformats.org/officeDocument/2006/math">
                    <m:r>
                      <a:rPr lang="en-US" i="0" smtClean="0">
                        <a:solidFill>
                          <a:schemeClr val="accent2"/>
                        </a:solidFill>
                        <a:latin typeface="Cambria Math" panose="02040503050406030204" pitchFamily="18" charset="0"/>
                        <a:ea typeface="Cambria Math" panose="02040503050406030204" pitchFamily="18" charset="0"/>
                      </a:rPr>
                      <m:t>∞</m:t>
                    </m:r>
                  </m:oMath>
                </a14:m>
                <a:r>
                  <a:rPr lang="en-US" dirty="0">
                    <a:solidFill>
                      <a:schemeClr val="accent2"/>
                    </a:solidFill>
                    <a:latin typeface="Cambria Math" panose="02040503050406030204" pitchFamily="18" charset="0"/>
                    <a:ea typeface="Cambria Math" panose="02040503050406030204" pitchFamily="18" charset="0"/>
                  </a:rPr>
                  <a:t>,t)</a:t>
                </a:r>
              </a:p>
              <a:p>
                <a:pPr marL="0" indent="0">
                  <a:buNone/>
                </a:pPr>
                <a:endParaRPr lang="en-US" i="1" dirty="0">
                  <a:solidFill>
                    <a:schemeClr val="accent2">
                      <a:lumMod val="60000"/>
                      <a:lumOff val="40000"/>
                    </a:schemeClr>
                  </a:solidFill>
                  <a:latin typeface="Cambria Math" panose="02040503050406030204" pitchFamily="18" charset="0"/>
                  <a:ea typeface="Cambria Math" panose="02040503050406030204" pitchFamily="18" charset="0"/>
                </a:endParaRPr>
              </a:p>
              <a:p>
                <a:pPr marL="0" indent="0">
                  <a:buNone/>
                </a:pPr>
                <a:endParaRPr lang="en-US" i="1" dirty="0">
                  <a:solidFill>
                    <a:schemeClr val="accent2">
                      <a:lumMod val="60000"/>
                      <a:lumOff val="40000"/>
                    </a:schemeClr>
                  </a:solidFill>
                  <a:latin typeface="Cambria Math" panose="02040503050406030204" pitchFamily="18" charset="0"/>
                  <a:ea typeface="Cambria Math" panose="02040503050406030204" pitchFamily="18" charset="0"/>
                </a:endParaRPr>
              </a:p>
              <a:p>
                <a:pPr marL="0" indent="0">
                  <a:buNone/>
                </a:pPr>
                <a:r>
                  <a:rPr lang="en-US" dirty="0">
                    <a:latin typeface="Cambria Math" panose="02040503050406030204" pitchFamily="18" charset="0"/>
                    <a:ea typeface="Cambria Math" panose="02040503050406030204" pitchFamily="18" charset="0"/>
                  </a:rPr>
                  <a:t>Case III : α &lt; 0 – Smoothing Problem </a:t>
                </a:r>
                <a:r>
                  <a:rPr lang="en-US" dirty="0">
                    <a:solidFill>
                      <a:schemeClr val="accent1"/>
                    </a:solidFill>
                    <a:latin typeface="Cambria Math" panose="02040503050406030204" pitchFamily="18" charset="0"/>
                    <a:ea typeface="Cambria Math" panose="02040503050406030204" pitchFamily="18" charset="0"/>
                  </a:rPr>
                  <a:t>We estimate the present based on a noisy version of the past, present &amp; future. </a:t>
                </a:r>
                <a:endParaRPr lang="en-US" dirty="0">
                  <a:solidFill>
                    <a:srgbClr val="7030A0"/>
                  </a:solidFill>
                  <a:latin typeface="Cambria Math" panose="02040503050406030204" pitchFamily="18" charset="0"/>
                  <a:ea typeface="Cambria Math" panose="02040503050406030204" pitchFamily="18" charset="0"/>
                </a:endParaRPr>
              </a:p>
              <a:p>
                <a:pPr marL="0" indent="0">
                  <a:buNone/>
                </a:pPr>
                <a:r>
                  <a:rPr lang="en-US" dirty="0">
                    <a:solidFill>
                      <a:srgbClr val="FFFF00"/>
                    </a:solidFill>
                    <a:latin typeface="Cambria Math" panose="02040503050406030204" pitchFamily="18" charset="0"/>
                    <a:ea typeface="Cambria Math" panose="02040503050406030204" pitchFamily="18" charset="0"/>
                  </a:rPr>
                  <a:t>If (t1,t2) = (-</a:t>
                </a:r>
                <a14:m>
                  <m:oMath xmlns:m="http://schemas.openxmlformats.org/officeDocument/2006/math">
                    <m:r>
                      <a:rPr lang="en-US" smtClean="0">
                        <a:solidFill>
                          <a:srgbClr val="FFFF00"/>
                        </a:solidFill>
                        <a:latin typeface="Cambria Math" panose="02040503050406030204" pitchFamily="18" charset="0"/>
                        <a:ea typeface="Cambria Math" panose="02040503050406030204" pitchFamily="18" charset="0"/>
                      </a:rPr>
                      <m:t>∞</m:t>
                    </m:r>
                  </m:oMath>
                </a14:m>
                <a:r>
                  <a:rPr lang="en-US" dirty="0">
                    <a:solidFill>
                      <a:srgbClr val="FFFF00"/>
                    </a:solidFill>
                    <a:latin typeface="Cambria Math" panose="02040503050406030204" pitchFamily="18" charset="0"/>
                    <a:ea typeface="Cambria Math" panose="02040503050406030204" pitchFamily="18" charset="0"/>
                  </a:rPr>
                  <a:t>,</a:t>
                </a:r>
                <a:r>
                  <a:rPr lang="en-US" sz="2000" dirty="0">
                    <a:solidFill>
                      <a:srgbClr val="FFFF00"/>
                    </a:solidFill>
                    <a:ea typeface="Cambria Math" panose="02040503050406030204" pitchFamily="18" charset="0"/>
                  </a:rPr>
                  <a:t> </a:t>
                </a:r>
                <a14:m>
                  <m:oMath xmlns:m="http://schemas.openxmlformats.org/officeDocument/2006/math">
                    <m:r>
                      <a:rPr lang="en-US" sz="2000" i="1" dirty="0">
                        <a:solidFill>
                          <a:srgbClr val="FFFF00"/>
                        </a:solidFill>
                        <a:latin typeface="Cambria Math" panose="02040503050406030204" pitchFamily="18" charset="0"/>
                        <a:ea typeface="Cambria Math" panose="02040503050406030204" pitchFamily="18" charset="0"/>
                      </a:rPr>
                      <m:t>∞</m:t>
                    </m:r>
                  </m:oMath>
                </a14:m>
                <a:r>
                  <a:rPr lang="en-US" dirty="0">
                    <a:solidFill>
                      <a:srgbClr val="FFFF00"/>
                    </a:solidFill>
                    <a:latin typeface="Cambria Math" panose="02040503050406030204" pitchFamily="18" charset="0"/>
                    <a:ea typeface="Cambria Math" panose="02040503050406030204" pitchFamily="18" charset="0"/>
                  </a:rPr>
                  <a:t>)</a:t>
                </a:r>
              </a:p>
              <a:p>
                <a:pPr marL="0" indent="0">
                  <a:buNone/>
                </a:pPr>
                <a:endParaRPr lang="en-US"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8551AF78-8032-5EDD-152B-D9EC108F6399}"/>
                  </a:ext>
                </a:extLst>
              </p:cNvPr>
              <p:cNvSpPr>
                <a:spLocks noGrp="1" noRot="1" noChangeAspect="1" noMove="1" noResize="1" noEditPoints="1" noAdjustHandles="1" noChangeArrowheads="1" noChangeShapeType="1" noTextEdit="1"/>
              </p:cNvSpPr>
              <p:nvPr>
                <p:ph idx="1"/>
              </p:nvPr>
            </p:nvSpPr>
            <p:spPr>
              <a:xfrm>
                <a:off x="685800" y="1150070"/>
                <a:ext cx="10820400" cy="4025245"/>
              </a:xfrm>
              <a:blipFill>
                <a:blip r:embed="rId2"/>
                <a:stretch>
                  <a:fillRect l="-732" t="-2424" r="-507" b="-1818"/>
                </a:stretch>
              </a:blipFill>
            </p:spPr>
            <p:txBody>
              <a:bodyPr/>
              <a:lstStyle/>
              <a:p>
                <a:r>
                  <a:rPr lang="en-US">
                    <a:noFill/>
                  </a:rPr>
                  <a:t> </a:t>
                </a:r>
              </a:p>
            </p:txBody>
          </p:sp>
        </mc:Fallback>
      </mc:AlternateContent>
    </p:spTree>
    <p:extLst>
      <p:ext uri="{BB962C8B-B14F-4D97-AF65-F5344CB8AC3E}">
        <p14:creationId xmlns:p14="http://schemas.microsoft.com/office/powerpoint/2010/main" val="30441795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5DF7-B9C6-51A4-E89B-FA068AC89FDC}"/>
              </a:ext>
            </a:extLst>
          </p:cNvPr>
          <p:cNvSpPr>
            <a:spLocks noGrp="1"/>
          </p:cNvSpPr>
          <p:nvPr>
            <p:ph type="title"/>
          </p:nvPr>
        </p:nvSpPr>
        <p:spPr/>
        <p:txBody>
          <a:bodyPr/>
          <a:lstStyle/>
          <a:p>
            <a:r>
              <a:rPr lang="en-US" dirty="0"/>
              <a:t>METHODOLOGY USED TO derive wiener filter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635217-B842-D8FD-B357-BD5602A14C54}"/>
                  </a:ext>
                </a:extLst>
              </p:cNvPr>
              <p:cNvSpPr>
                <a:spLocks noGrp="1"/>
              </p:cNvSpPr>
              <p:nvPr>
                <p:ph idx="1"/>
              </p:nvPr>
            </p:nvSpPr>
            <p:spPr>
              <a:xfrm>
                <a:off x="685800" y="2194559"/>
                <a:ext cx="10820400" cy="5082933"/>
              </a:xfrm>
            </p:spPr>
            <p:txBody>
              <a:bodyPr>
                <a:normAutofit fontScale="92500" lnSpcReduction="10000"/>
              </a:bodyPr>
              <a:lstStyle/>
              <a:p>
                <a:pPr marL="0" indent="0">
                  <a:buNone/>
                </a:pPr>
                <a:r>
                  <a:rPr lang="en-US" dirty="0">
                    <a:solidFill>
                      <a:srgbClr val="00B0F0"/>
                    </a:solidFill>
                    <a:latin typeface="Cambria Math" panose="02040503050406030204" pitchFamily="18" charset="0"/>
                    <a:ea typeface="Cambria Math" panose="02040503050406030204" pitchFamily="18" charset="0"/>
                  </a:rPr>
                  <a:t>All the cases stated in the previous slide, can be used to obtain an optimal filter. </a:t>
                </a:r>
              </a:p>
              <a:p>
                <a:pPr marL="0" indent="0">
                  <a:buNone/>
                </a:pPr>
                <a:endParaRPr lang="en-US" dirty="0">
                  <a:solidFill>
                    <a:srgbClr val="00B0F0"/>
                  </a:solidFill>
                  <a:latin typeface="Cambria Math" panose="02040503050406030204" pitchFamily="18" charset="0"/>
                  <a:ea typeface="Cambria Math" panose="02040503050406030204" pitchFamily="18" charset="0"/>
                </a:endParaRPr>
              </a:p>
              <a:p>
                <a:pPr marL="0" indent="0">
                  <a:buNone/>
                </a:pPr>
                <a:r>
                  <a:rPr lang="en-US" dirty="0">
                    <a:solidFill>
                      <a:srgbClr val="00B0F0"/>
                    </a:solidFill>
                    <a:latin typeface="Cambria Math" panose="02040503050406030204" pitchFamily="18" charset="0"/>
                    <a:ea typeface="Cambria Math" panose="02040503050406030204" pitchFamily="18" charset="0"/>
                  </a:rPr>
                  <a:t>But, it is more easier to visualize the problem in discrete time rather than continuous time, hence, we formulate the problem first in Discrete time, and then ultimately pass the limit to Continuous time. </a:t>
                </a:r>
              </a:p>
              <a:p>
                <a:pPr marL="0" indent="0">
                  <a:buNone/>
                </a:pPr>
                <a:endParaRPr lang="en-US" dirty="0">
                  <a:solidFill>
                    <a:srgbClr val="00B0F0"/>
                  </a:solidFill>
                  <a:latin typeface="Cambria Math" panose="02040503050406030204" pitchFamily="18" charset="0"/>
                  <a:ea typeface="Cambria Math" panose="02040503050406030204" pitchFamily="18" charset="0"/>
                </a:endParaRPr>
              </a:p>
              <a:p>
                <a:pPr marL="0" indent="0">
                  <a:buNone/>
                </a:pPr>
                <a:r>
                  <a:rPr lang="en-US" dirty="0">
                    <a:solidFill>
                      <a:srgbClr val="00B0F0"/>
                    </a:solidFill>
                    <a:latin typeface="Bahnschrift SemiCondensed" panose="020B0502040204020203" pitchFamily="34" charset="0"/>
                    <a:ea typeface="Cambria Math" panose="02040503050406030204" pitchFamily="18" charset="0"/>
                  </a:rPr>
                  <a:t>Given, an observation Z(n) = X(n) + N(n), over an interval n</a:t>
                </a:r>
                <a14:m>
                  <m:oMath xmlns:m="http://schemas.openxmlformats.org/officeDocument/2006/math">
                    <m:r>
                      <a:rPr lang="en-US" i="1" smtClean="0">
                        <a:solidFill>
                          <a:srgbClr val="00B0F0"/>
                        </a:solidFill>
                        <a:latin typeface="Cambria Math" panose="02040503050406030204" pitchFamily="18" charset="0"/>
                        <a:ea typeface="Cambria Math" panose="02040503050406030204" pitchFamily="18" charset="0"/>
                      </a:rPr>
                      <m:t>∈</m:t>
                    </m:r>
                    <m:r>
                      <a:rPr lang="en-US" b="0" i="0" smtClean="0">
                        <a:solidFill>
                          <a:srgbClr val="00B0F0"/>
                        </a:solidFill>
                        <a:latin typeface="Cambria Math" panose="02040503050406030204" pitchFamily="18" charset="0"/>
                        <a:ea typeface="Cambria Math" panose="02040503050406030204" pitchFamily="18" charset="0"/>
                      </a:rPr>
                      <m:t>[</m:t>
                    </m:r>
                  </m:oMath>
                </a14:m>
                <a:r>
                  <a:rPr lang="en-US" dirty="0">
                    <a:solidFill>
                      <a:srgbClr val="00B0F0"/>
                    </a:solidFill>
                    <a:latin typeface="Bahnschrift SemiCondensed" panose="020B0502040204020203" pitchFamily="34" charset="0"/>
                    <a:ea typeface="Cambria Math" panose="02040503050406030204" pitchFamily="18" charset="0"/>
                  </a:rPr>
                  <a:t>n1,n2], and we aim to design a filter h[n] such that the linear estimate is –</a:t>
                </a:r>
              </a:p>
              <a:p>
                <a:pPr marL="0" indent="0">
                  <a:buNone/>
                </a:pPr>
                <a:endParaRPr lang="en-US" sz="1800" dirty="0">
                  <a:solidFill>
                    <a:srgbClr val="00B0F0"/>
                  </a:solidFill>
                  <a:latin typeface="Bahnschrift SemiCondensed" panose="020B0502040204020203" pitchFamily="34" charset="0"/>
                  <a:ea typeface="Cambria Math" panose="02040503050406030204" pitchFamily="18" charset="0"/>
                </a:endParaRPr>
              </a:p>
              <a:p>
                <a:pPr marL="0" indent="0">
                  <a:buNone/>
                </a:pPr>
                <a14:m>
                  <m:oMath xmlns:m="http://schemas.openxmlformats.org/officeDocument/2006/math">
                    <m:r>
                      <a:rPr lang="en-US" sz="1800" b="0" i="1" smtClean="0">
                        <a:solidFill>
                          <a:srgbClr val="00B0F0"/>
                        </a:solidFill>
                        <a:latin typeface="Cambria Math" panose="02040503050406030204" pitchFamily="18" charset="0"/>
                        <a:ea typeface="Cambria Math" panose="02040503050406030204" pitchFamily="18" charset="0"/>
                      </a:rPr>
                      <m:t>𝑌</m:t>
                    </m:r>
                    <m:d>
                      <m:dPr>
                        <m:begChr m:val="["/>
                        <m:endChr m:val="]"/>
                        <m:ctrlPr>
                          <a:rPr lang="en-US" sz="1800" b="0" i="1" smtClean="0">
                            <a:solidFill>
                              <a:srgbClr val="00B0F0"/>
                            </a:solidFill>
                            <a:latin typeface="Cambria Math" panose="02040503050406030204" pitchFamily="18" charset="0"/>
                            <a:ea typeface="Cambria Math" panose="02040503050406030204" pitchFamily="18" charset="0"/>
                          </a:rPr>
                        </m:ctrlPr>
                      </m:dPr>
                      <m:e>
                        <m:r>
                          <a:rPr lang="en-US" sz="1800" b="0" i="1" smtClean="0">
                            <a:solidFill>
                              <a:srgbClr val="00B0F0"/>
                            </a:solidFill>
                            <a:latin typeface="Cambria Math" panose="02040503050406030204" pitchFamily="18" charset="0"/>
                            <a:ea typeface="Cambria Math" panose="02040503050406030204" pitchFamily="18" charset="0"/>
                          </a:rPr>
                          <m:t>𝑛</m:t>
                        </m:r>
                      </m:e>
                    </m:d>
                    <m:r>
                      <a:rPr lang="en-US" sz="1800" b="0" i="1" smtClean="0">
                        <a:solidFill>
                          <a:srgbClr val="00B0F0"/>
                        </a:solidFill>
                        <a:latin typeface="Cambria Math" panose="02040503050406030204" pitchFamily="18" charset="0"/>
                        <a:ea typeface="Cambria Math" panose="02040503050406030204" pitchFamily="18" charset="0"/>
                      </a:rPr>
                      <m:t>= </m:t>
                    </m:r>
                    <m:nary>
                      <m:naryPr>
                        <m:chr m:val="∑"/>
                        <m:ctrlPr>
                          <a:rPr lang="en-US" sz="1800" b="0" i="1" smtClean="0">
                            <a:solidFill>
                              <a:srgbClr val="00B0F0"/>
                            </a:solidFill>
                            <a:latin typeface="Cambria Math" panose="02040503050406030204" pitchFamily="18" charset="0"/>
                            <a:ea typeface="Cambria Math" panose="02040503050406030204" pitchFamily="18" charset="0"/>
                          </a:rPr>
                        </m:ctrlPr>
                      </m:naryPr>
                      <m:sub>
                        <m:r>
                          <m:rPr>
                            <m:brk m:alnAt="23"/>
                          </m:rPr>
                          <a:rPr lang="en-US" sz="1800" b="0" i="1" smtClean="0">
                            <a:solidFill>
                              <a:srgbClr val="00B0F0"/>
                            </a:solidFill>
                            <a:latin typeface="Cambria Math" panose="02040503050406030204" pitchFamily="18" charset="0"/>
                            <a:ea typeface="Cambria Math" panose="02040503050406030204" pitchFamily="18" charset="0"/>
                          </a:rPr>
                          <m:t>𝑘</m:t>
                        </m:r>
                        <m:r>
                          <a:rPr lang="en-US" sz="1800" b="0" i="1" smtClean="0">
                            <a:solidFill>
                              <a:srgbClr val="00B0F0"/>
                            </a:solidFill>
                            <a:latin typeface="Cambria Math" panose="02040503050406030204" pitchFamily="18" charset="0"/>
                            <a:ea typeface="Cambria Math" panose="02040503050406030204" pitchFamily="18" charset="0"/>
                          </a:rPr>
                          <m:t>=</m:t>
                        </m:r>
                        <m:r>
                          <a:rPr lang="en-US" sz="1800" b="0" i="1" smtClean="0">
                            <a:solidFill>
                              <a:srgbClr val="00B0F0"/>
                            </a:solidFill>
                            <a:latin typeface="Cambria Math" panose="02040503050406030204" pitchFamily="18" charset="0"/>
                            <a:ea typeface="Cambria Math" panose="02040503050406030204" pitchFamily="18" charset="0"/>
                          </a:rPr>
                          <m:t>𝑛</m:t>
                        </m:r>
                        <m:r>
                          <a:rPr lang="en-US" sz="1800" b="0" i="1" smtClean="0">
                            <a:solidFill>
                              <a:srgbClr val="00B0F0"/>
                            </a:solidFill>
                            <a:latin typeface="Cambria Math" panose="02040503050406030204" pitchFamily="18" charset="0"/>
                            <a:ea typeface="Cambria Math" panose="02040503050406030204" pitchFamily="18" charset="0"/>
                          </a:rPr>
                          <m:t>1</m:t>
                        </m:r>
                      </m:sub>
                      <m:sup>
                        <m:r>
                          <a:rPr lang="en-US" sz="1800" b="0" i="1" smtClean="0">
                            <a:solidFill>
                              <a:srgbClr val="00B0F0"/>
                            </a:solidFill>
                            <a:latin typeface="Cambria Math" panose="02040503050406030204" pitchFamily="18" charset="0"/>
                            <a:ea typeface="Cambria Math" panose="02040503050406030204" pitchFamily="18" charset="0"/>
                          </a:rPr>
                          <m:t>𝑛</m:t>
                        </m:r>
                        <m:r>
                          <a:rPr lang="en-US" sz="1800" b="0" i="1" smtClean="0">
                            <a:solidFill>
                              <a:srgbClr val="00B0F0"/>
                            </a:solidFill>
                            <a:latin typeface="Cambria Math" panose="02040503050406030204" pitchFamily="18" charset="0"/>
                            <a:ea typeface="Cambria Math" panose="02040503050406030204" pitchFamily="18" charset="0"/>
                          </a:rPr>
                          <m:t>2</m:t>
                        </m:r>
                      </m:sup>
                      <m:e>
                        <m:r>
                          <a:rPr lang="en-US" sz="1800" b="0" i="1" smtClean="0">
                            <a:solidFill>
                              <a:srgbClr val="00B0F0"/>
                            </a:solidFill>
                            <a:latin typeface="Cambria Math" panose="02040503050406030204" pitchFamily="18" charset="0"/>
                            <a:ea typeface="Cambria Math" panose="02040503050406030204" pitchFamily="18" charset="0"/>
                          </a:rPr>
                          <m:t>h</m:t>
                        </m:r>
                        <m:d>
                          <m:dPr>
                            <m:begChr m:val="["/>
                            <m:endChr m:val="]"/>
                            <m:ctrlPr>
                              <a:rPr lang="en-US" sz="1800" b="0" i="1" smtClean="0">
                                <a:solidFill>
                                  <a:srgbClr val="00B0F0"/>
                                </a:solidFill>
                                <a:latin typeface="Cambria Math" panose="02040503050406030204" pitchFamily="18" charset="0"/>
                                <a:ea typeface="Cambria Math" panose="02040503050406030204" pitchFamily="18" charset="0"/>
                              </a:rPr>
                            </m:ctrlPr>
                          </m:dPr>
                          <m:e>
                            <m:r>
                              <a:rPr lang="en-US" sz="1800" b="0" i="1" smtClean="0">
                                <a:solidFill>
                                  <a:srgbClr val="00B0F0"/>
                                </a:solidFill>
                                <a:latin typeface="Cambria Math" panose="02040503050406030204" pitchFamily="18" charset="0"/>
                                <a:ea typeface="Cambria Math" panose="02040503050406030204" pitchFamily="18" charset="0"/>
                              </a:rPr>
                              <m:t>𝑛</m:t>
                            </m:r>
                            <m:r>
                              <a:rPr lang="en-US" sz="1800" b="0" i="1" smtClean="0">
                                <a:solidFill>
                                  <a:srgbClr val="00B0F0"/>
                                </a:solidFill>
                                <a:latin typeface="Cambria Math" panose="02040503050406030204" pitchFamily="18" charset="0"/>
                                <a:ea typeface="Cambria Math" panose="02040503050406030204" pitchFamily="18" charset="0"/>
                              </a:rPr>
                              <m:t>−</m:t>
                            </m:r>
                            <m:r>
                              <a:rPr lang="en-US" sz="1800" b="0" i="1" smtClean="0">
                                <a:solidFill>
                                  <a:srgbClr val="00B0F0"/>
                                </a:solidFill>
                                <a:latin typeface="Cambria Math" panose="02040503050406030204" pitchFamily="18" charset="0"/>
                                <a:ea typeface="Cambria Math" panose="02040503050406030204" pitchFamily="18" charset="0"/>
                              </a:rPr>
                              <m:t>𝑘</m:t>
                            </m:r>
                          </m:e>
                        </m:d>
                        <m:r>
                          <a:rPr lang="en-US" sz="1800" b="0" i="1" smtClean="0">
                            <a:solidFill>
                              <a:srgbClr val="00B0F0"/>
                            </a:solidFill>
                            <a:latin typeface="Cambria Math" panose="02040503050406030204" pitchFamily="18" charset="0"/>
                            <a:ea typeface="Cambria Math" panose="02040503050406030204" pitchFamily="18" charset="0"/>
                          </a:rPr>
                          <m:t>𝑋</m:t>
                        </m:r>
                        <m:r>
                          <a:rPr lang="en-US" sz="1800" b="0" i="1" smtClean="0">
                            <a:solidFill>
                              <a:srgbClr val="00B0F0"/>
                            </a:solidFill>
                            <a:latin typeface="Cambria Math" panose="02040503050406030204" pitchFamily="18" charset="0"/>
                            <a:ea typeface="Cambria Math" panose="02040503050406030204" pitchFamily="18" charset="0"/>
                          </a:rPr>
                          <m:t>[</m:t>
                        </m:r>
                        <m:r>
                          <a:rPr lang="en-US" sz="1800" b="0" i="1" smtClean="0">
                            <a:solidFill>
                              <a:srgbClr val="00B0F0"/>
                            </a:solidFill>
                            <a:latin typeface="Cambria Math" panose="02040503050406030204" pitchFamily="18" charset="0"/>
                            <a:ea typeface="Cambria Math" panose="02040503050406030204" pitchFamily="18" charset="0"/>
                          </a:rPr>
                          <m:t>𝑘</m:t>
                        </m:r>
                        <m:r>
                          <a:rPr lang="en-US" sz="1800" b="0" i="1" smtClean="0">
                            <a:solidFill>
                              <a:srgbClr val="00B0F0"/>
                            </a:solidFill>
                            <a:latin typeface="Cambria Math" panose="02040503050406030204" pitchFamily="18" charset="0"/>
                            <a:ea typeface="Cambria Math" panose="02040503050406030204" pitchFamily="18" charset="0"/>
                          </a:rPr>
                          <m:t>]</m:t>
                        </m:r>
                      </m:e>
                    </m:nary>
                  </m:oMath>
                </a14:m>
                <a:r>
                  <a:rPr lang="en-US" sz="1800" dirty="0">
                    <a:solidFill>
                      <a:srgbClr val="00B0F0"/>
                    </a:solidFill>
                    <a:latin typeface="Bahnschrift SemiCondensed" panose="020B0502040204020203" pitchFamily="34" charset="0"/>
                    <a:ea typeface="Cambria Math" panose="02040503050406030204" pitchFamily="18" charset="0"/>
                  </a:rPr>
                  <a:t>………………………….(1)</a:t>
                </a:r>
              </a:p>
              <a:p>
                <a:pPr marL="0" indent="0">
                  <a:buNone/>
                </a:pPr>
                <a:endParaRPr lang="en-US" sz="1800" dirty="0">
                  <a:solidFill>
                    <a:srgbClr val="00B0F0"/>
                  </a:solidFill>
                  <a:latin typeface="Bahnschrift SemiCondensed" panose="020B0502040204020203" pitchFamily="34" charset="0"/>
                  <a:ea typeface="Cambria Math" panose="02040503050406030204" pitchFamily="18" charset="0"/>
                </a:endParaRPr>
              </a:p>
              <a:p>
                <a:pPr marL="0" indent="0">
                  <a:buNone/>
                </a:pPr>
                <a:r>
                  <a:rPr lang="en-US" sz="1800" dirty="0">
                    <a:solidFill>
                      <a:srgbClr val="00B0F0"/>
                    </a:solidFill>
                    <a:latin typeface="Cambria Math" panose="02040503050406030204" pitchFamily="18" charset="0"/>
                    <a:ea typeface="Cambria Math" panose="02040503050406030204" pitchFamily="18" charset="0"/>
                  </a:rPr>
                  <a:t>Minimizes the Mean Square Error, </a:t>
                </a:r>
                <a14:m>
                  <m:oMath xmlns:m="http://schemas.openxmlformats.org/officeDocument/2006/math">
                    <m:r>
                      <a:rPr lang="en-US" sz="1800" b="0" i="1" smtClean="0">
                        <a:solidFill>
                          <a:srgbClr val="00B0F0"/>
                        </a:solidFill>
                        <a:latin typeface="Cambria Math" panose="02040503050406030204" pitchFamily="18" charset="0"/>
                        <a:ea typeface="Cambria Math" panose="02040503050406030204" pitchFamily="18" charset="0"/>
                      </a:rPr>
                      <m:t>𝐸</m:t>
                    </m:r>
                    <m:d>
                      <m:dPr>
                        <m:begChr m:val="["/>
                        <m:endChr m:val="]"/>
                        <m:ctrlPr>
                          <a:rPr lang="en-US" sz="1800" b="0" i="1" smtClean="0">
                            <a:solidFill>
                              <a:srgbClr val="00B0F0"/>
                            </a:solidFill>
                            <a:latin typeface="Cambria Math" panose="02040503050406030204" pitchFamily="18" charset="0"/>
                            <a:ea typeface="Cambria Math" panose="02040503050406030204" pitchFamily="18" charset="0"/>
                          </a:rPr>
                        </m:ctrlPr>
                      </m:dPr>
                      <m:e>
                        <m:sSup>
                          <m:sSupPr>
                            <m:ctrlPr>
                              <a:rPr lang="en-US" sz="1800" b="0" i="1" smtClean="0">
                                <a:solidFill>
                                  <a:srgbClr val="00B0F0"/>
                                </a:solidFill>
                                <a:latin typeface="Cambria Math" panose="02040503050406030204" pitchFamily="18" charset="0"/>
                                <a:ea typeface="Cambria Math" panose="02040503050406030204" pitchFamily="18" charset="0"/>
                              </a:rPr>
                            </m:ctrlPr>
                          </m:sSupPr>
                          <m:e>
                            <m:r>
                              <a:rPr lang="en-US" sz="1800" b="0" i="1" smtClean="0">
                                <a:solidFill>
                                  <a:srgbClr val="00B0F0"/>
                                </a:solidFill>
                                <a:latin typeface="Cambria Math" panose="02040503050406030204" pitchFamily="18" charset="0"/>
                                <a:ea typeface="Cambria Math" panose="02040503050406030204" pitchFamily="18" charset="0"/>
                              </a:rPr>
                              <m:t>𝜀</m:t>
                            </m:r>
                          </m:e>
                          <m:sup>
                            <m:r>
                              <a:rPr lang="en-US" sz="1800" b="0" i="1" smtClean="0">
                                <a:solidFill>
                                  <a:srgbClr val="00B0F0"/>
                                </a:solidFill>
                                <a:latin typeface="Cambria Math" panose="02040503050406030204" pitchFamily="18" charset="0"/>
                                <a:ea typeface="Cambria Math" panose="02040503050406030204" pitchFamily="18" charset="0"/>
                              </a:rPr>
                              <m:t>2</m:t>
                            </m:r>
                          </m:sup>
                        </m:sSup>
                        <m:d>
                          <m:dPr>
                            <m:begChr m:val="["/>
                            <m:endChr m:val="]"/>
                            <m:ctrlPr>
                              <a:rPr lang="en-US" sz="1800" b="0" i="1" smtClean="0">
                                <a:solidFill>
                                  <a:srgbClr val="00B0F0"/>
                                </a:solidFill>
                                <a:latin typeface="Cambria Math" panose="02040503050406030204" pitchFamily="18" charset="0"/>
                                <a:ea typeface="Cambria Math" panose="02040503050406030204" pitchFamily="18" charset="0"/>
                              </a:rPr>
                            </m:ctrlPr>
                          </m:dPr>
                          <m:e>
                            <m:r>
                              <a:rPr lang="en-US" sz="1800" b="0" i="1" smtClean="0">
                                <a:solidFill>
                                  <a:srgbClr val="00B0F0"/>
                                </a:solidFill>
                                <a:latin typeface="Cambria Math" panose="02040503050406030204" pitchFamily="18" charset="0"/>
                                <a:ea typeface="Cambria Math" panose="02040503050406030204" pitchFamily="18" charset="0"/>
                              </a:rPr>
                              <m:t>𝑛</m:t>
                            </m:r>
                          </m:e>
                        </m:d>
                      </m:e>
                    </m:d>
                    <m:r>
                      <a:rPr lang="en-US" sz="1800" b="0" i="1" smtClean="0">
                        <a:solidFill>
                          <a:srgbClr val="00B0F0"/>
                        </a:solidFill>
                        <a:latin typeface="Cambria Math" panose="02040503050406030204" pitchFamily="18" charset="0"/>
                        <a:ea typeface="Cambria Math" panose="02040503050406030204" pitchFamily="18" charset="0"/>
                      </a:rPr>
                      <m:t>=</m:t>
                    </m:r>
                    <m:r>
                      <a:rPr lang="en-US" sz="1800" b="0" i="1" smtClean="0">
                        <a:solidFill>
                          <a:srgbClr val="00B0F0"/>
                        </a:solidFill>
                        <a:latin typeface="Cambria Math" panose="02040503050406030204" pitchFamily="18" charset="0"/>
                        <a:ea typeface="Cambria Math" panose="02040503050406030204" pitchFamily="18" charset="0"/>
                      </a:rPr>
                      <m:t>𝐸</m:t>
                    </m:r>
                    <m:r>
                      <a:rPr lang="en-US" sz="1800" b="0" i="1" smtClean="0">
                        <a:solidFill>
                          <a:srgbClr val="00B0F0"/>
                        </a:solidFill>
                        <a:latin typeface="Cambria Math" panose="02040503050406030204" pitchFamily="18" charset="0"/>
                        <a:ea typeface="Cambria Math" panose="02040503050406030204" pitchFamily="18" charset="0"/>
                      </a:rPr>
                      <m:t>[</m:t>
                    </m:r>
                    <m:sSup>
                      <m:sSupPr>
                        <m:ctrlPr>
                          <a:rPr lang="en-US" sz="1800" b="0" i="1" smtClean="0">
                            <a:solidFill>
                              <a:srgbClr val="00B0F0"/>
                            </a:solidFill>
                            <a:latin typeface="Cambria Math" panose="02040503050406030204" pitchFamily="18" charset="0"/>
                            <a:ea typeface="Cambria Math" panose="02040503050406030204" pitchFamily="18" charset="0"/>
                          </a:rPr>
                        </m:ctrlPr>
                      </m:sSupPr>
                      <m:e>
                        <m:d>
                          <m:dPr>
                            <m:ctrlPr>
                              <a:rPr lang="en-US" sz="1800" b="0" i="1" smtClean="0">
                                <a:solidFill>
                                  <a:srgbClr val="00B0F0"/>
                                </a:solidFill>
                                <a:latin typeface="Cambria Math" panose="02040503050406030204" pitchFamily="18" charset="0"/>
                                <a:ea typeface="Cambria Math" panose="02040503050406030204" pitchFamily="18" charset="0"/>
                              </a:rPr>
                            </m:ctrlPr>
                          </m:dPr>
                          <m:e>
                            <m:r>
                              <a:rPr lang="en-US" sz="1800" b="0" i="1" smtClean="0">
                                <a:solidFill>
                                  <a:srgbClr val="00B0F0"/>
                                </a:solidFill>
                                <a:latin typeface="Cambria Math" panose="02040503050406030204" pitchFamily="18" charset="0"/>
                                <a:ea typeface="Cambria Math" panose="02040503050406030204" pitchFamily="18" charset="0"/>
                              </a:rPr>
                              <m:t>𝑍</m:t>
                            </m:r>
                            <m:d>
                              <m:dPr>
                                <m:begChr m:val="["/>
                                <m:endChr m:val="]"/>
                                <m:ctrlPr>
                                  <a:rPr lang="en-US" sz="1800" b="0" i="1" smtClean="0">
                                    <a:solidFill>
                                      <a:srgbClr val="00B0F0"/>
                                    </a:solidFill>
                                    <a:latin typeface="Cambria Math" panose="02040503050406030204" pitchFamily="18" charset="0"/>
                                    <a:ea typeface="Cambria Math" panose="02040503050406030204" pitchFamily="18" charset="0"/>
                                  </a:rPr>
                                </m:ctrlPr>
                              </m:dPr>
                              <m:e>
                                <m:r>
                                  <a:rPr lang="en-US" sz="1800" b="0" i="1" smtClean="0">
                                    <a:solidFill>
                                      <a:srgbClr val="00B0F0"/>
                                    </a:solidFill>
                                    <a:latin typeface="Cambria Math" panose="02040503050406030204" pitchFamily="18" charset="0"/>
                                    <a:ea typeface="Cambria Math" panose="02040503050406030204" pitchFamily="18" charset="0"/>
                                  </a:rPr>
                                  <m:t>𝑛</m:t>
                                </m:r>
                              </m:e>
                            </m:d>
                            <m:r>
                              <a:rPr lang="en-US" sz="1800" b="0" i="1" smtClean="0">
                                <a:solidFill>
                                  <a:srgbClr val="00B0F0"/>
                                </a:solidFill>
                                <a:latin typeface="Cambria Math" panose="02040503050406030204" pitchFamily="18" charset="0"/>
                                <a:ea typeface="Cambria Math" panose="02040503050406030204" pitchFamily="18" charset="0"/>
                              </a:rPr>
                              <m:t>−</m:t>
                            </m:r>
                            <m:r>
                              <a:rPr lang="en-US" sz="1800" b="0" i="1" smtClean="0">
                                <a:solidFill>
                                  <a:srgbClr val="00B0F0"/>
                                </a:solidFill>
                                <a:latin typeface="Cambria Math" panose="02040503050406030204" pitchFamily="18" charset="0"/>
                                <a:ea typeface="Cambria Math" panose="02040503050406030204" pitchFamily="18" charset="0"/>
                              </a:rPr>
                              <m:t>𝑌</m:t>
                            </m:r>
                            <m:d>
                              <m:dPr>
                                <m:begChr m:val="["/>
                                <m:endChr m:val="]"/>
                                <m:ctrlPr>
                                  <a:rPr lang="en-US" sz="1800" b="0" i="1" smtClean="0">
                                    <a:solidFill>
                                      <a:srgbClr val="00B0F0"/>
                                    </a:solidFill>
                                    <a:latin typeface="Cambria Math" panose="02040503050406030204" pitchFamily="18" charset="0"/>
                                    <a:ea typeface="Cambria Math" panose="02040503050406030204" pitchFamily="18" charset="0"/>
                                  </a:rPr>
                                </m:ctrlPr>
                              </m:dPr>
                              <m:e>
                                <m:r>
                                  <a:rPr lang="en-US" sz="1800" b="0" i="1" smtClean="0">
                                    <a:solidFill>
                                      <a:srgbClr val="00B0F0"/>
                                    </a:solidFill>
                                    <a:latin typeface="Cambria Math" panose="02040503050406030204" pitchFamily="18" charset="0"/>
                                    <a:ea typeface="Cambria Math" panose="02040503050406030204" pitchFamily="18" charset="0"/>
                                  </a:rPr>
                                  <m:t>𝑛</m:t>
                                </m:r>
                              </m:e>
                            </m:d>
                          </m:e>
                        </m:d>
                      </m:e>
                      <m:sup>
                        <m:r>
                          <a:rPr lang="en-US" sz="1800" b="0" i="1" smtClean="0">
                            <a:solidFill>
                              <a:srgbClr val="00B0F0"/>
                            </a:solidFill>
                            <a:latin typeface="Cambria Math" panose="02040503050406030204" pitchFamily="18" charset="0"/>
                            <a:ea typeface="Cambria Math" panose="02040503050406030204" pitchFamily="18" charset="0"/>
                          </a:rPr>
                          <m:t>2</m:t>
                        </m:r>
                      </m:sup>
                    </m:sSup>
                    <m:r>
                      <a:rPr lang="en-US" sz="1800" b="0" i="1" smtClean="0">
                        <a:solidFill>
                          <a:srgbClr val="00B0F0"/>
                        </a:solidFill>
                        <a:latin typeface="Cambria Math" panose="02040503050406030204" pitchFamily="18" charset="0"/>
                        <a:ea typeface="Cambria Math" panose="02040503050406030204" pitchFamily="18" charset="0"/>
                      </a:rPr>
                      <m:t>]</m:t>
                    </m:r>
                  </m:oMath>
                </a14:m>
                <a:r>
                  <a:rPr lang="en-US" sz="1800" dirty="0">
                    <a:solidFill>
                      <a:srgbClr val="00B0F0"/>
                    </a:solidFill>
                    <a:latin typeface="Cambria Math" panose="02040503050406030204" pitchFamily="18" charset="0"/>
                    <a:ea typeface="Cambria Math" panose="02040503050406030204" pitchFamily="18" charset="0"/>
                  </a:rPr>
                  <a:t>………………….(2)</a:t>
                </a:r>
              </a:p>
              <a:p>
                <a:pPr marL="0" indent="0">
                  <a:buNone/>
                </a:pPr>
                <a:br>
                  <a:rPr lang="en-US" sz="1800" dirty="0">
                    <a:solidFill>
                      <a:srgbClr val="00B0F0"/>
                    </a:solidFill>
                  </a:rPr>
                </a:br>
                <a:endParaRPr lang="en-US" sz="1800" dirty="0">
                  <a:solidFill>
                    <a:srgbClr val="00B0F0"/>
                  </a:solidFill>
                </a:endParaRPr>
              </a:p>
              <a:p>
                <a:pPr marL="0" indent="0">
                  <a:buNone/>
                </a:pPr>
                <a:r>
                  <a:rPr lang="en-US" sz="1800" dirty="0">
                    <a:solidFill>
                      <a:srgbClr val="00B0F0"/>
                    </a:solidFill>
                  </a:rPr>
                  <a:t> </a:t>
                </a:r>
              </a:p>
            </p:txBody>
          </p:sp>
        </mc:Choice>
        <mc:Fallback xmlns="">
          <p:sp>
            <p:nvSpPr>
              <p:cNvPr id="3" name="Content Placeholder 2">
                <a:extLst>
                  <a:ext uri="{FF2B5EF4-FFF2-40B4-BE49-F238E27FC236}">
                    <a16:creationId xmlns:a16="http://schemas.microsoft.com/office/drawing/2014/main" id="{3F635217-B842-D8FD-B357-BD5602A14C54}"/>
                  </a:ext>
                </a:extLst>
              </p:cNvPr>
              <p:cNvSpPr>
                <a:spLocks noGrp="1" noRot="1" noChangeAspect="1" noMove="1" noResize="1" noEditPoints="1" noAdjustHandles="1" noChangeArrowheads="1" noChangeShapeType="1" noTextEdit="1"/>
              </p:cNvSpPr>
              <p:nvPr>
                <p:ph idx="1"/>
              </p:nvPr>
            </p:nvSpPr>
            <p:spPr>
              <a:xfrm>
                <a:off x="685800" y="2194559"/>
                <a:ext cx="10820400" cy="5082933"/>
              </a:xfrm>
              <a:blipFill>
                <a:blip r:embed="rId2"/>
                <a:stretch>
                  <a:fillRect l="-620" t="-1799"/>
                </a:stretch>
              </a:blipFill>
            </p:spPr>
            <p:txBody>
              <a:bodyPr/>
              <a:lstStyle/>
              <a:p>
                <a:r>
                  <a:rPr lang="en-US">
                    <a:noFill/>
                  </a:rPr>
                  <a:t> </a:t>
                </a:r>
              </a:p>
            </p:txBody>
          </p:sp>
        </mc:Fallback>
      </mc:AlternateContent>
    </p:spTree>
    <p:extLst>
      <p:ext uri="{BB962C8B-B14F-4D97-AF65-F5344CB8AC3E}">
        <p14:creationId xmlns:p14="http://schemas.microsoft.com/office/powerpoint/2010/main" val="18421544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circle(in)">
                                      <p:cBhvr>
                                        <p:cTn id="27" dur="2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circle(in)">
                                      <p:cBhvr>
                                        <p:cTn id="32" dur="20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circle(in)">
                                      <p:cBhvr>
                                        <p:cTn id="37"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A14581-40A8-0C93-C6E8-4210F2F65BAE}"/>
                  </a:ext>
                </a:extLst>
              </p:cNvPr>
              <p:cNvSpPr>
                <a:spLocks noGrp="1"/>
              </p:cNvSpPr>
              <p:nvPr>
                <p:ph idx="1"/>
              </p:nvPr>
            </p:nvSpPr>
            <p:spPr>
              <a:xfrm>
                <a:off x="685800" y="1677970"/>
                <a:ext cx="10820400" cy="4540715"/>
              </a:xfrm>
            </p:spPr>
            <p:txBody>
              <a:bodyPr>
                <a:normAutofit fontScale="85000" lnSpcReduction="20000"/>
              </a:bodyPr>
              <a:lstStyle/>
              <a:p>
                <a:pPr marL="0" indent="0">
                  <a:buNone/>
                </a:pPr>
                <a:r>
                  <a:rPr lang="en-US" dirty="0">
                    <a:solidFill>
                      <a:schemeClr val="tx1"/>
                    </a:solidFill>
                    <a:latin typeface="Cambria Math" panose="02040503050406030204" pitchFamily="18" charset="0"/>
                    <a:ea typeface="Cambria Math" panose="02040503050406030204" pitchFamily="18" charset="0"/>
                  </a:rPr>
                  <a:t>The Filter h[n] can be viewed as a sequence of variables, and since we need to optimize wrt each variable, it can be done by </a:t>
                </a:r>
                <a:r>
                  <a:rPr lang="en-US" b="1" dirty="0">
                    <a:solidFill>
                      <a:schemeClr val="tx1"/>
                    </a:solidFill>
                    <a:latin typeface="Cambria Math" panose="02040503050406030204" pitchFamily="18" charset="0"/>
                    <a:ea typeface="Cambria Math" panose="02040503050406030204" pitchFamily="18" charset="0"/>
                  </a:rPr>
                  <a:t>Differentiating with respect to each variable, and setting the resulting equation, equal to zero</a:t>
                </a:r>
                <a:r>
                  <a:rPr lang="en-US" dirty="0">
                    <a:solidFill>
                      <a:schemeClr val="tx1"/>
                    </a:solidFill>
                    <a:latin typeface="Cambria Math" panose="02040503050406030204" pitchFamily="18" charset="0"/>
                    <a:ea typeface="Cambria Math" panose="02040503050406030204" pitchFamily="18" charset="0"/>
                  </a:rPr>
                  <a:t>.</a:t>
                </a:r>
              </a:p>
              <a:p>
                <a:pPr marL="0" indent="0">
                  <a:buNone/>
                </a:pPr>
                <a:endParaRPr lang="en-US" dirty="0">
                  <a:solidFill>
                    <a:schemeClr val="tx1"/>
                  </a:solidFill>
                  <a:latin typeface="Cambria Math" panose="02040503050406030204" pitchFamily="18" charset="0"/>
                  <a:ea typeface="Cambria Math" panose="02040503050406030204" pitchFamily="18" charset="0"/>
                </a:endParaRPr>
              </a:p>
              <a:p>
                <a:pPr marL="0" indent="0">
                  <a:buNone/>
                </a:pPr>
                <a:r>
                  <a:rPr lang="en-US" dirty="0">
                    <a:solidFill>
                      <a:schemeClr val="tx1"/>
                    </a:solidFill>
                    <a:latin typeface="Cambria Math" panose="02040503050406030204" pitchFamily="18" charset="0"/>
                    <a:ea typeface="Cambria Math" panose="02040503050406030204" pitchFamily="18" charset="0"/>
                  </a:rPr>
                  <a:t>From eqn(2),</a:t>
                </a:r>
              </a:p>
              <a:p>
                <a:pPr marL="0" indent="0">
                  <a:buNone/>
                </a:pPr>
                <a14:m>
                  <m:oMath xmlns:m="http://schemas.openxmlformats.org/officeDocument/2006/math">
                    <m:f>
                      <m:fPr>
                        <m:ctrlPr>
                          <a:rPr lang="en-US"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𝑑</m:t>
                        </m:r>
                      </m:num>
                      <m:den>
                        <m:r>
                          <a:rPr lang="en-US" b="0" i="1" smtClean="0">
                            <a:solidFill>
                              <a:schemeClr val="tx1"/>
                            </a:solidFill>
                            <a:latin typeface="Cambria Math" panose="02040503050406030204" pitchFamily="18" charset="0"/>
                            <a:ea typeface="Cambria Math" panose="02040503050406030204" pitchFamily="18" charset="0"/>
                          </a:rPr>
                          <m:t>𝑑h</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𝑚</m:t>
                        </m:r>
                        <m:r>
                          <a:rPr lang="en-US" b="0" i="1" smtClean="0">
                            <a:solidFill>
                              <a:schemeClr val="tx1"/>
                            </a:solidFill>
                            <a:latin typeface="Cambria Math" panose="02040503050406030204" pitchFamily="18" charset="0"/>
                            <a:ea typeface="Cambria Math" panose="02040503050406030204" pitchFamily="18" charset="0"/>
                          </a:rPr>
                          <m:t>]</m:t>
                        </m:r>
                      </m:den>
                    </m:f>
                    <m:r>
                      <a:rPr lang="en-US" b="0" i="1" smtClean="0">
                        <a:solidFill>
                          <a:schemeClr val="tx1"/>
                        </a:solidFill>
                        <a:latin typeface="Cambria Math" panose="02040503050406030204" pitchFamily="18" charset="0"/>
                        <a:ea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𝜀</m:t>
                            </m:r>
                          </m:e>
                          <m:sup>
                            <m:r>
                              <a:rPr lang="en-US" b="0" i="1" smtClean="0">
                                <a:solidFill>
                                  <a:schemeClr val="tx1"/>
                                </a:solidFill>
                                <a:latin typeface="Cambria Math" panose="02040503050406030204" pitchFamily="18" charset="0"/>
                                <a:ea typeface="Cambria Math" panose="02040503050406030204" pitchFamily="18" charset="0"/>
                              </a:rPr>
                              <m:t>2</m:t>
                            </m:r>
                          </m:sup>
                        </m:sSup>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e>
                        </m:d>
                      </m:e>
                    </m:d>
                    <m:r>
                      <a:rPr lang="en-US" b="0" i="1" smtClean="0">
                        <a:solidFill>
                          <a:schemeClr val="tx1"/>
                        </a:solidFill>
                        <a:latin typeface="Cambria Math" panose="02040503050406030204" pitchFamily="18" charset="0"/>
                        <a:ea typeface="Cambria Math" panose="02040503050406030204" pitchFamily="18" charset="0"/>
                      </a:rPr>
                      <m:t>=2</m:t>
                    </m:r>
                    <m:r>
                      <a:rPr lang="en-US" b="0" i="1" smtClean="0">
                        <a:solidFill>
                          <a:schemeClr val="tx1"/>
                        </a:solidFill>
                        <a:latin typeface="Cambria Math" panose="02040503050406030204" pitchFamily="18" charset="0"/>
                        <a:ea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𝜀</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e>
                        </m:d>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𝑑</m:t>
                            </m:r>
                          </m:num>
                          <m:den>
                            <m:r>
                              <a:rPr lang="en-US" b="0" i="1" smtClean="0">
                                <a:solidFill>
                                  <a:schemeClr val="tx1"/>
                                </a:solidFill>
                                <a:latin typeface="Cambria Math" panose="02040503050406030204" pitchFamily="18" charset="0"/>
                                <a:ea typeface="Cambria Math" panose="02040503050406030204" pitchFamily="18" charset="0"/>
                              </a:rPr>
                              <m:t>𝑑h</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𝑚</m:t>
                                </m:r>
                              </m:e>
                            </m:d>
                          </m:den>
                        </m:f>
                        <m:r>
                          <a:rPr lang="en-US" b="0" i="1" smtClean="0">
                            <a:solidFill>
                              <a:schemeClr val="tx1"/>
                            </a:solidFill>
                            <a:latin typeface="Cambria Math" panose="02040503050406030204" pitchFamily="18" charset="0"/>
                            <a:ea typeface="Cambria Math" panose="02040503050406030204" pitchFamily="18" charset="0"/>
                          </a:rPr>
                          <m:t>𝜀</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e>
                        </m:d>
                      </m:e>
                    </m:d>
                    <m:r>
                      <a:rPr lang="en-US" b="0" i="1" smtClean="0">
                        <a:solidFill>
                          <a:schemeClr val="tx1"/>
                        </a:solidFill>
                        <a:latin typeface="Cambria Math" panose="02040503050406030204" pitchFamily="18" charset="0"/>
                        <a:ea typeface="Cambria Math" panose="02040503050406030204" pitchFamily="18" charset="0"/>
                      </a:rPr>
                      <m:t>=0</m:t>
                    </m:r>
                  </m:oMath>
                </a14:m>
                <a:r>
                  <a:rPr lang="en-US"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𝑚</m:t>
                    </m:r>
                    <m:r>
                      <a:rPr lang="en-US" b="0" i="1" smtClean="0">
                        <a:solidFill>
                          <a:schemeClr val="tx1"/>
                        </a:solidFill>
                        <a:latin typeface="Cambria Math" panose="02040503050406030204" pitchFamily="18" charset="0"/>
                        <a:ea typeface="Cambria Math" panose="02040503050406030204" pitchFamily="18" charset="0"/>
                      </a:rPr>
                      <m:t>𝜖</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𝑛</m:t>
                            </m:r>
                          </m:e>
                          <m:sub>
                            <m:r>
                              <a:rPr lang="en-US" b="0" i="1" smtClean="0">
                                <a:solidFill>
                                  <a:schemeClr val="tx1"/>
                                </a:solidFill>
                                <a:latin typeface="Cambria Math" panose="02040503050406030204" pitchFamily="18" charset="0"/>
                                <a:ea typeface="Cambria Math" panose="02040503050406030204" pitchFamily="18" charset="0"/>
                              </a:rPr>
                              <m:t>2</m:t>
                            </m:r>
                          </m:sub>
                        </m:sSub>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𝑛</m:t>
                            </m:r>
                          </m:e>
                          <m:sub>
                            <m:r>
                              <a:rPr lang="en-US" b="0" i="1" smtClean="0">
                                <a:solidFill>
                                  <a:schemeClr val="tx1"/>
                                </a:solidFill>
                                <a:latin typeface="Cambria Math" panose="02040503050406030204" pitchFamily="18" charset="0"/>
                                <a:ea typeface="Cambria Math" panose="02040503050406030204" pitchFamily="18" charset="0"/>
                              </a:rPr>
                              <m:t>1</m:t>
                            </m:r>
                          </m:sub>
                        </m:sSub>
                      </m:e>
                    </m:d>
                  </m:oMath>
                </a14:m>
                <a:endParaRPr lang="en-US" b="0" dirty="0">
                  <a:solidFill>
                    <a:schemeClr val="tx1"/>
                  </a:solidFill>
                  <a:latin typeface="Cambria Math" panose="02040503050406030204" pitchFamily="18" charset="0"/>
                  <a:ea typeface="Cambria Math" panose="02040503050406030204" pitchFamily="18" charset="0"/>
                </a:endParaRPr>
              </a:p>
              <a:p>
                <a:pPr marL="0" indent="0">
                  <a:buNone/>
                </a:pPr>
                <a:endParaRPr lang="en-US" dirty="0">
                  <a:solidFill>
                    <a:schemeClr val="tx1"/>
                  </a:solidFill>
                  <a:latin typeface="Cambria Math" panose="02040503050406030204" pitchFamily="18" charset="0"/>
                  <a:ea typeface="Cambria Math" panose="02040503050406030204" pitchFamily="18" charset="0"/>
                </a:endParaRPr>
              </a:p>
              <a:p>
                <a:pPr marL="0" indent="0">
                  <a:buNone/>
                </a:pPr>
                <a:r>
                  <a:rPr lang="en-US" dirty="0">
                    <a:solidFill>
                      <a:schemeClr val="tx1"/>
                    </a:solidFill>
                    <a:latin typeface="Cambria Math" panose="02040503050406030204" pitchFamily="18" charset="0"/>
                    <a:ea typeface="Cambria Math" panose="02040503050406030204" pitchFamily="18" charset="0"/>
                  </a:rPr>
                  <a:t> And observing that,</a:t>
                </a:r>
              </a:p>
              <a:p>
                <a:pPr marL="0" indent="0">
                  <a:buNone/>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𝑑</m:t>
                          </m:r>
                        </m:num>
                        <m:den>
                          <m:r>
                            <a:rPr lang="en-US" b="0" i="1" smtClean="0">
                              <a:solidFill>
                                <a:schemeClr val="tx1"/>
                              </a:solidFill>
                              <a:latin typeface="Cambria Math" panose="02040503050406030204" pitchFamily="18" charset="0"/>
                              <a:ea typeface="Cambria Math" panose="02040503050406030204" pitchFamily="18" charset="0"/>
                            </a:rPr>
                            <m:t>𝑑h</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𝑚</m:t>
                          </m:r>
                          <m:r>
                            <a:rPr lang="en-US" b="0" i="1" smtClean="0">
                              <a:solidFill>
                                <a:schemeClr val="tx1"/>
                              </a:solidFill>
                              <a:latin typeface="Cambria Math" panose="02040503050406030204" pitchFamily="18" charset="0"/>
                              <a:ea typeface="Cambria Math" panose="02040503050406030204" pitchFamily="18" charset="0"/>
                            </a:rPr>
                            <m:t>]</m:t>
                          </m:r>
                        </m:den>
                      </m:f>
                      <m:r>
                        <a:rPr lang="en-US" b="0" i="1" smtClean="0">
                          <a:solidFill>
                            <a:schemeClr val="tx1"/>
                          </a:solidFill>
                          <a:latin typeface="Cambria Math" panose="02040503050406030204" pitchFamily="18" charset="0"/>
                          <a:ea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𝜀</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e>
                          </m:d>
                        </m:e>
                      </m:d>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𝑑</m:t>
                          </m:r>
                        </m:num>
                        <m:den>
                          <m:r>
                            <a:rPr lang="en-US" b="0" i="1" smtClean="0">
                              <a:solidFill>
                                <a:schemeClr val="tx1"/>
                              </a:solidFill>
                              <a:latin typeface="Cambria Math" panose="02040503050406030204" pitchFamily="18" charset="0"/>
                              <a:ea typeface="Cambria Math" panose="02040503050406030204" pitchFamily="18" charset="0"/>
                            </a:rPr>
                            <m:t>𝑑h</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𝑚</m:t>
                              </m:r>
                            </m:e>
                          </m:d>
                        </m:den>
                      </m:f>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𝑍</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e>
                          </m:d>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𝑌</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e>
                          </m:d>
                        </m:e>
                      </m:d>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𝑑</m:t>
                          </m:r>
                        </m:num>
                        <m:den>
                          <m:r>
                            <a:rPr lang="en-US" b="0" i="1" smtClean="0">
                              <a:solidFill>
                                <a:schemeClr val="tx1"/>
                              </a:solidFill>
                              <a:latin typeface="Cambria Math" panose="02040503050406030204" pitchFamily="18" charset="0"/>
                              <a:ea typeface="Cambria Math" panose="02040503050406030204" pitchFamily="18" charset="0"/>
                            </a:rPr>
                            <m:t>𝑑h</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𝑚</m:t>
                          </m:r>
                          <m:r>
                            <a:rPr lang="en-US" b="0" i="1" smtClean="0">
                              <a:solidFill>
                                <a:schemeClr val="tx1"/>
                              </a:solidFill>
                              <a:latin typeface="Cambria Math" panose="02040503050406030204" pitchFamily="18" charset="0"/>
                              <a:ea typeface="Cambria Math" panose="02040503050406030204" pitchFamily="18" charset="0"/>
                            </a:rPr>
                            <m:t>]</m:t>
                          </m:r>
                        </m:den>
                      </m:f>
                      <m:r>
                        <a:rPr lang="en-US" b="0" i="1" smtClean="0">
                          <a:solidFill>
                            <a:schemeClr val="tx1"/>
                          </a:solidFill>
                          <a:latin typeface="Cambria Math" panose="02040503050406030204" pitchFamily="18" charset="0"/>
                          <a:ea typeface="Cambria Math" panose="02040503050406030204" pitchFamily="18" charset="0"/>
                        </a:rPr>
                        <m:t>𝑌</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e>
                      </m:d>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𝑋</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𝑚</m:t>
                          </m:r>
                        </m:e>
                      </m:d>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𝑡h𝑎𝑡</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𝑖𝑠</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𝑍</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e>
                      </m:d>
                      <m:r>
                        <a:rPr lang="en-US" b="0" i="1" smtClean="0">
                          <a:solidFill>
                            <a:schemeClr val="tx1"/>
                          </a:solidFill>
                          <a:latin typeface="Cambria Math" panose="02040503050406030204" pitchFamily="18" charset="0"/>
                          <a:ea typeface="Cambria Math" panose="02040503050406030204" pitchFamily="18" charset="0"/>
                        </a:rPr>
                        <m:t>𝑖𝑠</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𝑡h𝑒</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𝑛𝑜𝑖𝑠𝑒</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h𝑒𝑛𝑐𝑒</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𝑡h𝑒</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𝑑𝑒𝑟𝑖𝑣𝑎𝑡𝑖𝑣𝑒</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𝑣𝑎𝑛𝑖𝑠h𝑒𝑠</m:t>
                      </m:r>
                    </m:oMath>
                  </m:oMathPara>
                </a14:m>
                <a:endParaRPr lang="en-US" dirty="0">
                  <a:solidFill>
                    <a:schemeClr val="tx1"/>
                  </a:solidFill>
                  <a:latin typeface="Cambria Math" panose="02040503050406030204" pitchFamily="18" charset="0"/>
                  <a:ea typeface="Cambria Math" panose="02040503050406030204" pitchFamily="18" charset="0"/>
                </a:endParaRPr>
              </a:p>
              <a:p>
                <a:pPr marL="0" indent="0">
                  <a:buNone/>
                </a:pPr>
                <a:endParaRPr lang="en-US" dirty="0">
                  <a:solidFill>
                    <a:schemeClr val="tx1"/>
                  </a:solidFill>
                  <a:latin typeface="Cambria Math" panose="02040503050406030204" pitchFamily="18" charset="0"/>
                  <a:ea typeface="Cambria Math" panose="02040503050406030204" pitchFamily="18" charset="0"/>
                </a:endParaRPr>
              </a:p>
              <a:p>
                <a:pPr marL="0" indent="0">
                  <a:buNone/>
                </a:pPr>
                <a:r>
                  <a:rPr lang="en-US" dirty="0">
                    <a:solidFill>
                      <a:schemeClr val="tx1"/>
                    </a:solidFill>
                    <a:latin typeface="Cambria Math" panose="02040503050406030204" pitchFamily="18" charset="0"/>
                    <a:ea typeface="Cambria Math" panose="02040503050406030204" pitchFamily="18" charset="0"/>
                  </a:rPr>
                  <a:t>Thus, the system of equations, is </a:t>
                </a:r>
              </a:p>
              <a:p>
                <a:pPr marL="0" indent="0">
                  <a:buNone/>
                </a:pP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𝜀</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e>
                        </m:d>
                        <m:r>
                          <a:rPr lang="en-US" b="0" i="1" smtClean="0">
                            <a:solidFill>
                              <a:schemeClr val="tx1"/>
                            </a:solidFill>
                            <a:latin typeface="Cambria Math" panose="02040503050406030204" pitchFamily="18" charset="0"/>
                            <a:ea typeface="Cambria Math" panose="02040503050406030204" pitchFamily="18" charset="0"/>
                          </a:rPr>
                          <m:t>𝑋</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𝑚</m:t>
                            </m:r>
                          </m:e>
                        </m:d>
                      </m:e>
                    </m:d>
                    <m:r>
                      <a:rPr lang="en-US" b="0" i="1" smtClean="0">
                        <a:solidFill>
                          <a:schemeClr val="tx1"/>
                        </a:solidFill>
                        <a:latin typeface="Cambria Math" panose="02040503050406030204" pitchFamily="18" charset="0"/>
                        <a:ea typeface="Cambria Math" panose="02040503050406030204" pitchFamily="18" charset="0"/>
                      </a:rPr>
                      <m:t>=0, </m:t>
                    </m:r>
                    <m:r>
                      <a:rPr lang="en-US" b="0" i="1" smtClean="0">
                        <a:solidFill>
                          <a:schemeClr val="tx1"/>
                        </a:solidFill>
                        <a:latin typeface="Cambria Math" panose="02040503050406030204" pitchFamily="18" charset="0"/>
                        <a:ea typeface="Cambria Math" panose="02040503050406030204" pitchFamily="18" charset="0"/>
                      </a:rPr>
                      <m:t>𝑓𝑜𝑟</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𝑚</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𝜖</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𝑛</m:t>
                        </m:r>
                      </m:e>
                      <m:sub>
                        <m:r>
                          <a:rPr lang="en-US" b="0" i="1" smtClean="0">
                            <a:solidFill>
                              <a:schemeClr val="tx1"/>
                            </a:solidFill>
                            <a:latin typeface="Cambria Math" panose="02040503050406030204" pitchFamily="18" charset="0"/>
                            <a:ea typeface="Cambria Math" panose="02040503050406030204" pitchFamily="18" charset="0"/>
                          </a:rPr>
                          <m:t>1</m:t>
                        </m:r>
                      </m:sub>
                    </m:sSub>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𝑛</m:t>
                        </m:r>
                      </m:e>
                      <m:sub>
                        <m:r>
                          <a:rPr lang="en-US" b="0" i="1" smtClean="0">
                            <a:solidFill>
                              <a:schemeClr val="tx1"/>
                            </a:solidFill>
                            <a:latin typeface="Cambria Math" panose="02040503050406030204" pitchFamily="18" charset="0"/>
                            <a:ea typeface="Cambria Math" panose="02040503050406030204" pitchFamily="18" charset="0"/>
                          </a:rPr>
                          <m:t>2</m:t>
                        </m:r>
                      </m:sub>
                    </m:sSub>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latin typeface="Cambria Math" panose="02040503050406030204" pitchFamily="18" charset="0"/>
                    <a:ea typeface="Cambria Math" panose="02040503050406030204" pitchFamily="18" charset="0"/>
                  </a:rPr>
                  <a:t> </a:t>
                </a:r>
              </a:p>
            </p:txBody>
          </p:sp>
        </mc:Choice>
        <mc:Fallback xmlns="">
          <p:sp>
            <p:nvSpPr>
              <p:cNvPr id="3" name="Content Placeholder 2">
                <a:extLst>
                  <a:ext uri="{FF2B5EF4-FFF2-40B4-BE49-F238E27FC236}">
                    <a16:creationId xmlns:a16="http://schemas.microsoft.com/office/drawing/2014/main" id="{43A14581-40A8-0C93-C6E8-4210F2F65BAE}"/>
                  </a:ext>
                </a:extLst>
              </p:cNvPr>
              <p:cNvSpPr>
                <a:spLocks noGrp="1" noRot="1" noChangeAspect="1" noMove="1" noResize="1" noEditPoints="1" noAdjustHandles="1" noChangeArrowheads="1" noChangeShapeType="1" noTextEdit="1"/>
              </p:cNvSpPr>
              <p:nvPr>
                <p:ph idx="1"/>
              </p:nvPr>
            </p:nvSpPr>
            <p:spPr>
              <a:xfrm>
                <a:off x="685800" y="1677970"/>
                <a:ext cx="10820400" cy="4540715"/>
              </a:xfrm>
              <a:blipFill>
                <a:blip r:embed="rId2"/>
                <a:stretch>
                  <a:fillRect l="-563" t="-2550"/>
                </a:stretch>
              </a:blipFill>
            </p:spPr>
            <p:txBody>
              <a:bodyPr/>
              <a:lstStyle/>
              <a:p>
                <a:r>
                  <a:rPr lang="en-US">
                    <a:noFill/>
                  </a:rPr>
                  <a:t> </a:t>
                </a:r>
              </a:p>
            </p:txBody>
          </p:sp>
        </mc:Fallback>
      </mc:AlternateContent>
    </p:spTree>
    <p:extLst>
      <p:ext uri="{BB962C8B-B14F-4D97-AF65-F5344CB8AC3E}">
        <p14:creationId xmlns:p14="http://schemas.microsoft.com/office/powerpoint/2010/main" val="16408102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circle(in)">
                                      <p:cBhvr>
                                        <p:cTn id="32" dur="20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circle(in)">
                                      <p:cBhvr>
                                        <p:cTn id="3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2148B0-A742-7F5A-8372-2AFBCE17A958}"/>
                  </a:ext>
                </a:extLst>
              </p:cNvPr>
              <p:cNvSpPr>
                <a:spLocks noGrp="1"/>
              </p:cNvSpPr>
              <p:nvPr>
                <p:ph idx="1"/>
              </p:nvPr>
            </p:nvSpPr>
            <p:spPr>
              <a:xfrm>
                <a:off x="685800" y="1470581"/>
                <a:ext cx="10820400" cy="4748104"/>
              </a:xfrm>
            </p:spPr>
            <p:txBody>
              <a:bodyPr>
                <a:normAutofit fontScale="92500" lnSpcReduction="10000"/>
              </a:bodyPr>
              <a:lstStyle/>
              <a:p>
                <a:pPr marL="0" indent="0">
                  <a:buNone/>
                </a:pPr>
                <a:r>
                  <a:rPr lang="en-US" dirty="0">
                    <a:solidFill>
                      <a:srgbClr val="00B0F0"/>
                    </a:solidFill>
                    <a:latin typeface="Cambria Math" panose="02040503050406030204" pitchFamily="18" charset="0"/>
                    <a:ea typeface="Cambria Math" panose="02040503050406030204" pitchFamily="18" charset="0"/>
                  </a:rPr>
                  <a:t>Which can be written as</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B0F0"/>
                          </a:solidFill>
                          <a:latin typeface="Cambria Math" panose="02040503050406030204" pitchFamily="18" charset="0"/>
                          <a:ea typeface="Cambria Math" panose="02040503050406030204" pitchFamily="18" charset="0"/>
                        </a:rPr>
                        <m:t>𝐸</m:t>
                      </m:r>
                      <m:d>
                        <m:dPr>
                          <m:begChr m:val="["/>
                          <m:endChr m:val="]"/>
                          <m:ctrlPr>
                            <a:rPr lang="en-US" b="0" i="1" smtClean="0">
                              <a:solidFill>
                                <a:srgbClr val="00B0F0"/>
                              </a:solidFill>
                              <a:latin typeface="Cambria Math" panose="02040503050406030204" pitchFamily="18" charset="0"/>
                              <a:ea typeface="Cambria Math" panose="02040503050406030204" pitchFamily="18" charset="0"/>
                            </a:rPr>
                          </m:ctrlPr>
                        </m:dPr>
                        <m:e>
                          <m:r>
                            <a:rPr lang="en-US" b="0" i="1" smtClean="0">
                              <a:solidFill>
                                <a:srgbClr val="00B0F0"/>
                              </a:solidFill>
                              <a:latin typeface="Cambria Math" panose="02040503050406030204" pitchFamily="18" charset="0"/>
                              <a:ea typeface="Cambria Math" panose="02040503050406030204" pitchFamily="18" charset="0"/>
                            </a:rPr>
                            <m:t>𝜀</m:t>
                          </m:r>
                          <m:d>
                            <m:dPr>
                              <m:begChr m:val="["/>
                              <m:endChr m:val="]"/>
                              <m:ctrlPr>
                                <a:rPr lang="en-US" b="0" i="1" smtClean="0">
                                  <a:solidFill>
                                    <a:srgbClr val="00B0F0"/>
                                  </a:solidFill>
                                  <a:latin typeface="Cambria Math" panose="02040503050406030204" pitchFamily="18" charset="0"/>
                                  <a:ea typeface="Cambria Math" panose="02040503050406030204" pitchFamily="18" charset="0"/>
                                </a:rPr>
                              </m:ctrlPr>
                            </m:dPr>
                            <m:e>
                              <m:r>
                                <a:rPr lang="en-US" b="0" i="1" smtClean="0">
                                  <a:solidFill>
                                    <a:srgbClr val="00B0F0"/>
                                  </a:solidFill>
                                  <a:latin typeface="Cambria Math" panose="02040503050406030204" pitchFamily="18" charset="0"/>
                                  <a:ea typeface="Cambria Math" panose="02040503050406030204" pitchFamily="18" charset="0"/>
                                </a:rPr>
                                <m:t>𝑛</m:t>
                              </m:r>
                            </m:e>
                          </m:d>
                          <m:r>
                            <a:rPr lang="en-US" b="0" i="1" smtClean="0">
                              <a:solidFill>
                                <a:srgbClr val="00B0F0"/>
                              </a:solidFill>
                              <a:latin typeface="Cambria Math" panose="02040503050406030204" pitchFamily="18" charset="0"/>
                              <a:ea typeface="Cambria Math" panose="02040503050406030204" pitchFamily="18" charset="0"/>
                            </a:rPr>
                            <m:t>𝑋</m:t>
                          </m:r>
                          <m:d>
                            <m:dPr>
                              <m:begChr m:val="["/>
                              <m:endChr m:val="]"/>
                              <m:ctrlPr>
                                <a:rPr lang="en-US" b="0" i="1" smtClean="0">
                                  <a:solidFill>
                                    <a:srgbClr val="00B0F0"/>
                                  </a:solidFill>
                                  <a:latin typeface="Cambria Math" panose="02040503050406030204" pitchFamily="18" charset="0"/>
                                  <a:ea typeface="Cambria Math" panose="02040503050406030204" pitchFamily="18" charset="0"/>
                                </a:rPr>
                              </m:ctrlPr>
                            </m:dPr>
                            <m:e>
                              <m:r>
                                <a:rPr lang="en-US" b="0" i="1" smtClean="0">
                                  <a:solidFill>
                                    <a:srgbClr val="00B0F0"/>
                                  </a:solidFill>
                                  <a:latin typeface="Cambria Math" panose="02040503050406030204" pitchFamily="18" charset="0"/>
                                  <a:ea typeface="Cambria Math" panose="02040503050406030204" pitchFamily="18" charset="0"/>
                                </a:rPr>
                                <m:t>𝑚</m:t>
                              </m:r>
                            </m:e>
                          </m:d>
                        </m:e>
                      </m:d>
                      <m:r>
                        <a:rPr lang="en-US" b="0" i="1" smtClean="0">
                          <a:solidFill>
                            <a:srgbClr val="00B0F0"/>
                          </a:solidFill>
                          <a:latin typeface="Cambria Math" panose="02040503050406030204" pitchFamily="18" charset="0"/>
                          <a:ea typeface="Cambria Math" panose="02040503050406030204" pitchFamily="18" charset="0"/>
                        </a:rPr>
                        <m:t>=0, </m:t>
                      </m:r>
                      <m:r>
                        <a:rPr lang="en-US" b="0" i="1" smtClean="0">
                          <a:solidFill>
                            <a:srgbClr val="00B0F0"/>
                          </a:solidFill>
                          <a:latin typeface="Cambria Math" panose="02040503050406030204" pitchFamily="18" charset="0"/>
                          <a:ea typeface="Cambria Math" panose="02040503050406030204" pitchFamily="18" charset="0"/>
                        </a:rPr>
                        <m:t>𝑓𝑜𝑟</m:t>
                      </m:r>
                      <m:r>
                        <a:rPr lang="en-US" b="0" i="1" smtClean="0">
                          <a:solidFill>
                            <a:srgbClr val="00B0F0"/>
                          </a:solidFill>
                          <a:latin typeface="Cambria Math" panose="02040503050406030204" pitchFamily="18" charset="0"/>
                          <a:ea typeface="Cambria Math" panose="02040503050406030204" pitchFamily="18" charset="0"/>
                        </a:rPr>
                        <m:t> </m:t>
                      </m:r>
                      <m:r>
                        <a:rPr lang="en-US" b="0" i="1" smtClean="0">
                          <a:solidFill>
                            <a:srgbClr val="00B0F0"/>
                          </a:solidFill>
                          <a:latin typeface="Cambria Math" panose="02040503050406030204" pitchFamily="18" charset="0"/>
                          <a:ea typeface="Cambria Math" panose="02040503050406030204" pitchFamily="18" charset="0"/>
                        </a:rPr>
                        <m:t>𝑚</m:t>
                      </m:r>
                      <m:r>
                        <a:rPr lang="en-US" b="0" i="1" smtClean="0">
                          <a:solidFill>
                            <a:srgbClr val="00B0F0"/>
                          </a:solidFill>
                          <a:latin typeface="Cambria Math" panose="02040503050406030204" pitchFamily="18" charset="0"/>
                          <a:ea typeface="Cambria Math" panose="02040503050406030204" pitchFamily="18" charset="0"/>
                        </a:rPr>
                        <m:t>𝜖</m:t>
                      </m:r>
                      <m:r>
                        <a:rPr lang="en-US" b="0" i="1" smtClean="0">
                          <a:solidFill>
                            <a:srgbClr val="00B0F0"/>
                          </a:solidFill>
                          <a:latin typeface="Cambria Math" panose="02040503050406030204" pitchFamily="18" charset="0"/>
                          <a:ea typeface="Cambria Math" panose="02040503050406030204" pitchFamily="18" charset="0"/>
                        </a:rPr>
                        <m:t>[</m:t>
                      </m:r>
                      <m:sSub>
                        <m:sSubPr>
                          <m:ctrlPr>
                            <a:rPr lang="en-US" b="0" i="1" smtClean="0">
                              <a:solidFill>
                                <a:srgbClr val="00B0F0"/>
                              </a:solidFill>
                              <a:latin typeface="Cambria Math" panose="02040503050406030204" pitchFamily="18" charset="0"/>
                              <a:ea typeface="Cambria Math" panose="02040503050406030204" pitchFamily="18" charset="0"/>
                            </a:rPr>
                          </m:ctrlPr>
                        </m:sSubPr>
                        <m:e>
                          <m:r>
                            <a:rPr lang="en-US" b="0" i="1" smtClean="0">
                              <a:solidFill>
                                <a:srgbClr val="00B0F0"/>
                              </a:solidFill>
                              <a:latin typeface="Cambria Math" panose="02040503050406030204" pitchFamily="18" charset="0"/>
                              <a:ea typeface="Cambria Math" panose="02040503050406030204" pitchFamily="18" charset="0"/>
                            </a:rPr>
                            <m:t>𝑛</m:t>
                          </m:r>
                        </m:e>
                        <m:sub>
                          <m:r>
                            <a:rPr lang="en-US" b="0" i="1" smtClean="0">
                              <a:solidFill>
                                <a:srgbClr val="00B0F0"/>
                              </a:solidFill>
                              <a:latin typeface="Cambria Math" panose="02040503050406030204" pitchFamily="18" charset="0"/>
                              <a:ea typeface="Cambria Math" panose="02040503050406030204" pitchFamily="18" charset="0"/>
                            </a:rPr>
                            <m:t>1</m:t>
                          </m:r>
                        </m:sub>
                      </m:sSub>
                      <m:r>
                        <a:rPr lang="en-US" b="0" i="1" smtClean="0">
                          <a:solidFill>
                            <a:srgbClr val="00B0F0"/>
                          </a:solidFill>
                          <a:latin typeface="Cambria Math" panose="02040503050406030204" pitchFamily="18" charset="0"/>
                          <a:ea typeface="Cambria Math" panose="02040503050406030204" pitchFamily="18" charset="0"/>
                        </a:rPr>
                        <m:t>,</m:t>
                      </m:r>
                      <m:sSub>
                        <m:sSubPr>
                          <m:ctrlPr>
                            <a:rPr lang="en-US" b="0" i="1" smtClean="0">
                              <a:solidFill>
                                <a:srgbClr val="00B0F0"/>
                              </a:solidFill>
                              <a:latin typeface="Cambria Math" panose="02040503050406030204" pitchFamily="18" charset="0"/>
                              <a:ea typeface="Cambria Math" panose="02040503050406030204" pitchFamily="18" charset="0"/>
                            </a:rPr>
                          </m:ctrlPr>
                        </m:sSubPr>
                        <m:e>
                          <m:r>
                            <a:rPr lang="en-US" b="0" i="1" smtClean="0">
                              <a:solidFill>
                                <a:srgbClr val="00B0F0"/>
                              </a:solidFill>
                              <a:latin typeface="Cambria Math" panose="02040503050406030204" pitchFamily="18" charset="0"/>
                              <a:ea typeface="Cambria Math" panose="02040503050406030204" pitchFamily="18" charset="0"/>
                            </a:rPr>
                            <m:t>𝑛</m:t>
                          </m:r>
                        </m:e>
                        <m:sub>
                          <m:r>
                            <a:rPr lang="en-US" b="0" i="1" smtClean="0">
                              <a:solidFill>
                                <a:srgbClr val="00B0F0"/>
                              </a:solidFill>
                              <a:latin typeface="Cambria Math" panose="02040503050406030204" pitchFamily="18" charset="0"/>
                              <a:ea typeface="Cambria Math" panose="02040503050406030204" pitchFamily="18" charset="0"/>
                            </a:rPr>
                            <m:t>2</m:t>
                          </m:r>
                        </m:sub>
                      </m:sSub>
                      <m:r>
                        <a:rPr lang="en-US" b="0" i="1" smtClean="0">
                          <a:solidFill>
                            <a:srgbClr val="00B0F0"/>
                          </a:solidFill>
                          <a:latin typeface="Cambria Math" panose="02040503050406030204" pitchFamily="18" charset="0"/>
                          <a:ea typeface="Cambria Math" panose="02040503050406030204" pitchFamily="18" charset="0"/>
                        </a:rPr>
                        <m:t>] </m:t>
                      </m:r>
                    </m:oMath>
                  </m:oMathPara>
                </a14:m>
                <a:endParaRPr lang="en-US" dirty="0">
                  <a:solidFill>
                    <a:srgbClr val="00B0F0"/>
                  </a:solidFill>
                  <a:latin typeface="Cambria Math" panose="02040503050406030204" pitchFamily="18" charset="0"/>
                  <a:ea typeface="Cambria Math" panose="02040503050406030204" pitchFamily="18" charset="0"/>
                </a:endParaRPr>
              </a:p>
              <a:p>
                <a:pPr marL="0" indent="0">
                  <a:buNone/>
                </a:pPr>
                <a:r>
                  <a:rPr lang="en-US" dirty="0">
                    <a:solidFill>
                      <a:srgbClr val="00B0F0"/>
                    </a:solidFill>
                    <a:latin typeface="Cambria Math" panose="02040503050406030204" pitchFamily="18" charset="0"/>
                    <a:ea typeface="Cambria Math" panose="02040503050406030204" pitchFamily="18" charset="0"/>
                  </a:rPr>
                  <a:t>Now, according to the Orthogonality principle, which states that, </a:t>
                </a:r>
                <a:r>
                  <a:rPr lang="en-US" i="1" dirty="0">
                    <a:solidFill>
                      <a:schemeClr val="tx2"/>
                    </a:solidFill>
                    <a:latin typeface="Cambria Math" panose="02040503050406030204" pitchFamily="18" charset="0"/>
                    <a:ea typeface="Cambria Math" panose="02040503050406030204" pitchFamily="18" charset="0"/>
                  </a:rPr>
                  <a:t>the filter minimizes the mean square error, will ensure that the observed data would be orthogonal to the error</a:t>
                </a:r>
              </a:p>
              <a:p>
                <a:pPr marL="0" indent="0">
                  <a:buNone/>
                </a:pPr>
                <a:r>
                  <a:rPr lang="en-US" dirty="0">
                    <a:solidFill>
                      <a:srgbClr val="00B0F0"/>
                    </a:solidFill>
                    <a:latin typeface="Cambria Math" panose="02040503050406030204" pitchFamily="18" charset="0"/>
                    <a:ea typeface="Cambria Math" panose="02040503050406030204" pitchFamily="18" charset="0"/>
                  </a:rPr>
                  <a:t>We employ this principle here and obtain</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B0F0"/>
                          </a:solidFill>
                          <a:latin typeface="Cambria Math" panose="02040503050406030204" pitchFamily="18" charset="0"/>
                          <a:ea typeface="Cambria Math" panose="02040503050406030204" pitchFamily="18" charset="0"/>
                        </a:rPr>
                        <m:t>𝐸</m:t>
                      </m:r>
                      <m:d>
                        <m:dPr>
                          <m:begChr m:val="["/>
                          <m:endChr m:val="]"/>
                          <m:ctrlPr>
                            <a:rPr lang="en-US" b="0" i="1" smtClean="0">
                              <a:solidFill>
                                <a:srgbClr val="00B0F0"/>
                              </a:solidFill>
                              <a:latin typeface="Cambria Math" panose="02040503050406030204" pitchFamily="18" charset="0"/>
                              <a:ea typeface="Cambria Math" panose="02040503050406030204" pitchFamily="18" charset="0"/>
                            </a:rPr>
                          </m:ctrlPr>
                        </m:dPr>
                        <m:e>
                          <m:r>
                            <a:rPr lang="en-US" b="0" i="1" smtClean="0">
                              <a:solidFill>
                                <a:srgbClr val="00B0F0"/>
                              </a:solidFill>
                              <a:latin typeface="Cambria Math" panose="02040503050406030204" pitchFamily="18" charset="0"/>
                              <a:ea typeface="Cambria Math" panose="02040503050406030204" pitchFamily="18" charset="0"/>
                            </a:rPr>
                            <m:t>𝜀</m:t>
                          </m:r>
                          <m:d>
                            <m:dPr>
                              <m:begChr m:val="["/>
                              <m:endChr m:val="]"/>
                              <m:ctrlPr>
                                <a:rPr lang="en-US" b="0" i="1" smtClean="0">
                                  <a:solidFill>
                                    <a:srgbClr val="00B0F0"/>
                                  </a:solidFill>
                                  <a:latin typeface="Cambria Math" panose="02040503050406030204" pitchFamily="18" charset="0"/>
                                  <a:ea typeface="Cambria Math" panose="02040503050406030204" pitchFamily="18" charset="0"/>
                                </a:rPr>
                              </m:ctrlPr>
                            </m:dPr>
                            <m:e>
                              <m:r>
                                <a:rPr lang="en-US" b="0" i="1" smtClean="0">
                                  <a:solidFill>
                                    <a:srgbClr val="00B0F0"/>
                                  </a:solidFill>
                                  <a:latin typeface="Cambria Math" panose="02040503050406030204" pitchFamily="18" charset="0"/>
                                  <a:ea typeface="Cambria Math" panose="02040503050406030204" pitchFamily="18" charset="0"/>
                                </a:rPr>
                                <m:t>𝑛</m:t>
                              </m:r>
                            </m:e>
                          </m:d>
                          <m:r>
                            <a:rPr lang="en-US" b="0" i="1" smtClean="0">
                              <a:solidFill>
                                <a:srgbClr val="00B0F0"/>
                              </a:solidFill>
                              <a:latin typeface="Cambria Math" panose="02040503050406030204" pitchFamily="18" charset="0"/>
                              <a:ea typeface="Cambria Math" panose="02040503050406030204" pitchFamily="18" charset="0"/>
                            </a:rPr>
                            <m:t>𝑋</m:t>
                          </m:r>
                          <m:d>
                            <m:dPr>
                              <m:begChr m:val="["/>
                              <m:endChr m:val="]"/>
                              <m:ctrlPr>
                                <a:rPr lang="en-US" b="0" i="1" smtClean="0">
                                  <a:solidFill>
                                    <a:srgbClr val="00B0F0"/>
                                  </a:solidFill>
                                  <a:latin typeface="Cambria Math" panose="02040503050406030204" pitchFamily="18" charset="0"/>
                                  <a:ea typeface="Cambria Math" panose="02040503050406030204" pitchFamily="18" charset="0"/>
                                </a:rPr>
                              </m:ctrlPr>
                            </m:dPr>
                            <m:e>
                              <m:r>
                                <a:rPr lang="en-US" b="0" i="1" smtClean="0">
                                  <a:solidFill>
                                    <a:srgbClr val="00B0F0"/>
                                  </a:solidFill>
                                  <a:latin typeface="Cambria Math" panose="02040503050406030204" pitchFamily="18" charset="0"/>
                                  <a:ea typeface="Cambria Math" panose="02040503050406030204" pitchFamily="18" charset="0"/>
                                </a:rPr>
                                <m:t>𝑚</m:t>
                              </m:r>
                            </m:e>
                          </m:d>
                        </m:e>
                      </m:d>
                      <m:r>
                        <a:rPr lang="en-US" b="0" i="1" smtClean="0">
                          <a:solidFill>
                            <a:srgbClr val="00B0F0"/>
                          </a:solidFill>
                          <a:latin typeface="Cambria Math" panose="02040503050406030204" pitchFamily="18" charset="0"/>
                          <a:ea typeface="Cambria Math" panose="02040503050406030204" pitchFamily="18" charset="0"/>
                        </a:rPr>
                        <m:t>=</m:t>
                      </m:r>
                      <m:r>
                        <a:rPr lang="en-US" b="0" i="1" smtClean="0">
                          <a:solidFill>
                            <a:srgbClr val="00B0F0"/>
                          </a:solidFill>
                          <a:latin typeface="Cambria Math" panose="02040503050406030204" pitchFamily="18" charset="0"/>
                          <a:ea typeface="Cambria Math" panose="02040503050406030204" pitchFamily="18" charset="0"/>
                        </a:rPr>
                        <m:t>𝐸</m:t>
                      </m:r>
                      <m:d>
                        <m:dPr>
                          <m:begChr m:val="["/>
                          <m:endChr m:val="]"/>
                          <m:ctrlPr>
                            <a:rPr lang="en-US" b="0" i="1" smtClean="0">
                              <a:solidFill>
                                <a:srgbClr val="00B0F0"/>
                              </a:solidFill>
                              <a:latin typeface="Cambria Math" panose="02040503050406030204" pitchFamily="18" charset="0"/>
                              <a:ea typeface="Cambria Math" panose="02040503050406030204" pitchFamily="18" charset="0"/>
                            </a:rPr>
                          </m:ctrlPr>
                        </m:dPr>
                        <m:e>
                          <m:d>
                            <m:dPr>
                              <m:ctrlPr>
                                <a:rPr lang="en-US" b="0" i="1" smtClean="0">
                                  <a:solidFill>
                                    <a:srgbClr val="00B0F0"/>
                                  </a:solidFill>
                                  <a:latin typeface="Cambria Math" panose="02040503050406030204" pitchFamily="18" charset="0"/>
                                  <a:ea typeface="Cambria Math" panose="02040503050406030204" pitchFamily="18" charset="0"/>
                                </a:rPr>
                              </m:ctrlPr>
                            </m:dPr>
                            <m:e>
                              <m:r>
                                <a:rPr lang="en-US" b="0" i="1" smtClean="0">
                                  <a:solidFill>
                                    <a:srgbClr val="00B0F0"/>
                                  </a:solidFill>
                                  <a:latin typeface="Cambria Math" panose="02040503050406030204" pitchFamily="18" charset="0"/>
                                  <a:ea typeface="Cambria Math" panose="02040503050406030204" pitchFamily="18" charset="0"/>
                                </a:rPr>
                                <m:t>𝑍</m:t>
                              </m:r>
                              <m:d>
                                <m:dPr>
                                  <m:ctrlPr>
                                    <a:rPr lang="en-US" b="0" i="1" smtClean="0">
                                      <a:solidFill>
                                        <a:srgbClr val="00B0F0"/>
                                      </a:solidFill>
                                      <a:latin typeface="Cambria Math" panose="02040503050406030204" pitchFamily="18" charset="0"/>
                                      <a:ea typeface="Cambria Math" panose="02040503050406030204" pitchFamily="18" charset="0"/>
                                    </a:rPr>
                                  </m:ctrlPr>
                                </m:dPr>
                                <m:e>
                                  <m:r>
                                    <a:rPr lang="en-US" b="0" i="1" smtClean="0">
                                      <a:solidFill>
                                        <a:srgbClr val="00B0F0"/>
                                      </a:solidFill>
                                      <a:latin typeface="Cambria Math" panose="02040503050406030204" pitchFamily="18" charset="0"/>
                                      <a:ea typeface="Cambria Math" panose="02040503050406030204" pitchFamily="18" charset="0"/>
                                    </a:rPr>
                                    <m:t>𝑛</m:t>
                                  </m:r>
                                </m:e>
                              </m:d>
                              <m:r>
                                <a:rPr lang="en-US" b="0" i="1" smtClean="0">
                                  <a:solidFill>
                                    <a:srgbClr val="00B0F0"/>
                                  </a:solidFill>
                                  <a:latin typeface="Cambria Math" panose="02040503050406030204" pitchFamily="18" charset="0"/>
                                  <a:ea typeface="Cambria Math" panose="02040503050406030204" pitchFamily="18" charset="0"/>
                                </a:rPr>
                                <m:t> − </m:t>
                              </m:r>
                              <m:nary>
                                <m:naryPr>
                                  <m:chr m:val="∑"/>
                                  <m:ctrlPr>
                                    <a:rPr lang="en-US" b="0" i="1" smtClean="0">
                                      <a:solidFill>
                                        <a:srgbClr val="00B0F0"/>
                                      </a:solidFill>
                                      <a:latin typeface="Cambria Math" panose="02040503050406030204" pitchFamily="18" charset="0"/>
                                      <a:ea typeface="Cambria Math" panose="02040503050406030204" pitchFamily="18" charset="0"/>
                                    </a:rPr>
                                  </m:ctrlPr>
                                </m:naryPr>
                                <m:sub>
                                  <m:r>
                                    <m:rPr>
                                      <m:brk m:alnAt="23"/>
                                    </m:rPr>
                                    <a:rPr lang="en-US" b="0" i="1" smtClean="0">
                                      <a:solidFill>
                                        <a:srgbClr val="00B0F0"/>
                                      </a:solidFill>
                                      <a:latin typeface="Cambria Math" panose="02040503050406030204" pitchFamily="18" charset="0"/>
                                      <a:ea typeface="Cambria Math" panose="02040503050406030204" pitchFamily="18" charset="0"/>
                                    </a:rPr>
                                    <m:t>𝑘</m:t>
                                  </m:r>
                                  <m:r>
                                    <a:rPr lang="en-US" b="0" i="1" smtClean="0">
                                      <a:solidFill>
                                        <a:srgbClr val="00B0F0"/>
                                      </a:solidFill>
                                      <a:latin typeface="Cambria Math" panose="02040503050406030204" pitchFamily="18" charset="0"/>
                                      <a:ea typeface="Cambria Math" panose="02040503050406030204" pitchFamily="18" charset="0"/>
                                    </a:rPr>
                                    <m:t>=</m:t>
                                  </m:r>
                                  <m:r>
                                    <a:rPr lang="en-US" b="0" i="1" smtClean="0">
                                      <a:solidFill>
                                        <a:srgbClr val="00B0F0"/>
                                      </a:solidFill>
                                      <a:latin typeface="Cambria Math" panose="02040503050406030204" pitchFamily="18" charset="0"/>
                                      <a:ea typeface="Cambria Math" panose="02040503050406030204" pitchFamily="18" charset="0"/>
                                    </a:rPr>
                                    <m:t>𝑛</m:t>
                                  </m:r>
                                  <m:r>
                                    <a:rPr lang="en-US" b="0" i="1" smtClean="0">
                                      <a:solidFill>
                                        <a:srgbClr val="00B0F0"/>
                                      </a:solidFill>
                                      <a:latin typeface="Cambria Math" panose="02040503050406030204" pitchFamily="18" charset="0"/>
                                      <a:ea typeface="Cambria Math" panose="02040503050406030204" pitchFamily="18" charset="0"/>
                                    </a:rPr>
                                    <m:t>1</m:t>
                                  </m:r>
                                </m:sub>
                                <m:sup>
                                  <m:r>
                                    <a:rPr lang="en-US" b="0" i="1" smtClean="0">
                                      <a:solidFill>
                                        <a:srgbClr val="00B0F0"/>
                                      </a:solidFill>
                                      <a:latin typeface="Cambria Math" panose="02040503050406030204" pitchFamily="18" charset="0"/>
                                      <a:ea typeface="Cambria Math" panose="02040503050406030204" pitchFamily="18" charset="0"/>
                                    </a:rPr>
                                    <m:t>𝑛</m:t>
                                  </m:r>
                                  <m:r>
                                    <a:rPr lang="en-US" b="0" i="1" smtClean="0">
                                      <a:solidFill>
                                        <a:srgbClr val="00B0F0"/>
                                      </a:solidFill>
                                      <a:latin typeface="Cambria Math" panose="02040503050406030204" pitchFamily="18" charset="0"/>
                                      <a:ea typeface="Cambria Math" panose="02040503050406030204" pitchFamily="18" charset="0"/>
                                    </a:rPr>
                                    <m:t>2</m:t>
                                  </m:r>
                                </m:sup>
                                <m:e>
                                  <m:r>
                                    <a:rPr lang="en-US" b="0" i="1" smtClean="0">
                                      <a:solidFill>
                                        <a:srgbClr val="00B0F0"/>
                                      </a:solidFill>
                                      <a:latin typeface="Cambria Math" panose="02040503050406030204" pitchFamily="18" charset="0"/>
                                      <a:ea typeface="Cambria Math" panose="02040503050406030204" pitchFamily="18" charset="0"/>
                                    </a:rPr>
                                    <m:t>h</m:t>
                                  </m:r>
                                  <m:d>
                                    <m:dPr>
                                      <m:begChr m:val="["/>
                                      <m:endChr m:val="]"/>
                                      <m:ctrlPr>
                                        <a:rPr lang="en-US" b="0" i="1" smtClean="0">
                                          <a:solidFill>
                                            <a:srgbClr val="00B0F0"/>
                                          </a:solidFill>
                                          <a:latin typeface="Cambria Math" panose="02040503050406030204" pitchFamily="18" charset="0"/>
                                          <a:ea typeface="Cambria Math" panose="02040503050406030204" pitchFamily="18" charset="0"/>
                                        </a:rPr>
                                      </m:ctrlPr>
                                    </m:dPr>
                                    <m:e>
                                      <m:r>
                                        <a:rPr lang="en-US" b="0" i="1" smtClean="0">
                                          <a:solidFill>
                                            <a:srgbClr val="00B0F0"/>
                                          </a:solidFill>
                                          <a:latin typeface="Cambria Math" panose="02040503050406030204" pitchFamily="18" charset="0"/>
                                          <a:ea typeface="Cambria Math" panose="02040503050406030204" pitchFamily="18" charset="0"/>
                                        </a:rPr>
                                        <m:t>𝑛</m:t>
                                      </m:r>
                                      <m:r>
                                        <a:rPr lang="en-US" b="0" i="1" smtClean="0">
                                          <a:solidFill>
                                            <a:srgbClr val="00B0F0"/>
                                          </a:solidFill>
                                          <a:latin typeface="Cambria Math" panose="02040503050406030204" pitchFamily="18" charset="0"/>
                                          <a:ea typeface="Cambria Math" panose="02040503050406030204" pitchFamily="18" charset="0"/>
                                        </a:rPr>
                                        <m:t>−</m:t>
                                      </m:r>
                                      <m:r>
                                        <a:rPr lang="en-US" b="0" i="1" smtClean="0">
                                          <a:solidFill>
                                            <a:srgbClr val="00B0F0"/>
                                          </a:solidFill>
                                          <a:latin typeface="Cambria Math" panose="02040503050406030204" pitchFamily="18" charset="0"/>
                                          <a:ea typeface="Cambria Math" panose="02040503050406030204" pitchFamily="18" charset="0"/>
                                        </a:rPr>
                                        <m:t>𝑘</m:t>
                                      </m:r>
                                    </m:e>
                                  </m:d>
                                  <m:r>
                                    <a:rPr lang="en-US" b="0" i="1" smtClean="0">
                                      <a:solidFill>
                                        <a:srgbClr val="00B0F0"/>
                                      </a:solidFill>
                                      <a:latin typeface="Cambria Math" panose="02040503050406030204" pitchFamily="18" charset="0"/>
                                      <a:ea typeface="Cambria Math" panose="02040503050406030204" pitchFamily="18" charset="0"/>
                                    </a:rPr>
                                    <m:t>𝑋</m:t>
                                  </m:r>
                                  <m:d>
                                    <m:dPr>
                                      <m:begChr m:val="["/>
                                      <m:endChr m:val="]"/>
                                      <m:ctrlPr>
                                        <a:rPr lang="en-US" b="0" i="1" smtClean="0">
                                          <a:solidFill>
                                            <a:srgbClr val="00B0F0"/>
                                          </a:solidFill>
                                          <a:latin typeface="Cambria Math" panose="02040503050406030204" pitchFamily="18" charset="0"/>
                                          <a:ea typeface="Cambria Math" panose="02040503050406030204" pitchFamily="18" charset="0"/>
                                        </a:rPr>
                                      </m:ctrlPr>
                                    </m:dPr>
                                    <m:e>
                                      <m:r>
                                        <a:rPr lang="en-US" b="0" i="1" smtClean="0">
                                          <a:solidFill>
                                            <a:srgbClr val="00B0F0"/>
                                          </a:solidFill>
                                          <a:latin typeface="Cambria Math" panose="02040503050406030204" pitchFamily="18" charset="0"/>
                                          <a:ea typeface="Cambria Math" panose="02040503050406030204" pitchFamily="18" charset="0"/>
                                        </a:rPr>
                                        <m:t>𝑘</m:t>
                                      </m:r>
                                    </m:e>
                                  </m:d>
                                </m:e>
                              </m:nary>
                            </m:e>
                          </m:d>
                          <m:r>
                            <a:rPr lang="en-US" b="0" i="1" smtClean="0">
                              <a:solidFill>
                                <a:srgbClr val="00B0F0"/>
                              </a:solidFill>
                              <a:latin typeface="Cambria Math" panose="02040503050406030204" pitchFamily="18" charset="0"/>
                              <a:ea typeface="Cambria Math" panose="02040503050406030204" pitchFamily="18" charset="0"/>
                            </a:rPr>
                            <m:t>𝑋</m:t>
                          </m:r>
                          <m:d>
                            <m:dPr>
                              <m:begChr m:val="["/>
                              <m:endChr m:val="]"/>
                              <m:ctrlPr>
                                <a:rPr lang="en-US" b="0" i="1" smtClean="0">
                                  <a:solidFill>
                                    <a:srgbClr val="00B0F0"/>
                                  </a:solidFill>
                                  <a:latin typeface="Cambria Math" panose="02040503050406030204" pitchFamily="18" charset="0"/>
                                  <a:ea typeface="Cambria Math" panose="02040503050406030204" pitchFamily="18" charset="0"/>
                                </a:rPr>
                              </m:ctrlPr>
                            </m:dPr>
                            <m:e>
                              <m:r>
                                <a:rPr lang="en-US" b="0" i="1" smtClean="0">
                                  <a:solidFill>
                                    <a:srgbClr val="00B0F0"/>
                                  </a:solidFill>
                                  <a:latin typeface="Cambria Math" panose="02040503050406030204" pitchFamily="18" charset="0"/>
                                  <a:ea typeface="Cambria Math" panose="02040503050406030204" pitchFamily="18" charset="0"/>
                                </a:rPr>
                                <m:t>𝑚</m:t>
                              </m:r>
                            </m:e>
                          </m:d>
                        </m:e>
                      </m:d>
                    </m:oMath>
                  </m:oMathPara>
                </a14:m>
                <a:endParaRPr lang="en-US" b="0" dirty="0">
                  <a:solidFill>
                    <a:srgbClr val="00B0F0"/>
                  </a:solidFill>
                  <a:latin typeface="Cambria Math" panose="02040503050406030204" pitchFamily="18" charset="0"/>
                  <a:ea typeface="Cambria Math" panose="02040503050406030204" pitchFamily="18" charset="0"/>
                </a:endParaRPr>
              </a:p>
              <a:p>
                <a:pPr marL="0" indent="0">
                  <a:buNone/>
                </a:pPr>
                <a:br>
                  <a:rPr lang="en-US" dirty="0">
                    <a:solidFill>
                      <a:srgbClr val="00B0F0"/>
                    </a:solidFill>
                    <a:latin typeface="Cambria Math" panose="02040503050406030204" pitchFamily="18" charset="0"/>
                    <a:ea typeface="Cambria Math" panose="02040503050406030204" pitchFamily="18" charset="0"/>
                  </a:rPr>
                </a:br>
                <a:r>
                  <a:rPr lang="en-US" dirty="0">
                    <a:solidFill>
                      <a:srgbClr val="00B0F0"/>
                    </a:solidFill>
                    <a:latin typeface="Cambria Math" panose="02040503050406030204" pitchFamily="18" charset="0"/>
                    <a:ea typeface="Cambria Math" panose="02040503050406030204" pitchFamily="18" charset="0"/>
                  </a:rPr>
                  <a:t> We also assume all processes to be jointly WSS (Wide sense stationary), thus the expectation can be represented in the form of autocorrelation &amp; cross correlation functions</a:t>
                </a:r>
              </a:p>
              <a:p>
                <a:pPr marL="0" indent="0">
                  <a:buNone/>
                </a:pPr>
                <a:endParaRPr lang="en-US" dirty="0">
                  <a:solidFill>
                    <a:srgbClr val="00B0F0"/>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ctrlPr>
                            <a:rPr lang="en-US" i="1" smtClean="0">
                              <a:solidFill>
                                <a:srgbClr val="00B0F0"/>
                              </a:solidFill>
                              <a:latin typeface="Cambria Math" panose="02040503050406030204" pitchFamily="18" charset="0"/>
                              <a:ea typeface="Cambria Math" panose="02040503050406030204" pitchFamily="18" charset="0"/>
                            </a:rPr>
                          </m:ctrlPr>
                        </m:naryPr>
                        <m:sub>
                          <m:r>
                            <m:rPr>
                              <m:brk m:alnAt="23"/>
                            </m:rPr>
                            <a:rPr lang="en-US" b="0" i="1" smtClean="0">
                              <a:solidFill>
                                <a:srgbClr val="00B0F0"/>
                              </a:solidFill>
                              <a:latin typeface="Cambria Math" panose="02040503050406030204" pitchFamily="18" charset="0"/>
                              <a:ea typeface="Cambria Math" panose="02040503050406030204" pitchFamily="18" charset="0"/>
                            </a:rPr>
                            <m:t>𝑘</m:t>
                          </m:r>
                          <m:r>
                            <a:rPr lang="en-US" b="0" i="1" smtClean="0">
                              <a:solidFill>
                                <a:srgbClr val="00B0F0"/>
                              </a:solidFill>
                              <a:latin typeface="Cambria Math" panose="02040503050406030204" pitchFamily="18" charset="0"/>
                              <a:ea typeface="Cambria Math" panose="02040503050406030204" pitchFamily="18" charset="0"/>
                            </a:rPr>
                            <m:t>=</m:t>
                          </m:r>
                          <m:r>
                            <a:rPr lang="en-US" b="0" i="1" smtClean="0">
                              <a:solidFill>
                                <a:srgbClr val="00B0F0"/>
                              </a:solidFill>
                              <a:latin typeface="Cambria Math" panose="02040503050406030204" pitchFamily="18" charset="0"/>
                              <a:ea typeface="Cambria Math" panose="02040503050406030204" pitchFamily="18" charset="0"/>
                            </a:rPr>
                            <m:t>𝑛</m:t>
                          </m:r>
                          <m:r>
                            <a:rPr lang="en-US" b="0" i="1" smtClean="0">
                              <a:solidFill>
                                <a:srgbClr val="00B0F0"/>
                              </a:solidFill>
                              <a:latin typeface="Cambria Math" panose="02040503050406030204" pitchFamily="18" charset="0"/>
                              <a:ea typeface="Cambria Math" panose="02040503050406030204" pitchFamily="18" charset="0"/>
                            </a:rPr>
                            <m:t>1</m:t>
                          </m:r>
                        </m:sub>
                        <m:sup>
                          <m:r>
                            <a:rPr lang="en-US" b="0" i="1" smtClean="0">
                              <a:solidFill>
                                <a:srgbClr val="00B0F0"/>
                              </a:solidFill>
                              <a:latin typeface="Cambria Math" panose="02040503050406030204" pitchFamily="18" charset="0"/>
                              <a:ea typeface="Cambria Math" panose="02040503050406030204" pitchFamily="18" charset="0"/>
                            </a:rPr>
                            <m:t>𝑛</m:t>
                          </m:r>
                          <m:r>
                            <a:rPr lang="en-US" b="0" i="1" smtClean="0">
                              <a:solidFill>
                                <a:srgbClr val="00B0F0"/>
                              </a:solidFill>
                              <a:latin typeface="Cambria Math" panose="02040503050406030204" pitchFamily="18" charset="0"/>
                              <a:ea typeface="Cambria Math" panose="02040503050406030204" pitchFamily="18" charset="0"/>
                            </a:rPr>
                            <m:t>2</m:t>
                          </m:r>
                        </m:sup>
                        <m:e>
                          <m:r>
                            <a:rPr lang="en-US" b="0" i="1" smtClean="0">
                              <a:solidFill>
                                <a:srgbClr val="00B0F0"/>
                              </a:solidFill>
                              <a:latin typeface="Cambria Math" panose="02040503050406030204" pitchFamily="18" charset="0"/>
                              <a:ea typeface="Cambria Math" panose="02040503050406030204" pitchFamily="18" charset="0"/>
                            </a:rPr>
                            <m:t>h</m:t>
                          </m:r>
                          <m:d>
                            <m:dPr>
                              <m:begChr m:val="["/>
                              <m:endChr m:val="]"/>
                              <m:ctrlPr>
                                <a:rPr lang="en-US" b="0" i="1" smtClean="0">
                                  <a:solidFill>
                                    <a:srgbClr val="00B0F0"/>
                                  </a:solidFill>
                                  <a:latin typeface="Cambria Math" panose="02040503050406030204" pitchFamily="18" charset="0"/>
                                  <a:ea typeface="Cambria Math" panose="02040503050406030204" pitchFamily="18" charset="0"/>
                                </a:rPr>
                              </m:ctrlPr>
                            </m:dPr>
                            <m:e>
                              <m:r>
                                <a:rPr lang="en-US" b="0" i="1" smtClean="0">
                                  <a:solidFill>
                                    <a:srgbClr val="00B0F0"/>
                                  </a:solidFill>
                                  <a:latin typeface="Cambria Math" panose="02040503050406030204" pitchFamily="18" charset="0"/>
                                  <a:ea typeface="Cambria Math" panose="02040503050406030204" pitchFamily="18" charset="0"/>
                                </a:rPr>
                                <m:t>𝑛</m:t>
                              </m:r>
                              <m:r>
                                <a:rPr lang="en-US" b="0" i="1" smtClean="0">
                                  <a:solidFill>
                                    <a:srgbClr val="00B0F0"/>
                                  </a:solidFill>
                                  <a:latin typeface="Cambria Math" panose="02040503050406030204" pitchFamily="18" charset="0"/>
                                  <a:ea typeface="Cambria Math" panose="02040503050406030204" pitchFamily="18" charset="0"/>
                                </a:rPr>
                                <m:t>−</m:t>
                              </m:r>
                              <m:r>
                                <a:rPr lang="en-US" b="0" i="1" smtClean="0">
                                  <a:solidFill>
                                    <a:srgbClr val="00B0F0"/>
                                  </a:solidFill>
                                  <a:latin typeface="Cambria Math" panose="02040503050406030204" pitchFamily="18" charset="0"/>
                                  <a:ea typeface="Cambria Math" panose="02040503050406030204" pitchFamily="18" charset="0"/>
                                </a:rPr>
                                <m:t>𝑘</m:t>
                              </m:r>
                            </m:e>
                          </m:d>
                          <m:sSub>
                            <m:sSubPr>
                              <m:ctrlPr>
                                <a:rPr lang="en-US" b="0" i="1" smtClean="0">
                                  <a:solidFill>
                                    <a:srgbClr val="00B0F0"/>
                                  </a:solidFill>
                                  <a:latin typeface="Cambria Math" panose="02040503050406030204" pitchFamily="18" charset="0"/>
                                  <a:ea typeface="Cambria Math" panose="02040503050406030204" pitchFamily="18" charset="0"/>
                                </a:rPr>
                              </m:ctrlPr>
                            </m:sSubPr>
                            <m:e>
                              <m:r>
                                <a:rPr lang="en-US" b="0" i="1" smtClean="0">
                                  <a:solidFill>
                                    <a:srgbClr val="00B0F0"/>
                                  </a:solidFill>
                                  <a:latin typeface="Cambria Math" panose="02040503050406030204" pitchFamily="18" charset="0"/>
                                  <a:ea typeface="Cambria Math" panose="02040503050406030204" pitchFamily="18" charset="0"/>
                                </a:rPr>
                                <m:t>𝑅</m:t>
                              </m:r>
                            </m:e>
                            <m:sub>
                              <m:r>
                                <a:rPr lang="en-US" b="0" i="1" smtClean="0">
                                  <a:solidFill>
                                    <a:srgbClr val="00B0F0"/>
                                  </a:solidFill>
                                  <a:latin typeface="Cambria Math" panose="02040503050406030204" pitchFamily="18" charset="0"/>
                                  <a:ea typeface="Cambria Math" panose="02040503050406030204" pitchFamily="18" charset="0"/>
                                </a:rPr>
                                <m:t>𝑋𝑋</m:t>
                              </m:r>
                            </m:sub>
                          </m:sSub>
                          <m:d>
                            <m:dPr>
                              <m:begChr m:val="["/>
                              <m:endChr m:val="]"/>
                              <m:ctrlPr>
                                <a:rPr lang="en-US" b="0" i="1" smtClean="0">
                                  <a:solidFill>
                                    <a:srgbClr val="00B0F0"/>
                                  </a:solidFill>
                                  <a:latin typeface="Cambria Math" panose="02040503050406030204" pitchFamily="18" charset="0"/>
                                  <a:ea typeface="Cambria Math" panose="02040503050406030204" pitchFamily="18" charset="0"/>
                                </a:rPr>
                              </m:ctrlPr>
                            </m:dPr>
                            <m:e>
                              <m:r>
                                <a:rPr lang="en-US" b="0" i="1" smtClean="0">
                                  <a:solidFill>
                                    <a:srgbClr val="00B0F0"/>
                                  </a:solidFill>
                                  <a:latin typeface="Cambria Math" panose="02040503050406030204" pitchFamily="18" charset="0"/>
                                  <a:ea typeface="Cambria Math" panose="02040503050406030204" pitchFamily="18" charset="0"/>
                                </a:rPr>
                                <m:t>𝑘</m:t>
                              </m:r>
                              <m:r>
                                <a:rPr lang="en-US" b="0" i="1" smtClean="0">
                                  <a:solidFill>
                                    <a:srgbClr val="00B0F0"/>
                                  </a:solidFill>
                                  <a:latin typeface="Cambria Math" panose="02040503050406030204" pitchFamily="18" charset="0"/>
                                  <a:ea typeface="Cambria Math" panose="02040503050406030204" pitchFamily="18" charset="0"/>
                                </a:rPr>
                                <m:t>−</m:t>
                              </m:r>
                              <m:r>
                                <a:rPr lang="en-US" b="0" i="1" smtClean="0">
                                  <a:solidFill>
                                    <a:srgbClr val="00B0F0"/>
                                  </a:solidFill>
                                  <a:latin typeface="Cambria Math" panose="02040503050406030204" pitchFamily="18" charset="0"/>
                                  <a:ea typeface="Cambria Math" panose="02040503050406030204" pitchFamily="18" charset="0"/>
                                </a:rPr>
                                <m:t>𝑚</m:t>
                              </m:r>
                            </m:e>
                          </m:d>
                          <m:r>
                            <a:rPr lang="en-US" b="0" i="1" smtClean="0">
                              <a:solidFill>
                                <a:srgbClr val="00B0F0"/>
                              </a:solidFill>
                              <a:latin typeface="Cambria Math" panose="02040503050406030204" pitchFamily="18" charset="0"/>
                              <a:ea typeface="Cambria Math" panose="02040503050406030204" pitchFamily="18" charset="0"/>
                            </a:rPr>
                            <m:t>= </m:t>
                          </m:r>
                        </m:e>
                      </m:nary>
                      <m:sSub>
                        <m:sSubPr>
                          <m:ctrlPr>
                            <a:rPr lang="en-US" i="1" smtClean="0">
                              <a:solidFill>
                                <a:srgbClr val="00B0F0"/>
                              </a:solidFill>
                              <a:latin typeface="Cambria Math" panose="02040503050406030204" pitchFamily="18" charset="0"/>
                              <a:ea typeface="Cambria Math" panose="02040503050406030204" pitchFamily="18" charset="0"/>
                            </a:rPr>
                          </m:ctrlPr>
                        </m:sSubPr>
                        <m:e>
                          <m:r>
                            <a:rPr lang="en-US" b="0" i="1" smtClean="0">
                              <a:solidFill>
                                <a:srgbClr val="00B0F0"/>
                              </a:solidFill>
                              <a:latin typeface="Cambria Math" panose="02040503050406030204" pitchFamily="18" charset="0"/>
                              <a:ea typeface="Cambria Math" panose="02040503050406030204" pitchFamily="18" charset="0"/>
                            </a:rPr>
                            <m:t>𝑅</m:t>
                          </m:r>
                        </m:e>
                        <m:sub>
                          <m:r>
                            <a:rPr lang="en-US" b="0" i="1" smtClean="0">
                              <a:solidFill>
                                <a:srgbClr val="00B0F0"/>
                              </a:solidFill>
                              <a:latin typeface="Cambria Math" panose="02040503050406030204" pitchFamily="18" charset="0"/>
                              <a:ea typeface="Cambria Math" panose="02040503050406030204" pitchFamily="18" charset="0"/>
                            </a:rPr>
                            <m:t>𝑍𝑋</m:t>
                          </m:r>
                        </m:sub>
                      </m:sSub>
                      <m:d>
                        <m:dPr>
                          <m:begChr m:val="["/>
                          <m:endChr m:val="]"/>
                          <m:ctrlPr>
                            <a:rPr lang="en-US" b="0" i="1" smtClean="0">
                              <a:solidFill>
                                <a:srgbClr val="00B0F0"/>
                              </a:solidFill>
                              <a:latin typeface="Cambria Math" panose="02040503050406030204" pitchFamily="18" charset="0"/>
                              <a:ea typeface="Cambria Math" panose="02040503050406030204" pitchFamily="18" charset="0"/>
                            </a:rPr>
                          </m:ctrlPr>
                        </m:dPr>
                        <m:e>
                          <m:r>
                            <a:rPr lang="en-US" b="0" i="1" smtClean="0">
                              <a:solidFill>
                                <a:srgbClr val="00B0F0"/>
                              </a:solidFill>
                              <a:latin typeface="Cambria Math" panose="02040503050406030204" pitchFamily="18" charset="0"/>
                              <a:ea typeface="Cambria Math" panose="02040503050406030204" pitchFamily="18" charset="0"/>
                            </a:rPr>
                            <m:t>𝑘</m:t>
                          </m:r>
                          <m:r>
                            <a:rPr lang="en-US" b="0" i="1" smtClean="0">
                              <a:solidFill>
                                <a:srgbClr val="00B0F0"/>
                              </a:solidFill>
                              <a:latin typeface="Cambria Math" panose="02040503050406030204" pitchFamily="18" charset="0"/>
                              <a:ea typeface="Cambria Math" panose="02040503050406030204" pitchFamily="18" charset="0"/>
                            </a:rPr>
                            <m:t>−</m:t>
                          </m:r>
                          <m:r>
                            <a:rPr lang="en-US" b="0" i="1" smtClean="0">
                              <a:solidFill>
                                <a:srgbClr val="00B0F0"/>
                              </a:solidFill>
                              <a:latin typeface="Cambria Math" panose="02040503050406030204" pitchFamily="18" charset="0"/>
                              <a:ea typeface="Cambria Math" panose="02040503050406030204" pitchFamily="18" charset="0"/>
                            </a:rPr>
                            <m:t>𝑚</m:t>
                          </m:r>
                        </m:e>
                      </m:d>
                      <m:r>
                        <a:rPr lang="en-US" b="0" i="1" smtClean="0">
                          <a:solidFill>
                            <a:srgbClr val="00B0F0"/>
                          </a:solidFill>
                          <a:latin typeface="Cambria Math" panose="02040503050406030204" pitchFamily="18" charset="0"/>
                          <a:ea typeface="Cambria Math" panose="02040503050406030204" pitchFamily="18" charset="0"/>
                        </a:rPr>
                        <m:t>,     </m:t>
                      </m:r>
                      <m:r>
                        <a:rPr lang="en-US" b="0" i="1" smtClean="0">
                          <a:solidFill>
                            <a:srgbClr val="00B0F0"/>
                          </a:solidFill>
                          <a:latin typeface="Cambria Math" panose="02040503050406030204" pitchFamily="18" charset="0"/>
                          <a:ea typeface="Cambria Math" panose="02040503050406030204" pitchFamily="18" charset="0"/>
                        </a:rPr>
                        <m:t>𝑚</m:t>
                      </m:r>
                      <m:r>
                        <a:rPr lang="en-US" b="0" i="1" smtClean="0">
                          <a:solidFill>
                            <a:srgbClr val="00B0F0"/>
                          </a:solidFill>
                          <a:latin typeface="Cambria Math" panose="02040503050406030204" pitchFamily="18" charset="0"/>
                          <a:ea typeface="Cambria Math" panose="02040503050406030204" pitchFamily="18" charset="0"/>
                        </a:rPr>
                        <m:t>𝜖</m:t>
                      </m:r>
                      <m:r>
                        <a:rPr lang="en-US" b="0" i="1" smtClean="0">
                          <a:solidFill>
                            <a:srgbClr val="00B0F0"/>
                          </a:solidFill>
                          <a:latin typeface="Cambria Math" panose="02040503050406030204" pitchFamily="18" charset="0"/>
                          <a:ea typeface="Cambria Math" panose="02040503050406030204" pitchFamily="18" charset="0"/>
                        </a:rPr>
                        <m:t>[</m:t>
                      </m:r>
                      <m:sSub>
                        <m:sSubPr>
                          <m:ctrlPr>
                            <a:rPr lang="en-US" b="0" i="1" smtClean="0">
                              <a:solidFill>
                                <a:srgbClr val="00B0F0"/>
                              </a:solidFill>
                              <a:latin typeface="Cambria Math" panose="02040503050406030204" pitchFamily="18" charset="0"/>
                              <a:ea typeface="Cambria Math" panose="02040503050406030204" pitchFamily="18" charset="0"/>
                            </a:rPr>
                          </m:ctrlPr>
                        </m:sSubPr>
                        <m:e>
                          <m:r>
                            <a:rPr lang="en-US" b="0" i="1" smtClean="0">
                              <a:solidFill>
                                <a:srgbClr val="00B0F0"/>
                              </a:solidFill>
                              <a:latin typeface="Cambria Math" panose="02040503050406030204" pitchFamily="18" charset="0"/>
                              <a:ea typeface="Cambria Math" panose="02040503050406030204" pitchFamily="18" charset="0"/>
                            </a:rPr>
                            <m:t>𝑛</m:t>
                          </m:r>
                        </m:e>
                        <m:sub>
                          <m:r>
                            <a:rPr lang="en-US" b="0" i="1" smtClean="0">
                              <a:solidFill>
                                <a:srgbClr val="00B0F0"/>
                              </a:solidFill>
                              <a:latin typeface="Cambria Math" panose="02040503050406030204" pitchFamily="18" charset="0"/>
                              <a:ea typeface="Cambria Math" panose="02040503050406030204" pitchFamily="18" charset="0"/>
                            </a:rPr>
                            <m:t>1</m:t>
                          </m:r>
                        </m:sub>
                      </m:sSub>
                      <m:r>
                        <a:rPr lang="en-US" b="0" i="1" smtClean="0">
                          <a:solidFill>
                            <a:srgbClr val="00B0F0"/>
                          </a:solidFill>
                          <a:latin typeface="Cambria Math" panose="02040503050406030204" pitchFamily="18" charset="0"/>
                          <a:ea typeface="Cambria Math" panose="02040503050406030204" pitchFamily="18" charset="0"/>
                        </a:rPr>
                        <m:t>,</m:t>
                      </m:r>
                      <m:sSub>
                        <m:sSubPr>
                          <m:ctrlPr>
                            <a:rPr lang="en-US" b="0" i="1" smtClean="0">
                              <a:solidFill>
                                <a:srgbClr val="00B0F0"/>
                              </a:solidFill>
                              <a:latin typeface="Cambria Math" panose="02040503050406030204" pitchFamily="18" charset="0"/>
                              <a:ea typeface="Cambria Math" panose="02040503050406030204" pitchFamily="18" charset="0"/>
                            </a:rPr>
                          </m:ctrlPr>
                        </m:sSubPr>
                        <m:e>
                          <m:r>
                            <a:rPr lang="en-US" b="0" i="1" smtClean="0">
                              <a:solidFill>
                                <a:srgbClr val="00B0F0"/>
                              </a:solidFill>
                              <a:latin typeface="Cambria Math" panose="02040503050406030204" pitchFamily="18" charset="0"/>
                              <a:ea typeface="Cambria Math" panose="02040503050406030204" pitchFamily="18" charset="0"/>
                            </a:rPr>
                            <m:t>𝑛</m:t>
                          </m:r>
                        </m:e>
                        <m:sub>
                          <m:r>
                            <a:rPr lang="en-US" b="0" i="1" smtClean="0">
                              <a:solidFill>
                                <a:srgbClr val="00B0F0"/>
                              </a:solidFill>
                              <a:latin typeface="Cambria Math" panose="02040503050406030204" pitchFamily="18" charset="0"/>
                              <a:ea typeface="Cambria Math" panose="02040503050406030204" pitchFamily="18" charset="0"/>
                            </a:rPr>
                            <m:t>2</m:t>
                          </m:r>
                        </m:sub>
                      </m:sSub>
                      <m:r>
                        <a:rPr lang="en-US" b="0" i="1" smtClean="0">
                          <a:solidFill>
                            <a:srgbClr val="00B0F0"/>
                          </a:solidFill>
                          <a:latin typeface="Cambria Math" panose="02040503050406030204" pitchFamily="18" charset="0"/>
                          <a:ea typeface="Cambria Math" panose="02040503050406030204" pitchFamily="18" charset="0"/>
                        </a:rPr>
                        <m:t>]</m:t>
                      </m:r>
                    </m:oMath>
                  </m:oMathPara>
                </a14:m>
                <a:endParaRPr lang="en-US" dirty="0">
                  <a:solidFill>
                    <a:srgbClr val="00B0F0"/>
                  </a:solidFill>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942148B0-A742-7F5A-8372-2AFBCE17A958}"/>
                  </a:ext>
                </a:extLst>
              </p:cNvPr>
              <p:cNvSpPr>
                <a:spLocks noGrp="1" noRot="1" noChangeAspect="1" noMove="1" noResize="1" noEditPoints="1" noAdjustHandles="1" noChangeArrowheads="1" noChangeShapeType="1" noTextEdit="1"/>
              </p:cNvSpPr>
              <p:nvPr>
                <p:ph idx="1"/>
              </p:nvPr>
            </p:nvSpPr>
            <p:spPr>
              <a:xfrm>
                <a:off x="685800" y="1470581"/>
                <a:ext cx="10820400" cy="4748104"/>
              </a:xfrm>
              <a:blipFill>
                <a:blip r:embed="rId2"/>
                <a:stretch>
                  <a:fillRect l="-620" t="-1926"/>
                </a:stretch>
              </a:blipFill>
            </p:spPr>
            <p:txBody>
              <a:bodyPr/>
              <a:lstStyle/>
              <a:p>
                <a:r>
                  <a:rPr lang="en-US">
                    <a:noFill/>
                  </a:rPr>
                  <a:t> </a:t>
                </a:r>
              </a:p>
            </p:txBody>
          </p:sp>
        </mc:Fallback>
      </mc:AlternateContent>
    </p:spTree>
    <p:extLst>
      <p:ext uri="{BB962C8B-B14F-4D97-AF65-F5344CB8AC3E}">
        <p14:creationId xmlns:p14="http://schemas.microsoft.com/office/powerpoint/2010/main" val="238701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Vapor Trail">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23820-case study powerpoint template free-4-3</Template>
  <TotalTime>1536</TotalTime>
  <Words>1873</Words>
  <Application>Microsoft Office PowerPoint</Application>
  <PresentationFormat>Widescreen</PresentationFormat>
  <Paragraphs>186</Paragraphs>
  <Slides>22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Bahnschrift SemiBold SemiConden</vt:lpstr>
      <vt:lpstr>Bahnschrift SemiCondensed</vt:lpstr>
      <vt:lpstr>Bookman Old Style</vt:lpstr>
      <vt:lpstr>Calibri</vt:lpstr>
      <vt:lpstr>Cambria Math</vt:lpstr>
      <vt:lpstr>Century Gothic</vt:lpstr>
      <vt:lpstr>Mathcad UniMath</vt:lpstr>
      <vt:lpstr>Menlo</vt:lpstr>
      <vt:lpstr>Vapor Trail</vt:lpstr>
      <vt:lpstr>MATHEMATICS FOR ELECTRONICS engineers  UE21EC241A</vt:lpstr>
      <vt:lpstr>  A PROBABLISTIC CASE STUDY ON Weiner filter  </vt:lpstr>
      <vt:lpstr>contents</vt:lpstr>
      <vt:lpstr>introduction</vt:lpstr>
      <vt:lpstr>PROBLEM STATEMENT</vt:lpstr>
      <vt:lpstr>PowerPoint Presentation</vt:lpstr>
      <vt:lpstr>METHODOLOGY USED TO derive wiener filter</vt:lpstr>
      <vt:lpstr>PowerPoint Presentation</vt:lpstr>
      <vt:lpstr>PowerPoint Presentation</vt:lpstr>
      <vt:lpstr>PowerPoint Presentation</vt:lpstr>
      <vt:lpstr>THE SAME EQUATIONS IN CONTINUOUS TIME</vt:lpstr>
      <vt:lpstr>CASE – I THE SMOOTHING PROBLEM (t_1,t_2 )=(-∞,∞)</vt:lpstr>
      <vt:lpstr>CASE II – THE FILTERING Problem</vt:lpstr>
      <vt:lpstr>PowerPoint Presentation</vt:lpstr>
      <vt:lpstr>CASE III – THE PREDICTION PROBLEM</vt:lpstr>
      <vt:lpstr>IMPLEMENTATION {MATLAB}</vt:lpstr>
      <vt:lpstr>PowerPoint Presentation</vt:lpstr>
      <vt:lpstr>RESULTS </vt:lpstr>
      <vt:lpstr>PowerPoint Presentation</vt:lpstr>
      <vt:lpstr>references</vt:lpstr>
      <vt:lpstr>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RR ECE 3A ACHYUTH S.S</dc:creator>
  <cp:lastModifiedBy>RR ECE 3A ACHYUTH S.S</cp:lastModifiedBy>
  <cp:revision>267</cp:revision>
  <dcterms:created xsi:type="dcterms:W3CDTF">2022-11-05T08:20:27Z</dcterms:created>
  <dcterms:modified xsi:type="dcterms:W3CDTF">2022-12-01T07:37:26Z</dcterms:modified>
</cp:coreProperties>
</file>