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5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1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290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98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6230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041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54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62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114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8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7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95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9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23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15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9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72F08-3449-4E88-950B-CBEA2F007355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880877A-D766-4096-9B09-EF1D33F2DE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342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hyutasamantray" TargetMode="External"/><Relationship Id="rId2" Type="http://schemas.openxmlformats.org/officeDocument/2006/relationships/hyperlink" Target="mailto:ctc.achyuta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7AE3-E465-3F50-3A26-FC8F37458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460" y="1847915"/>
            <a:ext cx="7561876" cy="982129"/>
          </a:xfrm>
        </p:spPr>
        <p:txBody>
          <a:bodyPr/>
          <a:lstStyle/>
          <a:p>
            <a:r>
              <a:rPr lang="en-IN" dirty="0"/>
              <a:t> Car Price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3C81A-9F93-95BC-E021-44DD4D033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051" y="5202851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Submitted by - Achyuta Samantaray</a:t>
            </a:r>
          </a:p>
          <a:p>
            <a:r>
              <a:rPr lang="en-IN" b="1" dirty="0"/>
              <a:t>Gmail - </a:t>
            </a:r>
            <a:r>
              <a:rPr lang="en-IN" b="1" dirty="0">
                <a:hlinkClick r:id="rId2"/>
              </a:rPr>
              <a:t>ctc.achyuta@gmail.com</a:t>
            </a:r>
            <a:endParaRPr lang="en-IN" b="1" dirty="0"/>
          </a:p>
          <a:p>
            <a:r>
              <a:rPr lang="en-IN" b="1" dirty="0"/>
              <a:t>Git Hub - </a:t>
            </a:r>
            <a:r>
              <a:rPr lang="en-IN" b="1" dirty="0">
                <a:hlinkClick r:id="rId3"/>
              </a:rPr>
              <a:t>https://github.com/achyutasamantray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AA141D-BFE1-5C43-71ED-A33A9931443F}"/>
              </a:ext>
            </a:extLst>
          </p:cNvPr>
          <p:cNvSpPr txBox="1">
            <a:spLocks/>
          </p:cNvSpPr>
          <p:nvPr/>
        </p:nvSpPr>
        <p:spPr>
          <a:xfrm>
            <a:off x="1790699" y="3207774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Predicting Resale value of Cars using Machine Learning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91758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BA20C-BB49-D969-69FD-4318183CB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7D666-248D-F3C7-C43F-BB5A6E4FF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8930"/>
          </a:xfrm>
        </p:spPr>
        <p:txBody>
          <a:bodyPr>
            <a:normAutofit/>
          </a:bodyPr>
          <a:lstStyle/>
          <a:p>
            <a:r>
              <a:rPr lang="en-IN" dirty="0"/>
              <a:t> Prediction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E237F-54C2-9B11-7479-2FC342013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5" r="16090"/>
          <a:stretch>
            <a:fillRect/>
          </a:stretch>
        </p:blipFill>
        <p:spPr>
          <a:xfrm>
            <a:off x="3224982" y="1404728"/>
            <a:ext cx="6779177" cy="513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6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89A5-C9B7-3E6F-EB5B-B10E59FED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D51C-D918-2490-3A1F-70FED0E5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893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Advantages</a:t>
            </a:r>
            <a:br>
              <a:rPr lang="en-IN" dirty="0"/>
            </a:br>
            <a:br>
              <a:rPr lang="en-IN" dirty="0"/>
            </a:br>
            <a:r>
              <a:rPr lang="en-US" sz="3200" dirty="0"/>
              <a:t>• Easy to use, even for non-technical users</a:t>
            </a:r>
            <a:br>
              <a:rPr lang="en-US" sz="3200" dirty="0"/>
            </a:br>
            <a:r>
              <a:rPr lang="en-US" sz="3200" dirty="0"/>
              <a:t>• Fast predictions in seconds</a:t>
            </a:r>
            <a:br>
              <a:rPr lang="en-US" sz="3200" dirty="0"/>
            </a:br>
            <a:r>
              <a:rPr lang="en-US" sz="3200" dirty="0"/>
              <a:t>• Cloud-hosted, accessible anywhere</a:t>
            </a:r>
            <a:br>
              <a:rPr lang="en-US" sz="3200" dirty="0"/>
            </a:br>
            <a:r>
              <a:rPr lang="en-US" sz="3200" dirty="0"/>
              <a:t>• Works seamlessly on Windows &amp; Mobile devices</a:t>
            </a:r>
            <a:br>
              <a:rPr lang="en-US" sz="3200" dirty="0"/>
            </a:br>
            <a:r>
              <a:rPr lang="en-US" sz="3200" dirty="0"/>
              <a:t>• Secure and scalable for large datasets</a:t>
            </a:r>
            <a:br>
              <a:rPr lang="en-US" sz="3200" dirty="0"/>
            </a:br>
            <a:br>
              <a:rPr lang="en-US" sz="3200" dirty="0"/>
            </a:br>
            <a:br>
              <a:rPr lang="en-US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67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EF9F-870A-F83A-297C-AD53FAE60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CFEF-73EA-4406-5FA3-75C767AD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893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Conclusion</a:t>
            </a:r>
            <a:br>
              <a:rPr lang="en-IN" dirty="0"/>
            </a:br>
            <a:br>
              <a:rPr lang="en-IN" sz="2700" dirty="0"/>
            </a:br>
            <a:r>
              <a:rPr lang="en-IN" sz="2700" dirty="0"/>
              <a:t>1. Combines ML (Linear Regression, Random Forest, </a:t>
            </a:r>
            <a:r>
              <a:rPr lang="en-IN" sz="2700" dirty="0" err="1"/>
              <a:t>XGBoost</a:t>
            </a:r>
            <a:r>
              <a:rPr lang="en-IN" sz="2700" dirty="0"/>
              <a:t> Regressor) + Web App (</a:t>
            </a:r>
            <a:r>
              <a:rPr lang="en-IN" sz="2700" dirty="0" err="1"/>
              <a:t>Streamlit</a:t>
            </a:r>
            <a:r>
              <a:rPr lang="en-IN" sz="2700" dirty="0"/>
              <a:t>)</a:t>
            </a:r>
            <a:br>
              <a:rPr lang="en-IN" sz="2700" dirty="0"/>
            </a:br>
            <a:r>
              <a:rPr lang="en-IN" sz="2700" dirty="0"/>
              <a:t>2. Among all models, </a:t>
            </a:r>
            <a:r>
              <a:rPr lang="en-IN" sz="2700" b="1" dirty="0" err="1"/>
              <a:t>XGBoost</a:t>
            </a:r>
            <a:r>
              <a:rPr lang="en-IN" sz="2700" b="1" dirty="0"/>
              <a:t> Regressor achieved the highest accuracy (best R² score).</a:t>
            </a:r>
            <a:br>
              <a:rPr lang="en-IN" sz="2700" dirty="0"/>
            </a:br>
            <a:r>
              <a:rPr lang="en-IN" sz="2700" dirty="0"/>
              <a:t>3. Final model deployed using </a:t>
            </a:r>
            <a:r>
              <a:rPr lang="en-IN" sz="2700" b="1" dirty="0" err="1"/>
              <a:t>XGBoost</a:t>
            </a:r>
            <a:r>
              <a:rPr lang="en-IN" sz="2700" dirty="0"/>
              <a:t> for better performance.</a:t>
            </a:r>
            <a:br>
              <a:rPr lang="en-IN" sz="2700" dirty="0"/>
            </a:br>
            <a:r>
              <a:rPr lang="en-IN" sz="2700" dirty="0"/>
              <a:t>4. Provides a </a:t>
            </a:r>
            <a:r>
              <a:rPr lang="en-IN" sz="2700" b="1" dirty="0"/>
              <a:t>scalable and user-friendly solution</a:t>
            </a:r>
            <a:r>
              <a:rPr lang="en-IN" sz="2700" dirty="0"/>
              <a:t> hosted on </a:t>
            </a:r>
            <a:r>
              <a:rPr lang="en-IN" sz="2700" b="1" dirty="0" err="1"/>
              <a:t>Streamlit</a:t>
            </a:r>
            <a:r>
              <a:rPr lang="en-IN" sz="2700" b="1" dirty="0"/>
              <a:t> Cloud.</a:t>
            </a:r>
            <a:br>
              <a:rPr lang="en-IN" sz="2700" dirty="0"/>
            </a:br>
            <a:r>
              <a:rPr lang="en-IN" sz="2700" dirty="0"/>
              <a:t>5. Output shown in Web App.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48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EEA5C-4119-C7DB-64BA-457CB806E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39DF-71CD-AA1D-3F43-FFAB545F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8930"/>
          </a:xfrm>
        </p:spPr>
        <p:txBody>
          <a:bodyPr>
            <a:normAutofit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sz="4800" dirty="0"/>
            </a:br>
            <a:r>
              <a:rPr lang="en-IN" sz="4800" dirty="0"/>
              <a:t>Thank You 🚘</a:t>
            </a:r>
            <a:br>
              <a:rPr lang="en-IN" sz="4800" dirty="0"/>
            </a:br>
            <a:br>
              <a:rPr lang="en-US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7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C7C0-9107-C75F-A30B-DFA455F1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698032"/>
          </a:xfrm>
        </p:spPr>
        <p:txBody>
          <a:bodyPr>
            <a:normAutofit/>
          </a:bodyPr>
          <a:lstStyle/>
          <a:p>
            <a:r>
              <a:rPr lang="en-IN" dirty="0"/>
              <a:t>Problem Statement</a:t>
            </a:r>
            <a:br>
              <a:rPr lang="en-IN" dirty="0"/>
            </a:br>
            <a:br>
              <a:rPr lang="en-IN" dirty="0"/>
            </a:br>
            <a:r>
              <a:rPr lang="en-US" dirty="0"/>
              <a:t>• </a:t>
            </a:r>
            <a:r>
              <a:rPr lang="en-US" sz="3200" dirty="0"/>
              <a:t>Selling used cars often lacks accurate pricing</a:t>
            </a:r>
            <a:br>
              <a:rPr lang="en-US" sz="3200" dirty="0"/>
            </a:br>
            <a:r>
              <a:rPr lang="en-US" sz="3200" dirty="0"/>
              <a:t>• Manual price estimates are often   subjective and inconsistent</a:t>
            </a:r>
            <a:br>
              <a:rPr lang="en-US" sz="3200" dirty="0"/>
            </a:br>
            <a:r>
              <a:rPr lang="en-US" sz="3200" dirty="0"/>
              <a:t>• Human-based estimates lack accuracy</a:t>
            </a:r>
            <a:br>
              <a:rPr lang="en-US" sz="3200" dirty="0"/>
            </a:br>
            <a:r>
              <a:rPr lang="en-US" sz="3200" dirty="0"/>
              <a:t>• A smart data-driven model ensures consistent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305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90EE0-FB3B-D8CC-26C1-BE9ADEA8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776690"/>
          </a:xfrm>
        </p:spPr>
        <p:txBody>
          <a:bodyPr>
            <a:normAutofit fontScale="90000"/>
          </a:bodyPr>
          <a:lstStyle/>
          <a:p>
            <a:r>
              <a:rPr lang="en-IN" sz="5300" dirty="0"/>
              <a:t>               </a:t>
            </a:r>
            <a:r>
              <a:rPr lang="en-IN" sz="4000" dirty="0"/>
              <a:t>Objectives</a:t>
            </a:r>
            <a:br>
              <a:rPr lang="en-IN" dirty="0"/>
            </a:br>
            <a:br>
              <a:rPr lang="en-IN" dirty="0"/>
            </a:br>
            <a:r>
              <a:rPr lang="en-US" dirty="0"/>
              <a:t>• Predict the selling price of a car based on features</a:t>
            </a:r>
            <a:br>
              <a:rPr lang="en-US" dirty="0"/>
            </a:br>
            <a:r>
              <a:rPr lang="en-US" dirty="0"/>
              <a:t>• Provide an easy-to-use web interface for users</a:t>
            </a:r>
            <a:br>
              <a:rPr lang="en-US" dirty="0"/>
            </a:br>
            <a:r>
              <a:rPr lang="en-US" dirty="0"/>
              <a:t>• Allow both manual input and dataset upload</a:t>
            </a:r>
            <a:br>
              <a:rPr lang="en-US" dirty="0"/>
            </a:br>
            <a:r>
              <a:rPr lang="en-US" dirty="0"/>
              <a:t>• Enhance customer trust and transparency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92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38045-1671-AA24-B8E5-9CD211588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45B47-6F5B-675B-0120-1ABC9C1A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1912A-C0E2-0BC9-CFBF-7E5D8BD6C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0722" y="1661652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Python Libraries: Pandas, NumPy, Seaborn, Matplotlib, Datetime, Scikit-learn, </a:t>
            </a:r>
            <a:r>
              <a:rPr lang="en-IN" sz="3200" dirty="0" err="1"/>
              <a:t>XGBoost</a:t>
            </a:r>
            <a:endParaRPr lang="en-IN" sz="3200" dirty="0"/>
          </a:p>
          <a:p>
            <a:r>
              <a:rPr lang="en-IN" sz="3200" dirty="0"/>
              <a:t>Frontend: </a:t>
            </a:r>
            <a:r>
              <a:rPr lang="en-IN" sz="3200" dirty="0" err="1"/>
              <a:t>Streamlit</a:t>
            </a:r>
            <a:r>
              <a:rPr lang="en-IN" sz="3200" dirty="0"/>
              <a:t> (interactive UI)</a:t>
            </a:r>
          </a:p>
          <a:p>
            <a:r>
              <a:rPr lang="en-IN" sz="3200" dirty="0"/>
              <a:t>Model: </a:t>
            </a:r>
            <a:r>
              <a:rPr lang="en-US" sz="3200" dirty="0"/>
              <a:t>Linear Regression, Random Forest Regressor, </a:t>
            </a:r>
            <a:r>
              <a:rPr lang="en-US" sz="3200" dirty="0" err="1"/>
              <a:t>XGBoost</a:t>
            </a:r>
            <a:r>
              <a:rPr lang="en-US" sz="3200" dirty="0"/>
              <a:t> Regressor</a:t>
            </a:r>
            <a:endParaRPr lang="en-IN" sz="3200" dirty="0"/>
          </a:p>
          <a:p>
            <a:r>
              <a:rPr lang="en-IN" sz="3200" dirty="0"/>
              <a:t>Hosting: </a:t>
            </a:r>
            <a:r>
              <a:rPr lang="en-IN" sz="3200" dirty="0" err="1"/>
              <a:t>Streamlit</a:t>
            </a:r>
            <a:r>
              <a:rPr lang="en-IN" sz="3200" dirty="0"/>
              <a:t> Cloud - Interactive UI, responsive on both Windows &amp; Mobile devices (via GitHub)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56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898A3-C57B-A9FC-D43C-58227E557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4E34-802A-45AB-E93B-201ECC0B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893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System Architecture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1. User Inputs (manual/dataset)</a:t>
            </a:r>
            <a:br>
              <a:rPr lang="en-IN" dirty="0"/>
            </a:br>
            <a:r>
              <a:rPr lang="en-IN" dirty="0"/>
              <a:t>2. Data Preprocessing - </a:t>
            </a:r>
            <a:r>
              <a:rPr lang="en-US" dirty="0"/>
              <a:t>cleaning data, encoding categorical variables into numbers and calculating car age from purchase year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3. </a:t>
            </a:r>
            <a:r>
              <a:rPr lang="en-IN" dirty="0" err="1"/>
              <a:t>XGBoost</a:t>
            </a:r>
            <a:r>
              <a:rPr lang="en-IN" dirty="0"/>
              <a:t> Model</a:t>
            </a:r>
            <a:br>
              <a:rPr lang="en-IN" dirty="0"/>
            </a:br>
            <a:r>
              <a:rPr lang="en-IN" dirty="0"/>
              <a:t>4. Predicted Selling Price</a:t>
            </a:r>
            <a:br>
              <a:rPr lang="en-IN" dirty="0"/>
            </a:br>
            <a:r>
              <a:rPr lang="en-IN" dirty="0"/>
              <a:t>5. Output shown in Web App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45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C1B4F-650E-C6E0-7417-57EB47A6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E220-FFBA-435E-D92F-7EDFA180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893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Features of the App</a:t>
            </a:r>
            <a:br>
              <a:rPr lang="en-IN" dirty="0"/>
            </a:br>
            <a:br>
              <a:rPr lang="en-IN" dirty="0"/>
            </a:br>
            <a:r>
              <a:rPr lang="en-US" dirty="0"/>
              <a:t>• Manual entry for single car details</a:t>
            </a:r>
            <a:br>
              <a:rPr lang="en-US" dirty="0"/>
            </a:br>
            <a:r>
              <a:rPr lang="en-US" dirty="0"/>
              <a:t>• CSV/Excel upload option</a:t>
            </a:r>
            <a:br>
              <a:rPr lang="en-US" dirty="0"/>
            </a:br>
            <a:r>
              <a:rPr lang="en-US" dirty="0"/>
              <a:t>• Live price prediction</a:t>
            </a:r>
            <a:br>
              <a:rPr lang="en-US" dirty="0"/>
            </a:br>
            <a:r>
              <a:rPr lang="en-US" dirty="0"/>
              <a:t>• Interactive UI with balloons </a:t>
            </a:r>
            <a:br>
              <a:rPr lang="en-US" dirty="0"/>
            </a:br>
            <a:r>
              <a:rPr lang="en-US" dirty="0"/>
              <a:t>• Dynamic calculation of car age</a:t>
            </a:r>
            <a:br>
              <a:rPr lang="en-US" dirty="0"/>
            </a:br>
            <a:br>
              <a:rPr lang="en-US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4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BF83-BED3-3E86-7944-E7F113CC8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CAE0-F1F1-C6CA-5A47-EA1DB498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8930"/>
          </a:xfrm>
        </p:spPr>
        <p:txBody>
          <a:bodyPr>
            <a:normAutofit/>
          </a:bodyPr>
          <a:lstStyle/>
          <a:p>
            <a:r>
              <a:rPr lang="en-IN" sz="2800" dirty="0"/>
              <a:t>Demo</a:t>
            </a:r>
            <a:br>
              <a:rPr lang="en-IN" sz="4000" dirty="0"/>
            </a:br>
            <a:br>
              <a:rPr lang="en-IN" dirty="0"/>
            </a:br>
            <a:r>
              <a:rPr lang="en-IN" dirty="0"/>
              <a:t>Home screen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39FD7-952B-B846-F6E9-477D3C44F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23" b="45229"/>
          <a:stretch>
            <a:fillRect/>
          </a:stretch>
        </p:blipFill>
        <p:spPr>
          <a:xfrm>
            <a:off x="6487595" y="1253756"/>
            <a:ext cx="3190138" cy="553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05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78CD0-303A-9D3D-21A1-AD9FDD0BE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D748-101B-38B7-8CDE-6E06AAF8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8930"/>
          </a:xfrm>
        </p:spPr>
        <p:txBody>
          <a:bodyPr>
            <a:normAutofit/>
          </a:bodyPr>
          <a:lstStyle/>
          <a:p>
            <a:r>
              <a:rPr lang="en-IN" dirty="0"/>
              <a:t>Manual Input Form        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6C236-1D3D-5530-4AB7-9E91B5F32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" t="44424" r="-244" b="14563"/>
          <a:stretch>
            <a:fillRect/>
          </a:stretch>
        </p:blipFill>
        <p:spPr>
          <a:xfrm>
            <a:off x="2970690" y="1474725"/>
            <a:ext cx="3190138" cy="51077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9F5A02-711E-FB52-BC85-35268F7A5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 b="13262"/>
          <a:stretch>
            <a:fillRect/>
          </a:stretch>
        </p:blipFill>
        <p:spPr>
          <a:xfrm>
            <a:off x="7547584" y="1711050"/>
            <a:ext cx="3086100" cy="452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14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5F7CF-0473-CE89-9258-0DE387A9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412C-BEB3-F7E3-F3B3-9B7E208A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918930"/>
          </a:xfrm>
        </p:spPr>
        <p:txBody>
          <a:bodyPr>
            <a:normAutofit/>
          </a:bodyPr>
          <a:lstStyle/>
          <a:p>
            <a:r>
              <a:rPr lang="en-IN" dirty="0"/>
              <a:t> Upload Dataset 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AD167-4564-F12C-1C86-B3D476C95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5" t="3376" r="11645"/>
          <a:stretch>
            <a:fillRect/>
          </a:stretch>
        </p:blipFill>
        <p:spPr>
          <a:xfrm>
            <a:off x="3486602" y="1455174"/>
            <a:ext cx="6807772" cy="53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5746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428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 Car Price Forecasting</vt:lpstr>
      <vt:lpstr>Problem Statement  • Selling used cars often lacks accurate pricing • Manual price estimates are often   subjective and inconsistent • Human-based estimates lack accuracy • A smart data-driven model ensures consistent predictions</vt:lpstr>
      <vt:lpstr>               Objectives  • Predict the selling price of a car based on features • Provide an easy-to-use web interface for users • Allow both manual input and dataset upload • Enhance customer trust and transparency </vt:lpstr>
      <vt:lpstr>Tools &amp; Technologies</vt:lpstr>
      <vt:lpstr>System Architecture  1. User Inputs (manual/dataset) 2. Data Preprocessing - cleaning data, encoding categorical variables into numbers and calculating car age from purchase year. 3. XGBoost Model 4. Predicted Selling Price 5. Output shown in Web App   </vt:lpstr>
      <vt:lpstr>Features of the App  • Manual entry for single car details • CSV/Excel upload option • Live price prediction • Interactive UI with balloons  • Dynamic calculation of car age     </vt:lpstr>
      <vt:lpstr>Demo  Home screen   </vt:lpstr>
      <vt:lpstr>Manual Input Form             </vt:lpstr>
      <vt:lpstr> Upload Dataset Option</vt:lpstr>
      <vt:lpstr> Prediction Output</vt:lpstr>
      <vt:lpstr>Advantages  • Easy to use, even for non-technical users • Fast predictions in seconds • Cloud-hosted, accessible anywhere • Works seamlessly on Windows &amp; Mobile devices • Secure and scalable for large datasets     </vt:lpstr>
      <vt:lpstr>Conclusion  1. Combines ML (Linear Regression, Random Forest, XGBoost Regressor) + Web App (Streamlit) 2. Among all models, XGBoost Regressor achieved the highest accuracy (best R² score). 3. Final model deployed using XGBoost for better performance. 4. Provides a scalable and user-friendly solution hosted on Streamlit Cloud. 5. Output shown in Web App.   </vt:lpstr>
      <vt:lpstr>    Thank You 🚘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Achyuta samantaray</dc:creator>
  <cp:lastModifiedBy>Achyuta samantaray</cp:lastModifiedBy>
  <cp:revision>15</cp:revision>
  <dcterms:created xsi:type="dcterms:W3CDTF">2025-09-16T18:27:58Z</dcterms:created>
  <dcterms:modified xsi:type="dcterms:W3CDTF">2025-09-17T14:32:40Z</dcterms:modified>
</cp:coreProperties>
</file>