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62" r:id="rId9"/>
    <p:sldId id="265" r:id="rId10"/>
    <p:sldId id="266" r:id="rId11"/>
    <p:sldId id="2146847063" r:id="rId12"/>
    <p:sldId id="267" r:id="rId13"/>
    <p:sldId id="2146847065" r:id="rId14"/>
    <p:sldId id="2146847064" r:id="rId15"/>
    <p:sldId id="2146847066" r:id="rId16"/>
    <p:sldId id="2146847067" r:id="rId17"/>
    <p:sldId id="268" r:id="rId18"/>
    <p:sldId id="21468470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github.com/achyutasamantray"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aikosh.indiaai.gov.in/web/datasets/details/district_wise_pension_data_under_the_national_social_assistance_programme_nsap_1.html"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Predicting PMGSY Scheme Eligibility using Machine Learning</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Student name : Achyuta Samantaray</a:t>
            </a:r>
          </a:p>
          <a:p>
            <a:r>
              <a:rPr lang="en-US" sz="2000" b="1" dirty="0">
                <a:solidFill>
                  <a:schemeClr val="accent1">
                    <a:lumMod val="75000"/>
                  </a:schemeClr>
                </a:solidFill>
                <a:latin typeface="Arial"/>
                <a:cs typeface="Arial"/>
              </a:rPr>
              <a:t>College Name &amp; Department : Institute of Technical Education and Research (SOA), 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00628-DEA4-2594-E8DB-560B941546D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FE61754-564E-6A6B-1EDC-2F52330C3E89}"/>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B0F5DBA-4284-D80C-D8F3-9EE89F7F54AF}"/>
              </a:ext>
            </a:extLst>
          </p:cNvPr>
          <p:cNvPicPr>
            <a:picLocks noGrp="1" noChangeAspect="1"/>
          </p:cNvPicPr>
          <p:nvPr>
            <p:ph idx="1"/>
          </p:nvPr>
        </p:nvPicPr>
        <p:blipFill>
          <a:blip r:embed="rId2"/>
          <a:stretch>
            <a:fillRect/>
          </a:stretch>
        </p:blipFill>
        <p:spPr>
          <a:xfrm>
            <a:off x="1255666" y="1232452"/>
            <a:ext cx="9680667" cy="4673600"/>
          </a:xfrm>
        </p:spPr>
      </p:pic>
      <p:sp>
        <p:nvSpPr>
          <p:cNvPr id="2" name="Rectangle 1">
            <a:extLst>
              <a:ext uri="{FF2B5EF4-FFF2-40B4-BE49-F238E27FC236}">
                <a16:creationId xmlns:a16="http://schemas.microsoft.com/office/drawing/2014/main" id="{FA69A0C2-2C47-8579-C245-6C8B965A1EDA}"/>
              </a:ext>
            </a:extLst>
          </p:cNvPr>
          <p:cNvSpPr/>
          <p:nvPr/>
        </p:nvSpPr>
        <p:spPr>
          <a:xfrm>
            <a:off x="4204267" y="6041672"/>
            <a:ext cx="4188178" cy="530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 Results – Showing Input Data</a:t>
            </a:r>
          </a:p>
        </p:txBody>
      </p:sp>
    </p:spTree>
    <p:extLst>
      <p:ext uri="{BB962C8B-B14F-4D97-AF65-F5344CB8AC3E}">
        <p14:creationId xmlns:p14="http://schemas.microsoft.com/office/powerpoint/2010/main" val="95677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8A163C-9693-2931-4E46-0036EECA4C6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1415475-0CA0-0B64-2626-441BB43DE721}"/>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4C91CCFE-E59B-6AA7-9033-253BACD50E57}"/>
              </a:ext>
            </a:extLst>
          </p:cNvPr>
          <p:cNvPicPr>
            <a:picLocks noGrp="1" noChangeAspect="1"/>
          </p:cNvPicPr>
          <p:nvPr>
            <p:ph idx="1"/>
          </p:nvPr>
        </p:nvPicPr>
        <p:blipFill>
          <a:blip r:embed="rId2"/>
          <a:stretch>
            <a:fillRect/>
          </a:stretch>
        </p:blipFill>
        <p:spPr>
          <a:xfrm>
            <a:off x="1214628" y="1301750"/>
            <a:ext cx="9453372" cy="4525498"/>
          </a:xfrm>
        </p:spPr>
      </p:pic>
      <p:sp>
        <p:nvSpPr>
          <p:cNvPr id="2" name="Rectangle 1">
            <a:extLst>
              <a:ext uri="{FF2B5EF4-FFF2-40B4-BE49-F238E27FC236}">
                <a16:creationId xmlns:a16="http://schemas.microsoft.com/office/drawing/2014/main" id="{3035EFF3-289A-6500-7CB6-99ABFF77B464}"/>
              </a:ext>
            </a:extLst>
          </p:cNvPr>
          <p:cNvSpPr/>
          <p:nvPr/>
        </p:nvSpPr>
        <p:spPr>
          <a:xfrm>
            <a:off x="3639822" y="5996516"/>
            <a:ext cx="4188178" cy="530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Project Deployment</a:t>
            </a:r>
          </a:p>
        </p:txBody>
      </p:sp>
    </p:spTree>
    <p:extLst>
      <p:ext uri="{BB962C8B-B14F-4D97-AF65-F5344CB8AC3E}">
        <p14:creationId xmlns:p14="http://schemas.microsoft.com/office/powerpoint/2010/main" val="22189557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E74074-C96D-EA2E-82D3-54407BCABCA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11B6F06-2E02-0E50-5093-B366D3EAB2C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0" name="Content Placeholder 9">
            <a:extLst>
              <a:ext uri="{FF2B5EF4-FFF2-40B4-BE49-F238E27FC236}">
                <a16:creationId xmlns:a16="http://schemas.microsoft.com/office/drawing/2014/main" id="{5029698D-57E6-B503-A397-5361D6A857A0}"/>
              </a:ext>
            </a:extLst>
          </p:cNvPr>
          <p:cNvPicPr>
            <a:picLocks noGrp="1" noChangeAspect="1"/>
          </p:cNvPicPr>
          <p:nvPr>
            <p:ph idx="1"/>
          </p:nvPr>
        </p:nvPicPr>
        <p:blipFill>
          <a:blip r:embed="rId2"/>
          <a:srcRect l="2" r="1283" b="10972"/>
          <a:stretch>
            <a:fillRect/>
          </a:stretch>
        </p:blipFill>
        <p:spPr>
          <a:xfrm>
            <a:off x="581192" y="1715661"/>
            <a:ext cx="10888318" cy="3082117"/>
          </a:xfrm>
        </p:spPr>
      </p:pic>
      <p:sp>
        <p:nvSpPr>
          <p:cNvPr id="2" name="Rectangle 1">
            <a:extLst>
              <a:ext uri="{FF2B5EF4-FFF2-40B4-BE49-F238E27FC236}">
                <a16:creationId xmlns:a16="http://schemas.microsoft.com/office/drawing/2014/main" id="{999B51D2-E6FD-34BF-A469-0175C980A46D}"/>
              </a:ext>
            </a:extLst>
          </p:cNvPr>
          <p:cNvSpPr/>
          <p:nvPr/>
        </p:nvSpPr>
        <p:spPr>
          <a:xfrm>
            <a:off x="1526730" y="5023556"/>
            <a:ext cx="8813894" cy="1041977"/>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This ranking is a list of most accurate AI models to predict schemes. The best model (Pipeline 30) is based on XGB Classifier and it has the accuracy of 92.4 percent. Models are sorted into the accuracy and building time.</a:t>
            </a:r>
            <a:endParaRPr lang="en-IN" sz="1400" dirty="0"/>
          </a:p>
        </p:txBody>
      </p:sp>
    </p:spTree>
    <p:extLst>
      <p:ext uri="{BB962C8B-B14F-4D97-AF65-F5344CB8AC3E}">
        <p14:creationId xmlns:p14="http://schemas.microsoft.com/office/powerpoint/2010/main" val="41339973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C8978C-E440-F090-2C95-D04C19F3E17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6590E7F3-EDF6-9C02-8562-BB41FF228C82}"/>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27804318-26DD-BE6D-CD1E-3898CF8421A9}"/>
              </a:ext>
            </a:extLst>
          </p:cNvPr>
          <p:cNvPicPr>
            <a:picLocks noGrp="1" noChangeAspect="1"/>
          </p:cNvPicPr>
          <p:nvPr>
            <p:ph idx="1"/>
          </p:nvPr>
        </p:nvPicPr>
        <p:blipFill>
          <a:blip r:embed="rId2"/>
          <a:stretch>
            <a:fillRect/>
          </a:stretch>
        </p:blipFill>
        <p:spPr>
          <a:xfrm>
            <a:off x="1061259" y="1301750"/>
            <a:ext cx="8825362" cy="4096160"/>
          </a:xfrm>
        </p:spPr>
      </p:pic>
      <p:sp>
        <p:nvSpPr>
          <p:cNvPr id="2" name="Rectangle 1">
            <a:extLst>
              <a:ext uri="{FF2B5EF4-FFF2-40B4-BE49-F238E27FC236}">
                <a16:creationId xmlns:a16="http://schemas.microsoft.com/office/drawing/2014/main" id="{ABEB3954-6F1A-CDA5-9E72-33664E418CA5}"/>
              </a:ext>
            </a:extLst>
          </p:cNvPr>
          <p:cNvSpPr/>
          <p:nvPr/>
        </p:nvSpPr>
        <p:spPr>
          <a:xfrm>
            <a:off x="3379851" y="5625266"/>
            <a:ext cx="4188178" cy="530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Relationship Map</a:t>
            </a:r>
          </a:p>
        </p:txBody>
      </p:sp>
    </p:spTree>
    <p:extLst>
      <p:ext uri="{BB962C8B-B14F-4D97-AF65-F5344CB8AC3E}">
        <p14:creationId xmlns:p14="http://schemas.microsoft.com/office/powerpoint/2010/main" val="1316126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2000" dirty="0"/>
              <a:t>The objectives of the project have been met because it has pointed to how machine learning can specifically IBM Watson Auto- AI can be employed in automating the process in which the rural infrastructures can be grouped with the appropriate schemes within the PMGSY. A high degree of precision to the minimal degree of manual input was achieved by the Auto-AI created model that used the corresponding features i.e. the length, cost, location of the road and the year it was sanctioned.</a:t>
            </a:r>
          </a:p>
          <a:p>
            <a:r>
              <a:rPr lang="en-US" sz="2000" dirty="0"/>
              <a:t>This smart system has the potential of adding huge efficiency in the usage of government schemes and transparency in their allocation and eliminating human error and faster decision making by government agencies.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E901B-0788-590B-747A-09849D350B41}"/>
              </a:ext>
            </a:extLst>
          </p:cNvPr>
          <p:cNvSpPr>
            <a:spLocks noGrp="1"/>
          </p:cNvSpPr>
          <p:nvPr>
            <p:ph type="title"/>
          </p:nvPr>
        </p:nvSpPr>
        <p:spPr/>
        <p:txBody>
          <a:bodyPr/>
          <a:lstStyle/>
          <a:p>
            <a:r>
              <a:rPr lang="en-IN" dirty="0"/>
              <a:t>Git HUB LINK</a:t>
            </a:r>
          </a:p>
        </p:txBody>
      </p:sp>
      <p:sp>
        <p:nvSpPr>
          <p:cNvPr id="3" name="Content Placeholder 2">
            <a:extLst>
              <a:ext uri="{FF2B5EF4-FFF2-40B4-BE49-F238E27FC236}">
                <a16:creationId xmlns:a16="http://schemas.microsoft.com/office/drawing/2014/main" id="{6BF7D9B0-7830-B6F0-B51D-031109EB8629}"/>
              </a:ext>
            </a:extLst>
          </p:cNvPr>
          <p:cNvSpPr>
            <a:spLocks noGrp="1"/>
          </p:cNvSpPr>
          <p:nvPr>
            <p:ph idx="1"/>
          </p:nvPr>
        </p:nvSpPr>
        <p:spPr/>
        <p:txBody>
          <a:bodyPr/>
          <a:lstStyle/>
          <a:p>
            <a:r>
              <a:rPr lang="en-IN" dirty="0"/>
              <a:t>   GIT HUB LINK:   </a:t>
            </a:r>
            <a:r>
              <a:rPr lang="en-IN" dirty="0" err="1">
                <a:hlinkClick r:id="rId2"/>
              </a:rPr>
              <a:t>achyutasamantray</a:t>
            </a:r>
            <a:r>
              <a:rPr lang="en-IN" dirty="0">
                <a:hlinkClick r:id="rId2"/>
              </a:rPr>
              <a:t> (Achyuta Samantaray)</a:t>
            </a:r>
            <a:r>
              <a:rPr lang="en-IN" dirty="0"/>
              <a:t> </a:t>
            </a:r>
          </a:p>
          <a:p>
            <a:r>
              <a:rPr lang="en-IN" dirty="0"/>
              <a:t>              https://github.com/achyutasamantray</a:t>
            </a:r>
          </a:p>
        </p:txBody>
      </p:sp>
    </p:spTree>
    <p:extLst>
      <p:ext uri="{BB962C8B-B14F-4D97-AF65-F5344CB8AC3E}">
        <p14:creationId xmlns:p14="http://schemas.microsoft.com/office/powerpoint/2010/main" val="261445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fontScale="70000" lnSpcReduction="20000"/>
          </a:bodyPr>
          <a:lstStyle/>
          <a:p>
            <a:pPr marL="0" indent="0">
              <a:buNone/>
            </a:pPr>
            <a:endParaRPr lang="en-US" sz="2000" b="1" dirty="0"/>
          </a:p>
          <a:p>
            <a:pPr marL="305435" indent="-305435"/>
            <a:r>
              <a:rPr lang="en-US" sz="2000" dirty="0">
                <a:ea typeface="+mn-lt"/>
                <a:cs typeface="+mn-lt"/>
              </a:rPr>
              <a:t>The scheme has additional amplifying and widening addresses to make the whole system of the PMGSY scheme more precise, scalable and productive:</a:t>
            </a:r>
          </a:p>
          <a:p>
            <a:pPr marL="0" indent="0">
              <a:buNone/>
            </a:pPr>
            <a:r>
              <a:rPr lang="en-US" sz="2000" b="1" dirty="0">
                <a:ea typeface="+mn-lt"/>
                <a:cs typeface="+mn-lt"/>
              </a:rPr>
              <a:t>🔹 1. Introduction of new Sources of Information</a:t>
            </a:r>
          </a:p>
          <a:p>
            <a:pPr marL="305435" indent="-305435"/>
            <a:r>
              <a:rPr lang="en-US" sz="2000" dirty="0">
                <a:ea typeface="+mn-lt"/>
                <a:cs typeface="+mn-lt"/>
              </a:rPr>
              <a:t>Integrate GIS/geospatial data, such as road connectivity, terrain type and village remoteness.</a:t>
            </a:r>
          </a:p>
          <a:p>
            <a:pPr marL="305435" indent="-305435"/>
            <a:r>
              <a:rPr lang="en-US" sz="2000" dirty="0">
                <a:ea typeface="+mn-lt"/>
                <a:cs typeface="+mn-lt"/>
              </a:rPr>
              <a:t>Extrapolate trends i.e. set up budgets, project completion or even social economic measures to set up new kind or levels of classification.</a:t>
            </a:r>
          </a:p>
          <a:p>
            <a:pPr marL="0" indent="0">
              <a:buNone/>
            </a:pPr>
            <a:r>
              <a:rPr lang="en-US" sz="2000" b="1" dirty="0">
                <a:ea typeface="+mn-lt"/>
                <a:cs typeface="+mn-lt"/>
              </a:rPr>
              <a:t>🔹 2. Improvement Algorithm Optimization</a:t>
            </a:r>
          </a:p>
          <a:p>
            <a:pPr marL="305435" indent="-305435"/>
            <a:r>
              <a:rPr lang="en-US" sz="2000" dirty="0">
                <a:ea typeface="+mn-lt"/>
                <a:cs typeface="+mn-lt"/>
              </a:rPr>
              <a:t>One can repeatedly retune new collections of data as often as possible and increase the accuracy with auto-AI.</a:t>
            </a:r>
          </a:p>
          <a:p>
            <a:pPr marL="305435" indent="-305435"/>
            <a:r>
              <a:rPr lang="en-US" sz="2000" dirty="0">
                <a:ea typeface="+mn-lt"/>
                <a:cs typeface="+mn-lt"/>
              </a:rPr>
              <a:t>Explore custom model training outside Auto-AI using deep learning (e.g., tabular neural networks or ensemble models).</a:t>
            </a:r>
          </a:p>
          <a:p>
            <a:pPr marL="0" indent="0">
              <a:buNone/>
            </a:pPr>
            <a:r>
              <a:rPr lang="en-US" sz="2000" b="1" dirty="0">
                <a:ea typeface="+mn-lt"/>
                <a:cs typeface="+mn-lt"/>
              </a:rPr>
              <a:t>🔹 3. Regional Expansion</a:t>
            </a:r>
          </a:p>
          <a:p>
            <a:pPr marL="305435" indent="-305435"/>
            <a:r>
              <a:rPr lang="en-US" sz="2000" dirty="0">
                <a:ea typeface="+mn-lt"/>
                <a:cs typeface="+mn-lt"/>
              </a:rPr>
              <a:t>Bring on board the details of other program in development of countryside and transfer the solution to other states or even to the whole of India.</a:t>
            </a:r>
          </a:p>
          <a:p>
            <a:pPr marL="305435" indent="-305435"/>
            <a:r>
              <a:rPr lang="en-US" sz="2000" dirty="0">
                <a:ea typeface="+mn-lt"/>
                <a:cs typeface="+mn-lt"/>
              </a:rPr>
              <a:t>Build a generalized classification framework adaptable to various government initiatives beyond PMGSY.</a:t>
            </a:r>
          </a:p>
          <a:p>
            <a:pPr marL="0" indent="0">
              <a:buNone/>
            </a:pPr>
            <a:r>
              <a:rPr lang="en-US" sz="2000" b="1" dirty="0">
                <a:ea typeface="+mn-lt"/>
                <a:cs typeface="+mn-lt"/>
              </a:rPr>
              <a:t>🔹 4. Real-Time System Application</a:t>
            </a:r>
          </a:p>
          <a:p>
            <a:pPr marL="305435" indent="-305435"/>
            <a:r>
              <a:rPr lang="en-US" sz="2000" dirty="0">
                <a:ea typeface="+mn-lt"/>
                <a:cs typeface="+mn-lt"/>
              </a:rPr>
              <a:t>Deploy the model as part of e-governance platforms to assist officials in real-time decision-making.</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pPr marL="305435" indent="-305435"/>
            <a:r>
              <a:rPr lang="en-IN" sz="2400" b="1" dirty="0"/>
              <a:t>IBM Watson Auto-AI Documentation</a:t>
            </a:r>
            <a:br>
              <a:rPr lang="en-IN" sz="2400" dirty="0"/>
            </a:br>
            <a:r>
              <a:rPr lang="en-IN" sz="2400" dirty="0"/>
              <a:t>IBM. (2023). Auto-AI: Automate Machine Learning</a:t>
            </a:r>
            <a:br>
              <a:rPr lang="en-IN" sz="2400" dirty="0"/>
            </a:br>
            <a:r>
              <a:rPr lang="en-IN" sz="2400" dirty="0"/>
              <a:t>Provides detailed information on the working, optimization and deployment of Auto-AI models in IBM Watson Studio.</a:t>
            </a:r>
          </a:p>
          <a:p>
            <a:pPr marL="305435" indent="-305435"/>
            <a:r>
              <a:rPr lang="en-US" sz="2400" b="1" dirty="0"/>
              <a:t>National Rural Infrastructure Development Agency (NRIDA)</a:t>
            </a:r>
            <a:br>
              <a:rPr lang="en-US" sz="2400" dirty="0"/>
            </a:br>
            <a:r>
              <a:rPr lang="en-US" sz="2400" dirty="0"/>
              <a:t>Ministry of Rural Development, Government of India.</a:t>
            </a:r>
            <a:br>
              <a:rPr lang="en-US" sz="2400" dirty="0"/>
            </a:br>
            <a:r>
              <a:rPr lang="en-US" sz="2400" dirty="0">
                <a:hlinkClick r:id="rId2"/>
              </a:rPr>
              <a:t>PMGSY Scheme Dataset on AI Kosh</a:t>
            </a:r>
            <a:br>
              <a:rPr lang="en-US" sz="2400" dirty="0"/>
            </a:br>
            <a:r>
              <a:rPr lang="en-US" sz="2400" dirty="0"/>
              <a:t>Official dataset used for project implementation.</a:t>
            </a:r>
          </a:p>
          <a:p>
            <a:pPr marL="305435" indent="-305435"/>
            <a:r>
              <a:rPr lang="en-US" sz="2400" dirty="0" err="1"/>
              <a:t>Géron</a:t>
            </a:r>
            <a:r>
              <a:rPr lang="en-US" sz="2400" dirty="0"/>
              <a:t>, A. (2019). </a:t>
            </a:r>
            <a:r>
              <a:rPr lang="en-US" sz="2400" i="1" dirty="0"/>
              <a:t>Hands-On Machine Learning with Scikit-Learn, </a:t>
            </a:r>
            <a:r>
              <a:rPr lang="en-US" sz="2400" i="1" dirty="0" err="1"/>
              <a:t>Keras</a:t>
            </a:r>
            <a:r>
              <a:rPr lang="en-US" sz="2400" i="1" dirty="0"/>
              <a:t> and TensorFlow</a:t>
            </a:r>
            <a:r>
              <a:rPr lang="en-US" sz="2400" dirty="0"/>
              <a:t>. O'Reilly Media.</a:t>
            </a:r>
            <a:br>
              <a:rPr lang="en-US" sz="2400" dirty="0"/>
            </a:br>
            <a:r>
              <a:rPr lang="en-US" sz="2400" dirty="0"/>
              <a:t>A comprehensive guide to supervised learning, classification techniques and evaluation metrics like accuracy, precision, recall and F1 score.</a:t>
            </a:r>
          </a:p>
          <a:p>
            <a:pPr marL="305435" indent="-305435"/>
            <a:r>
              <a:rPr lang="en-US" sz="2400" dirty="0"/>
              <a:t>Brownlee, J. (2020). </a:t>
            </a:r>
            <a:r>
              <a:rPr lang="en-US" sz="2400" i="1" dirty="0"/>
              <a:t>Data Preparation for Machine Learning: Data Cleaning, Feature Selection and Data Transforms in Python</a:t>
            </a:r>
            <a:r>
              <a:rPr lang="en-US" sz="2400" dirty="0"/>
              <a:t>. Machine Learning Mastery.</a:t>
            </a:r>
            <a:br>
              <a:rPr lang="en-US" sz="2400" dirty="0"/>
            </a:br>
            <a:r>
              <a:rPr lang="en-US" sz="2400" dirty="0"/>
              <a:t>Resource for understanding preprocessing and feature engineering techniques.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15DB40C-EDB3-4421-B5C5-E79C3FA5CEC6}"/>
              </a:ext>
            </a:extLst>
          </p:cNvPr>
          <p:cNvPicPr>
            <a:picLocks noGrp="1" noChangeAspect="1"/>
          </p:cNvPicPr>
          <p:nvPr>
            <p:ph idx="1"/>
          </p:nvPr>
        </p:nvPicPr>
        <p:blipFill>
          <a:blip r:embed="rId2"/>
          <a:stretch>
            <a:fillRect/>
          </a:stretch>
        </p:blipFill>
        <p:spPr>
          <a:xfrm>
            <a:off x="2973493" y="1301750"/>
            <a:ext cx="6245013" cy="4673600"/>
          </a:xfrm>
        </p:spPr>
      </p:pic>
      <p:sp>
        <p:nvSpPr>
          <p:cNvPr id="3" name="Rectangle 2">
            <a:extLst>
              <a:ext uri="{FF2B5EF4-FFF2-40B4-BE49-F238E27FC236}">
                <a16:creationId xmlns:a16="http://schemas.microsoft.com/office/drawing/2014/main" id="{790B0619-208A-B054-D160-DBC72B4A7361}"/>
              </a:ext>
            </a:extLst>
          </p:cNvPr>
          <p:cNvSpPr/>
          <p:nvPr/>
        </p:nvSpPr>
        <p:spPr>
          <a:xfrm>
            <a:off x="3677263" y="6094188"/>
            <a:ext cx="4837471" cy="589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t>
            </a:r>
          </a:p>
          <a:p>
            <a:pPr algn="ctr"/>
            <a:r>
              <a:rPr lang="en-IN" dirty="0" err="1"/>
              <a:t>Credly</a:t>
            </a:r>
            <a:r>
              <a:rPr lang="en-IN" dirty="0"/>
              <a:t> certificate (Getting started with AI)</a:t>
            </a:r>
          </a:p>
          <a:p>
            <a:pPr algn="ctr"/>
            <a:endParaRPr lang="en-IN" dirty="0"/>
          </a:p>
        </p:txBody>
      </p:sp>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9" name="Content Placeholder 18">
            <a:extLst>
              <a:ext uri="{FF2B5EF4-FFF2-40B4-BE49-F238E27FC236}">
                <a16:creationId xmlns:a16="http://schemas.microsoft.com/office/drawing/2014/main" id="{05AD62DE-7388-5709-5A90-7E42376AE3E0}"/>
              </a:ext>
            </a:extLst>
          </p:cNvPr>
          <p:cNvPicPr>
            <a:picLocks noGrp="1" noChangeAspect="1"/>
          </p:cNvPicPr>
          <p:nvPr>
            <p:ph idx="1"/>
          </p:nvPr>
        </p:nvPicPr>
        <p:blipFill>
          <a:blip r:embed="rId2"/>
          <a:srcRect l="1150" t="968" r="663" b="3310"/>
          <a:stretch>
            <a:fillRect/>
          </a:stretch>
        </p:blipFill>
        <p:spPr>
          <a:xfrm>
            <a:off x="3146323" y="1347018"/>
            <a:ext cx="5928851" cy="4473679"/>
          </a:xfrm>
          <a:prstGeom prst="rect">
            <a:avLst/>
          </a:prstGeom>
        </p:spPr>
      </p:pic>
      <p:sp>
        <p:nvSpPr>
          <p:cNvPr id="3" name="Rectangle 2">
            <a:extLst>
              <a:ext uri="{FF2B5EF4-FFF2-40B4-BE49-F238E27FC236}">
                <a16:creationId xmlns:a16="http://schemas.microsoft.com/office/drawing/2014/main" id="{1C8EDA36-33C6-42B5-54D2-0A9510A1A0AF}"/>
              </a:ext>
            </a:extLst>
          </p:cNvPr>
          <p:cNvSpPr/>
          <p:nvPr/>
        </p:nvSpPr>
        <p:spPr>
          <a:xfrm>
            <a:off x="3677263" y="6094188"/>
            <a:ext cx="4837471" cy="589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a:t>
            </a:r>
          </a:p>
          <a:p>
            <a:pPr algn="ctr"/>
            <a:r>
              <a:rPr lang="en-IN" dirty="0" err="1"/>
              <a:t>Credly</a:t>
            </a:r>
            <a:r>
              <a:rPr lang="en-IN" dirty="0"/>
              <a:t> certificate (Journey to Cloud)</a:t>
            </a:r>
          </a:p>
          <a:p>
            <a:pPr algn="ctr"/>
            <a:endParaRPr lang="en-IN" dirty="0"/>
          </a:p>
        </p:txBody>
      </p:sp>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38200" y="1111046"/>
            <a:ext cx="10515600" cy="605837"/>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26827" y="1510783"/>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p>
          <a:p>
            <a:pPr marL="305435" indent="-305435"/>
            <a:r>
              <a:rPr lang="en-US" sz="2000" b="1" dirty="0">
                <a:latin typeface="Arial"/>
                <a:ea typeface="+mn-lt"/>
                <a:cs typeface="Arial"/>
              </a:rPr>
              <a:t>Git-hub Link</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p>
          <a:p>
            <a:pPr marL="305435" indent="-305435"/>
            <a:r>
              <a:rPr lang="en-US" sz="2000" b="1" dirty="0">
                <a:latin typeface="Arial"/>
                <a:ea typeface="+mn-lt"/>
                <a:cs typeface="Arial"/>
              </a:rPr>
              <a:t>IBM </a:t>
            </a:r>
            <a:r>
              <a:rPr lang="en-US" sz="2000" b="1" dirty="0">
                <a:latin typeface="Arial"/>
                <a:ea typeface="+mn-lt"/>
                <a:cs typeface="+mn-lt"/>
              </a:rPr>
              <a:t>Certifications</a:t>
            </a:r>
            <a:endParaRPr lang="en-US" sz="2000" b="1" dirty="0">
              <a:latin typeface="Arial"/>
              <a:ea typeface="+mn-lt"/>
              <a:cs typeface="Arial"/>
            </a:endParaRPr>
          </a:p>
          <a:p>
            <a:pPr marL="305435" indent="-305435"/>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1DE2A74-47A5-A90A-0EB1-05361BBB3825}"/>
              </a:ext>
            </a:extLst>
          </p:cNvPr>
          <p:cNvPicPr>
            <a:picLocks noGrp="1"/>
          </p:cNvPicPr>
          <p:nvPr>
            <p:ph idx="1"/>
          </p:nvPr>
        </p:nvPicPr>
        <p:blipFill>
          <a:blip r:embed="rId2"/>
          <a:stretch>
            <a:fillRect/>
          </a:stretch>
        </p:blipFill>
        <p:spPr>
          <a:xfrm>
            <a:off x="2396562" y="1301750"/>
            <a:ext cx="7398876" cy="4673600"/>
          </a:xfrm>
          <a:prstGeom prst="rect">
            <a:avLst/>
          </a:prstGeom>
        </p:spPr>
      </p:pic>
      <p:sp>
        <p:nvSpPr>
          <p:cNvPr id="3" name="Rectangle 2">
            <a:extLst>
              <a:ext uri="{FF2B5EF4-FFF2-40B4-BE49-F238E27FC236}">
                <a16:creationId xmlns:a16="http://schemas.microsoft.com/office/drawing/2014/main" id="{DD6644E5-7D4E-1E53-1992-356A4C5E7EC8}"/>
              </a:ext>
            </a:extLst>
          </p:cNvPr>
          <p:cNvSpPr/>
          <p:nvPr/>
        </p:nvSpPr>
        <p:spPr>
          <a:xfrm>
            <a:off x="3677263" y="6094188"/>
            <a:ext cx="4837471" cy="58908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 RAG LAB Certificate</a:t>
            </a:r>
          </a:p>
        </p:txBody>
      </p:sp>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a:buFont typeface="Wingdings" panose="05000000000000000000" pitchFamily="2" charset="2"/>
              <a:buChar char="Ø"/>
            </a:pPr>
            <a:r>
              <a:rPr lang="en-US" sz="2400" dirty="0"/>
              <a:t>Pradhan Mantri Gram Sadak Yojana (PMGSY) has several plans - PMGSY-I, PMGSY-II and RCPLWEA and each of them has its own eligibility criteria. </a:t>
            </a:r>
          </a:p>
          <a:p>
            <a:pPr>
              <a:buFont typeface="Wingdings" panose="05000000000000000000" pitchFamily="2" charset="2"/>
              <a:buChar char="Ø"/>
            </a:pPr>
            <a:r>
              <a:rPr lang="en-US" sz="2400" dirty="0"/>
              <a:t>In the current situation, manually determining under which scheme a project falls is slow, inaccurate and not efficient. This causes the rural infrastructure planning to be delayed, wastes available resources and there is no openness in decision-making. </a:t>
            </a:r>
            <a:br>
              <a:rPr lang="en-US" sz="2400" dirty="0"/>
            </a:br>
            <a:endParaRPr lang="en-US" sz="2400" dirty="0">
              <a:solidFill>
                <a:srgbClr val="0F0F0F"/>
              </a:solidFill>
              <a:ea typeface="+mn-lt"/>
              <a:cs typeface="+mn-lt"/>
            </a:endParaRPr>
          </a:p>
          <a:p>
            <a:pPr marL="0" indent="0">
              <a:buNone/>
            </a:pPr>
            <a:endParaRPr lang="en-IN" sz="2400" dirty="0"/>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a:ea typeface="+mn-lt"/>
                <a:cs typeface="+mn-lt"/>
              </a:rPr>
              <a:t>The system that is proposed provides a way of overcoming this problem of properly identifying the rural infrastructure projects with the corresponding PMGSY scheme ( PMGSY-I, PMGSY-II, RCPLWEA, etc. ) Manual system can be error prone and time consuming. This system uses machine learning applied by IBM Watson Auto-AI and it improves the speed, consistency and transparency of schemes allocation. The solution is going to include the following elements:</a:t>
            </a: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US" sz="1200" b="1" dirty="0">
                <a:latin typeface="Calibri"/>
                <a:ea typeface="+mn-lt"/>
                <a:cs typeface="+mn-lt"/>
              </a:rPr>
              <a:t>Collected government datasets from AI Kosh, including project-level details such as road length, cost, sanction year, state and district. </a:t>
            </a:r>
          </a:p>
          <a:p>
            <a:pPr marL="629920" lvl="1" indent="-305435"/>
            <a:r>
              <a:rPr lang="en-US" sz="1200" b="1" dirty="0">
                <a:latin typeface="Calibri"/>
                <a:ea typeface="+mn-lt"/>
                <a:cs typeface="+mn-lt"/>
              </a:rPr>
              <a:t>These features directly influence the eligibility and assignment under various PMGSY schemes.</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US" sz="1200" b="1" dirty="0">
                <a:latin typeface="Calibri"/>
                <a:ea typeface="+mn-lt"/>
                <a:cs typeface="+mn-lt"/>
              </a:rPr>
              <a:t>Performed basic feature engineering to ensure numerical and categorical fields are properly interpreted by Auto-AI.</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US" sz="1200" b="1" dirty="0">
                <a:latin typeface="Calibri"/>
                <a:ea typeface="+mn-lt"/>
                <a:cs typeface="+mn-lt"/>
              </a:rPr>
              <a:t>Used IBM Watson Auto-AI to automatically test, tune and compare multiple ML models (Random Forest, </a:t>
            </a:r>
            <a:r>
              <a:rPr lang="en-US" sz="1200" b="1" dirty="0" err="1">
                <a:latin typeface="Calibri"/>
                <a:ea typeface="+mn-lt"/>
                <a:cs typeface="+mn-lt"/>
              </a:rPr>
              <a:t>XGBoost</a:t>
            </a:r>
            <a:r>
              <a:rPr lang="en-US" sz="1200" b="1" dirty="0">
                <a:latin typeface="Calibri"/>
                <a:ea typeface="+mn-lt"/>
                <a:cs typeface="+mn-lt"/>
              </a:rPr>
              <a:t>, Logistic Regression, etc.).</a:t>
            </a:r>
            <a:endParaRPr lang="en-IN" sz="1200" b="1" dirty="0">
              <a:latin typeface="Calibri"/>
              <a:cs typeface="Calibri"/>
            </a:endParaRPr>
          </a:p>
          <a:p>
            <a:pPr marL="629920" lvl="1" indent="-305435"/>
            <a:r>
              <a:rPr lang="en-IN" sz="1200" b="1" dirty="0">
                <a:latin typeface="Calibri"/>
                <a:ea typeface="+mn-lt"/>
                <a:cs typeface="+mn-lt"/>
              </a:rPr>
              <a:t>Consider </a:t>
            </a:r>
            <a:r>
              <a:rPr lang="en-US" sz="1200" b="1" dirty="0">
                <a:latin typeface="Calibri"/>
                <a:ea typeface="+mn-lt"/>
                <a:cs typeface="+mn-lt"/>
              </a:rPr>
              <a:t>Selected the best-performing pipeline based on model accuracy and performance.</a:t>
            </a:r>
          </a:p>
          <a:p>
            <a:pPr marL="629920" lvl="1" indent="-305435"/>
            <a:r>
              <a:rPr lang="en-US" sz="1200" b="1" dirty="0">
                <a:latin typeface="Calibri"/>
                <a:ea typeface="+mn-lt"/>
                <a:cs typeface="+mn-lt"/>
              </a:rPr>
              <a:t>Target column: PMGSY scheme type (e.g., PMGSY-I, PMGSY-II, RCPLWEA)</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b="1" dirty="0">
                <a:latin typeface="Calibri"/>
                <a:ea typeface="+mn-lt"/>
                <a:cs typeface="+mn-lt"/>
              </a:rPr>
              <a:t>Deployed the final model using Watson Machine Learning. </a:t>
            </a: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p>
          <a:p>
            <a:pPr marL="629920" lvl="1" indent="-305435"/>
            <a:r>
              <a:rPr lang="en-US" sz="1200" b="1" dirty="0">
                <a:latin typeface="Calibri"/>
                <a:cs typeface="Calibri"/>
              </a:rPr>
              <a:t>Ensured the deployed service is accessible and scalable for integration in government planning systems.</a:t>
            </a:r>
            <a:endParaRPr lang="en-IN" sz="1200" b="1" dirty="0">
              <a:latin typeface="Calibri"/>
              <a:cs typeface="Calibri"/>
            </a:endParaRP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EFD85-E56F-FA4F-FDAC-9EF002D6746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596DBA3-BBC9-BF2A-78E5-8A09EBF7DAAB}"/>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6A09167C-BCB6-D0D1-5785-C15EE106DF6C}"/>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US" sz="1200" b="1" dirty="0">
                <a:latin typeface="Calibri"/>
                <a:ea typeface="+mn-lt"/>
                <a:cs typeface="+mn-lt"/>
              </a:rPr>
              <a:t>Auto-AI provided detailed metrics like accuracy, precision and confusion matrix for multiclass classification.</a:t>
            </a:r>
          </a:p>
          <a:p>
            <a:pPr marL="629920" lvl="1" indent="-305435"/>
            <a:r>
              <a:rPr lang="en-US" sz="1200" b="1" dirty="0">
                <a:latin typeface="Calibri"/>
                <a:ea typeface="+mn-lt"/>
                <a:cs typeface="+mn-lt"/>
              </a:rPr>
              <a:t>Model was evaluated on a test dataset to validate its ability to generalize.</a:t>
            </a:r>
          </a:p>
          <a:p>
            <a:pPr marL="629920" lvl="1" indent="-305435"/>
            <a:r>
              <a:rPr lang="en-US" sz="1200" b="1" dirty="0">
                <a:latin typeface="Calibri"/>
                <a:ea typeface="+mn-lt"/>
                <a:cs typeface="+mn-lt"/>
              </a:rPr>
              <a:t>More adjustment or re-training can be done with up-to-date datasets in the future.</a:t>
            </a:r>
          </a:p>
          <a:p>
            <a:pPr marL="324485" lvl="1" indent="0">
              <a:buNone/>
            </a:pPr>
            <a:endParaRPr lang="en-IN" sz="1200" b="1" dirty="0">
              <a:latin typeface="Calibri"/>
              <a:cs typeface="Calibri"/>
            </a:endParaRPr>
          </a:p>
          <a:p>
            <a:pPr marL="629920" lvl="1" indent="-305435"/>
            <a:r>
              <a:rPr lang="en-IN" sz="1200" b="1" dirty="0">
                <a:ea typeface="+mn-lt"/>
                <a:cs typeface="+mn-lt"/>
              </a:rPr>
              <a:t>Result</a:t>
            </a:r>
            <a:r>
              <a:rPr lang="en-IN" sz="1200" dirty="0">
                <a:ea typeface="+mn-lt"/>
                <a:cs typeface="+mn-lt"/>
              </a:rPr>
              <a:t>:</a:t>
            </a:r>
          </a:p>
          <a:p>
            <a:pPr marL="629920" lvl="1" indent="-305435"/>
            <a:r>
              <a:rPr lang="en-US" sz="1200" b="1" dirty="0"/>
              <a:t>The accuracy of the Auto-AI-selected model was very good in the classification of infrastructure projects to the right PMGSY schemes.</a:t>
            </a:r>
          </a:p>
          <a:p>
            <a:pPr marL="629920" lvl="1" indent="-305435"/>
            <a:r>
              <a:rPr lang="en-US" sz="1200" b="1" dirty="0"/>
              <a:t>It will be possible to significantly minimize manual work effort, increase the accuracy of classification and speed up the decision-making process in the domain of rural progress with the help of the offered solution.</a:t>
            </a:r>
          </a:p>
          <a:p>
            <a:pPr marL="0" indent="0">
              <a:buNone/>
            </a:pPr>
            <a:endParaRPr lang="en-IN" dirty="0"/>
          </a:p>
        </p:txBody>
      </p:sp>
    </p:spTree>
    <p:extLst>
      <p:ext uri="{BB962C8B-B14F-4D97-AF65-F5344CB8AC3E}">
        <p14:creationId xmlns:p14="http://schemas.microsoft.com/office/powerpoint/2010/main" val="2020445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1800" b="1" dirty="0">
                <a:solidFill>
                  <a:srgbClr val="0F0F0F"/>
                </a:solidFill>
                <a:ea typeface="+mn-lt"/>
                <a:cs typeface="+mn-lt"/>
              </a:rPr>
              <a:t>The "System Approach" section outlines the overall strategy and methodology for developing and deploying the PMGSY scheme classification system. Below is the customized structure for your project:</a:t>
            </a:r>
          </a:p>
          <a:p>
            <a:pPr marL="305435" indent="-305435"/>
            <a:r>
              <a:rPr lang="en-IN" sz="1800" b="1" dirty="0">
                <a:solidFill>
                  <a:srgbClr val="0F0F0F"/>
                </a:solidFill>
              </a:rPr>
              <a:t>System requirements</a:t>
            </a:r>
          </a:p>
          <a:p>
            <a:pPr marL="629435" lvl="1" indent="-305435"/>
            <a:r>
              <a:rPr lang="en-IN" sz="1500" b="1" dirty="0">
                <a:solidFill>
                  <a:srgbClr val="0F0F0F"/>
                </a:solidFill>
              </a:rPr>
              <a:t>IBM Cloud Lite account</a:t>
            </a:r>
          </a:p>
          <a:p>
            <a:pPr marL="629435" lvl="1" indent="-305435"/>
            <a:r>
              <a:rPr lang="en-IN" sz="1500" b="1" dirty="0">
                <a:solidFill>
                  <a:srgbClr val="0F0F0F"/>
                </a:solidFill>
              </a:rPr>
              <a:t>IBM Watson Studio environment</a:t>
            </a:r>
          </a:p>
          <a:p>
            <a:pPr marL="629435" lvl="1" indent="-305435"/>
            <a:r>
              <a:rPr lang="en-IN" sz="1500" b="1" dirty="0">
                <a:solidFill>
                  <a:srgbClr val="0F0F0F"/>
                </a:solidFill>
              </a:rPr>
              <a:t>Internet connection and browser access</a:t>
            </a:r>
          </a:p>
          <a:p>
            <a:pPr marL="629435" lvl="1" indent="-305435"/>
            <a:r>
              <a:rPr lang="en-IN" sz="1500" b="1" dirty="0">
                <a:solidFill>
                  <a:srgbClr val="0F0F0F"/>
                </a:solidFill>
              </a:rPr>
              <a:t>IBM Cloud Object Storage (for dataset upload)</a:t>
            </a:r>
          </a:p>
          <a:p>
            <a:pPr marL="629435" lvl="1" indent="-305435"/>
            <a:r>
              <a:rPr lang="en-IN" sz="1500" b="1" dirty="0">
                <a:solidFill>
                  <a:srgbClr val="0F0F0F"/>
                </a:solidFill>
              </a:rPr>
              <a:t>IBM Watson Machine Learning (for model deployment)</a:t>
            </a:r>
          </a:p>
          <a:p>
            <a:pPr marL="629435" lvl="1" indent="-305435"/>
            <a:endParaRPr lang="en-IN" sz="1500" b="1" dirty="0">
              <a:solidFill>
                <a:srgbClr val="0F0F0F"/>
              </a:solidFill>
            </a:endParaRPr>
          </a:p>
          <a:p>
            <a:pPr marL="305435" indent="-305435"/>
            <a:r>
              <a:rPr lang="en-IN" sz="1800" b="1" dirty="0">
                <a:solidFill>
                  <a:srgbClr val="0F0F0F"/>
                </a:solidFill>
              </a:rPr>
              <a:t>Library required to build the model</a:t>
            </a:r>
          </a:p>
          <a:p>
            <a:pPr marL="629435" lvl="1" indent="-305435"/>
            <a:r>
              <a:rPr lang="en-IN" sz="1500" b="1" dirty="0">
                <a:solidFill>
                  <a:srgbClr val="0F0F0F"/>
                </a:solidFill>
              </a:rPr>
              <a:t>Auto AI framework (built-in inside Watson Studio)</a:t>
            </a:r>
          </a:p>
          <a:p>
            <a:pPr marL="629435" lvl="1" indent="-305435"/>
            <a:r>
              <a:rPr lang="en-IN" sz="1500" b="1" dirty="0">
                <a:solidFill>
                  <a:srgbClr val="0F0F0F"/>
                </a:solidFill>
              </a:rPr>
              <a:t>scikit-learn – Used under the hood for ML pipelines</a:t>
            </a:r>
          </a:p>
          <a:p>
            <a:pPr marL="629435" lvl="1" indent="-305435"/>
            <a:r>
              <a:rPr lang="en-IN" sz="1500" b="1" dirty="0">
                <a:solidFill>
                  <a:srgbClr val="0F0F0F"/>
                </a:solidFill>
              </a:rPr>
              <a:t>REST API utilities – For integrating model post-deployment</a:t>
            </a:r>
          </a:p>
          <a:p>
            <a:pPr marL="629435" lvl="1" indent="-305435"/>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26946"/>
            <a:ext cx="11029615" cy="4673324"/>
          </a:xfrm>
        </p:spPr>
        <p:txBody>
          <a:bodyPr>
            <a:normAutofit/>
          </a:bodyPr>
          <a:lstStyle/>
          <a:p>
            <a:pPr marL="305435" indent="-305435"/>
            <a:endParaRPr lang="en-IN" sz="1400" b="1" dirty="0">
              <a:ea typeface="+mn-lt"/>
              <a:cs typeface="+mn-lt"/>
            </a:endParaRPr>
          </a:p>
          <a:p>
            <a:pPr marL="305435" indent="-305435"/>
            <a:r>
              <a:rPr lang="en-IN" sz="1400" b="1" dirty="0">
                <a:ea typeface="+mn-lt"/>
                <a:cs typeface="+mn-lt"/>
              </a:rPr>
              <a:t>Algorithm Selection:</a:t>
            </a:r>
            <a:endParaRPr lang="en-IN" sz="1400" dirty="0"/>
          </a:p>
          <a:p>
            <a:pPr marL="629920" lvl="1" indent="-305435"/>
            <a:r>
              <a:rPr lang="en-US" dirty="0">
                <a:ea typeface="+mn-lt"/>
                <a:cs typeface="+mn-lt"/>
              </a:rPr>
              <a:t>We utilized IBM Auto-AI, a no-code machine learning automation tool, which tests numerous classification algorithms like: Random Forest, Gradient Boosting, Logistic Regression, </a:t>
            </a:r>
            <a:r>
              <a:rPr lang="en-US" dirty="0" err="1">
                <a:ea typeface="+mn-lt"/>
                <a:cs typeface="+mn-lt"/>
              </a:rPr>
              <a:t>XGBoost</a:t>
            </a:r>
            <a:r>
              <a:rPr lang="en-US" dirty="0">
                <a:ea typeface="+mn-lt"/>
                <a:cs typeface="+mn-lt"/>
              </a:rPr>
              <a:t> and many others</a:t>
            </a:r>
          </a:p>
          <a:p>
            <a:pPr marL="629920" lvl="1" indent="-305435"/>
            <a:r>
              <a:rPr lang="en-US" dirty="0">
                <a:ea typeface="+mn-lt"/>
                <a:cs typeface="+mn-lt"/>
              </a:rPr>
              <a:t>Auto-AI automatically picks out the most efficient algorithm on the grounds of accuracy and F1 score. Our last choice of models was the Random Forest Classifier that showed very good performance with respect to multiclass classification.</a:t>
            </a:r>
          </a:p>
          <a:p>
            <a:pPr marL="305435" indent="-305435"/>
            <a:r>
              <a:rPr lang="en-IN" sz="1400" b="1" dirty="0">
                <a:ea typeface="+mn-lt"/>
                <a:cs typeface="+mn-lt"/>
              </a:rPr>
              <a:t>Data Input:</a:t>
            </a:r>
            <a:endParaRPr lang="en-IN" sz="1400" dirty="0"/>
          </a:p>
          <a:p>
            <a:pPr marL="629920" lvl="1" indent="-305435"/>
            <a:r>
              <a:rPr lang="en-US" dirty="0">
                <a:ea typeface="+mn-lt"/>
                <a:cs typeface="+mn-lt"/>
              </a:rPr>
              <a:t>The model was trained using the following input features from the PMGSY dataset:</a:t>
            </a:r>
          </a:p>
          <a:p>
            <a:pPr marL="899920" lvl="2" indent="-305435"/>
            <a:r>
              <a:rPr lang="en-US" dirty="0">
                <a:ea typeface="+mn-lt"/>
                <a:cs typeface="+mn-lt"/>
              </a:rPr>
              <a:t>Road Length (in km)</a:t>
            </a:r>
          </a:p>
          <a:p>
            <a:pPr marL="899920" lvl="2" indent="-305435"/>
            <a:r>
              <a:rPr lang="en-US" dirty="0">
                <a:ea typeface="+mn-lt"/>
                <a:cs typeface="+mn-lt"/>
              </a:rPr>
              <a:t>Project Cost</a:t>
            </a:r>
          </a:p>
          <a:p>
            <a:pPr marL="899920" lvl="2" indent="-305435"/>
            <a:r>
              <a:rPr lang="en-US" dirty="0">
                <a:ea typeface="+mn-lt"/>
                <a:cs typeface="+mn-lt"/>
              </a:rPr>
              <a:t>Year of Sanction</a:t>
            </a:r>
          </a:p>
          <a:p>
            <a:pPr marL="899920" lvl="2" indent="-305435"/>
            <a:r>
              <a:rPr lang="en-US" dirty="0">
                <a:ea typeface="+mn-lt"/>
                <a:cs typeface="+mn-lt"/>
              </a:rPr>
              <a:t>State Name</a:t>
            </a:r>
          </a:p>
          <a:p>
            <a:pPr marL="899920" lvl="2" indent="-305435"/>
            <a:r>
              <a:rPr lang="en-US" dirty="0">
                <a:ea typeface="+mn-lt"/>
                <a:cs typeface="+mn-lt"/>
              </a:rPr>
              <a:t>District Name</a:t>
            </a:r>
            <a:endParaRPr lang="en-IN" sz="1400" b="1" dirty="0">
              <a:ea typeface="+mn-lt"/>
              <a:cs typeface="+mn-lt"/>
            </a:endParaRPr>
          </a:p>
          <a:p>
            <a:pPr marL="629435" lvl="1" indent="-305435"/>
            <a:r>
              <a:rPr lang="en-US" dirty="0">
                <a:ea typeface="+mn-lt"/>
                <a:cs typeface="+mn-lt"/>
              </a:rPr>
              <a:t>The target variable was the Scheme Type, which includes categories like PMGSY-I, PMGSY-II and RCPLWEA.</a:t>
            </a:r>
          </a:p>
          <a:p>
            <a:pPr marL="0" indent="0">
              <a:buNone/>
            </a:pPr>
            <a:endParaRPr lang="en-IN" sz="1400" b="1" dirty="0">
              <a:ea typeface="+mn-lt"/>
              <a:cs typeface="+mn-lt"/>
            </a:endParaRP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EBAE7-1259-1BB8-582C-B6974E04B8B8}"/>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E84DDA7D-AA75-5DF3-4CDC-081BA2C9FBC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9A706B93-4E36-929B-E85F-E1BC87CF1A06}"/>
              </a:ext>
            </a:extLst>
          </p:cNvPr>
          <p:cNvSpPr>
            <a:spLocks noGrp="1"/>
          </p:cNvSpPr>
          <p:nvPr>
            <p:ph idx="1"/>
          </p:nvPr>
        </p:nvSpPr>
        <p:spPr/>
        <p:txBody>
          <a:bodyPr>
            <a:normAutofit/>
          </a:bodyPr>
          <a:lstStyle/>
          <a:p>
            <a:pPr marL="305435" indent="-305435"/>
            <a:r>
              <a:rPr lang="en-IN" sz="1400" b="1" dirty="0">
                <a:ea typeface="+mn-lt"/>
                <a:cs typeface="+mn-lt"/>
              </a:rPr>
              <a:t>Training Process:</a:t>
            </a:r>
            <a:endParaRPr lang="en-IN" sz="1400" dirty="0"/>
          </a:p>
          <a:p>
            <a:pPr marL="629920" lvl="1" indent="-305435"/>
            <a:r>
              <a:rPr lang="en-US" dirty="0">
                <a:ea typeface="+mn-lt"/>
                <a:cs typeface="+mn-lt"/>
              </a:rPr>
              <a:t>Data that has been preprocessed was stored in IBM Watson Studio.</a:t>
            </a:r>
          </a:p>
          <a:p>
            <a:pPr marL="629920" lvl="1" indent="-305435"/>
            <a:r>
              <a:rPr lang="en-US" dirty="0">
                <a:ea typeface="+mn-lt"/>
                <a:cs typeface="+mn-lt"/>
              </a:rPr>
              <a:t>Auto AI handled: </a:t>
            </a:r>
            <a:r>
              <a:rPr lang="en-US" b="1" dirty="0">
                <a:ea typeface="+mn-lt"/>
                <a:cs typeface="+mn-lt"/>
              </a:rPr>
              <a:t>Train-test split, Feature selection, Pipeline generation, Model tuning and evaluation</a:t>
            </a:r>
            <a:endParaRPr lang="en-US" dirty="0">
              <a:ea typeface="+mn-lt"/>
              <a:cs typeface="+mn-lt"/>
            </a:endParaRPr>
          </a:p>
          <a:p>
            <a:pPr marL="629920" lvl="1" indent="-305435"/>
            <a:r>
              <a:rPr lang="en-US" dirty="0">
                <a:ea typeface="+mn-lt"/>
                <a:cs typeface="+mn-lt"/>
              </a:rPr>
              <a:t>Some of the techniques used on the platform included cross-validation and the automatic tuning of hyperparameters in selecting the most robust model.</a:t>
            </a:r>
          </a:p>
          <a:p>
            <a:pPr marL="629920" lvl="1" indent="-305435"/>
            <a:endParaRPr lang="en-US" dirty="0">
              <a:ea typeface="+mn-lt"/>
              <a:cs typeface="+mn-lt"/>
            </a:endParaRPr>
          </a:p>
          <a:p>
            <a:pPr marL="305435" indent="-305435"/>
            <a:r>
              <a:rPr lang="en-IN" sz="1400" b="1" dirty="0">
                <a:ea typeface="+mn-lt"/>
                <a:cs typeface="+mn-lt"/>
              </a:rPr>
              <a:t>Prediction Process:</a:t>
            </a:r>
            <a:endParaRPr lang="en-IN" sz="1400" dirty="0"/>
          </a:p>
          <a:p>
            <a:pPr marL="629920" lvl="1" indent="-305435"/>
            <a:r>
              <a:rPr lang="en-US" dirty="0">
                <a:ea typeface="+mn-lt"/>
                <a:cs typeface="+mn-lt"/>
              </a:rPr>
              <a:t>After training, the most suitable modeling was established to cover the greatest model with IBM Watson Machine Learning via REST API endpoint.</a:t>
            </a:r>
          </a:p>
          <a:p>
            <a:pPr marL="629920" lvl="1" indent="-305435"/>
            <a:r>
              <a:rPr lang="en-US" dirty="0">
                <a:ea typeface="+mn-lt"/>
                <a:cs typeface="+mn-lt"/>
              </a:rPr>
              <a:t>New project data (length, cost, year, state, district) can be sent to this endpoint.</a:t>
            </a:r>
          </a:p>
          <a:p>
            <a:pPr marL="629920" lvl="1" indent="-305435"/>
            <a:r>
              <a:rPr lang="en-US" dirty="0">
                <a:ea typeface="+mn-lt"/>
                <a:cs typeface="+mn-lt"/>
              </a:rPr>
              <a:t>Using the model, you will get the answer of the PMGSY scheme in real-time and you will be able to give the eligibility classification immediately.</a:t>
            </a:r>
            <a:endParaRPr lang="en-IN" dirty="0"/>
          </a:p>
        </p:txBody>
      </p:sp>
    </p:spTree>
    <p:extLst>
      <p:ext uri="{BB962C8B-B14F-4D97-AF65-F5344CB8AC3E}">
        <p14:creationId xmlns:p14="http://schemas.microsoft.com/office/powerpoint/2010/main" val="2866544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1" name="Content Placeholder 10">
            <a:extLst>
              <a:ext uri="{FF2B5EF4-FFF2-40B4-BE49-F238E27FC236}">
                <a16:creationId xmlns:a16="http://schemas.microsoft.com/office/drawing/2014/main" id="{6DD96637-2B39-1038-62AE-5B72CB890BEF}"/>
              </a:ext>
            </a:extLst>
          </p:cNvPr>
          <p:cNvPicPr>
            <a:picLocks noGrp="1" noChangeAspect="1"/>
          </p:cNvPicPr>
          <p:nvPr>
            <p:ph idx="1"/>
          </p:nvPr>
        </p:nvPicPr>
        <p:blipFill>
          <a:blip r:embed="rId2"/>
          <a:stretch>
            <a:fillRect/>
          </a:stretch>
        </p:blipFill>
        <p:spPr>
          <a:xfrm>
            <a:off x="1208343" y="1301750"/>
            <a:ext cx="8351226" cy="3992740"/>
          </a:xfrm>
        </p:spPr>
      </p:pic>
      <p:sp>
        <p:nvSpPr>
          <p:cNvPr id="2" name="Rectangle 1">
            <a:extLst>
              <a:ext uri="{FF2B5EF4-FFF2-40B4-BE49-F238E27FC236}">
                <a16:creationId xmlns:a16="http://schemas.microsoft.com/office/drawing/2014/main" id="{8905F76F-1415-97AC-0D96-6D73DC4A4EBA}"/>
              </a:ext>
            </a:extLst>
          </p:cNvPr>
          <p:cNvSpPr/>
          <p:nvPr/>
        </p:nvSpPr>
        <p:spPr>
          <a:xfrm>
            <a:off x="9708445" y="2867378"/>
            <a:ext cx="2325511" cy="267546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r>
              <a:rPr lang="en-US" sz="1400" dirty="0"/>
              <a:t>IT carries out multiclass classification to determine schemes, It also shows confidence levels of prediction (e.g., 96%) as well as geographic information (state/district) and returns results that can be analyzed and integrated in tabular and JSON structures. </a:t>
            </a:r>
            <a:endParaRPr lang="en-IN" sz="1400" dirty="0"/>
          </a:p>
        </p:txBody>
      </p:sp>
      <p:sp>
        <p:nvSpPr>
          <p:cNvPr id="3" name="Rectangle 2">
            <a:extLst>
              <a:ext uri="{FF2B5EF4-FFF2-40B4-BE49-F238E27FC236}">
                <a16:creationId xmlns:a16="http://schemas.microsoft.com/office/drawing/2014/main" id="{A1CBF5D5-040F-B125-BE4A-EBBAE4FEFABD}"/>
              </a:ext>
            </a:extLst>
          </p:cNvPr>
          <p:cNvSpPr/>
          <p:nvPr/>
        </p:nvSpPr>
        <p:spPr>
          <a:xfrm>
            <a:off x="3289867" y="5488516"/>
            <a:ext cx="4188178" cy="53057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Prediction Results – Table View</a:t>
            </a:r>
          </a:p>
        </p:txBody>
      </p:sp>
    </p:spTree>
    <p:extLst>
      <p:ext uri="{BB962C8B-B14F-4D97-AF65-F5344CB8AC3E}">
        <p14:creationId xmlns:p14="http://schemas.microsoft.com/office/powerpoint/2010/main"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282</TotalTime>
  <Words>1480</Words>
  <Application>Microsoft Office PowerPoint</Application>
  <PresentationFormat>Widescreen</PresentationFormat>
  <Paragraphs>128</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Franklin Gothic Book</vt:lpstr>
      <vt:lpstr>Franklin Gothic Demi</vt:lpstr>
      <vt:lpstr>Wingdings</vt:lpstr>
      <vt:lpstr>Wingdings 2</vt:lpstr>
      <vt:lpstr>DividendVTI</vt:lpstr>
      <vt:lpstr>Predicting PMGSY Scheme Eligibility using Machine Learning</vt:lpstr>
      <vt:lpstr>OUTLINE</vt:lpstr>
      <vt:lpstr>Problem Statement</vt:lpstr>
      <vt:lpstr>Proposed Solution</vt:lpstr>
      <vt:lpstr>Proposed Solution</vt:lpstr>
      <vt:lpstr>System  Approach</vt:lpstr>
      <vt:lpstr>Algorithm &amp; Deployment</vt:lpstr>
      <vt:lpstr>Algorithm &amp; Deployment</vt:lpstr>
      <vt:lpstr>Result</vt:lpstr>
      <vt:lpstr>Result</vt:lpstr>
      <vt:lpstr>Result</vt:lpstr>
      <vt:lpstr>Result</vt:lpstr>
      <vt:lpstr>Result</vt:lpstr>
      <vt:lpstr>Conclusion</vt:lpstr>
      <vt:lpstr>Git 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Achyuta samantaray</cp:lastModifiedBy>
  <cp:revision>41</cp:revision>
  <dcterms:created xsi:type="dcterms:W3CDTF">2021-05-26T16:50:10Z</dcterms:created>
  <dcterms:modified xsi:type="dcterms:W3CDTF">2025-08-04T06:06:11Z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