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ibre Baskerville" charset="1" panose="02000000000000000000"/>
      <p:regular r:id="rId19"/>
    </p:embeddedFont>
    <p:embeddedFont>
      <p:font typeface="Open Sans" charset="1" panose="00000000000000000000"/>
      <p:regular r:id="rId20"/>
    </p:embeddedFont>
    <p:embeddedFont>
      <p:font typeface="Arimo Bold" charset="1" panose="020B0704020202020204"/>
      <p:regular r:id="rId21"/>
    </p:embeddedFont>
    <p:embeddedFont>
      <p:font typeface="TT Rounds Condensed Bold" charset="1" panose="02000806030000020003"/>
      <p:regular r:id="rId29"/>
    </p:embeddedFont>
    <p:embeddedFont>
      <p:font typeface="TT Rounds Condensed" charset="1" panose="020005060300000200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187923"/>
            <a:ext cx="9445526" cy="371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Google Photos Recommendation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6243340"/>
            <a:ext cx="944552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This presentation explores how Google Photos uses AI and ML to recommend photos and memories, enhancing the user experience.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7475" y="7571631"/>
            <a:ext cx="463154" cy="463154"/>
            <a:chOff x="0" y="0"/>
            <a:chExt cx="617538" cy="6175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7601" cy="617601"/>
            </a:xfrm>
            <a:custGeom>
              <a:avLst/>
              <a:gdLst/>
              <a:ahLst/>
              <a:cxnLst/>
              <a:rect r="r" b="b" t="t" l="l"/>
              <a:pathLst>
                <a:path h="617601" w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87550" y="7479060"/>
            <a:ext cx="7398246" cy="57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50" b="true">
                <a:solidFill>
                  <a:srgbClr val="49495A"/>
                </a:solidFill>
                <a:latin typeface="Arimo Bold"/>
                <a:ea typeface="Arimo Bold"/>
                <a:cs typeface="Arimo Bold"/>
                <a:sym typeface="Arimo Bold"/>
              </a:rPr>
              <a:t>by achyuth bandarupalli  | AP22110010255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688515" y="1066800"/>
            <a:ext cx="6858000" cy="7772400"/>
          </a:xfrm>
          <a:custGeom>
            <a:avLst/>
            <a:gdLst/>
            <a:ahLst/>
            <a:cxnLst/>
            <a:rect r="r" b="b" t="t" l="l"/>
            <a:pathLst>
              <a:path h="7772400" w="6858000">
                <a:moveTo>
                  <a:pt x="0" y="0"/>
                </a:moveTo>
                <a:lnTo>
                  <a:pt x="6858000" y="0"/>
                </a:lnTo>
                <a:lnTo>
                  <a:pt x="6858000" y="7772400"/>
                </a:lnTo>
                <a:lnTo>
                  <a:pt x="0" y="777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179" t="-1568" r="-75301" b="-2549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282440" y="4612139"/>
            <a:ext cx="8858542" cy="1062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9"/>
              </a:lnSpc>
            </a:pPr>
            <a:r>
              <a:rPr lang="en-US" sz="6749" spc="6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3373190"/>
            <a:ext cx="15494794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 to Recommendation Systems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977408"/>
            <a:ext cx="436319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Content-Based Filtering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637163"/>
            <a:ext cx="4972645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Recommends items similar to what a user likes.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6160" y="4977408"/>
            <a:ext cx="4092625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Collaborative Filtering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6160" y="5637163"/>
            <a:ext cx="4972645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Recommends items based on patterns among similar users.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0084" y="4977408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Hybrid Methods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40084" y="5637163"/>
            <a:ext cx="4972645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Combines multiple approaches for better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4960887"/>
            <a:ext cx="11023550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Google Photos as a Case Study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2238" y="6300639"/>
            <a:ext cx="5245447" cy="2540943"/>
            <a:chOff x="0" y="0"/>
            <a:chExt cx="6993930" cy="33879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94017" cy="3387979"/>
            </a:xfrm>
            <a:custGeom>
              <a:avLst/>
              <a:gdLst/>
              <a:ahLst/>
              <a:cxnLst/>
              <a:rect r="r" b="b" t="t" l="l"/>
              <a:pathLst>
                <a:path h="3387979" w="699401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248" y="0"/>
                  </a:lnTo>
                  <a:cubicBezTo>
                    <a:pt x="6968617" y="0"/>
                    <a:pt x="6994017" y="25400"/>
                    <a:pt x="6994017" y="56769"/>
                  </a:cubicBezTo>
                  <a:lnTo>
                    <a:pt x="6994017" y="3331210"/>
                  </a:lnTo>
                  <a:cubicBezTo>
                    <a:pt x="6994017" y="3362579"/>
                    <a:pt x="6968617" y="3387979"/>
                    <a:pt x="6937248" y="3387979"/>
                  </a:cubicBezTo>
                  <a:lnTo>
                    <a:pt x="56769" y="3387979"/>
                  </a:lnTo>
                  <a:cubicBezTo>
                    <a:pt x="25400" y="3387979"/>
                    <a:pt x="0" y="3362579"/>
                    <a:pt x="0" y="3331210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75755" y="6565106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Industry Leader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5755" y="7111454"/>
            <a:ext cx="4678412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Google Photos is a leader in photo storage, organization, and intelligent recommendations.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521202" y="6300639"/>
            <a:ext cx="5245447" cy="2540943"/>
            <a:chOff x="0" y="0"/>
            <a:chExt cx="6993930" cy="33879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94017" cy="3387979"/>
            </a:xfrm>
            <a:custGeom>
              <a:avLst/>
              <a:gdLst/>
              <a:ahLst/>
              <a:cxnLst/>
              <a:rect r="r" b="b" t="t" l="l"/>
              <a:pathLst>
                <a:path h="3387979" w="699401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248" y="0"/>
                  </a:lnTo>
                  <a:cubicBezTo>
                    <a:pt x="6968617" y="0"/>
                    <a:pt x="6994017" y="25400"/>
                    <a:pt x="6994017" y="56769"/>
                  </a:cubicBezTo>
                  <a:lnTo>
                    <a:pt x="6994017" y="3331210"/>
                  </a:lnTo>
                  <a:cubicBezTo>
                    <a:pt x="6994017" y="3362579"/>
                    <a:pt x="6968617" y="3387979"/>
                    <a:pt x="6937248" y="3387979"/>
                  </a:cubicBezTo>
                  <a:lnTo>
                    <a:pt x="56769" y="3387979"/>
                  </a:lnTo>
                  <a:cubicBezTo>
                    <a:pt x="25400" y="3387979"/>
                    <a:pt x="0" y="3362579"/>
                    <a:pt x="0" y="3331210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804720" y="6565106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AI Integration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04720" y="7111454"/>
            <a:ext cx="4678412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Analyzes photos with image recognition, sorts by categories like people, places, and events.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050166" y="6300639"/>
            <a:ext cx="5245447" cy="2540943"/>
            <a:chOff x="0" y="0"/>
            <a:chExt cx="6993930" cy="33879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994017" cy="3387979"/>
            </a:xfrm>
            <a:custGeom>
              <a:avLst/>
              <a:gdLst/>
              <a:ahLst/>
              <a:cxnLst/>
              <a:rect r="r" b="b" t="t" l="l"/>
              <a:pathLst>
                <a:path h="3387979" w="699401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248" y="0"/>
                  </a:lnTo>
                  <a:cubicBezTo>
                    <a:pt x="6968617" y="0"/>
                    <a:pt x="6994017" y="25400"/>
                    <a:pt x="6994017" y="56769"/>
                  </a:cubicBezTo>
                  <a:lnTo>
                    <a:pt x="6994017" y="3331210"/>
                  </a:lnTo>
                  <a:cubicBezTo>
                    <a:pt x="6994017" y="3362579"/>
                    <a:pt x="6968617" y="3387979"/>
                    <a:pt x="6937248" y="3387979"/>
                  </a:cubicBezTo>
                  <a:lnTo>
                    <a:pt x="56769" y="3387979"/>
                  </a:lnTo>
                  <a:cubicBezTo>
                    <a:pt x="25400" y="3387979"/>
                    <a:pt x="0" y="3362579"/>
                    <a:pt x="0" y="3331210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333685" y="6565106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Relevance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33685" y="7111454"/>
            <a:ext cx="4678413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Google's use of AI in Photos has set industry standards for photo organization and retrieval.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9904" y="278010"/>
            <a:ext cx="18068192" cy="4286250"/>
          </a:xfrm>
          <a:custGeom>
            <a:avLst/>
            <a:gdLst/>
            <a:ahLst/>
            <a:cxnLst/>
            <a:rect r="r" b="b" t="t" l="l"/>
            <a:pathLst>
              <a:path h="4286250" w="18068192">
                <a:moveTo>
                  <a:pt x="0" y="0"/>
                </a:moveTo>
                <a:lnTo>
                  <a:pt x="18068192" y="0"/>
                </a:lnTo>
                <a:lnTo>
                  <a:pt x="18068192" y="4286250"/>
                </a:lnTo>
                <a:lnTo>
                  <a:pt x="0" y="4286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499" r="0" b="-50499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t="0" r="-1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4512320"/>
            <a:ext cx="16303526" cy="180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Google Photos Recommendation Techniques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7475" y="6733282"/>
            <a:ext cx="16313051" cy="2561630"/>
            <a:chOff x="0" y="0"/>
            <a:chExt cx="21750735" cy="34155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750781" cy="3415411"/>
            </a:xfrm>
            <a:custGeom>
              <a:avLst/>
              <a:gdLst/>
              <a:ahLst/>
              <a:cxnLst/>
              <a:rect r="r" b="b" t="t" l="l"/>
              <a:pathLst>
                <a:path h="3415411" w="21750781">
                  <a:moveTo>
                    <a:pt x="0" y="62992"/>
                  </a:moveTo>
                  <a:cubicBezTo>
                    <a:pt x="0" y="28194"/>
                    <a:pt x="28321" y="0"/>
                    <a:pt x="63246" y="0"/>
                  </a:cubicBezTo>
                  <a:lnTo>
                    <a:pt x="21687535" y="0"/>
                  </a:lnTo>
                  <a:lnTo>
                    <a:pt x="21687535" y="6350"/>
                  </a:lnTo>
                  <a:lnTo>
                    <a:pt x="21687535" y="0"/>
                  </a:lnTo>
                  <a:cubicBezTo>
                    <a:pt x="21722460" y="0"/>
                    <a:pt x="21750781" y="28194"/>
                    <a:pt x="21750781" y="62992"/>
                  </a:cubicBezTo>
                  <a:lnTo>
                    <a:pt x="21744431" y="62992"/>
                  </a:lnTo>
                  <a:lnTo>
                    <a:pt x="21750781" y="62992"/>
                  </a:lnTo>
                  <a:lnTo>
                    <a:pt x="21750781" y="3352419"/>
                  </a:lnTo>
                  <a:lnTo>
                    <a:pt x="21744431" y="3352419"/>
                  </a:lnTo>
                  <a:lnTo>
                    <a:pt x="21750781" y="3352419"/>
                  </a:lnTo>
                  <a:cubicBezTo>
                    <a:pt x="21750781" y="3387217"/>
                    <a:pt x="21722460" y="3415411"/>
                    <a:pt x="21687535" y="3415411"/>
                  </a:cubicBezTo>
                  <a:lnTo>
                    <a:pt x="21687535" y="3409061"/>
                  </a:lnTo>
                  <a:lnTo>
                    <a:pt x="21687535" y="3415411"/>
                  </a:lnTo>
                  <a:lnTo>
                    <a:pt x="63246" y="3415411"/>
                  </a:lnTo>
                  <a:lnTo>
                    <a:pt x="63246" y="3409061"/>
                  </a:lnTo>
                  <a:lnTo>
                    <a:pt x="63246" y="3415411"/>
                  </a:lnTo>
                  <a:cubicBezTo>
                    <a:pt x="28321" y="3415411"/>
                    <a:pt x="0" y="3387217"/>
                    <a:pt x="0" y="3352419"/>
                  </a:cubicBezTo>
                  <a:lnTo>
                    <a:pt x="0" y="62992"/>
                  </a:lnTo>
                  <a:lnTo>
                    <a:pt x="6350" y="62992"/>
                  </a:lnTo>
                  <a:lnTo>
                    <a:pt x="0" y="62992"/>
                  </a:lnTo>
                  <a:moveTo>
                    <a:pt x="12700" y="62992"/>
                  </a:moveTo>
                  <a:lnTo>
                    <a:pt x="12700" y="3352419"/>
                  </a:lnTo>
                  <a:lnTo>
                    <a:pt x="6350" y="3352419"/>
                  </a:lnTo>
                  <a:lnTo>
                    <a:pt x="12700" y="3352419"/>
                  </a:lnTo>
                  <a:cubicBezTo>
                    <a:pt x="12700" y="3380232"/>
                    <a:pt x="35306" y="3402711"/>
                    <a:pt x="63246" y="3402711"/>
                  </a:cubicBezTo>
                  <a:lnTo>
                    <a:pt x="21687535" y="3402711"/>
                  </a:lnTo>
                  <a:cubicBezTo>
                    <a:pt x="21715476" y="3402711"/>
                    <a:pt x="21738081" y="3380105"/>
                    <a:pt x="21738081" y="3352419"/>
                  </a:cubicBezTo>
                  <a:lnTo>
                    <a:pt x="21738081" y="62992"/>
                  </a:lnTo>
                  <a:cubicBezTo>
                    <a:pt x="21738081" y="35179"/>
                    <a:pt x="21715476" y="12700"/>
                    <a:pt x="21687535" y="12700"/>
                  </a:cubicBezTo>
                  <a:lnTo>
                    <a:pt x="63246" y="12700"/>
                  </a:lnTo>
                  <a:lnTo>
                    <a:pt x="63246" y="6350"/>
                  </a:lnTo>
                  <a:lnTo>
                    <a:pt x="63246" y="12700"/>
                  </a:lnTo>
                  <a:cubicBezTo>
                    <a:pt x="35306" y="12700"/>
                    <a:pt x="12700" y="35306"/>
                    <a:pt x="12700" y="62992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01762" y="6747570"/>
            <a:ext cx="16284476" cy="1266528"/>
            <a:chOff x="0" y="0"/>
            <a:chExt cx="21712635" cy="16887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712682" cy="1688719"/>
            </a:xfrm>
            <a:custGeom>
              <a:avLst/>
              <a:gdLst/>
              <a:ahLst/>
              <a:cxnLst/>
              <a:rect r="r" b="b" t="t" l="l"/>
              <a:pathLst>
                <a:path h="1688719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85280" y="6841480"/>
            <a:ext cx="7570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Content-Based Filtering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32280" y="6841480"/>
            <a:ext cx="7570440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Identifies visual attributes, such as color, objects, and people, in each photo.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01762" y="8014098"/>
            <a:ext cx="16284476" cy="1266527"/>
            <a:chOff x="0" y="0"/>
            <a:chExt cx="21712635" cy="16887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712682" cy="1688719"/>
            </a:xfrm>
            <a:custGeom>
              <a:avLst/>
              <a:gdLst/>
              <a:ahLst/>
              <a:cxnLst/>
              <a:rect r="r" b="b" t="t" l="l"/>
              <a:pathLst>
                <a:path h="1688719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85280" y="8108007"/>
            <a:ext cx="7570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Collaborative Filtering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32280" y="8108007"/>
            <a:ext cx="7570440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Recommends popular memories and seasonal events, drawing on patterns seen across user interactions.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82669" y="909786"/>
            <a:ext cx="9580661" cy="167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187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AI and ML Power Recommendations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164562" y="2985641"/>
            <a:ext cx="28575" cy="6362998"/>
            <a:chOff x="0" y="0"/>
            <a:chExt cx="38100" cy="84839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100" cy="8483981"/>
            </a:xfrm>
            <a:custGeom>
              <a:avLst/>
              <a:gdLst/>
              <a:ahLst/>
              <a:cxnLst/>
              <a:rect r="r" b="b" t="t" l="l"/>
              <a:pathLst>
                <a:path h="8483981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8464931"/>
                  </a:lnTo>
                  <a:cubicBezTo>
                    <a:pt x="38100" y="8475473"/>
                    <a:pt x="29591" y="8483981"/>
                    <a:pt x="19050" y="8483981"/>
                  </a:cubicBezTo>
                  <a:cubicBezTo>
                    <a:pt x="8509" y="8483981"/>
                    <a:pt x="0" y="8475473"/>
                    <a:pt x="0" y="8464931"/>
                  </a:cubicBezTo>
                  <a:close/>
                </a:path>
              </a:pathLst>
            </a:custGeom>
            <a:solidFill>
              <a:srgbClr val="D0CED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447485" y="3565772"/>
            <a:ext cx="924669" cy="28575"/>
            <a:chOff x="0" y="0"/>
            <a:chExt cx="1232892" cy="38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32916" cy="38100"/>
            </a:xfrm>
            <a:custGeom>
              <a:avLst/>
              <a:gdLst/>
              <a:ahLst/>
              <a:cxnLst/>
              <a:rect r="r" b="b" t="t" l="l"/>
              <a:pathLst>
                <a:path h="38100" w="1232916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213866" y="0"/>
                  </a:lnTo>
                  <a:cubicBezTo>
                    <a:pt x="1224407" y="0"/>
                    <a:pt x="1232916" y="8509"/>
                    <a:pt x="1232916" y="19050"/>
                  </a:cubicBezTo>
                  <a:cubicBezTo>
                    <a:pt x="1232916" y="29591"/>
                    <a:pt x="1224407" y="38100"/>
                    <a:pt x="1213866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0CED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881640" y="3282851"/>
            <a:ext cx="594420" cy="594420"/>
            <a:chOff x="0" y="0"/>
            <a:chExt cx="792560" cy="792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92607" cy="792607"/>
            </a:xfrm>
            <a:custGeom>
              <a:avLst/>
              <a:gdLst/>
              <a:ahLst/>
              <a:cxnLst/>
              <a:rect r="r" b="b" t="t" l="l"/>
              <a:pathLst>
                <a:path h="792607" w="792607">
                  <a:moveTo>
                    <a:pt x="0" y="52832"/>
                  </a:moveTo>
                  <a:cubicBezTo>
                    <a:pt x="0" y="23622"/>
                    <a:pt x="23622" y="0"/>
                    <a:pt x="52832" y="0"/>
                  </a:cubicBezTo>
                  <a:lnTo>
                    <a:pt x="739775" y="0"/>
                  </a:lnTo>
                  <a:cubicBezTo>
                    <a:pt x="768985" y="0"/>
                    <a:pt x="792607" y="23622"/>
                    <a:pt x="792607" y="52832"/>
                  </a:cubicBezTo>
                  <a:lnTo>
                    <a:pt x="792607" y="739775"/>
                  </a:lnTo>
                  <a:cubicBezTo>
                    <a:pt x="792607" y="768985"/>
                    <a:pt x="768985" y="792607"/>
                    <a:pt x="739775" y="792607"/>
                  </a:cubicBezTo>
                  <a:lnTo>
                    <a:pt x="52832" y="792607"/>
                  </a:lnTo>
                  <a:cubicBezTo>
                    <a:pt x="23622" y="792607"/>
                    <a:pt x="0" y="768858"/>
                    <a:pt x="0" y="73977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090446" y="3438971"/>
            <a:ext cx="176808" cy="339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31859" y="3221236"/>
            <a:ext cx="3302496" cy="44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Collection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31859" y="3744814"/>
            <a:ext cx="7731473" cy="92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Captures metadata (date, location), visual elements (faces, objects), and user interactions.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447485" y="5774829"/>
            <a:ext cx="924669" cy="28575"/>
            <a:chOff x="0" y="0"/>
            <a:chExt cx="1232892" cy="381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32916" cy="38100"/>
            </a:xfrm>
            <a:custGeom>
              <a:avLst/>
              <a:gdLst/>
              <a:ahLst/>
              <a:cxnLst/>
              <a:rect r="r" b="b" t="t" l="l"/>
              <a:pathLst>
                <a:path h="38100" w="1232916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213866" y="0"/>
                  </a:lnTo>
                  <a:cubicBezTo>
                    <a:pt x="1224407" y="0"/>
                    <a:pt x="1232916" y="8509"/>
                    <a:pt x="1232916" y="19050"/>
                  </a:cubicBezTo>
                  <a:cubicBezTo>
                    <a:pt x="1232916" y="29591"/>
                    <a:pt x="1224407" y="38100"/>
                    <a:pt x="1213866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0CED9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881640" y="5491906"/>
            <a:ext cx="594420" cy="594420"/>
            <a:chOff x="0" y="0"/>
            <a:chExt cx="792560" cy="7925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92607" cy="792607"/>
            </a:xfrm>
            <a:custGeom>
              <a:avLst/>
              <a:gdLst/>
              <a:ahLst/>
              <a:cxnLst/>
              <a:rect r="r" b="b" t="t" l="l"/>
              <a:pathLst>
                <a:path h="792607" w="792607">
                  <a:moveTo>
                    <a:pt x="0" y="52832"/>
                  </a:moveTo>
                  <a:cubicBezTo>
                    <a:pt x="0" y="23622"/>
                    <a:pt x="23622" y="0"/>
                    <a:pt x="52832" y="0"/>
                  </a:cubicBezTo>
                  <a:lnTo>
                    <a:pt x="739775" y="0"/>
                  </a:lnTo>
                  <a:cubicBezTo>
                    <a:pt x="768985" y="0"/>
                    <a:pt x="792607" y="23622"/>
                    <a:pt x="792607" y="52832"/>
                  </a:cubicBezTo>
                  <a:lnTo>
                    <a:pt x="792607" y="739775"/>
                  </a:lnTo>
                  <a:cubicBezTo>
                    <a:pt x="792607" y="768985"/>
                    <a:pt x="768985" y="792607"/>
                    <a:pt x="739775" y="792607"/>
                  </a:cubicBezTo>
                  <a:lnTo>
                    <a:pt x="52832" y="792607"/>
                  </a:lnTo>
                  <a:cubicBezTo>
                    <a:pt x="23622" y="792607"/>
                    <a:pt x="0" y="768858"/>
                    <a:pt x="0" y="73977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056810" y="5648027"/>
            <a:ext cx="244079" cy="339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31859" y="5430291"/>
            <a:ext cx="3302496" cy="44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Image Processing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31859" y="5953869"/>
            <a:ext cx="7731473" cy="92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Uses machine learning models to detect faces, objects, and scenes, enhancing search and memory suggestions.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447485" y="7983885"/>
            <a:ext cx="924669" cy="28575"/>
            <a:chOff x="0" y="0"/>
            <a:chExt cx="1232892" cy="381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32916" cy="38100"/>
            </a:xfrm>
            <a:custGeom>
              <a:avLst/>
              <a:gdLst/>
              <a:ahLst/>
              <a:cxnLst/>
              <a:rect r="r" b="b" t="t" l="l"/>
              <a:pathLst>
                <a:path h="38100" w="1232916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213866" y="0"/>
                  </a:lnTo>
                  <a:cubicBezTo>
                    <a:pt x="1224407" y="0"/>
                    <a:pt x="1232916" y="8509"/>
                    <a:pt x="1232916" y="19050"/>
                  </a:cubicBezTo>
                  <a:cubicBezTo>
                    <a:pt x="1232916" y="29591"/>
                    <a:pt x="1224407" y="38100"/>
                    <a:pt x="1213866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0CED9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7881640" y="7700962"/>
            <a:ext cx="594420" cy="594420"/>
            <a:chOff x="0" y="0"/>
            <a:chExt cx="792560" cy="79256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92607" cy="792607"/>
            </a:xfrm>
            <a:custGeom>
              <a:avLst/>
              <a:gdLst/>
              <a:ahLst/>
              <a:cxnLst/>
              <a:rect r="r" b="b" t="t" l="l"/>
              <a:pathLst>
                <a:path h="792607" w="792607">
                  <a:moveTo>
                    <a:pt x="0" y="52832"/>
                  </a:moveTo>
                  <a:cubicBezTo>
                    <a:pt x="0" y="23622"/>
                    <a:pt x="23622" y="0"/>
                    <a:pt x="52832" y="0"/>
                  </a:cubicBezTo>
                  <a:lnTo>
                    <a:pt x="739775" y="0"/>
                  </a:lnTo>
                  <a:cubicBezTo>
                    <a:pt x="768985" y="0"/>
                    <a:pt x="792607" y="23622"/>
                    <a:pt x="792607" y="52832"/>
                  </a:cubicBezTo>
                  <a:lnTo>
                    <a:pt x="792607" y="739775"/>
                  </a:lnTo>
                  <a:cubicBezTo>
                    <a:pt x="792607" y="768985"/>
                    <a:pt x="768985" y="792607"/>
                    <a:pt x="739775" y="792607"/>
                  </a:cubicBezTo>
                  <a:lnTo>
                    <a:pt x="52832" y="792607"/>
                  </a:lnTo>
                  <a:cubicBezTo>
                    <a:pt x="23622" y="792607"/>
                    <a:pt x="0" y="768858"/>
                    <a:pt x="0" y="73977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056810" y="7857084"/>
            <a:ext cx="244079" cy="339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631859" y="7639347"/>
            <a:ext cx="3500735" cy="44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ML Algorithms Used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631859" y="8162925"/>
            <a:ext cx="7731473" cy="92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Deep learning, convolutional neural networks (CNNs), and natural language processing (NLP) for photo tags and captions.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t="0" r="-1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4521399"/>
            <a:ext cx="10292804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Implementation Techniques</a:t>
            </a:r>
          </a:p>
        </p:txBody>
      </p:sp>
      <p:sp>
        <p:nvSpPr>
          <p:cNvPr name="Freeform 8" id="8" descr="preencoded.png"/>
          <p:cNvSpPr/>
          <p:nvPr/>
        </p:nvSpPr>
        <p:spPr>
          <a:xfrm flipH="false" flipV="false" rot="0">
            <a:off x="992238" y="5861149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19" y="0"/>
                </a:lnTo>
                <a:lnTo>
                  <a:pt x="708719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92238" y="6834336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Collection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7380685"/>
            <a:ext cx="5150941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Google Photos gathers metadata (date, location, device) and visual data (color, objects).</a:t>
            </a:r>
          </a:p>
        </p:txBody>
      </p:sp>
      <p:sp>
        <p:nvSpPr>
          <p:cNvPr name="Freeform 11" id="11" descr="preencoded.png"/>
          <p:cNvSpPr/>
          <p:nvPr/>
        </p:nvSpPr>
        <p:spPr>
          <a:xfrm flipH="false" flipV="false" rot="0">
            <a:off x="6568380" y="5861149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568380" y="6834336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Image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68380" y="7380685"/>
            <a:ext cx="5151090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Uses AI models to detect features, categorize photos, and create visual groupings.</a:t>
            </a:r>
          </a:p>
        </p:txBody>
      </p:sp>
      <p:sp>
        <p:nvSpPr>
          <p:cNvPr name="Freeform 14" id="14" descr="preencoded.png"/>
          <p:cNvSpPr/>
          <p:nvPr/>
        </p:nvSpPr>
        <p:spPr>
          <a:xfrm flipH="false" flipV="false" rot="0">
            <a:off x="12144672" y="5861149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144672" y="6834336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Similarity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44672" y="7380685"/>
            <a:ext cx="5150941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Applies similarity algorithms, such as cosine similarity, to find related images, enabling suggestions based on visual content.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1653331"/>
            <a:ext cx="9445526" cy="180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Metrics and Result Analysis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45475" y="3874294"/>
            <a:ext cx="9455051" cy="4735414"/>
            <a:chOff x="0" y="0"/>
            <a:chExt cx="12606735" cy="63138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06782" cy="6313932"/>
            </a:xfrm>
            <a:custGeom>
              <a:avLst/>
              <a:gdLst/>
              <a:ahLst/>
              <a:cxnLst/>
              <a:rect r="r" b="b" t="t" l="l"/>
              <a:pathLst>
                <a:path h="6313932" w="12606782">
                  <a:moveTo>
                    <a:pt x="0" y="63119"/>
                  </a:moveTo>
                  <a:cubicBezTo>
                    <a:pt x="0" y="28194"/>
                    <a:pt x="28321" y="0"/>
                    <a:pt x="63119" y="0"/>
                  </a:cubicBezTo>
                  <a:lnTo>
                    <a:pt x="12543663" y="0"/>
                  </a:lnTo>
                  <a:lnTo>
                    <a:pt x="12543663" y="6350"/>
                  </a:lnTo>
                  <a:lnTo>
                    <a:pt x="12543663" y="0"/>
                  </a:lnTo>
                  <a:cubicBezTo>
                    <a:pt x="12578461" y="0"/>
                    <a:pt x="12606782" y="28194"/>
                    <a:pt x="12606782" y="63119"/>
                  </a:cubicBezTo>
                  <a:lnTo>
                    <a:pt x="12600432" y="63119"/>
                  </a:lnTo>
                  <a:lnTo>
                    <a:pt x="12606782" y="63119"/>
                  </a:lnTo>
                  <a:lnTo>
                    <a:pt x="12606782" y="6250813"/>
                  </a:lnTo>
                  <a:lnTo>
                    <a:pt x="12600432" y="6250813"/>
                  </a:lnTo>
                  <a:lnTo>
                    <a:pt x="12606782" y="6250813"/>
                  </a:lnTo>
                  <a:cubicBezTo>
                    <a:pt x="12606782" y="6285611"/>
                    <a:pt x="12578461" y="6313932"/>
                    <a:pt x="12543663" y="6313932"/>
                  </a:cubicBezTo>
                  <a:lnTo>
                    <a:pt x="12543663" y="6307582"/>
                  </a:lnTo>
                  <a:lnTo>
                    <a:pt x="12543663" y="6313932"/>
                  </a:lnTo>
                  <a:lnTo>
                    <a:pt x="63119" y="6313932"/>
                  </a:lnTo>
                  <a:lnTo>
                    <a:pt x="63119" y="6307582"/>
                  </a:lnTo>
                  <a:lnTo>
                    <a:pt x="63119" y="6313932"/>
                  </a:lnTo>
                  <a:cubicBezTo>
                    <a:pt x="28321" y="6313932"/>
                    <a:pt x="0" y="6285738"/>
                    <a:pt x="0" y="6250813"/>
                  </a:cubicBezTo>
                  <a:lnTo>
                    <a:pt x="0" y="63119"/>
                  </a:lnTo>
                  <a:lnTo>
                    <a:pt x="6350" y="63119"/>
                  </a:lnTo>
                  <a:lnTo>
                    <a:pt x="0" y="63119"/>
                  </a:lnTo>
                  <a:moveTo>
                    <a:pt x="12700" y="63119"/>
                  </a:moveTo>
                  <a:lnTo>
                    <a:pt x="12700" y="6250813"/>
                  </a:lnTo>
                  <a:lnTo>
                    <a:pt x="6350" y="6250813"/>
                  </a:lnTo>
                  <a:lnTo>
                    <a:pt x="12700" y="6250813"/>
                  </a:lnTo>
                  <a:cubicBezTo>
                    <a:pt x="12700" y="6278626"/>
                    <a:pt x="35306" y="6301232"/>
                    <a:pt x="63119" y="6301232"/>
                  </a:cubicBezTo>
                  <a:lnTo>
                    <a:pt x="12543663" y="6301232"/>
                  </a:lnTo>
                  <a:cubicBezTo>
                    <a:pt x="12571476" y="6301232"/>
                    <a:pt x="12594082" y="6278626"/>
                    <a:pt x="12594082" y="6250813"/>
                  </a:cubicBezTo>
                  <a:lnTo>
                    <a:pt x="12594082" y="63119"/>
                  </a:lnTo>
                  <a:cubicBezTo>
                    <a:pt x="12594082" y="35306"/>
                    <a:pt x="12571476" y="12700"/>
                    <a:pt x="12543663" y="12700"/>
                  </a:cubicBezTo>
                  <a:lnTo>
                    <a:pt x="63119" y="12700"/>
                  </a:lnTo>
                  <a:lnTo>
                    <a:pt x="63119" y="6350"/>
                  </a:lnTo>
                  <a:lnTo>
                    <a:pt x="63119" y="12700"/>
                  </a:lnTo>
                  <a:cubicBezTo>
                    <a:pt x="35306" y="12700"/>
                    <a:pt x="12700" y="35306"/>
                    <a:pt x="12700" y="63119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859762" y="3888581"/>
            <a:ext cx="9426476" cy="1720155"/>
            <a:chOff x="0" y="0"/>
            <a:chExt cx="12568635" cy="22935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68682" cy="2293493"/>
            </a:xfrm>
            <a:custGeom>
              <a:avLst/>
              <a:gdLst/>
              <a:ahLst/>
              <a:cxnLst/>
              <a:rect r="r" b="b" t="t" l="l"/>
              <a:pathLst>
                <a:path h="2293493" w="12568682">
                  <a:moveTo>
                    <a:pt x="0" y="0"/>
                  </a:moveTo>
                  <a:lnTo>
                    <a:pt x="12568682" y="0"/>
                  </a:lnTo>
                  <a:lnTo>
                    <a:pt x="12568682" y="2293493"/>
                  </a:lnTo>
                  <a:lnTo>
                    <a:pt x="0" y="2293493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143280" y="3982491"/>
            <a:ext cx="4141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Precision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61280" y="3982491"/>
            <a:ext cx="4141440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Measures the accuracy of recommendations (relevant photos suggested).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859762" y="5608736"/>
            <a:ext cx="9426476" cy="1720155"/>
            <a:chOff x="0" y="0"/>
            <a:chExt cx="12568635" cy="22935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68682" cy="2293493"/>
            </a:xfrm>
            <a:custGeom>
              <a:avLst/>
              <a:gdLst/>
              <a:ahLst/>
              <a:cxnLst/>
              <a:rect r="r" b="b" t="t" l="l"/>
              <a:pathLst>
                <a:path h="2293493" w="12568682">
                  <a:moveTo>
                    <a:pt x="0" y="0"/>
                  </a:moveTo>
                  <a:lnTo>
                    <a:pt x="12568682" y="0"/>
                  </a:lnTo>
                  <a:lnTo>
                    <a:pt x="12568682" y="2293493"/>
                  </a:lnTo>
                  <a:lnTo>
                    <a:pt x="0" y="2293493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8143280" y="5702647"/>
            <a:ext cx="4141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Recall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61280" y="5702647"/>
            <a:ext cx="4141440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Evaluates how well Google Photos covers a user's interests.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859762" y="7328892"/>
            <a:ext cx="9426476" cy="1266527"/>
            <a:chOff x="0" y="0"/>
            <a:chExt cx="12568635" cy="16887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568682" cy="1688719"/>
            </a:xfrm>
            <a:custGeom>
              <a:avLst/>
              <a:gdLst/>
              <a:ahLst/>
              <a:cxnLst/>
              <a:rect r="r" b="b" t="t" l="l"/>
              <a:pathLst>
                <a:path h="1688719" w="12568682">
                  <a:moveTo>
                    <a:pt x="0" y="0"/>
                  </a:moveTo>
                  <a:lnTo>
                    <a:pt x="12568682" y="0"/>
                  </a:lnTo>
                  <a:lnTo>
                    <a:pt x="12568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8143280" y="7422802"/>
            <a:ext cx="414144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User Engagement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861280" y="7422802"/>
            <a:ext cx="4141440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Tracks likes, views, and shares on recommended photos.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675364" y="744141"/>
            <a:ext cx="9795272" cy="1469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7"/>
              </a:lnSpc>
            </a:pPr>
            <a:r>
              <a:rPr lang="en-US" sz="4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Error Metrics in Google Photos Recommendation System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670601" y="2559249"/>
            <a:ext cx="9804798" cy="6978849"/>
            <a:chOff x="0" y="0"/>
            <a:chExt cx="13073063" cy="93051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072999" cy="9305163"/>
            </a:xfrm>
            <a:custGeom>
              <a:avLst/>
              <a:gdLst/>
              <a:ahLst/>
              <a:cxnLst/>
              <a:rect r="r" b="b" t="t" l="l"/>
              <a:pathLst>
                <a:path h="9305163" w="13072999">
                  <a:moveTo>
                    <a:pt x="0" y="53086"/>
                  </a:moveTo>
                  <a:cubicBezTo>
                    <a:pt x="0" y="23749"/>
                    <a:pt x="23749" y="0"/>
                    <a:pt x="53086" y="0"/>
                  </a:cubicBezTo>
                  <a:lnTo>
                    <a:pt x="13019912" y="0"/>
                  </a:lnTo>
                  <a:lnTo>
                    <a:pt x="13019912" y="6350"/>
                  </a:lnTo>
                  <a:lnTo>
                    <a:pt x="13019912" y="0"/>
                  </a:lnTo>
                  <a:cubicBezTo>
                    <a:pt x="13049250" y="0"/>
                    <a:pt x="13072999" y="23749"/>
                    <a:pt x="13072999" y="53086"/>
                  </a:cubicBezTo>
                  <a:lnTo>
                    <a:pt x="13066649" y="53086"/>
                  </a:lnTo>
                  <a:lnTo>
                    <a:pt x="13072999" y="53086"/>
                  </a:lnTo>
                  <a:lnTo>
                    <a:pt x="13072999" y="9252077"/>
                  </a:lnTo>
                  <a:lnTo>
                    <a:pt x="13066649" y="9252077"/>
                  </a:lnTo>
                  <a:lnTo>
                    <a:pt x="13072999" y="9252077"/>
                  </a:lnTo>
                  <a:cubicBezTo>
                    <a:pt x="13072999" y="9281414"/>
                    <a:pt x="13049250" y="9305163"/>
                    <a:pt x="13019912" y="9305163"/>
                  </a:cubicBezTo>
                  <a:lnTo>
                    <a:pt x="13019912" y="9298813"/>
                  </a:lnTo>
                  <a:lnTo>
                    <a:pt x="13019912" y="9305163"/>
                  </a:lnTo>
                  <a:lnTo>
                    <a:pt x="53086" y="9305163"/>
                  </a:lnTo>
                  <a:lnTo>
                    <a:pt x="53086" y="9298813"/>
                  </a:lnTo>
                  <a:lnTo>
                    <a:pt x="53086" y="9305163"/>
                  </a:lnTo>
                  <a:cubicBezTo>
                    <a:pt x="23749" y="9305163"/>
                    <a:pt x="0" y="9281414"/>
                    <a:pt x="0" y="9252077"/>
                  </a:cubicBezTo>
                  <a:lnTo>
                    <a:pt x="0" y="53086"/>
                  </a:lnTo>
                  <a:lnTo>
                    <a:pt x="6350" y="53086"/>
                  </a:lnTo>
                  <a:lnTo>
                    <a:pt x="0" y="53086"/>
                  </a:lnTo>
                  <a:moveTo>
                    <a:pt x="12700" y="53086"/>
                  </a:moveTo>
                  <a:lnTo>
                    <a:pt x="12700" y="9252077"/>
                  </a:lnTo>
                  <a:lnTo>
                    <a:pt x="6350" y="9252077"/>
                  </a:lnTo>
                  <a:lnTo>
                    <a:pt x="12700" y="9252077"/>
                  </a:lnTo>
                  <a:cubicBezTo>
                    <a:pt x="12700" y="9274429"/>
                    <a:pt x="30734" y="9292463"/>
                    <a:pt x="53086" y="9292463"/>
                  </a:cubicBezTo>
                  <a:lnTo>
                    <a:pt x="13019912" y="9292463"/>
                  </a:lnTo>
                  <a:cubicBezTo>
                    <a:pt x="13042264" y="9292463"/>
                    <a:pt x="13060299" y="9274429"/>
                    <a:pt x="13060299" y="9252077"/>
                  </a:cubicBezTo>
                  <a:lnTo>
                    <a:pt x="13060299" y="53086"/>
                  </a:lnTo>
                  <a:cubicBezTo>
                    <a:pt x="13060299" y="30734"/>
                    <a:pt x="13042264" y="12700"/>
                    <a:pt x="13019912" y="12700"/>
                  </a:cubicBezTo>
                  <a:lnTo>
                    <a:pt x="53086" y="12700"/>
                  </a:lnTo>
                  <a:lnTo>
                    <a:pt x="53086" y="6350"/>
                  </a:lnTo>
                  <a:lnTo>
                    <a:pt x="53086" y="12700"/>
                  </a:lnTo>
                  <a:cubicBezTo>
                    <a:pt x="30734" y="12700"/>
                    <a:pt x="12700" y="30734"/>
                    <a:pt x="12700" y="53086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4889" y="2573536"/>
            <a:ext cx="9776222" cy="672704"/>
            <a:chOff x="0" y="0"/>
            <a:chExt cx="13034963" cy="8969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035026" cy="897001"/>
            </a:xfrm>
            <a:custGeom>
              <a:avLst/>
              <a:gdLst/>
              <a:ahLst/>
              <a:cxnLst/>
              <a:rect r="r" b="b" t="t" l="l"/>
              <a:pathLst>
                <a:path h="897001" w="13035026">
                  <a:moveTo>
                    <a:pt x="0" y="0"/>
                  </a:moveTo>
                  <a:lnTo>
                    <a:pt x="13035026" y="0"/>
                  </a:lnTo>
                  <a:lnTo>
                    <a:pt x="13035026" y="897001"/>
                  </a:lnTo>
                  <a:lnTo>
                    <a:pt x="0" y="897001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918400" y="2656434"/>
            <a:ext cx="4416326" cy="44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Metric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1274" y="2656434"/>
            <a:ext cx="4416326" cy="44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Description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684889" y="3246239"/>
            <a:ext cx="9776222" cy="1046261"/>
            <a:chOff x="0" y="0"/>
            <a:chExt cx="13034963" cy="13950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035026" cy="1394968"/>
            </a:xfrm>
            <a:custGeom>
              <a:avLst/>
              <a:gdLst/>
              <a:ahLst/>
              <a:cxnLst/>
              <a:rect r="r" b="b" t="t" l="l"/>
              <a:pathLst>
                <a:path h="1394968" w="13035026">
                  <a:moveTo>
                    <a:pt x="0" y="0"/>
                  </a:moveTo>
                  <a:lnTo>
                    <a:pt x="13035026" y="0"/>
                  </a:lnTo>
                  <a:lnTo>
                    <a:pt x="13035026" y="1394968"/>
                  </a:lnTo>
                  <a:lnTo>
                    <a:pt x="0" y="1394968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7918400" y="3329136"/>
            <a:ext cx="4416326" cy="44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Mean Absolute Error (MAE)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1274" y="3329136"/>
            <a:ext cx="4416326" cy="813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Average error in recommendation predictions.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684889" y="4292501"/>
            <a:ext cx="9776222" cy="1046261"/>
            <a:chOff x="0" y="0"/>
            <a:chExt cx="13034963" cy="139501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035026" cy="1394968"/>
            </a:xfrm>
            <a:custGeom>
              <a:avLst/>
              <a:gdLst/>
              <a:ahLst/>
              <a:cxnLst/>
              <a:rect r="r" b="b" t="t" l="l"/>
              <a:pathLst>
                <a:path h="1394968" w="13035026">
                  <a:moveTo>
                    <a:pt x="0" y="0"/>
                  </a:moveTo>
                  <a:lnTo>
                    <a:pt x="13035026" y="0"/>
                  </a:lnTo>
                  <a:lnTo>
                    <a:pt x="13035026" y="1394968"/>
                  </a:lnTo>
                  <a:lnTo>
                    <a:pt x="0" y="1394968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918400" y="4375397"/>
            <a:ext cx="4416326" cy="44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Precision at 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11274" y="4375397"/>
            <a:ext cx="4416326" cy="813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Relevance of top K recommended images.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684889" y="5338762"/>
            <a:ext cx="9776222" cy="1046261"/>
            <a:chOff x="0" y="0"/>
            <a:chExt cx="13034963" cy="139501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035026" cy="1394968"/>
            </a:xfrm>
            <a:custGeom>
              <a:avLst/>
              <a:gdLst/>
              <a:ahLst/>
              <a:cxnLst/>
              <a:rect r="r" b="b" t="t" l="l"/>
              <a:pathLst>
                <a:path h="1394968" w="13035026">
                  <a:moveTo>
                    <a:pt x="0" y="0"/>
                  </a:moveTo>
                  <a:lnTo>
                    <a:pt x="13035026" y="0"/>
                  </a:lnTo>
                  <a:lnTo>
                    <a:pt x="13035026" y="1394968"/>
                  </a:lnTo>
                  <a:lnTo>
                    <a:pt x="0" y="1394968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7918400" y="5421660"/>
            <a:ext cx="4416326" cy="44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Recall at K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811274" y="5421660"/>
            <a:ext cx="4416326" cy="813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Ability to find all relevant images within top K results.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7684889" y="6385024"/>
            <a:ext cx="9776222" cy="1046261"/>
            <a:chOff x="0" y="0"/>
            <a:chExt cx="13034963" cy="139501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035026" cy="1394968"/>
            </a:xfrm>
            <a:custGeom>
              <a:avLst/>
              <a:gdLst/>
              <a:ahLst/>
              <a:cxnLst/>
              <a:rect r="r" b="b" t="t" l="l"/>
              <a:pathLst>
                <a:path h="1394968" w="13035026">
                  <a:moveTo>
                    <a:pt x="0" y="0"/>
                  </a:moveTo>
                  <a:lnTo>
                    <a:pt x="13035026" y="0"/>
                  </a:lnTo>
                  <a:lnTo>
                    <a:pt x="13035026" y="1394968"/>
                  </a:lnTo>
                  <a:lnTo>
                    <a:pt x="0" y="1394968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7918400" y="6467921"/>
            <a:ext cx="4416326" cy="44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F1 Score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811274" y="6467921"/>
            <a:ext cx="4416326" cy="813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Balances precision and recall for overall quality.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684889" y="7431286"/>
            <a:ext cx="9776222" cy="1046261"/>
            <a:chOff x="0" y="0"/>
            <a:chExt cx="13034963" cy="139501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3035026" cy="1394968"/>
            </a:xfrm>
            <a:custGeom>
              <a:avLst/>
              <a:gdLst/>
              <a:ahLst/>
              <a:cxnLst/>
              <a:rect r="r" b="b" t="t" l="l"/>
              <a:pathLst>
                <a:path h="1394968" w="13035026">
                  <a:moveTo>
                    <a:pt x="0" y="0"/>
                  </a:moveTo>
                  <a:lnTo>
                    <a:pt x="13035026" y="0"/>
                  </a:lnTo>
                  <a:lnTo>
                    <a:pt x="13035026" y="1394968"/>
                  </a:lnTo>
                  <a:lnTo>
                    <a:pt x="0" y="1394968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7918400" y="7514184"/>
            <a:ext cx="4416326" cy="44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Mean Squared Error (MSE)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811274" y="7514184"/>
            <a:ext cx="4416326" cy="813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Measures squared difference between predicted and actual relevance.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7684889" y="8477548"/>
            <a:ext cx="9776222" cy="1046261"/>
            <a:chOff x="0" y="0"/>
            <a:chExt cx="13034963" cy="139501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035026" cy="1394968"/>
            </a:xfrm>
            <a:custGeom>
              <a:avLst/>
              <a:gdLst/>
              <a:ahLst/>
              <a:cxnLst/>
              <a:rect r="r" b="b" t="t" l="l"/>
              <a:pathLst>
                <a:path h="1394968" w="13035026">
                  <a:moveTo>
                    <a:pt x="0" y="0"/>
                  </a:moveTo>
                  <a:lnTo>
                    <a:pt x="13035026" y="0"/>
                  </a:lnTo>
                  <a:lnTo>
                    <a:pt x="13035026" y="1394968"/>
                  </a:lnTo>
                  <a:lnTo>
                    <a:pt x="0" y="1394968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7918400" y="8560445"/>
            <a:ext cx="4416326" cy="44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User Engagement Metrics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811274" y="8560445"/>
            <a:ext cx="4416326" cy="813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Tracks views, shares, and other interactions to assess effectiveness.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363415" y="929877"/>
            <a:ext cx="9615854" cy="8036719"/>
          </a:xfrm>
          <a:custGeom>
            <a:avLst/>
            <a:gdLst/>
            <a:ahLst/>
            <a:cxnLst/>
            <a:rect r="r" b="b" t="t" l="l"/>
            <a:pathLst>
              <a:path h="8036719" w="9615854">
                <a:moveTo>
                  <a:pt x="0" y="0"/>
                </a:moveTo>
                <a:lnTo>
                  <a:pt x="9615854" y="0"/>
                </a:lnTo>
                <a:lnTo>
                  <a:pt x="9615854" y="8036719"/>
                </a:lnTo>
                <a:lnTo>
                  <a:pt x="0" y="80367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099" t="0" r="-6483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7938" y="-7936"/>
            <a:ext cx="6668722" cy="10302874"/>
            <a:chOff x="0" y="0"/>
            <a:chExt cx="8891630" cy="137371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0541" y="10541"/>
              <a:ext cx="8870569" cy="13715999"/>
            </a:xfrm>
            <a:custGeom>
              <a:avLst/>
              <a:gdLst/>
              <a:ahLst/>
              <a:cxnLst/>
              <a:rect r="r" b="b" t="t" l="l"/>
              <a:pathLst>
                <a:path h="13715999" w="8870569">
                  <a:moveTo>
                    <a:pt x="0" y="0"/>
                  </a:moveTo>
                  <a:lnTo>
                    <a:pt x="8870569" y="0"/>
                  </a:lnTo>
                  <a:lnTo>
                    <a:pt x="8870569" y="13715999"/>
                  </a:lnTo>
                  <a:lnTo>
                    <a:pt x="0" y="13715999"/>
                  </a:lnTo>
                  <a:close/>
                </a:path>
              </a:pathLst>
            </a:custGeom>
            <a:solidFill>
              <a:srgbClr val="8FAADC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91651" cy="13737082"/>
            </a:xfrm>
            <a:custGeom>
              <a:avLst/>
              <a:gdLst/>
              <a:ahLst/>
              <a:cxnLst/>
              <a:rect r="r" b="b" t="t" l="l"/>
              <a:pathLst>
                <a:path h="13737082" w="8891651">
                  <a:moveTo>
                    <a:pt x="10541" y="0"/>
                  </a:moveTo>
                  <a:lnTo>
                    <a:pt x="8881110" y="0"/>
                  </a:lnTo>
                  <a:cubicBezTo>
                    <a:pt x="8886952" y="0"/>
                    <a:pt x="8891651" y="4699"/>
                    <a:pt x="8891651" y="10541"/>
                  </a:cubicBezTo>
                  <a:lnTo>
                    <a:pt x="8891651" y="13726540"/>
                  </a:lnTo>
                  <a:cubicBezTo>
                    <a:pt x="8891651" y="13732383"/>
                    <a:pt x="8886952" y="13737082"/>
                    <a:pt x="8881110" y="13737082"/>
                  </a:cubicBezTo>
                  <a:lnTo>
                    <a:pt x="10541" y="13737082"/>
                  </a:lnTo>
                  <a:cubicBezTo>
                    <a:pt x="4699" y="13737082"/>
                    <a:pt x="0" y="13732383"/>
                    <a:pt x="0" y="13726540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13726540"/>
                  </a:lnTo>
                  <a:lnTo>
                    <a:pt x="10541" y="13726540"/>
                  </a:lnTo>
                  <a:lnTo>
                    <a:pt x="10541" y="13716000"/>
                  </a:lnTo>
                  <a:lnTo>
                    <a:pt x="8881110" y="13716000"/>
                  </a:lnTo>
                  <a:lnTo>
                    <a:pt x="8881110" y="13726540"/>
                  </a:lnTo>
                  <a:lnTo>
                    <a:pt x="8870569" y="13726540"/>
                  </a:lnTo>
                  <a:lnTo>
                    <a:pt x="8870569" y="10541"/>
                  </a:lnTo>
                  <a:lnTo>
                    <a:pt x="8881110" y="10541"/>
                  </a:lnTo>
                  <a:lnTo>
                    <a:pt x="8881110" y="21082"/>
                  </a:lnTo>
                  <a:lnTo>
                    <a:pt x="10541" y="21082"/>
                  </a:lnTo>
                  <a:close/>
                </a:path>
              </a:pathLst>
            </a:custGeom>
            <a:solidFill>
              <a:srgbClr val="172C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257171" y="387887"/>
            <a:ext cx="10133426" cy="865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500" spc="32">
                <a:solidFill>
                  <a:srgbClr val="0070C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Conclusion</a:t>
            </a:r>
          </a:p>
          <a:p>
            <a:pPr algn="l">
              <a:lnSpc>
                <a:spcPts val="4200"/>
              </a:lnSpc>
            </a:pPr>
          </a:p>
          <a:p>
            <a:pPr algn="l" marL="527844" indent="-263922" lvl="1">
              <a:lnSpc>
                <a:spcPts val="4200"/>
              </a:lnSpc>
              <a:buFont typeface="Arial"/>
              <a:buChar char="•"/>
            </a:pPr>
            <a:r>
              <a:rPr lang="en-US" b="true" sz="3500" spc="32">
                <a:solidFill>
                  <a:srgbClr val="C9C9C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Summary</a:t>
            </a:r>
            <a:r>
              <a:rPr lang="en-US" sz="3500" spc="32">
                <a:solidFill>
                  <a:srgbClr val="C9C9C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l" marL="1099344" indent="-366448" lvl="2">
              <a:lnSpc>
                <a:spcPts val="4200"/>
              </a:lnSpc>
              <a:buFont typeface="Arial"/>
              <a:buChar char="⚬"/>
            </a:pPr>
            <a:r>
              <a:rPr lang="en-US" sz="35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Google Photos’ recommendation system uses advanced AI and ML to provide photo suggestions and memory reminders.</a:t>
            </a:r>
          </a:p>
          <a:p>
            <a:pPr algn="l" marL="1099344" indent="-366448" lvl="2">
              <a:lnSpc>
                <a:spcPts val="4200"/>
              </a:lnSpc>
            </a:pPr>
          </a:p>
          <a:p>
            <a:pPr algn="l" marL="527844" indent="-263922" lvl="1">
              <a:lnSpc>
                <a:spcPts val="4200"/>
              </a:lnSpc>
              <a:buFont typeface="Arial"/>
              <a:buChar char="•"/>
            </a:pPr>
            <a:r>
              <a:rPr lang="en-US" b="true" sz="3500" spc="32">
                <a:solidFill>
                  <a:srgbClr val="C9C9C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Future Scope</a:t>
            </a:r>
            <a:r>
              <a:rPr lang="en-US" sz="3500" spc="32">
                <a:solidFill>
                  <a:srgbClr val="C9C9C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l" marL="1099344" indent="-366448" lvl="2">
              <a:lnSpc>
                <a:spcPts val="4200"/>
              </a:lnSpc>
              <a:buFont typeface="Arial"/>
              <a:buChar char="⚬"/>
            </a:pPr>
            <a:r>
              <a:rPr lang="en-US" sz="35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Potential to improve personalization, incorporate user feedback, and explore interactive recommendations.</a:t>
            </a:r>
          </a:p>
          <a:p>
            <a:pPr algn="l" marL="1099344" indent="-366448" lvl="2">
              <a:lnSpc>
                <a:spcPts val="4200"/>
              </a:lnSpc>
            </a:pPr>
          </a:p>
          <a:p>
            <a:pPr algn="l" marL="527844" indent="-263922" lvl="1">
              <a:lnSpc>
                <a:spcPts val="4200"/>
              </a:lnSpc>
              <a:buFont typeface="Arial"/>
              <a:buChar char="•"/>
            </a:pPr>
            <a:r>
              <a:rPr lang="en-US" b="true" sz="3500" spc="32">
                <a:solidFill>
                  <a:srgbClr val="C9C9C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Final Thoughts</a:t>
            </a:r>
            <a:r>
              <a:rPr lang="en-US" sz="3500" spc="32">
                <a:solidFill>
                  <a:srgbClr val="C9C9C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</a:t>
            </a:r>
          </a:p>
          <a:p>
            <a:pPr algn="l" marL="1099344" indent="-366448" lvl="2">
              <a:lnSpc>
                <a:spcPts val="4200"/>
              </a:lnSpc>
              <a:buFont typeface="Arial"/>
              <a:buChar char="⚬"/>
            </a:pPr>
            <a:r>
              <a:rPr lang="en-US" sz="35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Google Photos demonstrates how AI can turn a simple storage app into a meaningful, memory-rich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DAGWFskeiZs</dc:identifier>
  <dcterms:modified xsi:type="dcterms:W3CDTF">2011-08-01T06:04:30Z</dcterms:modified>
  <cp:revision>1</cp:revision>
  <dc:title>Google-Photos-Recommendation-System.pptx</dc:title>
</cp:coreProperties>
</file>