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>
      <p:cViewPr varScale="1">
        <p:scale>
          <a:sx n="75" d="100"/>
          <a:sy n="75" d="100"/>
        </p:scale>
        <p:origin x="1856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6262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6262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2413" y="267334"/>
            <a:ext cx="220979" cy="10149840"/>
          </a:xfrm>
          <a:custGeom>
            <a:avLst/>
            <a:gdLst/>
            <a:ahLst/>
            <a:cxnLst/>
            <a:rect l="l" t="t" r="r" b="b"/>
            <a:pathLst>
              <a:path w="220979" h="10149840">
                <a:moveTo>
                  <a:pt x="220540" y="0"/>
                </a:moveTo>
                <a:lnTo>
                  <a:pt x="0" y="0"/>
                </a:lnTo>
                <a:lnTo>
                  <a:pt x="0" y="10149837"/>
                </a:lnTo>
                <a:lnTo>
                  <a:pt x="220540" y="10149837"/>
                </a:lnTo>
                <a:lnTo>
                  <a:pt x="22054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2413" y="1898802"/>
            <a:ext cx="2487930" cy="614045"/>
          </a:xfrm>
          <a:custGeom>
            <a:avLst/>
            <a:gdLst/>
            <a:ahLst/>
            <a:cxnLst/>
            <a:rect l="l" t="t" r="r" b="b"/>
            <a:pathLst>
              <a:path w="2487930" h="614044">
                <a:moveTo>
                  <a:pt x="2180931" y="0"/>
                </a:moveTo>
                <a:lnTo>
                  <a:pt x="0" y="0"/>
                </a:lnTo>
                <a:lnTo>
                  <a:pt x="0" y="614006"/>
                </a:lnTo>
                <a:lnTo>
                  <a:pt x="2180931" y="614006"/>
                </a:lnTo>
                <a:lnTo>
                  <a:pt x="2487928" y="306997"/>
                </a:lnTo>
                <a:lnTo>
                  <a:pt x="218093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6262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5030" y="1840483"/>
            <a:ext cx="172643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6262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01796" y="10046896"/>
            <a:ext cx="1536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1780" y="2078227"/>
            <a:ext cx="9169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Big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Lab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8799" y="4949850"/>
            <a:ext cx="2332990" cy="5461635"/>
            <a:chOff x="388799" y="4949850"/>
            <a:chExt cx="2332990" cy="5461635"/>
          </a:xfrm>
        </p:grpSpPr>
        <p:sp>
          <p:nvSpPr>
            <p:cNvPr id="4" name="object 4"/>
            <p:cNvSpPr/>
            <p:nvPr/>
          </p:nvSpPr>
          <p:spPr>
            <a:xfrm>
              <a:off x="496671" y="4949850"/>
              <a:ext cx="1871345" cy="5461635"/>
            </a:xfrm>
            <a:custGeom>
              <a:avLst/>
              <a:gdLst/>
              <a:ahLst/>
              <a:cxnLst/>
              <a:rect l="l" t="t" r="r" b="b"/>
              <a:pathLst>
                <a:path w="1871345" h="5461634">
                  <a:moveTo>
                    <a:pt x="484720" y="1136167"/>
                  </a:moveTo>
                  <a:lnTo>
                    <a:pt x="453529" y="1319517"/>
                  </a:lnTo>
                  <a:lnTo>
                    <a:pt x="428028" y="1502854"/>
                  </a:lnTo>
                  <a:lnTo>
                    <a:pt x="391172" y="1877872"/>
                  </a:lnTo>
                  <a:lnTo>
                    <a:pt x="365658" y="2250122"/>
                  </a:lnTo>
                  <a:lnTo>
                    <a:pt x="357162" y="2619578"/>
                  </a:lnTo>
                  <a:lnTo>
                    <a:pt x="359994" y="2994596"/>
                  </a:lnTo>
                  <a:lnTo>
                    <a:pt x="379831" y="3366846"/>
                  </a:lnTo>
                  <a:lnTo>
                    <a:pt x="382663" y="3397402"/>
                  </a:lnTo>
                  <a:lnTo>
                    <a:pt x="407200" y="3496221"/>
                  </a:lnTo>
                  <a:lnTo>
                    <a:pt x="396836" y="3366846"/>
                  </a:lnTo>
                  <a:lnTo>
                    <a:pt x="374167" y="2994596"/>
                  </a:lnTo>
                  <a:lnTo>
                    <a:pt x="365658" y="2619578"/>
                  </a:lnTo>
                  <a:lnTo>
                    <a:pt x="374167" y="2250122"/>
                  </a:lnTo>
                  <a:lnTo>
                    <a:pt x="396836" y="1877872"/>
                  </a:lnTo>
                  <a:lnTo>
                    <a:pt x="430860" y="1505635"/>
                  </a:lnTo>
                  <a:lnTo>
                    <a:pt x="456374" y="1319517"/>
                  </a:lnTo>
                  <a:lnTo>
                    <a:pt x="484720" y="1136167"/>
                  </a:lnTo>
                  <a:close/>
                </a:path>
                <a:path w="1871345" h="5461634">
                  <a:moveTo>
                    <a:pt x="1870837" y="2586240"/>
                  </a:moveTo>
                  <a:lnTo>
                    <a:pt x="1757451" y="2689034"/>
                  </a:lnTo>
                  <a:lnTo>
                    <a:pt x="1655406" y="2797365"/>
                  </a:lnTo>
                  <a:lnTo>
                    <a:pt x="1553362" y="2908490"/>
                  </a:lnTo>
                  <a:lnTo>
                    <a:pt x="1456982" y="3025152"/>
                  </a:lnTo>
                  <a:lnTo>
                    <a:pt x="1332255" y="3183496"/>
                  </a:lnTo>
                  <a:lnTo>
                    <a:pt x="1218882" y="3350171"/>
                  </a:lnTo>
                  <a:lnTo>
                    <a:pt x="1113993" y="3519627"/>
                  </a:lnTo>
                  <a:lnTo>
                    <a:pt x="1020457" y="3697414"/>
                  </a:lnTo>
                  <a:lnTo>
                    <a:pt x="938250" y="3880751"/>
                  </a:lnTo>
                  <a:lnTo>
                    <a:pt x="867384" y="4066870"/>
                  </a:lnTo>
                  <a:lnTo>
                    <a:pt x="813536" y="4261332"/>
                  </a:lnTo>
                  <a:lnTo>
                    <a:pt x="773849" y="4455782"/>
                  </a:lnTo>
                  <a:lnTo>
                    <a:pt x="756831" y="4653026"/>
                  </a:lnTo>
                  <a:lnTo>
                    <a:pt x="753999" y="4666907"/>
                  </a:lnTo>
                  <a:lnTo>
                    <a:pt x="646290" y="4353001"/>
                  </a:lnTo>
                  <a:lnTo>
                    <a:pt x="518731" y="3930751"/>
                  </a:lnTo>
                  <a:lnTo>
                    <a:pt x="408178" y="3508514"/>
                  </a:lnTo>
                  <a:lnTo>
                    <a:pt x="408178" y="3500183"/>
                  </a:lnTo>
                  <a:lnTo>
                    <a:pt x="407200" y="3496259"/>
                  </a:lnTo>
                  <a:lnTo>
                    <a:pt x="382663" y="3397402"/>
                  </a:lnTo>
                  <a:lnTo>
                    <a:pt x="303301" y="3016821"/>
                  </a:lnTo>
                  <a:lnTo>
                    <a:pt x="235267" y="2633472"/>
                  </a:lnTo>
                  <a:lnTo>
                    <a:pt x="164401" y="2200110"/>
                  </a:lnTo>
                  <a:lnTo>
                    <a:pt x="110553" y="1761197"/>
                  </a:lnTo>
                  <a:lnTo>
                    <a:pt x="65201" y="1322298"/>
                  </a:lnTo>
                  <a:lnTo>
                    <a:pt x="34010" y="880605"/>
                  </a:lnTo>
                  <a:lnTo>
                    <a:pt x="8509" y="441693"/>
                  </a:lnTo>
                  <a:lnTo>
                    <a:pt x="2832" y="219456"/>
                  </a:lnTo>
                  <a:lnTo>
                    <a:pt x="0" y="0"/>
                  </a:lnTo>
                  <a:lnTo>
                    <a:pt x="0" y="219456"/>
                  </a:lnTo>
                  <a:lnTo>
                    <a:pt x="5664" y="441693"/>
                  </a:lnTo>
                  <a:lnTo>
                    <a:pt x="25514" y="880605"/>
                  </a:lnTo>
                  <a:lnTo>
                    <a:pt x="56692" y="1322298"/>
                  </a:lnTo>
                  <a:lnTo>
                    <a:pt x="99212" y="1761197"/>
                  </a:lnTo>
                  <a:lnTo>
                    <a:pt x="150228" y="2200110"/>
                  </a:lnTo>
                  <a:lnTo>
                    <a:pt x="218262" y="2636253"/>
                  </a:lnTo>
                  <a:lnTo>
                    <a:pt x="297637" y="3072384"/>
                  </a:lnTo>
                  <a:lnTo>
                    <a:pt x="391172" y="3505733"/>
                  </a:lnTo>
                  <a:lnTo>
                    <a:pt x="396824" y="3533495"/>
                  </a:lnTo>
                  <a:lnTo>
                    <a:pt x="430860" y="3822420"/>
                  </a:lnTo>
                  <a:lnTo>
                    <a:pt x="476211" y="4108539"/>
                  </a:lnTo>
                  <a:lnTo>
                    <a:pt x="530072" y="4353001"/>
                  </a:lnTo>
                  <a:lnTo>
                    <a:pt x="586765" y="4597463"/>
                  </a:lnTo>
                  <a:lnTo>
                    <a:pt x="660463" y="4833582"/>
                  </a:lnTo>
                  <a:lnTo>
                    <a:pt x="722820" y="5011369"/>
                  </a:lnTo>
                  <a:lnTo>
                    <a:pt x="793686" y="5186375"/>
                  </a:lnTo>
                  <a:lnTo>
                    <a:pt x="833374" y="5280825"/>
                  </a:lnTo>
                  <a:lnTo>
                    <a:pt x="898575" y="5461393"/>
                  </a:lnTo>
                  <a:lnTo>
                    <a:pt x="921245" y="5461393"/>
                  </a:lnTo>
                  <a:lnTo>
                    <a:pt x="924077" y="5461393"/>
                  </a:lnTo>
                  <a:lnTo>
                    <a:pt x="949591" y="5461393"/>
                  </a:lnTo>
                  <a:lnTo>
                    <a:pt x="856056" y="5269712"/>
                  </a:lnTo>
                  <a:lnTo>
                    <a:pt x="847547" y="5244719"/>
                  </a:lnTo>
                  <a:lnTo>
                    <a:pt x="810691" y="5097488"/>
                  </a:lnTo>
                  <a:lnTo>
                    <a:pt x="796505" y="5017135"/>
                  </a:lnTo>
                  <a:lnTo>
                    <a:pt x="796505" y="5133543"/>
                  </a:lnTo>
                  <a:lnTo>
                    <a:pt x="736993" y="4980813"/>
                  </a:lnTo>
                  <a:lnTo>
                    <a:pt x="680300" y="4828032"/>
                  </a:lnTo>
                  <a:lnTo>
                    <a:pt x="609434" y="4589132"/>
                  </a:lnTo>
                  <a:lnTo>
                    <a:pt x="547077" y="4347438"/>
                  </a:lnTo>
                  <a:lnTo>
                    <a:pt x="493217" y="4108539"/>
                  </a:lnTo>
                  <a:lnTo>
                    <a:pt x="456374" y="3883533"/>
                  </a:lnTo>
                  <a:lnTo>
                    <a:pt x="425183" y="3655745"/>
                  </a:lnTo>
                  <a:lnTo>
                    <a:pt x="518731" y="4008539"/>
                  </a:lnTo>
                  <a:lnTo>
                    <a:pt x="623608" y="4358551"/>
                  </a:lnTo>
                  <a:lnTo>
                    <a:pt x="753999" y="4730801"/>
                  </a:lnTo>
                  <a:lnTo>
                    <a:pt x="756831" y="4844694"/>
                  </a:lnTo>
                  <a:lnTo>
                    <a:pt x="768172" y="4955806"/>
                  </a:lnTo>
                  <a:lnTo>
                    <a:pt x="796505" y="5133543"/>
                  </a:lnTo>
                  <a:lnTo>
                    <a:pt x="796505" y="5017135"/>
                  </a:lnTo>
                  <a:lnTo>
                    <a:pt x="785190" y="4953038"/>
                  </a:lnTo>
                  <a:lnTo>
                    <a:pt x="773849" y="4783582"/>
                  </a:lnTo>
                  <a:lnTo>
                    <a:pt x="856056" y="4986375"/>
                  </a:lnTo>
                  <a:lnTo>
                    <a:pt x="941082" y="5183606"/>
                  </a:lnTo>
                  <a:lnTo>
                    <a:pt x="1077150" y="5461393"/>
                  </a:lnTo>
                  <a:lnTo>
                    <a:pt x="1099820" y="5461393"/>
                  </a:lnTo>
                  <a:lnTo>
                    <a:pt x="960932" y="5178044"/>
                  </a:lnTo>
                  <a:lnTo>
                    <a:pt x="875893" y="4972482"/>
                  </a:lnTo>
                  <a:lnTo>
                    <a:pt x="793686" y="4766919"/>
                  </a:lnTo>
                  <a:lnTo>
                    <a:pt x="771004" y="4714138"/>
                  </a:lnTo>
                  <a:lnTo>
                    <a:pt x="773849" y="4658576"/>
                  </a:lnTo>
                  <a:lnTo>
                    <a:pt x="793686" y="4455782"/>
                  </a:lnTo>
                  <a:lnTo>
                    <a:pt x="827709" y="4264101"/>
                  </a:lnTo>
                  <a:lnTo>
                    <a:pt x="881557" y="4072432"/>
                  </a:lnTo>
                  <a:lnTo>
                    <a:pt x="949591" y="3883533"/>
                  </a:lnTo>
                  <a:lnTo>
                    <a:pt x="1031798" y="3702964"/>
                  </a:lnTo>
                  <a:lnTo>
                    <a:pt x="1125334" y="3527958"/>
                  </a:lnTo>
                  <a:lnTo>
                    <a:pt x="1230210" y="3352952"/>
                  </a:lnTo>
                  <a:lnTo>
                    <a:pt x="1340764" y="3191827"/>
                  </a:lnTo>
                  <a:lnTo>
                    <a:pt x="1459814" y="3030715"/>
                  </a:lnTo>
                  <a:lnTo>
                    <a:pt x="1559026" y="2911259"/>
                  </a:lnTo>
                  <a:lnTo>
                    <a:pt x="1658239" y="2800146"/>
                  </a:lnTo>
                  <a:lnTo>
                    <a:pt x="1763115" y="2691803"/>
                  </a:lnTo>
                  <a:lnTo>
                    <a:pt x="1870837" y="258624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797" y="6026302"/>
              <a:ext cx="2332990" cy="4385310"/>
            </a:xfrm>
            <a:custGeom>
              <a:avLst/>
              <a:gdLst/>
              <a:ahLst/>
              <a:cxnLst/>
              <a:rect l="l" t="t" r="r" b="b"/>
              <a:pathLst>
                <a:path w="2332990" h="4385309">
                  <a:moveTo>
                    <a:pt x="2332431" y="0"/>
                  </a:moveTo>
                  <a:lnTo>
                    <a:pt x="2163114" y="157645"/>
                  </a:lnTo>
                  <a:lnTo>
                    <a:pt x="2002256" y="323583"/>
                  </a:lnTo>
                  <a:lnTo>
                    <a:pt x="1845627" y="497814"/>
                  </a:lnTo>
                  <a:lnTo>
                    <a:pt x="1701698" y="676198"/>
                  </a:lnTo>
                  <a:lnTo>
                    <a:pt x="1515452" y="912660"/>
                  </a:lnTo>
                  <a:lnTo>
                    <a:pt x="1337652" y="1165720"/>
                  </a:lnTo>
                  <a:lnTo>
                    <a:pt x="1181036" y="1422920"/>
                  </a:lnTo>
                  <a:lnTo>
                    <a:pt x="1032878" y="1696720"/>
                  </a:lnTo>
                  <a:lnTo>
                    <a:pt x="910120" y="1970519"/>
                  </a:lnTo>
                  <a:lnTo>
                    <a:pt x="800049" y="2260917"/>
                  </a:lnTo>
                  <a:lnTo>
                    <a:pt x="719620" y="2555456"/>
                  </a:lnTo>
                  <a:lnTo>
                    <a:pt x="660361" y="2854147"/>
                  </a:lnTo>
                  <a:lnTo>
                    <a:pt x="634961" y="3156978"/>
                  </a:lnTo>
                  <a:lnTo>
                    <a:pt x="630720" y="3173565"/>
                  </a:lnTo>
                  <a:lnTo>
                    <a:pt x="465632" y="2692362"/>
                  </a:lnTo>
                  <a:lnTo>
                    <a:pt x="275145" y="2053488"/>
                  </a:lnTo>
                  <a:lnTo>
                    <a:pt x="101587" y="1410487"/>
                  </a:lnTo>
                  <a:lnTo>
                    <a:pt x="101587" y="1393888"/>
                  </a:lnTo>
                  <a:lnTo>
                    <a:pt x="67729" y="1240396"/>
                  </a:lnTo>
                  <a:lnTo>
                    <a:pt x="0" y="941705"/>
                  </a:lnTo>
                  <a:lnTo>
                    <a:pt x="0" y="1070305"/>
                  </a:lnTo>
                  <a:lnTo>
                    <a:pt x="84658" y="1443672"/>
                  </a:lnTo>
                  <a:lnTo>
                    <a:pt x="139687" y="1887550"/>
                  </a:lnTo>
                  <a:lnTo>
                    <a:pt x="207416" y="2323147"/>
                  </a:lnTo>
                  <a:lnTo>
                    <a:pt x="283616" y="2696502"/>
                  </a:lnTo>
                  <a:lnTo>
                    <a:pt x="376745" y="3065716"/>
                  </a:lnTo>
                  <a:lnTo>
                    <a:pt x="486803" y="3426637"/>
                  </a:lnTo>
                  <a:lnTo>
                    <a:pt x="584161" y="3700437"/>
                  </a:lnTo>
                  <a:lnTo>
                    <a:pt x="685761" y="3965943"/>
                  </a:lnTo>
                  <a:lnTo>
                    <a:pt x="753491" y="4111142"/>
                  </a:lnTo>
                  <a:lnTo>
                    <a:pt x="855078" y="4384941"/>
                  </a:lnTo>
                  <a:lnTo>
                    <a:pt x="884720" y="4384941"/>
                  </a:lnTo>
                  <a:lnTo>
                    <a:pt x="888949" y="4384941"/>
                  </a:lnTo>
                  <a:lnTo>
                    <a:pt x="927049" y="4384941"/>
                  </a:lnTo>
                  <a:lnTo>
                    <a:pt x="787349" y="4090390"/>
                  </a:lnTo>
                  <a:lnTo>
                    <a:pt x="768400" y="4048315"/>
                  </a:lnTo>
                  <a:lnTo>
                    <a:pt x="723849" y="3949344"/>
                  </a:lnTo>
                  <a:lnTo>
                    <a:pt x="768400" y="4048290"/>
                  </a:lnTo>
                  <a:lnTo>
                    <a:pt x="719620" y="3833190"/>
                  </a:lnTo>
                  <a:lnTo>
                    <a:pt x="694220" y="3683851"/>
                  </a:lnTo>
                  <a:lnTo>
                    <a:pt x="694220" y="3882974"/>
                  </a:lnTo>
                  <a:lnTo>
                    <a:pt x="605332" y="3654806"/>
                  </a:lnTo>
                  <a:lnTo>
                    <a:pt x="520661" y="3418344"/>
                  </a:lnTo>
                  <a:lnTo>
                    <a:pt x="406374" y="3057423"/>
                  </a:lnTo>
                  <a:lnTo>
                    <a:pt x="317474" y="2692362"/>
                  </a:lnTo>
                  <a:lnTo>
                    <a:pt x="237045" y="2318994"/>
                  </a:lnTo>
                  <a:lnTo>
                    <a:pt x="177787" y="1978825"/>
                  </a:lnTo>
                  <a:lnTo>
                    <a:pt x="131216" y="1634502"/>
                  </a:lnTo>
                  <a:lnTo>
                    <a:pt x="275145" y="2169655"/>
                  </a:lnTo>
                  <a:lnTo>
                    <a:pt x="436003" y="2700655"/>
                  </a:lnTo>
                  <a:lnTo>
                    <a:pt x="630720" y="3277285"/>
                  </a:lnTo>
                  <a:lnTo>
                    <a:pt x="634961" y="3443236"/>
                  </a:lnTo>
                  <a:lnTo>
                    <a:pt x="651891" y="3613327"/>
                  </a:lnTo>
                  <a:lnTo>
                    <a:pt x="694220" y="3882974"/>
                  </a:lnTo>
                  <a:lnTo>
                    <a:pt x="694220" y="3683851"/>
                  </a:lnTo>
                  <a:lnTo>
                    <a:pt x="681520" y="3609175"/>
                  </a:lnTo>
                  <a:lnTo>
                    <a:pt x="660361" y="3351961"/>
                  </a:lnTo>
                  <a:lnTo>
                    <a:pt x="787349" y="3658959"/>
                  </a:lnTo>
                  <a:lnTo>
                    <a:pt x="918578" y="3965943"/>
                  </a:lnTo>
                  <a:lnTo>
                    <a:pt x="1121778" y="4384941"/>
                  </a:lnTo>
                  <a:lnTo>
                    <a:pt x="1159865" y="4384941"/>
                  </a:lnTo>
                  <a:lnTo>
                    <a:pt x="952449" y="3949344"/>
                  </a:lnTo>
                  <a:lnTo>
                    <a:pt x="816978" y="3642360"/>
                  </a:lnTo>
                  <a:lnTo>
                    <a:pt x="694220" y="3327069"/>
                  </a:lnTo>
                  <a:lnTo>
                    <a:pt x="660361" y="3244100"/>
                  </a:lnTo>
                  <a:lnTo>
                    <a:pt x="660361" y="3156978"/>
                  </a:lnTo>
                  <a:lnTo>
                    <a:pt x="685761" y="2858300"/>
                  </a:lnTo>
                  <a:lnTo>
                    <a:pt x="745020" y="2559608"/>
                  </a:lnTo>
                  <a:lnTo>
                    <a:pt x="821220" y="2265070"/>
                  </a:lnTo>
                  <a:lnTo>
                    <a:pt x="931278" y="1982965"/>
                  </a:lnTo>
                  <a:lnTo>
                    <a:pt x="1054036" y="1705025"/>
                  </a:lnTo>
                  <a:lnTo>
                    <a:pt x="1193736" y="1435366"/>
                  </a:lnTo>
                  <a:lnTo>
                    <a:pt x="1354594" y="1178166"/>
                  </a:lnTo>
                  <a:lnTo>
                    <a:pt x="1523911" y="920965"/>
                  </a:lnTo>
                  <a:lnTo>
                    <a:pt x="1710169" y="680351"/>
                  </a:lnTo>
                  <a:lnTo>
                    <a:pt x="1858327" y="501967"/>
                  </a:lnTo>
                  <a:lnTo>
                    <a:pt x="2006485" y="327723"/>
                  </a:lnTo>
                  <a:lnTo>
                    <a:pt x="2167344" y="161785"/>
                  </a:lnTo>
                  <a:lnTo>
                    <a:pt x="2332431" y="4152"/>
                  </a:lnTo>
                  <a:lnTo>
                    <a:pt x="2332431" y="0"/>
                  </a:lnTo>
                  <a:close/>
                </a:path>
              </a:pathLst>
            </a:custGeom>
            <a:solidFill>
              <a:srgbClr val="44546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0050" y="1885769"/>
            <a:ext cx="38350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+mj-lt"/>
              </a:rPr>
              <a:t>H</a:t>
            </a:r>
            <a:r>
              <a:rPr lang="en-US" spc="-30" dirty="0">
                <a:latin typeface="+mj-lt"/>
              </a:rPr>
              <a:t>Base Installation</a:t>
            </a:r>
            <a:endParaRPr spc="-3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0364"/>
            <a:ext cx="5291456" cy="264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8656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Times New Roman"/>
                <a:cs typeface="Times New Roman"/>
              </a:rPr>
              <a:t>1.</a:t>
            </a:r>
            <a:r>
              <a:rPr sz="2200" b="1" spc="-409" dirty="0">
                <a:latin typeface="Times New Roman"/>
                <a:cs typeface="Times New Roman"/>
              </a:rPr>
              <a:t> </a:t>
            </a:r>
            <a:r>
              <a:rPr lang="en-US" sz="2200" b="1" spc="-409" dirty="0">
                <a:latin typeface="Times New Roman"/>
                <a:cs typeface="Times New Roman"/>
              </a:rPr>
              <a:t>  </a:t>
            </a:r>
            <a:r>
              <a:rPr lang="en-US" sz="2200" b="1" dirty="0">
                <a:latin typeface="Times New Roman"/>
                <a:cs typeface="Times New Roman"/>
              </a:rPr>
              <a:t>HBase </a:t>
            </a:r>
            <a:r>
              <a:rPr sz="2200" b="1" spc="-5" dirty="0">
                <a:latin typeface="Times New Roman"/>
                <a:cs typeface="Times New Roman"/>
              </a:rPr>
              <a:t>Installation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50" dirty="0">
              <a:latin typeface="Times New Roman"/>
              <a:cs typeface="Times New Roman"/>
            </a:endParaRPr>
          </a:p>
          <a:p>
            <a:pPr marL="317500" lvl="1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1600" b="1" dirty="0">
                <a:latin typeface="Times New Roman"/>
                <a:cs typeface="Times New Roman"/>
              </a:rPr>
              <a:t>From </a:t>
            </a:r>
            <a:r>
              <a:rPr sz="1600" b="1" spc="-5" dirty="0">
                <a:latin typeface="Times New Roman"/>
                <a:cs typeface="Times New Roman"/>
              </a:rPr>
              <a:t>Source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:-</a:t>
            </a: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5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Times New Roman"/>
                <a:cs typeface="Times New Roman"/>
              </a:rPr>
              <a:t>Open term</a:t>
            </a:r>
            <a:r>
              <a:rPr lang="en-US" sz="1600" spc="-5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nal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lang="en-US" sz="1600" dirty="0">
                <a:latin typeface="Times New Roman"/>
                <a:cs typeface="Times New Roman"/>
              </a:rPr>
              <a:t>make sure you are inside the home directory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imes New Roman"/>
              <a:buChar char="-"/>
            </a:pPr>
            <a:endParaRPr sz="1600" dirty="0">
              <a:latin typeface="Times New Roman"/>
              <a:cs typeface="Times New Roman"/>
            </a:endParaRPr>
          </a:p>
          <a:p>
            <a:pPr marL="469900" marR="5080" lvl="2" indent="-228600">
              <a:lnSpc>
                <a:spcPts val="185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Times New Roman"/>
                <a:cs typeface="Times New Roman"/>
              </a:rPr>
              <a:t>Download H</a:t>
            </a:r>
            <a:r>
              <a:rPr lang="en-US" sz="1600" spc="-5" dirty="0">
                <a:latin typeface="Times New Roman"/>
                <a:cs typeface="Times New Roman"/>
              </a:rPr>
              <a:t>Base</a:t>
            </a:r>
            <a:r>
              <a:rPr sz="1600" spc="-5" dirty="0">
                <a:latin typeface="Times New Roman"/>
                <a:cs typeface="Times New Roman"/>
              </a:rPr>
              <a:t> source </a:t>
            </a:r>
            <a:r>
              <a:rPr sz="1600" dirty="0">
                <a:latin typeface="Times New Roman"/>
                <a:cs typeface="Times New Roman"/>
              </a:rPr>
              <a:t>code </a:t>
            </a:r>
            <a:r>
              <a:rPr sz="1600" spc="-5" dirty="0">
                <a:latin typeface="Times New Roman"/>
                <a:cs typeface="Times New Roman"/>
              </a:rPr>
              <a:t>tarball using the following  command </a:t>
            </a:r>
            <a:r>
              <a:rPr sz="1600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terminal.</a:t>
            </a:r>
            <a:endParaRPr lang="en-US" sz="1600" spc="-5" dirty="0">
              <a:latin typeface="Times New Roman"/>
              <a:cs typeface="Times New Roman"/>
            </a:endParaRPr>
          </a:p>
          <a:p>
            <a:pPr marL="469900" marR="5080" lvl="2" indent="-228600">
              <a:lnSpc>
                <a:spcPts val="1850"/>
              </a:lnSpc>
              <a:buChar char="-"/>
              <a:tabLst>
                <a:tab pos="469265" algn="l"/>
                <a:tab pos="469900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4333748"/>
            <a:ext cx="53441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-	</a:t>
            </a:r>
            <a:r>
              <a:rPr sz="1600" spc="-5" dirty="0">
                <a:latin typeface="Times New Roman"/>
                <a:cs typeface="Times New Roman"/>
              </a:rPr>
              <a:t>Unzip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file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5706273"/>
            <a:ext cx="5042535" cy="51873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25"/>
              </a:spcBef>
            </a:pPr>
            <a:r>
              <a:rPr sz="1600" b="1" spc="-5" dirty="0">
                <a:latin typeface="Times New Roman"/>
                <a:cs typeface="Times New Roman"/>
              </a:rPr>
              <a:t>Note: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Make sure Hadoop is installed already.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It </a:t>
            </a:r>
            <a:r>
              <a:rPr sz="1600" dirty="0">
                <a:latin typeface="Times New Roman"/>
                <a:cs typeface="Times New Roman"/>
              </a:rPr>
              <a:t>can be </a:t>
            </a:r>
            <a:r>
              <a:rPr sz="1600" spc="-5" dirty="0">
                <a:latin typeface="Times New Roman"/>
                <a:cs typeface="Times New Roman"/>
              </a:rPr>
              <a:t>found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using the following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commands.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344" y="3375449"/>
            <a:ext cx="5149215" cy="53925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3345" marR="178435">
              <a:lnSpc>
                <a:spcPts val="1850"/>
              </a:lnSpc>
              <a:spcBef>
                <a:spcPts val="405"/>
              </a:spcBef>
            </a:pPr>
            <a:r>
              <a:rPr lang="da-DK" sz="1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wget https://dlcdn.apache.org/hbase/2.4.9/hbase-2.4.9-bin.tar.gz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4937136"/>
            <a:ext cx="5149215" cy="282129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80"/>
              </a:spcBef>
            </a:pP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tar -</a:t>
            </a:r>
            <a:r>
              <a:rPr lang="en-US" sz="16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xvf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hbase-2.4.9-bin.tar.gz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5245" y="6480606"/>
            <a:ext cx="5149215" cy="282129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80"/>
              </a:spcBef>
            </a:pPr>
            <a:r>
              <a:rPr lang="en-US" sz="1600" dirty="0">
                <a:latin typeface="Times New Roman"/>
                <a:cs typeface="Times New Roman"/>
              </a:rPr>
              <a:t>cd ~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" y="304799"/>
            <a:ext cx="6949440" cy="10083165"/>
          </a:xfrm>
          <a:custGeom>
            <a:avLst/>
            <a:gdLst/>
            <a:ahLst/>
            <a:cxnLst/>
            <a:rect l="l" t="t" r="r" b="b"/>
            <a:pathLst>
              <a:path w="6949440" h="10083165">
                <a:moveTo>
                  <a:pt x="6937248" y="12192"/>
                </a:moveTo>
                <a:lnTo>
                  <a:pt x="6931152" y="12192"/>
                </a:lnTo>
                <a:lnTo>
                  <a:pt x="6931152" y="18288"/>
                </a:lnTo>
                <a:lnTo>
                  <a:pt x="6931152" y="10064496"/>
                </a:lnTo>
                <a:lnTo>
                  <a:pt x="18288" y="10064496"/>
                </a:lnTo>
                <a:lnTo>
                  <a:pt x="18288" y="18288"/>
                </a:lnTo>
                <a:lnTo>
                  <a:pt x="6931152" y="18288"/>
                </a:lnTo>
                <a:lnTo>
                  <a:pt x="6931152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0070592"/>
                </a:lnTo>
                <a:lnTo>
                  <a:pt x="18288" y="10070592"/>
                </a:lnTo>
                <a:lnTo>
                  <a:pt x="6931152" y="10070592"/>
                </a:lnTo>
                <a:lnTo>
                  <a:pt x="6937248" y="10070592"/>
                </a:lnTo>
                <a:lnTo>
                  <a:pt x="6937248" y="12192"/>
                </a:lnTo>
                <a:close/>
              </a:path>
              <a:path w="6949440" h="10083165">
                <a:moveTo>
                  <a:pt x="6949440" y="0"/>
                </a:moveTo>
                <a:lnTo>
                  <a:pt x="6943344" y="0"/>
                </a:lnTo>
                <a:lnTo>
                  <a:pt x="6943344" y="6096"/>
                </a:lnTo>
                <a:lnTo>
                  <a:pt x="6943344" y="10076688"/>
                </a:lnTo>
                <a:lnTo>
                  <a:pt x="6931152" y="10076688"/>
                </a:lnTo>
                <a:lnTo>
                  <a:pt x="18288" y="10076688"/>
                </a:lnTo>
                <a:lnTo>
                  <a:pt x="6096" y="10076688"/>
                </a:lnTo>
                <a:lnTo>
                  <a:pt x="6096" y="10064496"/>
                </a:lnTo>
                <a:lnTo>
                  <a:pt x="6096" y="6096"/>
                </a:lnTo>
                <a:lnTo>
                  <a:pt x="18288" y="6096"/>
                </a:lnTo>
                <a:lnTo>
                  <a:pt x="6931152" y="6096"/>
                </a:lnTo>
                <a:lnTo>
                  <a:pt x="6943344" y="6096"/>
                </a:lnTo>
                <a:lnTo>
                  <a:pt x="6943344" y="0"/>
                </a:lnTo>
                <a:lnTo>
                  <a:pt x="6931152" y="0"/>
                </a:lnTo>
                <a:lnTo>
                  <a:pt x="1828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64496"/>
                </a:lnTo>
                <a:lnTo>
                  <a:pt x="0" y="10076688"/>
                </a:lnTo>
                <a:lnTo>
                  <a:pt x="0" y="10082784"/>
                </a:lnTo>
                <a:lnTo>
                  <a:pt x="6096" y="10082784"/>
                </a:lnTo>
                <a:lnTo>
                  <a:pt x="18288" y="10082784"/>
                </a:lnTo>
                <a:lnTo>
                  <a:pt x="6931152" y="10082784"/>
                </a:lnTo>
                <a:lnTo>
                  <a:pt x="6943344" y="10082784"/>
                </a:lnTo>
                <a:lnTo>
                  <a:pt x="6949440" y="10082784"/>
                </a:lnTo>
                <a:lnTo>
                  <a:pt x="6949440" y="10076688"/>
                </a:lnTo>
                <a:lnTo>
                  <a:pt x="6949440" y="6096"/>
                </a:lnTo>
                <a:lnTo>
                  <a:pt x="6949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E006FAD5-9AA7-49EB-BAB9-418C4E7577A1}"/>
              </a:ext>
            </a:extLst>
          </p:cNvPr>
          <p:cNvSpPr txBox="1"/>
          <p:nvPr/>
        </p:nvSpPr>
        <p:spPr>
          <a:xfrm>
            <a:off x="1367578" y="9370202"/>
            <a:ext cx="5149215" cy="282129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80"/>
              </a:spcBef>
            </a:pPr>
            <a:r>
              <a:rPr lang="en-US" sz="1600" dirty="0" err="1">
                <a:latin typeface="Times New Roman"/>
                <a:cs typeface="Times New Roman"/>
              </a:rPr>
              <a:t>sudo</a:t>
            </a:r>
            <a:r>
              <a:rPr lang="en-US" sz="1600" dirty="0">
                <a:latin typeface="Times New Roman"/>
                <a:cs typeface="Times New Roman"/>
              </a:rPr>
              <a:t> nano .</a:t>
            </a:r>
            <a:r>
              <a:rPr lang="en-US" sz="1600" dirty="0" err="1">
                <a:latin typeface="Times New Roman"/>
                <a:cs typeface="Times New Roman"/>
              </a:rPr>
              <a:t>bashrc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99F20D7-5811-4B80-9B78-3BE944805481}"/>
              </a:ext>
            </a:extLst>
          </p:cNvPr>
          <p:cNvSpPr txBox="1"/>
          <p:nvPr/>
        </p:nvSpPr>
        <p:spPr>
          <a:xfrm>
            <a:off x="1331595" y="7486240"/>
            <a:ext cx="5042535" cy="105477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25"/>
              </a:spcBef>
            </a:pPr>
            <a:r>
              <a:rPr lang="en-US" sz="1600" b="1" dirty="0">
                <a:latin typeface="Times New Roman"/>
                <a:cs typeface="Times New Roman"/>
              </a:rPr>
              <a:t>Note: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</a:p>
          <a:p>
            <a:pPr marL="355600" marR="5080" indent="-342900">
              <a:lnSpc>
                <a:spcPts val="1850"/>
              </a:lnSpc>
              <a:spcBef>
                <a:spcPts val="225"/>
              </a:spcBef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Follow the Hadoop installation ppt to set paths in the “</a:t>
            </a:r>
            <a:r>
              <a:rPr lang="en-US" sz="1600" dirty="0" err="1">
                <a:latin typeface="Times New Roman"/>
                <a:cs typeface="Times New Roman"/>
              </a:rPr>
              <a:t>bashrc</a:t>
            </a:r>
            <a:r>
              <a:rPr lang="en-US" sz="1600" dirty="0">
                <a:latin typeface="Times New Roman"/>
                <a:cs typeface="Times New Roman"/>
              </a:rPr>
              <a:t>” file.</a:t>
            </a:r>
          </a:p>
          <a:p>
            <a:pPr marL="355600" marR="5080" indent="-342900">
              <a:lnSpc>
                <a:spcPts val="1850"/>
              </a:lnSpc>
              <a:spcBef>
                <a:spcPts val="225"/>
              </a:spcBef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Copy the output of </a:t>
            </a:r>
            <a:r>
              <a:rPr lang="en-US" sz="1600" b="1" dirty="0">
                <a:latin typeface="Times New Roman"/>
                <a:cs typeface="Times New Roman"/>
              </a:rPr>
              <a:t>echo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$JAVA_HOME</a:t>
            </a:r>
            <a:endParaRPr sz="1600" b="1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70C4BA93-2C64-4003-BC86-9F6F15844B0D}"/>
              </a:ext>
            </a:extLst>
          </p:cNvPr>
          <p:cNvSpPr txBox="1"/>
          <p:nvPr/>
        </p:nvSpPr>
        <p:spPr>
          <a:xfrm>
            <a:off x="1325244" y="6948510"/>
            <a:ext cx="5149215" cy="282129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80"/>
              </a:spcBef>
            </a:pPr>
            <a:r>
              <a:rPr lang="en-US" sz="1600" dirty="0" err="1">
                <a:latin typeface="Times New Roman"/>
                <a:cs typeface="Times New Roman"/>
              </a:rPr>
              <a:t>hadoop</a:t>
            </a:r>
            <a:r>
              <a:rPr lang="en-US" sz="1600" dirty="0">
                <a:latin typeface="Times New Roman"/>
                <a:cs typeface="Times New Roman"/>
              </a:rPr>
              <a:t> version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6F2B914-91BA-48D6-AA45-9F821235619D}"/>
              </a:ext>
            </a:extLst>
          </p:cNvPr>
          <p:cNvSpPr txBox="1"/>
          <p:nvPr/>
        </p:nvSpPr>
        <p:spPr>
          <a:xfrm>
            <a:off x="1130300" y="8926318"/>
            <a:ext cx="5042535" cy="2725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25"/>
              </a:spcBef>
            </a:pPr>
            <a:r>
              <a:rPr lang="en-US" sz="1600" spc="-5" dirty="0">
                <a:latin typeface="Times New Roman"/>
                <a:cs typeface="Times New Roman"/>
              </a:rPr>
              <a:t>- Set HBase paths in </a:t>
            </a:r>
            <a:r>
              <a:rPr lang="en-US" sz="1600" spc="-5" dirty="0" err="1">
                <a:latin typeface="Times New Roman"/>
                <a:cs typeface="Times New Roman"/>
              </a:rPr>
              <a:t>bashrc</a:t>
            </a:r>
            <a:r>
              <a:rPr lang="en-US" sz="1600" spc="-5" dirty="0">
                <a:latin typeface="Times New Roman"/>
                <a:cs typeface="Times New Roman"/>
              </a:rPr>
              <a:t> file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532958"/>
            <a:ext cx="342011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-	</a:t>
            </a:r>
            <a:r>
              <a:rPr sz="1600" spc="-5" dirty="0">
                <a:latin typeface="Times New Roman"/>
                <a:cs typeface="Times New Roman"/>
              </a:rPr>
              <a:t>Paste these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lines </a:t>
            </a:r>
            <a:r>
              <a:rPr sz="1600" dirty="0">
                <a:latin typeface="Times New Roman"/>
                <a:cs typeface="Times New Roman"/>
              </a:rPr>
              <a:t>at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end of </a:t>
            </a:r>
            <a:r>
              <a:rPr sz="1600" spc="-5" dirty="0">
                <a:latin typeface="Times New Roman"/>
                <a:cs typeface="Times New Roman"/>
              </a:rPr>
              <a:t>the file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4160012"/>
            <a:ext cx="5271135" cy="50545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1300" marR="5080" indent="-228600">
              <a:lnSpc>
                <a:spcPts val="1850"/>
              </a:lnSpc>
              <a:spcBef>
                <a:spcPts val="225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-	Save and close </a:t>
            </a:r>
            <a:r>
              <a:rPr sz="1600" spc="-5" dirty="0">
                <a:latin typeface="Times New Roman"/>
                <a:cs typeface="Times New Roman"/>
              </a:rPr>
              <a:t>the bashrc file </a:t>
            </a:r>
            <a:r>
              <a:rPr sz="1600" dirty="0">
                <a:latin typeface="Times New Roman"/>
                <a:cs typeface="Times New Roman"/>
              </a:rPr>
              <a:t>and run </a:t>
            </a:r>
            <a:r>
              <a:rPr sz="1600" spc="-5" dirty="0">
                <a:latin typeface="Times New Roman"/>
                <a:cs typeface="Times New Roman"/>
              </a:rPr>
              <a:t>the source command </a:t>
            </a:r>
            <a:r>
              <a:rPr sz="1600" dirty="0">
                <a:latin typeface="Times New Roman"/>
                <a:cs typeface="Times New Roman"/>
              </a:rPr>
              <a:t>to  </a:t>
            </a:r>
            <a:r>
              <a:rPr sz="1600" spc="-5" dirty="0">
                <a:latin typeface="Times New Roman"/>
                <a:cs typeface="Times New Roman"/>
              </a:rPr>
              <a:t>load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save the </a:t>
            </a:r>
            <a:r>
              <a:rPr sz="1600" dirty="0">
                <a:latin typeface="Times New Roman"/>
                <a:cs typeface="Times New Roman"/>
              </a:rPr>
              <a:t>new </a:t>
            </a:r>
            <a:r>
              <a:rPr sz="1600" spc="-5" dirty="0">
                <a:latin typeface="Times New Roman"/>
                <a:cs typeface="Times New Roman"/>
              </a:rPr>
              <a:t>variables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globally.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065" y="940716"/>
            <a:ext cx="5747385" cy="493135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b="1" dirty="0">
                <a:latin typeface="Times New Roman"/>
                <a:cs typeface="Times New Roman"/>
              </a:rPr>
              <a:t>#HBASE_SETUP settings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dirty="0">
                <a:latin typeface="Times New Roman"/>
                <a:cs typeface="Times New Roman"/>
              </a:rPr>
              <a:t>	</a:t>
            </a:r>
            <a:r>
              <a:rPr lang="en-US" sz="1600" b="1" dirty="0">
                <a:latin typeface="Times New Roman"/>
                <a:cs typeface="Times New Roman"/>
              </a:rPr>
              <a:t>#"/home/hdoop" can be different, so,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b="1" dirty="0">
                <a:latin typeface="Times New Roman"/>
                <a:cs typeface="Times New Roman"/>
              </a:rPr>
              <a:t>	#1- cd ~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b="1" dirty="0">
                <a:latin typeface="Times New Roman"/>
                <a:cs typeface="Times New Roman"/>
              </a:rPr>
              <a:t>	#2- </a:t>
            </a:r>
            <a:r>
              <a:rPr lang="en-US" sz="1600" b="1" dirty="0" err="1">
                <a:latin typeface="Times New Roman"/>
                <a:cs typeface="Times New Roman"/>
              </a:rPr>
              <a:t>pwd</a:t>
            </a:r>
            <a:r>
              <a:rPr lang="en-US" sz="1600" b="1" dirty="0">
                <a:latin typeface="Times New Roman"/>
                <a:cs typeface="Times New Roman"/>
              </a:rPr>
              <a:t> 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400" b="1" dirty="0">
                <a:latin typeface="Times New Roman"/>
                <a:cs typeface="Times New Roman"/>
              </a:rPr>
              <a:t>	#3- copy the output and replace the "/home/</a:t>
            </a:r>
            <a:r>
              <a:rPr lang="en-US" sz="1400" b="1" dirty="0" err="1">
                <a:latin typeface="Times New Roman"/>
                <a:cs typeface="Times New Roman"/>
              </a:rPr>
              <a:t>hdoop</a:t>
            </a:r>
            <a:r>
              <a:rPr lang="en-US" sz="1400" b="1" dirty="0">
                <a:latin typeface="Times New Roman"/>
                <a:cs typeface="Times New Roman"/>
              </a:rPr>
              <a:t>" with the output.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endParaRPr lang="en-US" sz="1400" b="1" dirty="0">
              <a:latin typeface="Times New Roman"/>
              <a:cs typeface="Times New Roman"/>
            </a:endParaRP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dirty="0">
                <a:latin typeface="Times New Roman"/>
                <a:cs typeface="Times New Roman"/>
              </a:rPr>
              <a:t>	export HBASE_HOME=/home/</a:t>
            </a:r>
            <a:r>
              <a:rPr lang="en-US" sz="1600" dirty="0" err="1">
                <a:latin typeface="Times New Roman"/>
                <a:cs typeface="Times New Roman"/>
              </a:rPr>
              <a:t>hdoop</a:t>
            </a:r>
            <a:r>
              <a:rPr lang="en-US" sz="1600" dirty="0">
                <a:latin typeface="Times New Roman"/>
                <a:cs typeface="Times New Roman"/>
              </a:rPr>
              <a:t>/hbase-2.4.9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dirty="0">
                <a:latin typeface="Times New Roman"/>
                <a:cs typeface="Times New Roman"/>
              </a:rPr>
              <a:t>	</a:t>
            </a:r>
            <a:r>
              <a:rPr lang="en-US" sz="1400" dirty="0">
                <a:latin typeface="Times New Roman"/>
                <a:cs typeface="Times New Roman"/>
              </a:rPr>
              <a:t>export PATH=$PATH:$HBASE_HOME/bin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b="1" dirty="0">
                <a:latin typeface="Times New Roman"/>
                <a:cs typeface="Times New Roman"/>
              </a:rPr>
              <a:t>#JAVA_HOME settings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dirty="0">
                <a:latin typeface="Times New Roman"/>
                <a:cs typeface="Times New Roman"/>
              </a:rPr>
              <a:t>	# paste the output of "echo $JAVA_HOME"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dirty="0">
                <a:latin typeface="Times New Roman"/>
                <a:cs typeface="Times New Roman"/>
              </a:rPr>
              <a:t>	export JAVA_HOME=/</a:t>
            </a:r>
            <a:r>
              <a:rPr lang="en-US" sz="1600" dirty="0" err="1">
                <a:latin typeface="Times New Roman"/>
                <a:cs typeface="Times New Roman"/>
              </a:rPr>
              <a:t>usr</a:t>
            </a:r>
            <a:r>
              <a:rPr lang="en-US" sz="1600" dirty="0">
                <a:latin typeface="Times New Roman"/>
                <a:cs typeface="Times New Roman"/>
              </a:rPr>
              <a:t>/lib/</a:t>
            </a:r>
            <a:r>
              <a:rPr lang="en-US" sz="1600" dirty="0" err="1">
                <a:latin typeface="Times New Roman"/>
                <a:cs typeface="Times New Roman"/>
              </a:rPr>
              <a:t>jvm</a:t>
            </a:r>
            <a:r>
              <a:rPr lang="en-US" sz="1600" dirty="0">
                <a:latin typeface="Times New Roman"/>
                <a:cs typeface="Times New Roman"/>
              </a:rPr>
              <a:t>/java-1.8.0-openjdk-amd64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dirty="0">
                <a:latin typeface="Times New Roman"/>
                <a:cs typeface="Times New Roman"/>
              </a:rPr>
              <a:t>	export PATH=$PATH:/</a:t>
            </a:r>
            <a:r>
              <a:rPr lang="en-US" sz="1600" dirty="0" err="1">
                <a:latin typeface="Times New Roman"/>
                <a:cs typeface="Times New Roman"/>
              </a:rPr>
              <a:t>usr</a:t>
            </a:r>
            <a:r>
              <a:rPr lang="en-US" sz="1600" dirty="0">
                <a:latin typeface="Times New Roman"/>
                <a:cs typeface="Times New Roman"/>
              </a:rPr>
              <a:t>/lib/</a:t>
            </a:r>
            <a:r>
              <a:rPr lang="en-US" sz="1600" dirty="0" err="1">
                <a:latin typeface="Times New Roman"/>
                <a:cs typeface="Times New Roman"/>
              </a:rPr>
              <a:t>jvm</a:t>
            </a:r>
            <a:r>
              <a:rPr lang="en-US" sz="1600" dirty="0">
                <a:latin typeface="Times New Roman"/>
                <a:cs typeface="Times New Roman"/>
              </a:rPr>
              <a:t>/java-1.8.0-openjdk-amd64/bin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dirty="0"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" y="304799"/>
            <a:ext cx="6949440" cy="10083165"/>
          </a:xfrm>
          <a:custGeom>
            <a:avLst/>
            <a:gdLst/>
            <a:ahLst/>
            <a:cxnLst/>
            <a:rect l="l" t="t" r="r" b="b"/>
            <a:pathLst>
              <a:path w="6949440" h="10083165">
                <a:moveTo>
                  <a:pt x="6937248" y="12192"/>
                </a:moveTo>
                <a:lnTo>
                  <a:pt x="6931152" y="12192"/>
                </a:lnTo>
                <a:lnTo>
                  <a:pt x="6931152" y="18288"/>
                </a:lnTo>
                <a:lnTo>
                  <a:pt x="6931152" y="10064496"/>
                </a:lnTo>
                <a:lnTo>
                  <a:pt x="18288" y="10064496"/>
                </a:lnTo>
                <a:lnTo>
                  <a:pt x="18288" y="18288"/>
                </a:lnTo>
                <a:lnTo>
                  <a:pt x="6931152" y="18288"/>
                </a:lnTo>
                <a:lnTo>
                  <a:pt x="6931152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0070592"/>
                </a:lnTo>
                <a:lnTo>
                  <a:pt x="18288" y="10070592"/>
                </a:lnTo>
                <a:lnTo>
                  <a:pt x="6931152" y="10070592"/>
                </a:lnTo>
                <a:lnTo>
                  <a:pt x="6937248" y="10070592"/>
                </a:lnTo>
                <a:lnTo>
                  <a:pt x="6937248" y="12192"/>
                </a:lnTo>
                <a:close/>
              </a:path>
              <a:path w="6949440" h="10083165">
                <a:moveTo>
                  <a:pt x="6949440" y="0"/>
                </a:moveTo>
                <a:lnTo>
                  <a:pt x="6943344" y="0"/>
                </a:lnTo>
                <a:lnTo>
                  <a:pt x="6943344" y="6096"/>
                </a:lnTo>
                <a:lnTo>
                  <a:pt x="6943344" y="10076688"/>
                </a:lnTo>
                <a:lnTo>
                  <a:pt x="6931152" y="10076688"/>
                </a:lnTo>
                <a:lnTo>
                  <a:pt x="18288" y="10076688"/>
                </a:lnTo>
                <a:lnTo>
                  <a:pt x="6096" y="10076688"/>
                </a:lnTo>
                <a:lnTo>
                  <a:pt x="6096" y="10064496"/>
                </a:lnTo>
                <a:lnTo>
                  <a:pt x="6096" y="6096"/>
                </a:lnTo>
                <a:lnTo>
                  <a:pt x="18288" y="6096"/>
                </a:lnTo>
                <a:lnTo>
                  <a:pt x="6931152" y="6096"/>
                </a:lnTo>
                <a:lnTo>
                  <a:pt x="6943344" y="6096"/>
                </a:lnTo>
                <a:lnTo>
                  <a:pt x="6943344" y="0"/>
                </a:lnTo>
                <a:lnTo>
                  <a:pt x="6931152" y="0"/>
                </a:lnTo>
                <a:lnTo>
                  <a:pt x="1828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64496"/>
                </a:lnTo>
                <a:lnTo>
                  <a:pt x="0" y="10076688"/>
                </a:lnTo>
                <a:lnTo>
                  <a:pt x="0" y="10082784"/>
                </a:lnTo>
                <a:lnTo>
                  <a:pt x="6096" y="10082784"/>
                </a:lnTo>
                <a:lnTo>
                  <a:pt x="18288" y="10082784"/>
                </a:lnTo>
                <a:lnTo>
                  <a:pt x="6931152" y="10082784"/>
                </a:lnTo>
                <a:lnTo>
                  <a:pt x="6943344" y="10082784"/>
                </a:lnTo>
                <a:lnTo>
                  <a:pt x="6949440" y="10082784"/>
                </a:lnTo>
                <a:lnTo>
                  <a:pt x="6949440" y="10076688"/>
                </a:lnTo>
                <a:lnTo>
                  <a:pt x="6949440" y="6096"/>
                </a:lnTo>
                <a:lnTo>
                  <a:pt x="6949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CF60294F-7E67-4905-B1A6-2764BD462A3C}"/>
              </a:ext>
            </a:extLst>
          </p:cNvPr>
          <p:cNvSpPr txBox="1"/>
          <p:nvPr/>
        </p:nvSpPr>
        <p:spPr>
          <a:xfrm>
            <a:off x="1098550" y="6020138"/>
            <a:ext cx="47244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66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-	Check to confirm all of the below are present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0A4A02B-0A30-40A0-AF6F-8AA4F76FF06B}"/>
              </a:ext>
            </a:extLst>
          </p:cNvPr>
          <p:cNvSpPr txBox="1"/>
          <p:nvPr/>
        </p:nvSpPr>
        <p:spPr>
          <a:xfrm>
            <a:off x="1155065" y="6507982"/>
            <a:ext cx="5747385" cy="3042371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dirty="0">
                <a:latin typeface="Times New Roman"/>
                <a:cs typeface="Times New Roman"/>
              </a:rPr>
              <a:t>#HADOOP_SETUP settings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dirty="0">
                <a:latin typeface="Times New Roman"/>
                <a:cs typeface="Times New Roman"/>
              </a:rPr>
              <a:t>	#use the output of "echo $HADOOP_HOME"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600" dirty="0">
                <a:latin typeface="Times New Roman"/>
                <a:cs typeface="Times New Roman"/>
              </a:rPr>
              <a:t>	</a:t>
            </a:r>
            <a:r>
              <a:rPr lang="en-US" sz="1200" dirty="0">
                <a:latin typeface="Times New Roman"/>
                <a:cs typeface="Times New Roman"/>
              </a:rPr>
              <a:t>export HADOOP_HOME=/home/</a:t>
            </a:r>
            <a:r>
              <a:rPr lang="en-US" sz="1200" dirty="0" err="1">
                <a:latin typeface="Times New Roman"/>
                <a:cs typeface="Times New Roman"/>
              </a:rPr>
              <a:t>hdoop</a:t>
            </a:r>
            <a:r>
              <a:rPr lang="en-US" sz="1200" dirty="0">
                <a:latin typeface="Times New Roman"/>
                <a:cs typeface="Times New Roman"/>
              </a:rPr>
              <a:t>/hadoop-3.2.2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	export HADOOP_INSTALL=$HADOOP_HOME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	export HADOOP_MAPRED_HOME=$HADOOP_HOME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	export HADOOP_COMMON_HOME=$HADOOP_HOME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	export HADOOP_HDFS_HOME=$HADOOP_HOME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	export YARN_HOME=$HADOOP_HOME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	export HADOOP_COMMON_LIB_NATIVE_DIR=$HADOOP_HOME/lib/native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	export PATH=$PATH:$HADOOP_HOME/</a:t>
            </a:r>
            <a:r>
              <a:rPr lang="en-US" sz="1200" dirty="0" err="1">
                <a:latin typeface="Times New Roman"/>
                <a:cs typeface="Times New Roman"/>
              </a:rPr>
              <a:t>sbin</a:t>
            </a:r>
            <a:r>
              <a:rPr lang="en-US" sz="1200" dirty="0">
                <a:latin typeface="Times New Roman"/>
                <a:cs typeface="Times New Roman"/>
              </a:rPr>
              <a:t>:$HADOOP_HOME/bin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	export HADOOP_OPTS="-</a:t>
            </a:r>
            <a:r>
              <a:rPr lang="en-US" sz="1200" dirty="0" err="1">
                <a:latin typeface="Times New Roman"/>
                <a:cs typeface="Times New Roman"/>
              </a:rPr>
              <a:t>Djava.library.path</a:t>
            </a:r>
            <a:r>
              <a:rPr lang="en-US" sz="1200" dirty="0">
                <a:latin typeface="Times New Roman"/>
                <a:cs typeface="Times New Roman"/>
              </a:rPr>
              <a:t>=$HADOOP_HOME/lib/native"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04800" y="304799"/>
            <a:ext cx="6949440" cy="10083165"/>
          </a:xfrm>
          <a:custGeom>
            <a:avLst/>
            <a:gdLst/>
            <a:ahLst/>
            <a:cxnLst/>
            <a:rect l="l" t="t" r="r" b="b"/>
            <a:pathLst>
              <a:path w="6949440" h="10083165">
                <a:moveTo>
                  <a:pt x="6937248" y="12192"/>
                </a:moveTo>
                <a:lnTo>
                  <a:pt x="6931152" y="12192"/>
                </a:lnTo>
                <a:lnTo>
                  <a:pt x="6931152" y="18288"/>
                </a:lnTo>
                <a:lnTo>
                  <a:pt x="6931152" y="10064496"/>
                </a:lnTo>
                <a:lnTo>
                  <a:pt x="18288" y="10064496"/>
                </a:lnTo>
                <a:lnTo>
                  <a:pt x="18288" y="18288"/>
                </a:lnTo>
                <a:lnTo>
                  <a:pt x="6931152" y="18288"/>
                </a:lnTo>
                <a:lnTo>
                  <a:pt x="6931152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0070592"/>
                </a:lnTo>
                <a:lnTo>
                  <a:pt x="18288" y="10070592"/>
                </a:lnTo>
                <a:lnTo>
                  <a:pt x="6931152" y="10070592"/>
                </a:lnTo>
                <a:lnTo>
                  <a:pt x="6937248" y="10070592"/>
                </a:lnTo>
                <a:lnTo>
                  <a:pt x="6937248" y="12192"/>
                </a:lnTo>
                <a:close/>
              </a:path>
              <a:path w="6949440" h="10083165">
                <a:moveTo>
                  <a:pt x="6949440" y="0"/>
                </a:moveTo>
                <a:lnTo>
                  <a:pt x="6943344" y="0"/>
                </a:lnTo>
                <a:lnTo>
                  <a:pt x="6943344" y="6096"/>
                </a:lnTo>
                <a:lnTo>
                  <a:pt x="6943344" y="10076688"/>
                </a:lnTo>
                <a:lnTo>
                  <a:pt x="6931152" y="10076688"/>
                </a:lnTo>
                <a:lnTo>
                  <a:pt x="18288" y="10076688"/>
                </a:lnTo>
                <a:lnTo>
                  <a:pt x="6096" y="10076688"/>
                </a:lnTo>
                <a:lnTo>
                  <a:pt x="6096" y="10064496"/>
                </a:lnTo>
                <a:lnTo>
                  <a:pt x="6096" y="6096"/>
                </a:lnTo>
                <a:lnTo>
                  <a:pt x="18288" y="6096"/>
                </a:lnTo>
                <a:lnTo>
                  <a:pt x="6931152" y="6096"/>
                </a:lnTo>
                <a:lnTo>
                  <a:pt x="6943344" y="6096"/>
                </a:lnTo>
                <a:lnTo>
                  <a:pt x="6943344" y="0"/>
                </a:lnTo>
                <a:lnTo>
                  <a:pt x="6931152" y="0"/>
                </a:lnTo>
                <a:lnTo>
                  <a:pt x="1828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64496"/>
                </a:lnTo>
                <a:lnTo>
                  <a:pt x="0" y="10076688"/>
                </a:lnTo>
                <a:lnTo>
                  <a:pt x="0" y="10082784"/>
                </a:lnTo>
                <a:lnTo>
                  <a:pt x="6096" y="10082784"/>
                </a:lnTo>
                <a:lnTo>
                  <a:pt x="18288" y="10082784"/>
                </a:lnTo>
                <a:lnTo>
                  <a:pt x="6931152" y="10082784"/>
                </a:lnTo>
                <a:lnTo>
                  <a:pt x="6943344" y="10082784"/>
                </a:lnTo>
                <a:lnTo>
                  <a:pt x="6949440" y="10082784"/>
                </a:lnTo>
                <a:lnTo>
                  <a:pt x="6949440" y="10076688"/>
                </a:lnTo>
                <a:lnTo>
                  <a:pt x="6949440" y="6096"/>
                </a:lnTo>
                <a:lnTo>
                  <a:pt x="6949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7EC3256-2231-4A78-9ED4-460836C89ADD}"/>
              </a:ext>
            </a:extLst>
          </p:cNvPr>
          <p:cNvSpPr txBox="1"/>
          <p:nvPr/>
        </p:nvSpPr>
        <p:spPr>
          <a:xfrm>
            <a:off x="931321" y="435558"/>
            <a:ext cx="47244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66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-	Apply the changes in “</a:t>
            </a:r>
            <a:r>
              <a:rPr lang="en-US" sz="1600" dirty="0" err="1">
                <a:latin typeface="Times New Roman"/>
                <a:cs typeface="Times New Roman"/>
              </a:rPr>
              <a:t>bashrc</a:t>
            </a:r>
            <a:r>
              <a:rPr lang="en-US" sz="1600" dirty="0">
                <a:latin typeface="Times New Roman"/>
                <a:cs typeface="Times New Roman"/>
              </a:rPr>
              <a:t>” file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1BAD5CF-ACB4-4FBB-A495-11006595764B}"/>
              </a:ext>
            </a:extLst>
          </p:cNvPr>
          <p:cNvSpPr txBox="1"/>
          <p:nvPr/>
        </p:nvSpPr>
        <p:spPr>
          <a:xfrm>
            <a:off x="929542" y="826003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source ~/.</a:t>
            </a:r>
            <a:r>
              <a:rPr lang="en-US" sz="1200" dirty="0" err="1">
                <a:latin typeface="Times New Roman"/>
                <a:cs typeface="Times New Roman"/>
              </a:rPr>
              <a:t>bashrc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20681CEC-2502-4FB7-A5F5-F549CBEEEF48}"/>
              </a:ext>
            </a:extLst>
          </p:cNvPr>
          <p:cNvSpPr txBox="1"/>
          <p:nvPr/>
        </p:nvSpPr>
        <p:spPr>
          <a:xfrm>
            <a:off x="955700" y="3328130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cd hbase-2.4.9/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8539B110-5408-4047-A0C0-B77BA7EB7C9A}"/>
              </a:ext>
            </a:extLst>
          </p:cNvPr>
          <p:cNvSpPr txBox="1"/>
          <p:nvPr/>
        </p:nvSpPr>
        <p:spPr>
          <a:xfrm>
            <a:off x="955701" y="2961813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cd conf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A2F11409-8C8E-4560-B551-3CB7F8E102F0}"/>
              </a:ext>
            </a:extLst>
          </p:cNvPr>
          <p:cNvSpPr txBox="1"/>
          <p:nvPr/>
        </p:nvSpPr>
        <p:spPr>
          <a:xfrm>
            <a:off x="960527" y="2588786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sudo</a:t>
            </a:r>
            <a:r>
              <a:rPr lang="en-US" sz="1200" dirty="0">
                <a:latin typeface="Times New Roman"/>
                <a:cs typeface="Times New Roman"/>
              </a:rPr>
              <a:t> nano hbase-site.xml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57EE4FE4-7B86-4056-B1D3-A592D8779F74}"/>
              </a:ext>
            </a:extLst>
          </p:cNvPr>
          <p:cNvSpPr txBox="1"/>
          <p:nvPr/>
        </p:nvSpPr>
        <p:spPr>
          <a:xfrm>
            <a:off x="929539" y="1156816"/>
            <a:ext cx="47244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66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-	create a folder named "zookeeper“ in the home folder.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3D95F338-EB4A-4AE4-B37D-377470EA2737}"/>
              </a:ext>
            </a:extLst>
          </p:cNvPr>
          <p:cNvSpPr txBox="1"/>
          <p:nvPr/>
        </p:nvSpPr>
        <p:spPr>
          <a:xfrm>
            <a:off x="955701" y="1477083"/>
            <a:ext cx="5544503" cy="453329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cd ~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mkdir</a:t>
            </a:r>
            <a:r>
              <a:rPr lang="en-US" sz="1200" dirty="0">
                <a:latin typeface="Times New Roman"/>
                <a:cs typeface="Times New Roman"/>
              </a:rPr>
              <a:t> zookeeper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9E3B58CB-4EB3-46D7-AFDF-92496361DAD6}"/>
              </a:ext>
            </a:extLst>
          </p:cNvPr>
          <p:cNvSpPr txBox="1"/>
          <p:nvPr/>
        </p:nvSpPr>
        <p:spPr>
          <a:xfrm>
            <a:off x="929539" y="2194816"/>
            <a:ext cx="47244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66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- 	Making changes in the HBase configuration files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803AED07-D7A3-4AA3-AFDB-9E9A4328F50D}"/>
              </a:ext>
            </a:extLst>
          </p:cNvPr>
          <p:cNvSpPr txBox="1"/>
          <p:nvPr/>
        </p:nvSpPr>
        <p:spPr>
          <a:xfrm>
            <a:off x="929539" y="3841824"/>
            <a:ext cx="557066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Tx/>
              <a:buChar char="-"/>
              <a:tabLst>
                <a:tab pos="24066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In hbase-site.xml; </a:t>
            </a:r>
            <a:r>
              <a:rPr lang="en-US" sz="1400" dirty="0">
                <a:latin typeface="Times New Roman"/>
                <a:cs typeface="Times New Roman"/>
              </a:rPr>
              <a:t>between &lt;configuration&gt;&lt;/configuration&gt;, paste the following code and make sure to replace </a:t>
            </a:r>
            <a:r>
              <a:rPr lang="en-US" sz="1400" b="1" dirty="0">
                <a:latin typeface="Times New Roman"/>
                <a:cs typeface="Times New Roman"/>
              </a:rPr>
              <a:t>/home/</a:t>
            </a:r>
            <a:r>
              <a:rPr lang="en-US" sz="1400" b="1" dirty="0" err="1">
                <a:latin typeface="Times New Roman"/>
                <a:cs typeface="Times New Roman"/>
              </a:rPr>
              <a:t>hdoop</a:t>
            </a:r>
            <a:r>
              <a:rPr lang="en-US" sz="1400" b="1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with the output of the path of home directory where </a:t>
            </a:r>
            <a:r>
              <a:rPr lang="en-US" sz="1400" b="1" dirty="0">
                <a:latin typeface="Times New Roman"/>
                <a:cs typeface="Times New Roman"/>
              </a:rPr>
              <a:t>Hbase-2.4.9</a:t>
            </a:r>
            <a:r>
              <a:rPr lang="en-US" sz="1400" dirty="0">
                <a:latin typeface="Times New Roman"/>
                <a:cs typeface="Times New Roman"/>
              </a:rPr>
              <a:t> is extracted.</a:t>
            </a: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74DF90D4-E844-424D-89AD-93F71274648B}"/>
              </a:ext>
            </a:extLst>
          </p:cNvPr>
          <p:cNvSpPr txBox="1"/>
          <p:nvPr/>
        </p:nvSpPr>
        <p:spPr>
          <a:xfrm>
            <a:off x="955700" y="4792464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cd ~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513FE43E-6DFB-46D7-994C-E9C40B5543AC}"/>
              </a:ext>
            </a:extLst>
          </p:cNvPr>
          <p:cNvSpPr txBox="1"/>
          <p:nvPr/>
        </p:nvSpPr>
        <p:spPr>
          <a:xfrm>
            <a:off x="955700" y="5159387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pwd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3158D238-D4E5-4ECA-BA38-270F2B548DE1}"/>
              </a:ext>
            </a:extLst>
          </p:cNvPr>
          <p:cNvSpPr txBox="1"/>
          <p:nvPr/>
        </p:nvSpPr>
        <p:spPr>
          <a:xfrm>
            <a:off x="771842" y="7475772"/>
            <a:ext cx="557066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Tx/>
              <a:buChar char="-"/>
              <a:tabLst>
                <a:tab pos="240665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Copy the output and replace </a:t>
            </a:r>
            <a:r>
              <a:rPr lang="en-US" sz="1400" b="1" dirty="0">
                <a:latin typeface="Times New Roman"/>
                <a:cs typeface="Times New Roman"/>
              </a:rPr>
              <a:t>/home/</a:t>
            </a:r>
            <a:r>
              <a:rPr lang="en-US" sz="1400" b="1" dirty="0" err="1">
                <a:latin typeface="Times New Roman"/>
                <a:cs typeface="Times New Roman"/>
              </a:rPr>
              <a:t>hdoop</a:t>
            </a:r>
            <a:r>
              <a:rPr lang="en-US" sz="1400" dirty="0">
                <a:latin typeface="Times New Roman"/>
                <a:cs typeface="Times New Roman"/>
              </a:rPr>
              <a:t> with the output in the “</a:t>
            </a:r>
            <a:r>
              <a:rPr lang="en-US" sz="1400" b="1" dirty="0">
                <a:latin typeface="Times New Roman"/>
                <a:cs typeface="Times New Roman"/>
              </a:rPr>
              <a:t>hbase-site.xml</a:t>
            </a:r>
            <a:r>
              <a:rPr lang="en-US" sz="1400" dirty="0">
                <a:latin typeface="Times New Roman"/>
                <a:cs typeface="Times New Roman"/>
              </a:rPr>
              <a:t>”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A2EC60-A521-49AF-A272-4A7B3274D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9" y="5620052"/>
            <a:ext cx="5570664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04800" y="304799"/>
            <a:ext cx="6949440" cy="10083165"/>
          </a:xfrm>
          <a:custGeom>
            <a:avLst/>
            <a:gdLst/>
            <a:ahLst/>
            <a:cxnLst/>
            <a:rect l="l" t="t" r="r" b="b"/>
            <a:pathLst>
              <a:path w="6949440" h="10083165">
                <a:moveTo>
                  <a:pt x="6937248" y="12192"/>
                </a:moveTo>
                <a:lnTo>
                  <a:pt x="6931152" y="12192"/>
                </a:lnTo>
                <a:lnTo>
                  <a:pt x="6931152" y="18288"/>
                </a:lnTo>
                <a:lnTo>
                  <a:pt x="6931152" y="10064496"/>
                </a:lnTo>
                <a:lnTo>
                  <a:pt x="18288" y="10064496"/>
                </a:lnTo>
                <a:lnTo>
                  <a:pt x="18288" y="18288"/>
                </a:lnTo>
                <a:lnTo>
                  <a:pt x="6931152" y="18288"/>
                </a:lnTo>
                <a:lnTo>
                  <a:pt x="6931152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0070592"/>
                </a:lnTo>
                <a:lnTo>
                  <a:pt x="18288" y="10070592"/>
                </a:lnTo>
                <a:lnTo>
                  <a:pt x="6931152" y="10070592"/>
                </a:lnTo>
                <a:lnTo>
                  <a:pt x="6937248" y="10070592"/>
                </a:lnTo>
                <a:lnTo>
                  <a:pt x="6937248" y="12192"/>
                </a:lnTo>
                <a:close/>
              </a:path>
              <a:path w="6949440" h="10083165">
                <a:moveTo>
                  <a:pt x="6949440" y="0"/>
                </a:moveTo>
                <a:lnTo>
                  <a:pt x="6943344" y="0"/>
                </a:lnTo>
                <a:lnTo>
                  <a:pt x="6943344" y="6096"/>
                </a:lnTo>
                <a:lnTo>
                  <a:pt x="6943344" y="10076688"/>
                </a:lnTo>
                <a:lnTo>
                  <a:pt x="6931152" y="10076688"/>
                </a:lnTo>
                <a:lnTo>
                  <a:pt x="18288" y="10076688"/>
                </a:lnTo>
                <a:lnTo>
                  <a:pt x="6096" y="10076688"/>
                </a:lnTo>
                <a:lnTo>
                  <a:pt x="6096" y="10064496"/>
                </a:lnTo>
                <a:lnTo>
                  <a:pt x="6096" y="6096"/>
                </a:lnTo>
                <a:lnTo>
                  <a:pt x="18288" y="6096"/>
                </a:lnTo>
                <a:lnTo>
                  <a:pt x="6931152" y="6096"/>
                </a:lnTo>
                <a:lnTo>
                  <a:pt x="6943344" y="6096"/>
                </a:lnTo>
                <a:lnTo>
                  <a:pt x="6943344" y="0"/>
                </a:lnTo>
                <a:lnTo>
                  <a:pt x="6931152" y="0"/>
                </a:lnTo>
                <a:lnTo>
                  <a:pt x="1828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64496"/>
                </a:lnTo>
                <a:lnTo>
                  <a:pt x="0" y="10076688"/>
                </a:lnTo>
                <a:lnTo>
                  <a:pt x="0" y="10082784"/>
                </a:lnTo>
                <a:lnTo>
                  <a:pt x="6096" y="10082784"/>
                </a:lnTo>
                <a:lnTo>
                  <a:pt x="18288" y="10082784"/>
                </a:lnTo>
                <a:lnTo>
                  <a:pt x="6931152" y="10082784"/>
                </a:lnTo>
                <a:lnTo>
                  <a:pt x="6943344" y="10082784"/>
                </a:lnTo>
                <a:lnTo>
                  <a:pt x="6949440" y="10082784"/>
                </a:lnTo>
                <a:lnTo>
                  <a:pt x="6949440" y="10076688"/>
                </a:lnTo>
                <a:lnTo>
                  <a:pt x="6949440" y="6096"/>
                </a:lnTo>
                <a:lnTo>
                  <a:pt x="6949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4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556EB16B-55D4-4927-BFE2-227EC276170B}"/>
              </a:ext>
            </a:extLst>
          </p:cNvPr>
          <p:cNvSpPr txBox="1"/>
          <p:nvPr/>
        </p:nvSpPr>
        <p:spPr>
          <a:xfrm>
            <a:off x="654050" y="469900"/>
            <a:ext cx="5544503" cy="5967018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&lt;property&gt;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  &lt;name&gt;</a:t>
            </a:r>
            <a:r>
              <a:rPr lang="en-US" sz="1000" dirty="0" err="1">
                <a:latin typeface="Times New Roman"/>
                <a:cs typeface="Times New Roman"/>
              </a:rPr>
              <a:t>hbase.cluster.distributed</a:t>
            </a:r>
            <a:r>
              <a:rPr lang="en-US" sz="1000" dirty="0">
                <a:latin typeface="Times New Roman"/>
                <a:cs typeface="Times New Roman"/>
              </a:rPr>
              <a:t>&lt;/name&gt;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  &lt;value&gt;true&lt;/value&gt;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&lt;/property&gt;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	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</a:t>
            </a:r>
            <a:r>
              <a:rPr lang="en-US" sz="1000" b="1" dirty="0">
                <a:latin typeface="Times New Roman"/>
                <a:cs typeface="Times New Roman"/>
              </a:rPr>
              <a:t>&lt;!--"/home/</a:t>
            </a:r>
            <a:r>
              <a:rPr lang="en-US" sz="1000" b="1" dirty="0" err="1">
                <a:latin typeface="Times New Roman"/>
                <a:cs typeface="Times New Roman"/>
              </a:rPr>
              <a:t>hdoop</a:t>
            </a:r>
            <a:r>
              <a:rPr lang="en-US" sz="1000" b="1" dirty="0">
                <a:latin typeface="Times New Roman"/>
                <a:cs typeface="Times New Roman"/>
              </a:rPr>
              <a:t>" can be different, so,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b="1" dirty="0">
                <a:latin typeface="Times New Roman"/>
                <a:cs typeface="Times New Roman"/>
              </a:rPr>
              <a:t>	 1- cd ~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b="1" dirty="0">
                <a:latin typeface="Times New Roman"/>
                <a:cs typeface="Times New Roman"/>
              </a:rPr>
              <a:t>	 2- </a:t>
            </a:r>
            <a:r>
              <a:rPr lang="en-US" sz="1000" b="1" dirty="0" err="1">
                <a:latin typeface="Times New Roman"/>
                <a:cs typeface="Times New Roman"/>
              </a:rPr>
              <a:t>pwd</a:t>
            </a:r>
            <a:r>
              <a:rPr lang="en-US" sz="1000" b="1" dirty="0">
                <a:latin typeface="Times New Roman"/>
                <a:cs typeface="Times New Roman"/>
              </a:rPr>
              <a:t> 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b="1" dirty="0">
                <a:latin typeface="Times New Roman"/>
                <a:cs typeface="Times New Roman"/>
              </a:rPr>
              <a:t>	 3- copy the output and replace the "/home/</a:t>
            </a:r>
            <a:r>
              <a:rPr lang="en-US" sz="1000" b="1" dirty="0" err="1">
                <a:latin typeface="Times New Roman"/>
                <a:cs typeface="Times New Roman"/>
              </a:rPr>
              <a:t>hdoop</a:t>
            </a:r>
            <a:r>
              <a:rPr lang="en-US" sz="1000" b="1" dirty="0">
                <a:latin typeface="Times New Roman"/>
                <a:cs typeface="Times New Roman"/>
              </a:rPr>
              <a:t>" with the output.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b="1" dirty="0">
                <a:latin typeface="Times New Roman"/>
                <a:cs typeface="Times New Roman"/>
              </a:rPr>
              <a:t>   --&gt;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&lt;property&gt;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    &lt;name&gt;</a:t>
            </a:r>
            <a:r>
              <a:rPr lang="en-US" sz="1000" dirty="0" err="1">
                <a:latin typeface="Times New Roman"/>
                <a:cs typeface="Times New Roman"/>
              </a:rPr>
              <a:t>hbase.rootdir</a:t>
            </a:r>
            <a:r>
              <a:rPr lang="en-US" sz="1000" dirty="0">
                <a:latin typeface="Times New Roman"/>
                <a:cs typeface="Times New Roman"/>
              </a:rPr>
              <a:t>&lt;/name&gt;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    &lt;value&gt;/home/</a:t>
            </a:r>
            <a:r>
              <a:rPr lang="en-US" sz="1000" dirty="0" err="1">
                <a:latin typeface="Times New Roman"/>
                <a:cs typeface="Times New Roman"/>
              </a:rPr>
              <a:t>hdoop</a:t>
            </a:r>
            <a:r>
              <a:rPr lang="en-US" sz="1000" dirty="0">
                <a:latin typeface="Times New Roman"/>
                <a:cs typeface="Times New Roman"/>
              </a:rPr>
              <a:t>/hbase-2.4.9/</a:t>
            </a:r>
            <a:r>
              <a:rPr lang="en-US" sz="1000" dirty="0" err="1">
                <a:latin typeface="Times New Roman"/>
                <a:cs typeface="Times New Roman"/>
              </a:rPr>
              <a:t>hbasestorage</a:t>
            </a:r>
            <a:r>
              <a:rPr lang="en-US" sz="1000" dirty="0">
                <a:latin typeface="Times New Roman"/>
                <a:cs typeface="Times New Roman"/>
              </a:rPr>
              <a:t>&lt;/value&gt;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&lt;/property&gt;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endParaRPr lang="en-US" sz="1000" dirty="0">
              <a:latin typeface="Times New Roman"/>
              <a:cs typeface="Times New Roman"/>
            </a:endParaRP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&lt;property&gt;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    &lt;name&gt;</a:t>
            </a:r>
            <a:r>
              <a:rPr lang="en-US" sz="1000" dirty="0" err="1">
                <a:latin typeface="Times New Roman"/>
                <a:cs typeface="Times New Roman"/>
              </a:rPr>
              <a:t>hbase.zookeeper.property.dataDir</a:t>
            </a:r>
            <a:r>
              <a:rPr lang="en-US" sz="1000" dirty="0">
                <a:latin typeface="Times New Roman"/>
                <a:cs typeface="Times New Roman"/>
              </a:rPr>
              <a:t>&lt;/name&gt;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    &lt;value&gt;/home/</a:t>
            </a:r>
            <a:r>
              <a:rPr lang="en-US" sz="1000" dirty="0" err="1">
                <a:latin typeface="Times New Roman"/>
                <a:cs typeface="Times New Roman"/>
              </a:rPr>
              <a:t>hdoop</a:t>
            </a:r>
            <a:r>
              <a:rPr lang="en-US" sz="1000" dirty="0">
                <a:latin typeface="Times New Roman"/>
                <a:cs typeface="Times New Roman"/>
              </a:rPr>
              <a:t>/zookeeper&lt;/value&gt;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&lt;/property&gt;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endParaRPr lang="en-US" sz="1000" dirty="0">
              <a:latin typeface="Times New Roman"/>
              <a:cs typeface="Times New Roman"/>
            </a:endParaRP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&lt;property&gt;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  &lt;name&gt;</a:t>
            </a:r>
            <a:r>
              <a:rPr lang="en-US" sz="1000" dirty="0" err="1">
                <a:latin typeface="Times New Roman"/>
                <a:cs typeface="Times New Roman"/>
              </a:rPr>
              <a:t>hbase.zookeeper.property.clientPort</a:t>
            </a:r>
            <a:r>
              <a:rPr lang="en-US" sz="1000" dirty="0">
                <a:latin typeface="Times New Roman"/>
                <a:cs typeface="Times New Roman"/>
              </a:rPr>
              <a:t>&lt;/name&gt;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  &lt;value&gt;2181&lt;/value&gt;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&lt;/property&gt;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endParaRPr lang="en-US" sz="1000" dirty="0">
              <a:latin typeface="Times New Roman"/>
              <a:cs typeface="Times New Roman"/>
            </a:endParaRP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&lt;property&gt;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 &lt;name&gt;</a:t>
            </a:r>
            <a:r>
              <a:rPr lang="en-US" sz="1000" dirty="0" err="1">
                <a:latin typeface="Times New Roman"/>
                <a:cs typeface="Times New Roman"/>
              </a:rPr>
              <a:t>hbase.unsafe.stream.capability.enforce</a:t>
            </a:r>
            <a:r>
              <a:rPr lang="en-US" sz="1000" dirty="0">
                <a:latin typeface="Times New Roman"/>
                <a:cs typeface="Times New Roman"/>
              </a:rPr>
              <a:t>&lt;/name&gt;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 &lt;value&gt;false&lt;/value&gt;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000" dirty="0">
                <a:latin typeface="Times New Roman"/>
                <a:cs typeface="Times New Roman"/>
              </a:rPr>
              <a:t>  &lt;/property&gt;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77B35169-46E4-4F22-8071-E46E61F45D96}"/>
              </a:ext>
            </a:extLst>
          </p:cNvPr>
          <p:cNvSpPr txBox="1"/>
          <p:nvPr/>
        </p:nvSpPr>
        <p:spPr>
          <a:xfrm>
            <a:off x="577850" y="241300"/>
            <a:ext cx="5570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Tx/>
              <a:buChar char="-"/>
              <a:tabLst>
                <a:tab pos="240665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Now, we need to make changes to “</a:t>
            </a:r>
            <a:r>
              <a:rPr lang="en-US" sz="1400" b="1" dirty="0">
                <a:latin typeface="Times New Roman"/>
                <a:cs typeface="Times New Roman"/>
              </a:rPr>
              <a:t>hbase-env.sh</a:t>
            </a:r>
            <a:r>
              <a:rPr lang="en-US" sz="1400" dirty="0">
                <a:latin typeface="Times New Roman"/>
                <a:cs typeface="Times New Roman"/>
              </a:rPr>
              <a:t>” file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C0D2F220-D6F9-464B-A8F4-B91E94E527B5}"/>
              </a:ext>
            </a:extLst>
          </p:cNvPr>
          <p:cNvSpPr txBox="1"/>
          <p:nvPr/>
        </p:nvSpPr>
        <p:spPr>
          <a:xfrm>
            <a:off x="730250" y="698500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sudo</a:t>
            </a:r>
            <a:r>
              <a:rPr lang="en-US" sz="1200" dirty="0">
                <a:latin typeface="Times New Roman"/>
                <a:cs typeface="Times New Roman"/>
              </a:rPr>
              <a:t> nano hbase-env.sh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69A19-F897-45BB-B25B-C77D4FB0CDFD}"/>
              </a:ext>
            </a:extLst>
          </p:cNvPr>
          <p:cNvSpPr txBox="1"/>
          <p:nvPr/>
        </p:nvSpPr>
        <p:spPr>
          <a:xfrm>
            <a:off x="501649" y="1003300"/>
            <a:ext cx="5773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Tx/>
              <a:buChar char="-"/>
              <a:tabLst>
                <a:tab pos="240665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Paste the following at the end of the file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7AD2856-6B1F-499A-A3CB-D4706AEF37C9}"/>
              </a:ext>
            </a:extLst>
          </p:cNvPr>
          <p:cNvSpPr txBox="1"/>
          <p:nvPr/>
        </p:nvSpPr>
        <p:spPr>
          <a:xfrm>
            <a:off x="730249" y="1391135"/>
            <a:ext cx="5544503" cy="681918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# paste the output of "echo $JAVA_HOME" and $JAVA_PATH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	export JAVA_HOME=/</a:t>
            </a:r>
            <a:r>
              <a:rPr lang="en-US" sz="1200" dirty="0" err="1">
                <a:latin typeface="Times New Roman"/>
                <a:cs typeface="Times New Roman"/>
              </a:rPr>
              <a:t>usr</a:t>
            </a:r>
            <a:r>
              <a:rPr lang="en-US" sz="1200" dirty="0">
                <a:latin typeface="Times New Roman"/>
                <a:cs typeface="Times New Roman"/>
              </a:rPr>
              <a:t>/lib/</a:t>
            </a:r>
            <a:r>
              <a:rPr lang="en-US" sz="1200" dirty="0" err="1">
                <a:latin typeface="Times New Roman"/>
                <a:cs typeface="Times New Roman"/>
              </a:rPr>
              <a:t>jvm</a:t>
            </a:r>
            <a:r>
              <a:rPr lang="en-US" sz="1200" dirty="0">
                <a:latin typeface="Times New Roman"/>
                <a:cs typeface="Times New Roman"/>
              </a:rPr>
              <a:t>/java-1.8.0-openjdk-amd64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	export PATH=$PATH:/</a:t>
            </a:r>
            <a:r>
              <a:rPr lang="en-US" sz="1200" dirty="0" err="1">
                <a:latin typeface="Times New Roman"/>
                <a:cs typeface="Times New Roman"/>
              </a:rPr>
              <a:t>usr</a:t>
            </a:r>
            <a:r>
              <a:rPr lang="en-US" sz="1200" dirty="0">
                <a:latin typeface="Times New Roman"/>
                <a:cs typeface="Times New Roman"/>
              </a:rPr>
              <a:t>/lib/</a:t>
            </a:r>
            <a:r>
              <a:rPr lang="en-US" sz="1200" dirty="0" err="1">
                <a:latin typeface="Times New Roman"/>
                <a:cs typeface="Times New Roman"/>
              </a:rPr>
              <a:t>jvm</a:t>
            </a:r>
            <a:r>
              <a:rPr lang="en-US" sz="1200" dirty="0">
                <a:latin typeface="Times New Roman"/>
                <a:cs typeface="Times New Roman"/>
              </a:rPr>
              <a:t>/java-1.8.0-openjdk-amd64/bin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62861-6E64-4E1C-B24C-982824187890}"/>
              </a:ext>
            </a:extLst>
          </p:cNvPr>
          <p:cNvSpPr txBox="1"/>
          <p:nvPr/>
        </p:nvSpPr>
        <p:spPr>
          <a:xfrm>
            <a:off x="475995" y="2298700"/>
            <a:ext cx="5773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Tx/>
              <a:buChar char="-"/>
              <a:tabLst>
                <a:tab pos="240665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Uncomment the following code (line)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62D0CE2-7149-47D8-B877-CD22043F6F27}"/>
              </a:ext>
            </a:extLst>
          </p:cNvPr>
          <p:cNvSpPr txBox="1"/>
          <p:nvPr/>
        </p:nvSpPr>
        <p:spPr>
          <a:xfrm>
            <a:off x="730249" y="2809034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export HBASE_DISABLE_HADOOP_CLASSPATH_LOOKUP="true"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12929-535B-464A-8F45-4A5D753E85E2}"/>
              </a:ext>
            </a:extLst>
          </p:cNvPr>
          <p:cNvSpPr txBox="1"/>
          <p:nvPr/>
        </p:nvSpPr>
        <p:spPr>
          <a:xfrm>
            <a:off x="438149" y="3286323"/>
            <a:ext cx="5773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Tx/>
              <a:buChar char="-"/>
              <a:tabLst>
                <a:tab pos="240665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Start the services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A8F1CED3-CADB-4B41-A6E5-4F4B053D2D83}"/>
              </a:ext>
            </a:extLst>
          </p:cNvPr>
          <p:cNvSpPr txBox="1"/>
          <p:nvPr/>
        </p:nvSpPr>
        <p:spPr>
          <a:xfrm>
            <a:off x="704595" y="3734276"/>
            <a:ext cx="5544503" cy="681918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sudo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hdfs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namenode</a:t>
            </a:r>
            <a:r>
              <a:rPr lang="en-US" sz="1200" dirty="0">
                <a:latin typeface="Times New Roman"/>
                <a:cs typeface="Times New Roman"/>
              </a:rPr>
              <a:t> -format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start-dfs.sh</a:t>
            </a:r>
          </a:p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start-yearn.sh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5BF7A-0D13-4DD1-A04B-CF09ECAD7C8D}"/>
              </a:ext>
            </a:extLst>
          </p:cNvPr>
          <p:cNvSpPr txBox="1"/>
          <p:nvPr/>
        </p:nvSpPr>
        <p:spPr>
          <a:xfrm>
            <a:off x="506475" y="4660900"/>
            <a:ext cx="5773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Tx/>
              <a:buChar char="-"/>
              <a:tabLst>
                <a:tab pos="240665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Check the running services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66F6E99-63AF-4B20-9975-AF06DE20AA80}"/>
              </a:ext>
            </a:extLst>
          </p:cNvPr>
          <p:cNvSpPr txBox="1"/>
          <p:nvPr/>
        </p:nvSpPr>
        <p:spPr>
          <a:xfrm>
            <a:off x="722883" y="5052823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jps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24E3C-2725-47EA-A00B-5D7221E64C5C}"/>
              </a:ext>
            </a:extLst>
          </p:cNvPr>
          <p:cNvSpPr txBox="1"/>
          <p:nvPr/>
        </p:nvSpPr>
        <p:spPr>
          <a:xfrm>
            <a:off x="577850" y="8057291"/>
            <a:ext cx="5773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Tx/>
              <a:buChar char="-"/>
              <a:tabLst>
                <a:tab pos="240665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Start HBase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964A4F5F-3372-4384-8C39-0A1947652361}"/>
              </a:ext>
            </a:extLst>
          </p:cNvPr>
          <p:cNvSpPr txBox="1"/>
          <p:nvPr/>
        </p:nvSpPr>
        <p:spPr>
          <a:xfrm>
            <a:off x="882650" y="8528161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cd ~/hbase-2.4.9/bin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6D0FD6D-1E3B-424B-91DA-8D0FD2C1BC62}"/>
              </a:ext>
            </a:extLst>
          </p:cNvPr>
          <p:cNvSpPr txBox="1"/>
          <p:nvPr/>
        </p:nvSpPr>
        <p:spPr>
          <a:xfrm>
            <a:off x="882650" y="8915996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>
                <a:latin typeface="Times New Roman"/>
                <a:cs typeface="Times New Roman"/>
              </a:rPr>
              <a:t>./start-hbase.sh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E3A2AA-779E-40FE-AA2C-DCBFDD98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9431599"/>
            <a:ext cx="5544503" cy="10205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E3551E-5966-46B2-900E-4CEED6405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4" y="5482994"/>
            <a:ext cx="5544503" cy="21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1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DEAA7E-81EC-40E4-AF3E-E8195A657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698500"/>
            <a:ext cx="5520120" cy="1517912"/>
          </a:xfrm>
          <a:prstGeom prst="rect">
            <a:avLst/>
          </a:prstGeom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06B9FCFA-5BDD-4E5C-8EA7-AC464D4FE165}"/>
              </a:ext>
            </a:extLst>
          </p:cNvPr>
          <p:cNvSpPr txBox="1"/>
          <p:nvPr/>
        </p:nvSpPr>
        <p:spPr>
          <a:xfrm>
            <a:off x="806450" y="165100"/>
            <a:ext cx="5544503" cy="224742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3980" marR="108585">
              <a:lnSpc>
                <a:spcPct val="95800"/>
              </a:lnSpc>
              <a:spcBef>
                <a:spcPts val="37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hbase</a:t>
            </a:r>
            <a:r>
              <a:rPr lang="en-US" sz="1200" dirty="0">
                <a:latin typeface="Times New Roman"/>
                <a:cs typeface="Times New Roman"/>
              </a:rPr>
              <a:t> shell</a:t>
            </a: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36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859</Words>
  <Application>Microsoft Macintosh PowerPoint</Application>
  <PresentationFormat>Custom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Carlito</vt:lpstr>
      <vt:lpstr>Roboto</vt:lpstr>
      <vt:lpstr>Times New Roman</vt:lpstr>
      <vt:lpstr>Trebuchet MS</vt:lpstr>
      <vt:lpstr>Office Theme</vt:lpstr>
      <vt:lpstr>HBase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Hadoop.docx</dc:title>
  <cp:lastModifiedBy>Gaurav V</cp:lastModifiedBy>
  <cp:revision>10</cp:revision>
  <dcterms:created xsi:type="dcterms:W3CDTF">2022-01-06T06:02:47Z</dcterms:created>
  <dcterms:modified xsi:type="dcterms:W3CDTF">2022-01-07T16:11:20Z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2022-01-06T00:00:00Z</vt:filetime>
  </property>
  <property fmtid="{D5CDD505-2E9C-101B-9397-08002B2CF9AE}" pid="3" name="Creator">
    <vt:lpwstr>Word</vt:lpwstr>
  </property>
  <property fmtid="{D5CDD505-2E9C-101B-9397-08002B2CF9AE}" pid="4" name="LastSaved">
    <vt:filetime>2022-01-06T00:00:00Z</vt:filetime>
  </property>
</Properties>
</file>