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2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Image Classification Using Graph Convolutional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en-US" b="1" dirty="0"/>
              <a:t>Team Elite:</a:t>
            </a:r>
          </a:p>
          <a:p>
            <a:pPr algn="r"/>
            <a:r>
              <a:rPr lang="en-US" dirty="0"/>
              <a:t>Achyuth Pothuganti</a:t>
            </a:r>
          </a:p>
          <a:p>
            <a:pPr algn="r"/>
            <a:r>
              <a:rPr lang="en-US" dirty="0" err="1"/>
              <a:t>Phanindra</a:t>
            </a:r>
            <a:r>
              <a:rPr lang="en-US" dirty="0"/>
              <a:t> Chowdary Borra</a:t>
            </a:r>
          </a:p>
          <a:p>
            <a:pPr algn="r"/>
            <a:r>
              <a:rPr lang="en-US" dirty="0"/>
              <a:t>Venkata Sai </a:t>
            </a:r>
            <a:r>
              <a:rPr lang="en-US" dirty="0" err="1"/>
              <a:t>Veyyagandla</a:t>
            </a:r>
            <a:endParaRPr lang="en-US" dirty="0"/>
          </a:p>
          <a:p>
            <a:pPr algn="r"/>
            <a:r>
              <a:rPr lang="en-US" dirty="0"/>
              <a:t>Surya Prakash </a:t>
            </a:r>
            <a:r>
              <a:rPr lang="en-US" dirty="0" err="1"/>
              <a:t>Bandam</a:t>
            </a:r>
            <a:endParaRPr lang="en-US" dirty="0"/>
          </a:p>
          <a:p>
            <a:pPr algn="r"/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16800B-FF7E-D3B5-CFA8-C785BD1FE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SLIC Segmentation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B08CEA-9C05-EA6D-EA70-CB24FB9B1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5978" y="1600200"/>
            <a:ext cx="3492043" cy="4525963"/>
          </a:xfrm>
        </p:spPr>
      </p:pic>
    </p:spTree>
    <p:extLst>
      <p:ext uri="{BB962C8B-B14F-4D97-AF65-F5344CB8AC3E}">
        <p14:creationId xmlns:p14="http://schemas.microsoft.com/office/powerpoint/2010/main" val="3052554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332FF-426E-24B4-8772-616274C8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91081-B80D-6D35-8305-CD55A02EC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Key Insights: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Delaunay Triangulation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Graph Generation</a:t>
            </a:r>
            <a:r>
              <a:rPr lang="en-US" dirty="0"/>
              <a:t>: Faster, as pixel-level graphs are straightforward to generate.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Model Training</a:t>
            </a:r>
            <a:r>
              <a:rPr lang="en-US" dirty="0"/>
              <a:t>: Takes longer due to the higher complexity of pixel-level graph representations.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SLIC Method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Graph Conversion and Feature Extraction</a:t>
            </a:r>
            <a:r>
              <a:rPr lang="en-US" dirty="0"/>
              <a:t>: More time-consuming due to </a:t>
            </a:r>
            <a:r>
              <a:rPr lang="en-US" dirty="0" err="1"/>
              <a:t>superpixel</a:t>
            </a:r>
            <a:r>
              <a:rPr lang="en-US" dirty="0"/>
              <a:t> segmentation and feature computation.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Model Training</a:t>
            </a:r>
            <a:r>
              <a:rPr lang="en-US" dirty="0"/>
              <a:t>: Faster due to the reduced complexity of </a:t>
            </a:r>
            <a:r>
              <a:rPr lang="en-US" dirty="0" err="1"/>
              <a:t>superpixel</a:t>
            </a:r>
            <a:r>
              <a:rPr lang="en-US" dirty="0"/>
              <a:t>-level graphs.</a:t>
            </a:r>
          </a:p>
          <a:p>
            <a:pPr marL="0" indent="0">
              <a:buNone/>
            </a:pPr>
            <a:r>
              <a:rPr lang="en-US" b="1" dirty="0"/>
              <a:t>Performance Comparison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SLIC Model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Provides </a:t>
            </a:r>
            <a:r>
              <a:rPr lang="en-US" b="1" dirty="0"/>
              <a:t>better results</a:t>
            </a:r>
            <a:r>
              <a:rPr lang="en-US" dirty="0"/>
              <a:t> with higher accuracy, especially for distinct classes.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Demonstrates the effectiveness of regional feature-based graph representations.</a:t>
            </a:r>
          </a:p>
        </p:txBody>
      </p:sp>
    </p:spTree>
    <p:extLst>
      <p:ext uri="{BB962C8B-B14F-4D97-AF65-F5344CB8AC3E}">
        <p14:creationId xmlns:p14="http://schemas.microsoft.com/office/powerpoint/2010/main" val="2032490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About the Project: </a:t>
            </a:r>
            <a:r>
              <a:rPr lang="en-US" sz="1800" dirty="0"/>
              <a:t>This project focuses on classifying natural scene images using Graph Neural Networks (GNNs). Two approaches were implemented to convert images into graph-based representations for classification.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About the Dataset:</a:t>
            </a:r>
          </a:p>
          <a:p>
            <a:pPr marL="0" indent="0">
              <a:buNone/>
            </a:pPr>
            <a:r>
              <a:rPr lang="en-US" sz="1800" b="1" dirty="0"/>
              <a:t>Context: </a:t>
            </a:r>
            <a:r>
              <a:rPr lang="en-US" sz="1800" dirty="0"/>
              <a:t>Image data of natural scenes from around the world.</a:t>
            </a:r>
          </a:p>
          <a:p>
            <a:pPr marL="0" indent="0">
              <a:buNone/>
            </a:pPr>
            <a:r>
              <a:rPr lang="en-US" sz="1800" b="1" dirty="0"/>
              <a:t>Content:</a:t>
            </a:r>
          </a:p>
          <a:p>
            <a:r>
              <a:rPr lang="en-US" sz="1800" b="1" dirty="0"/>
              <a:t>Size:</a:t>
            </a:r>
            <a:r>
              <a:rPr lang="en-US" sz="1800" dirty="0"/>
              <a:t> 24,000 images of 150x150 resolution.</a:t>
            </a:r>
          </a:p>
          <a:p>
            <a:r>
              <a:rPr lang="en-US" sz="1800" b="1" dirty="0"/>
              <a:t>Categories: </a:t>
            </a:r>
            <a:r>
              <a:rPr lang="en-US" sz="1800" dirty="0"/>
              <a:t>Buildings (0), Forest (1), Glacier (2), Mountain (3), Sea (4), Street (5).</a:t>
            </a:r>
          </a:p>
          <a:p>
            <a:r>
              <a:rPr lang="en-US" sz="1800" b="1" dirty="0"/>
              <a:t>Splits: </a:t>
            </a:r>
            <a:r>
              <a:rPr lang="en-US" sz="1800" dirty="0"/>
              <a:t>14,000 images for training, 3,000 for testing, and 7,000 for prediction. Originally published on the Intel Image Classification Challenge.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8185C-289B-F04E-6E35-B228F4AD6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5794"/>
          </a:xfrm>
        </p:spPr>
        <p:txBody>
          <a:bodyPr>
            <a:normAutofit fontScale="90000"/>
          </a:bodyPr>
          <a:lstStyle/>
          <a:p>
            <a:r>
              <a:rPr lang="en-US" dirty="0"/>
              <a:t>Approaches for Graph-Based Image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7DBA2-7AE8-039D-AA71-7B8CDF6A1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/>
              <a:t>Approach 1: </a:t>
            </a:r>
            <a:r>
              <a:rPr lang="en-US" sz="1600" dirty="0"/>
              <a:t>Delaunay Triangulation</a:t>
            </a:r>
          </a:p>
          <a:p>
            <a:pPr marL="0" indent="0">
              <a:buNone/>
            </a:pPr>
            <a:r>
              <a:rPr lang="en-US" sz="1600" b="1" dirty="0"/>
              <a:t>Steps:</a:t>
            </a:r>
          </a:p>
          <a:p>
            <a:r>
              <a:rPr lang="en-US" sz="1600" dirty="0"/>
              <a:t>Images are resized to 32x32 pixels.</a:t>
            </a:r>
          </a:p>
          <a:p>
            <a:r>
              <a:rPr lang="en-US" sz="1600" dirty="0"/>
              <a:t>Each pixel is treated as a node in the graph.</a:t>
            </a:r>
          </a:p>
          <a:p>
            <a:r>
              <a:rPr lang="en-US" sz="1600" dirty="0"/>
              <a:t>Nodes are connected using Delaunay Triangulation, forming edges between neighboring pixels.</a:t>
            </a:r>
          </a:p>
          <a:p>
            <a:r>
              <a:rPr lang="en-US" sz="1600" dirty="0"/>
              <a:t>Features for each node include pixel color values.</a:t>
            </a:r>
          </a:p>
          <a:p>
            <a:r>
              <a:rPr lang="en-US" sz="1600" dirty="0"/>
              <a:t>GCNs are trained using the graph representations for classification.</a:t>
            </a:r>
          </a:p>
          <a:p>
            <a:pPr marL="0" indent="0">
              <a:buNone/>
            </a:pPr>
            <a:r>
              <a:rPr lang="en-US" sz="1600" b="1" dirty="0"/>
              <a:t>Approach 2: </a:t>
            </a:r>
            <a:r>
              <a:rPr lang="en-US" sz="1600" dirty="0"/>
              <a:t>SLIC Segmentation</a:t>
            </a:r>
          </a:p>
          <a:p>
            <a:pPr marL="0" indent="0">
              <a:buNone/>
            </a:pPr>
            <a:r>
              <a:rPr lang="en-US" sz="1600" b="1" dirty="0"/>
              <a:t>Steps:</a:t>
            </a:r>
          </a:p>
          <a:p>
            <a:r>
              <a:rPr lang="en-US" sz="1600" dirty="0"/>
              <a:t>Images are segmented into </a:t>
            </a:r>
            <a:r>
              <a:rPr lang="en-US" sz="1600" dirty="0" err="1"/>
              <a:t>superpixels</a:t>
            </a:r>
            <a:r>
              <a:rPr lang="en-US" sz="1600" dirty="0"/>
              <a:t> using SLIC.</a:t>
            </a:r>
          </a:p>
          <a:p>
            <a:r>
              <a:rPr lang="en-US" sz="1600" dirty="0" err="1"/>
              <a:t>Superpixels</a:t>
            </a:r>
            <a:r>
              <a:rPr lang="en-US" sz="1600" dirty="0"/>
              <a:t> serve as graph nodes with features such as color, eccentricity, solidity, etc.</a:t>
            </a:r>
          </a:p>
          <a:p>
            <a:r>
              <a:rPr lang="en-US" sz="1600" dirty="0"/>
              <a:t>Region Adjacency Graphs (RAGs) are created, connecting adjacent </a:t>
            </a:r>
            <a:r>
              <a:rPr lang="en-US" sz="1600" dirty="0" err="1"/>
              <a:t>superpixels</a:t>
            </a:r>
            <a:r>
              <a:rPr lang="en-US" sz="1600" dirty="0"/>
              <a:t>.</a:t>
            </a:r>
          </a:p>
          <a:p>
            <a:r>
              <a:rPr lang="en-US" sz="1600" dirty="0"/>
              <a:t>Graph Convolutional Networks (GCNs) are trained for classification.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51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FD8A8-19CC-8F41-C305-5CCAE44B0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Delaunay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D9694-7BBD-0549-255F-61B94266E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5148072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/>
              <a:t>Steps: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Resized images to 32x32 for efficiency.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Extracted pixel RGB values as node features.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Applied Delaunay Triangulation for edges between neighboring pixels.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Graphs prepared using </a:t>
            </a:r>
            <a:r>
              <a:rPr lang="en-US" sz="2000" dirty="0" err="1"/>
              <a:t>PyTorch</a:t>
            </a:r>
            <a:r>
              <a:rPr lang="en-US" sz="2000" dirty="0"/>
              <a:t> Geometric.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/>
              <a:t>Output</a:t>
            </a:r>
            <a:r>
              <a:rPr lang="en-US" sz="2400" dirty="0"/>
              <a:t>: Graphs with pixel-level features for GNN training.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517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2A15-AADA-7312-BFDA-97A85E0C1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1 - Delaunay Triangulation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EBB62-CCE5-1B5C-3BE5-32B1F404C4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Model Architecture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Graph Convolutional Layers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Layer 1: Input (3 RGB features) → Hidden (256 features).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Layer 2: Hidden (256 features) → Hidden (128 features).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Layer 3: Hidden (128 features) → Hidden (64 features).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ReLU</a:t>
            </a:r>
            <a:r>
              <a:rPr lang="en-US" dirty="0"/>
              <a:t> activation applied for non-linearity after each layer.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Batch Normalization applied after the 2nd and 3rd layers for stabilization.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Global Mean Pooling</a:t>
            </a:r>
            <a:r>
              <a:rPr lang="en-US" dirty="0"/>
              <a:t>: Aggregates node-level features into a graph-level representation.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Fully Connected Layer</a:t>
            </a:r>
            <a:r>
              <a:rPr lang="en-US" dirty="0"/>
              <a:t>: Maps graph-level features to 6 output classes (e.g., buildings, forest).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B8228-73F7-2949-1769-FEDF5DA6CB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Training:</a:t>
            </a:r>
          </a:p>
          <a:p>
            <a:pPr marL="0" indent="0">
              <a:buNone/>
            </a:pPr>
            <a:endParaRPr lang="en-US" b="1" dirty="0"/>
          </a:p>
          <a:p>
            <a:pPr lvl="1"/>
            <a:r>
              <a:rPr lang="en-US" dirty="0"/>
              <a:t>Optimizer: Adam</a:t>
            </a:r>
          </a:p>
          <a:p>
            <a:pPr lvl="1"/>
            <a:r>
              <a:rPr lang="en-US" dirty="0"/>
              <a:t>Learning Rate: 0.001</a:t>
            </a:r>
          </a:p>
          <a:p>
            <a:pPr lvl="1"/>
            <a:r>
              <a:rPr lang="en-US" dirty="0"/>
              <a:t>Loss: </a:t>
            </a:r>
            <a:r>
              <a:rPr lang="en-US" dirty="0" err="1"/>
              <a:t>CrossEntropy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Epochs: 10</a:t>
            </a:r>
          </a:p>
          <a:p>
            <a:pPr lvl="1"/>
            <a:r>
              <a:rPr lang="en-US" dirty="0"/>
              <a:t>Batch size 32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496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BEEA-3756-0235-12BE-AB3857427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Delaunay Triangulation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E5C54-538F-F344-BA96-0DFA8FD414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Performance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 Accuracy: 55.57%.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Strong Classes: Glacier (367 correct), Street (366 correct).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Misclassifications: Buildings as Street, Sea as Glacier.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Insights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Effective for pixel-level representation.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Challenges with visually similar classes.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132930-40EB-DE95-B587-B039DA73E4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0" y="1417638"/>
            <a:ext cx="4038600" cy="24594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3C65A4-8954-08BE-13DD-977CBA8B6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904" y="3877056"/>
            <a:ext cx="3016771" cy="275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17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E77E60-1170-9BD7-DCEE-96EBBAD9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SLIC Preprocessing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AD2F85-8C05-C910-3E5D-03C7EFC3B3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Parameters Used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n_segments</a:t>
            </a:r>
            <a:r>
              <a:rPr lang="en-US" dirty="0"/>
              <a:t>: 400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sigma</a:t>
            </a:r>
            <a:r>
              <a:rPr lang="en-US" dirty="0"/>
              <a:t>: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compactness</a:t>
            </a:r>
            <a:r>
              <a:rPr lang="en-US" dirty="0"/>
              <a:t>: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Segmented images into 400 </a:t>
            </a:r>
            <a:r>
              <a:rPr lang="en-US" dirty="0" err="1"/>
              <a:t>superpixels</a:t>
            </a:r>
            <a:r>
              <a:rPr lang="en-US" dirty="0"/>
              <a:t> using SLIC.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Extracted node features: Mean color, eccentricity, </a:t>
            </a:r>
            <a:r>
              <a:rPr lang="en-US" dirty="0" err="1"/>
              <a:t>solidity,Centroid</a:t>
            </a:r>
            <a:r>
              <a:rPr lang="en-US"/>
              <a:t>, perimeter.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Created Region Adjacency Graphs (RAGs) connecting adjacent </a:t>
            </a:r>
            <a:r>
              <a:rPr lang="en-US" dirty="0" err="1"/>
              <a:t>superpixels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Converted RAGs to </a:t>
            </a:r>
            <a:r>
              <a:rPr lang="en-US" dirty="0" err="1"/>
              <a:t>PyTorch</a:t>
            </a:r>
            <a:r>
              <a:rPr lang="en-US" dirty="0"/>
              <a:t> Geometric graphs for classification.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Output</a:t>
            </a:r>
            <a:r>
              <a:rPr lang="en-US" dirty="0"/>
              <a:t>: Graphs with </a:t>
            </a:r>
            <a:r>
              <a:rPr lang="en-US" dirty="0" err="1"/>
              <a:t>superpixel</a:t>
            </a:r>
            <a:r>
              <a:rPr lang="en-US" dirty="0"/>
              <a:t>-level features.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CC0806E-DA34-62A6-D251-92B41BBAB97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824241"/>
            <a:ext cx="4038600" cy="207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044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A2F4-1040-0D88-A706-438E79512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Model 2 - SLIC Segmentation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B16BB-9587-DE23-169E-518E631B30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Model Architecture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Graph Convolutional Layers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 GCN layers with </a:t>
            </a:r>
            <a:r>
              <a:rPr lang="en-US" dirty="0" err="1"/>
              <a:t>BatchNorm</a:t>
            </a:r>
            <a:r>
              <a:rPr lang="en-US" dirty="0"/>
              <a:t> and </a:t>
            </a:r>
            <a:r>
              <a:rPr lang="en-US" dirty="0" err="1"/>
              <a:t>ReLU</a:t>
            </a:r>
            <a:r>
              <a:rPr lang="en-US" dirty="0"/>
              <a:t> activations.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Input</a:t>
            </a:r>
            <a:r>
              <a:rPr lang="en-US" dirty="0"/>
              <a:t>: 9 features per </a:t>
            </a:r>
            <a:r>
              <a:rPr lang="en-US" dirty="0" err="1"/>
              <a:t>superpixel</a:t>
            </a:r>
            <a:r>
              <a:rPr lang="en-US" dirty="0"/>
              <a:t> (e.g., mean color, eccentricity, solidity).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Hidden Dimensions</a:t>
            </a:r>
            <a:r>
              <a:rPr lang="en-US" dirty="0"/>
              <a:t>: 512 → 256 → 128.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Fully Connected Layers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Hidden Layer: 128 → 64.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Output Layer: 64 → 6 classes (categories).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Dropout: 30% to prevent overfitting.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Global Mean Pooling</a:t>
            </a:r>
            <a:r>
              <a:rPr lang="en-US" dirty="0"/>
              <a:t>: Aggregates graph-level information.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A1B3B-DD0F-34A9-E21D-5A38043944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Training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Optimizer</a:t>
            </a:r>
            <a:r>
              <a:rPr lang="en-US" dirty="0"/>
              <a:t>: Adam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Batch size:</a:t>
            </a:r>
            <a:r>
              <a:rPr lang="en-US" dirty="0"/>
              <a:t>32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Learning Rate</a:t>
            </a:r>
            <a:r>
              <a:rPr lang="en-US" dirty="0"/>
              <a:t>: 0.001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Loss</a:t>
            </a:r>
            <a:r>
              <a:rPr lang="en-US" dirty="0"/>
              <a:t>: </a:t>
            </a:r>
            <a:r>
              <a:rPr lang="en-US" dirty="0" err="1"/>
              <a:t>CrossEntropy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Epochs: </a:t>
            </a:r>
            <a:r>
              <a:rPr lang="en-US" dirty="0"/>
              <a:t>100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70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43083-5BEA-BF92-0857-064E6CFC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SLIC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91A59-77E6-A09B-327E-E31ACF4C7E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Performance: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Test Accuracy: </a:t>
            </a:r>
            <a:r>
              <a:rPr lang="en-US" dirty="0"/>
              <a:t>73.0%.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Strong Classes: </a:t>
            </a:r>
            <a:r>
              <a:rPr lang="en-US" dirty="0"/>
              <a:t>Forest (390 correct), Street (398 correct).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Misclassifications: </a:t>
            </a:r>
            <a:r>
              <a:rPr lang="en-US" dirty="0"/>
              <a:t>Glacier as Mountain, Sea as Glacier.</a:t>
            </a:r>
          </a:p>
          <a:p>
            <a:r>
              <a:rPr lang="en-US" b="1" dirty="0"/>
              <a:t>Insights: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Superior for capturing regional features.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F1D01E7-0B9A-312C-C6BF-38FE0503B6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0" y="2076006"/>
            <a:ext cx="4038600" cy="319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658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782</Words>
  <Application>Microsoft Office PowerPoint</Application>
  <PresentationFormat>On-screen Show (4:3)</PresentationFormat>
  <Paragraphs>109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Image Classification Using Graph Convolutional Networks</vt:lpstr>
      <vt:lpstr>Project Overview</vt:lpstr>
      <vt:lpstr>Approaches for Graph-Based Image Classification</vt:lpstr>
      <vt:lpstr>Delaunay Preprocessing</vt:lpstr>
      <vt:lpstr>Model 1 - Delaunay Triangulation</vt:lpstr>
      <vt:lpstr>Results - Delaunay Triangulation</vt:lpstr>
      <vt:lpstr>SLIC Preprocessing </vt:lpstr>
      <vt:lpstr>Model 2 - SLIC Segmentation </vt:lpstr>
      <vt:lpstr>Results - SLIC Segmentation</vt:lpstr>
      <vt:lpstr>Results - SLIC Segmentation</vt:lpstr>
      <vt:lpstr>Conclusion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Pothuganti, Achyuth (UMKC-Student)</dc:creator>
  <cp:keywords/>
  <dc:description>generated using python-pptx</dc:description>
  <cp:lastModifiedBy>Pothuganti, Achyuth (UMKC-Student)</cp:lastModifiedBy>
  <cp:revision>6</cp:revision>
  <dcterms:created xsi:type="dcterms:W3CDTF">2013-01-27T09:14:16Z</dcterms:created>
  <dcterms:modified xsi:type="dcterms:W3CDTF">2024-12-06T19:50:57Z</dcterms:modified>
  <cp:category/>
</cp:coreProperties>
</file>