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2" r:id="rId2"/>
    <p:sldMasterId id="2147483676" r:id="rId3"/>
  </p:sldMasterIdLst>
  <p:notesMasterIdLst>
    <p:notesMasterId r:id="rId2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embeddedFontLst>
    <p:embeddedFont>
      <p:font typeface="Calibri" pitchFamily="34" charset="0"/>
      <p:regular r:id="rId26"/>
      <p:bold r:id="rId27"/>
      <p:italic r:id="rId28"/>
      <p:boldItalic r:id="rId29"/>
    </p:embeddedFont>
    <p:embeddedFont>
      <p:font typeface="Open Sans" pitchFamily="3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4" roundtripDataSignature="AMtx7mgB219MR5izcMPmkrOw+nJECT+9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092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6bd92f82f0_3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4" name="Google Shape;414;g6bd92f82f0_3_6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bd92f82f0_3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4" name="Google Shape;464;g6bd92f82f0_3_6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6bd92f82f0_3_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8" name="Google Shape;508;g6bd92f82f0_3_7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8" name="Google Shape;52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6bd92f82f0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" name="Google Shape;541;g6bd92f82f0_2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1" name="Google Shape;55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6bd92f82f0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1" name="Google Shape;581;g6bd92f82f0_2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0" name="Google Shape;59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bd92f82f0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8" name="Google Shape;598;g6bd92f82f0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7" name="Google Shape;60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1" name="Google Shape;62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bd334060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bd3340603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g6bd3340603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bd334060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6bd3340603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6bd3340603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bd334060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6bd3340603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6bd3340603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6bd92f82f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g6bd92f82f0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>
            <a:spLocks noGrp="1"/>
          </p:cNvSpPr>
          <p:nvPr>
            <p:ph type="pic" idx="2"/>
          </p:nvPr>
        </p:nvSpPr>
        <p:spPr>
          <a:xfrm>
            <a:off x="2" y="0"/>
            <a:ext cx="9143996" cy="4159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3"/>
          <p:cNvSpPr/>
          <p:nvPr/>
        </p:nvSpPr>
        <p:spPr>
          <a:xfrm>
            <a:off x="4490376" y="6021955"/>
            <a:ext cx="4653624" cy="836047"/>
          </a:xfrm>
          <a:custGeom>
            <a:avLst/>
            <a:gdLst/>
            <a:ahLst/>
            <a:cxnLst/>
            <a:rect l="l" t="t" r="r" b="b"/>
            <a:pathLst>
              <a:path w="6204832" h="836047" extrusionOk="0">
                <a:moveTo>
                  <a:pt x="0" y="0"/>
                </a:moveTo>
                <a:lnTo>
                  <a:pt x="304730" y="38149"/>
                </a:lnTo>
                <a:cubicBezTo>
                  <a:pt x="1300024" y="151139"/>
                  <a:pt x="2335168" y="210757"/>
                  <a:pt x="3397819" y="210757"/>
                </a:cubicBezTo>
                <a:cubicBezTo>
                  <a:pt x="4247941" y="210757"/>
                  <a:pt x="5080458" y="172602"/>
                  <a:pt x="5889052" y="99488"/>
                </a:cubicBezTo>
                <a:lnTo>
                  <a:pt x="6204832" y="63660"/>
                </a:lnTo>
                <a:lnTo>
                  <a:pt x="6204832" y="741992"/>
                </a:lnTo>
                <a:lnTo>
                  <a:pt x="6204831" y="741992"/>
                </a:lnTo>
                <a:lnTo>
                  <a:pt x="6204831" y="836047"/>
                </a:lnTo>
                <a:lnTo>
                  <a:pt x="2954095" y="836047"/>
                </a:lnTo>
                <a:lnTo>
                  <a:pt x="2930417" y="833175"/>
                </a:lnTo>
                <a:cubicBezTo>
                  <a:pt x="1933531" y="687458"/>
                  <a:pt x="1000874" y="426847"/>
                  <a:pt x="165022" y="73132"/>
                </a:cubicBezTo>
                <a:close/>
              </a:path>
            </a:pathLst>
          </a:custGeom>
          <a:solidFill>
            <a:srgbClr val="6D645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3"/>
          <p:cNvSpPr/>
          <p:nvPr/>
        </p:nvSpPr>
        <p:spPr>
          <a:xfrm>
            <a:off x="0" y="2240554"/>
            <a:ext cx="9144000" cy="3861530"/>
          </a:xfrm>
          <a:custGeom>
            <a:avLst/>
            <a:gdLst/>
            <a:ahLst/>
            <a:cxnLst/>
            <a:rect l="l" t="t" r="r" b="b"/>
            <a:pathLst>
              <a:path w="4072878" h="2548371" extrusionOk="0">
                <a:moveTo>
                  <a:pt x="4072878" y="0"/>
                </a:moveTo>
                <a:lnTo>
                  <a:pt x="4072878" y="2451296"/>
                </a:lnTo>
                <a:lnTo>
                  <a:pt x="3967388" y="2474940"/>
                </a:lnTo>
                <a:cubicBezTo>
                  <a:pt x="3697268" y="2523191"/>
                  <a:pt x="3419156" y="2548371"/>
                  <a:pt x="3135163" y="2548371"/>
                </a:cubicBezTo>
                <a:cubicBezTo>
                  <a:pt x="1999192" y="2548371"/>
                  <a:pt x="957318" y="2145483"/>
                  <a:pt x="144639" y="1474801"/>
                </a:cubicBezTo>
                <a:lnTo>
                  <a:pt x="0" y="1349511"/>
                </a:lnTo>
                <a:lnTo>
                  <a:pt x="7645" y="1350876"/>
                </a:lnTo>
                <a:cubicBezTo>
                  <a:pt x="241098" y="1386547"/>
                  <a:pt x="480200" y="1405047"/>
                  <a:pt x="723622" y="1405047"/>
                </a:cubicBezTo>
                <a:cubicBezTo>
                  <a:pt x="1940736" y="1405047"/>
                  <a:pt x="3049826" y="942548"/>
                  <a:pt x="3884734" y="183710"/>
                </a:cubicBezTo>
                <a:close/>
              </a:path>
            </a:pathLst>
          </a:custGeom>
          <a:solidFill>
            <a:srgbClr val="3B1E0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3"/>
          <p:cNvSpPr txBox="1">
            <a:spLocks noGrp="1"/>
          </p:cNvSpPr>
          <p:nvPr>
            <p:ph type="ctrTitle"/>
          </p:nvPr>
        </p:nvSpPr>
        <p:spPr>
          <a:xfrm>
            <a:off x="2285998" y="2814638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1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subTitle" idx="1"/>
          </p:nvPr>
        </p:nvSpPr>
        <p:spPr>
          <a:xfrm>
            <a:off x="2285998" y="5202238"/>
            <a:ext cx="6858000" cy="899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D645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D645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90" name="Google Shape;90;p32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3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3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33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8" name="Google Shape;98;p3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5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5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3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d92f82f0_3_771"/>
          <p:cNvSpPr txBox="1">
            <a:spLocks noGrp="1"/>
          </p:cNvSpPr>
          <p:nvPr>
            <p:ph type="body" idx="1"/>
          </p:nvPr>
        </p:nvSpPr>
        <p:spPr>
          <a:xfrm>
            <a:off x="628650" y="2206487"/>
            <a:ext cx="7886700" cy="3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00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g6bd92f82f0_3_77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D645B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6bd92f82f0_3_77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D645B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6bd92f82f0_3_77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9" name="Google Shape;129;g6bd92f82f0_3_771"/>
          <p:cNvSpPr/>
          <p:nvPr/>
        </p:nvSpPr>
        <p:spPr>
          <a:xfrm>
            <a:off x="33844" y="-241"/>
            <a:ext cx="9110156" cy="1796838"/>
          </a:xfrm>
          <a:custGeom>
            <a:avLst/>
            <a:gdLst/>
            <a:ahLst/>
            <a:cxnLst/>
            <a:rect l="l" t="t" r="r" b="b"/>
            <a:pathLst>
              <a:path w="12146874" h="1796838" extrusionOk="0">
                <a:moveTo>
                  <a:pt x="0" y="0"/>
                </a:moveTo>
                <a:lnTo>
                  <a:pt x="12146874" y="0"/>
                </a:lnTo>
                <a:lnTo>
                  <a:pt x="12146874" y="1649741"/>
                </a:lnTo>
                <a:lnTo>
                  <a:pt x="11831094" y="1685569"/>
                </a:lnTo>
                <a:cubicBezTo>
                  <a:pt x="11022500" y="1758683"/>
                  <a:pt x="10189983" y="1796838"/>
                  <a:pt x="9339861" y="1796838"/>
                </a:cubicBezTo>
                <a:cubicBezTo>
                  <a:pt x="5939378" y="1796838"/>
                  <a:pt x="2820568" y="1186345"/>
                  <a:pt x="387845" y="170064"/>
                </a:cubicBezTo>
                <a:close/>
              </a:path>
            </a:pathLst>
          </a:custGeom>
          <a:solidFill>
            <a:srgbClr val="3B1E0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6bd92f82f0_3_771"/>
          <p:cNvSpPr/>
          <p:nvPr/>
        </p:nvSpPr>
        <p:spPr>
          <a:xfrm>
            <a:off x="3" y="60425"/>
            <a:ext cx="3296809" cy="1440895"/>
          </a:xfrm>
          <a:custGeom>
            <a:avLst/>
            <a:gdLst/>
            <a:ahLst/>
            <a:cxnLst/>
            <a:rect l="l" t="t" r="r" b="b"/>
            <a:pathLst>
              <a:path w="1468512" h="943303" extrusionOk="0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6bd92f82f0_3_771"/>
          <p:cNvSpPr txBox="1">
            <a:spLocks noGrp="1"/>
          </p:cNvSpPr>
          <p:nvPr>
            <p:ph type="title"/>
          </p:nvPr>
        </p:nvSpPr>
        <p:spPr>
          <a:xfrm>
            <a:off x="628650" y="15959"/>
            <a:ext cx="8515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6bd92f82f0_3_771"/>
          <p:cNvSpPr txBox="1">
            <a:spLocks noGrp="1"/>
          </p:cNvSpPr>
          <p:nvPr>
            <p:ph type="subTitle" idx="2"/>
          </p:nvPr>
        </p:nvSpPr>
        <p:spPr>
          <a:xfrm>
            <a:off x="2285998" y="1018599"/>
            <a:ext cx="6858000" cy="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bd92f82f0_3_780"/>
          <p:cNvSpPr>
            <a:spLocks noGrp="1"/>
          </p:cNvSpPr>
          <p:nvPr>
            <p:ph type="pic" idx="2"/>
          </p:nvPr>
        </p:nvSpPr>
        <p:spPr>
          <a:xfrm>
            <a:off x="2" y="0"/>
            <a:ext cx="9144000" cy="4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g6bd92f82f0_3_780"/>
          <p:cNvSpPr/>
          <p:nvPr/>
        </p:nvSpPr>
        <p:spPr>
          <a:xfrm>
            <a:off x="4490376" y="6021955"/>
            <a:ext cx="4653624" cy="836047"/>
          </a:xfrm>
          <a:custGeom>
            <a:avLst/>
            <a:gdLst/>
            <a:ahLst/>
            <a:cxnLst/>
            <a:rect l="l" t="t" r="r" b="b"/>
            <a:pathLst>
              <a:path w="6204832" h="836047" extrusionOk="0">
                <a:moveTo>
                  <a:pt x="0" y="0"/>
                </a:moveTo>
                <a:lnTo>
                  <a:pt x="304730" y="38149"/>
                </a:lnTo>
                <a:cubicBezTo>
                  <a:pt x="1300024" y="151139"/>
                  <a:pt x="2335168" y="210757"/>
                  <a:pt x="3397819" y="210757"/>
                </a:cubicBezTo>
                <a:cubicBezTo>
                  <a:pt x="4247941" y="210757"/>
                  <a:pt x="5080458" y="172602"/>
                  <a:pt x="5889052" y="99488"/>
                </a:cubicBezTo>
                <a:lnTo>
                  <a:pt x="6204832" y="63660"/>
                </a:lnTo>
                <a:lnTo>
                  <a:pt x="6204832" y="741992"/>
                </a:lnTo>
                <a:lnTo>
                  <a:pt x="6204831" y="741992"/>
                </a:lnTo>
                <a:lnTo>
                  <a:pt x="6204831" y="836047"/>
                </a:lnTo>
                <a:lnTo>
                  <a:pt x="2954095" y="836047"/>
                </a:lnTo>
                <a:lnTo>
                  <a:pt x="2930417" y="833175"/>
                </a:lnTo>
                <a:cubicBezTo>
                  <a:pt x="1933531" y="687458"/>
                  <a:pt x="1000874" y="426847"/>
                  <a:pt x="165022" y="73132"/>
                </a:cubicBezTo>
                <a:close/>
              </a:path>
            </a:pathLst>
          </a:custGeom>
          <a:solidFill>
            <a:srgbClr val="6D645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6bd92f82f0_3_780"/>
          <p:cNvSpPr/>
          <p:nvPr/>
        </p:nvSpPr>
        <p:spPr>
          <a:xfrm>
            <a:off x="0" y="2240554"/>
            <a:ext cx="9143611" cy="3860782"/>
          </a:xfrm>
          <a:custGeom>
            <a:avLst/>
            <a:gdLst/>
            <a:ahLst/>
            <a:cxnLst/>
            <a:rect l="l" t="t" r="r" b="b"/>
            <a:pathLst>
              <a:path w="4072878" h="2548371" extrusionOk="0">
                <a:moveTo>
                  <a:pt x="4072878" y="0"/>
                </a:moveTo>
                <a:lnTo>
                  <a:pt x="4072878" y="2451296"/>
                </a:lnTo>
                <a:lnTo>
                  <a:pt x="3967388" y="2474940"/>
                </a:lnTo>
                <a:cubicBezTo>
                  <a:pt x="3697268" y="2523191"/>
                  <a:pt x="3419156" y="2548371"/>
                  <a:pt x="3135163" y="2548371"/>
                </a:cubicBezTo>
                <a:cubicBezTo>
                  <a:pt x="1999192" y="2548371"/>
                  <a:pt x="957318" y="2145483"/>
                  <a:pt x="144639" y="1474801"/>
                </a:cubicBezTo>
                <a:lnTo>
                  <a:pt x="0" y="1349511"/>
                </a:lnTo>
                <a:lnTo>
                  <a:pt x="7645" y="1350876"/>
                </a:lnTo>
                <a:cubicBezTo>
                  <a:pt x="241098" y="1386547"/>
                  <a:pt x="480200" y="1405047"/>
                  <a:pt x="723622" y="1405047"/>
                </a:cubicBezTo>
                <a:cubicBezTo>
                  <a:pt x="1940736" y="1405047"/>
                  <a:pt x="3049826" y="942548"/>
                  <a:pt x="3884734" y="183710"/>
                </a:cubicBezTo>
                <a:close/>
              </a:path>
            </a:pathLst>
          </a:custGeom>
          <a:solidFill>
            <a:srgbClr val="3B1E0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6bd92f82f0_3_780"/>
          <p:cNvSpPr txBox="1">
            <a:spLocks noGrp="1"/>
          </p:cNvSpPr>
          <p:nvPr>
            <p:ph type="ctrTitle"/>
          </p:nvPr>
        </p:nvSpPr>
        <p:spPr>
          <a:xfrm>
            <a:off x="2285998" y="2814638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1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6bd92f82f0_3_780"/>
          <p:cNvSpPr txBox="1">
            <a:spLocks noGrp="1"/>
          </p:cNvSpPr>
          <p:nvPr>
            <p:ph type="subTitle" idx="1"/>
          </p:nvPr>
        </p:nvSpPr>
        <p:spPr>
          <a:xfrm>
            <a:off x="2285998" y="5202238"/>
            <a:ext cx="68580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9" name="Google Shape;139;g6bd92f82f0_3_78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D645B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6bd92f82f0_3_78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D645B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6bd92f82f0_3_78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d92f82f0_3_789"/>
          <p:cNvSpPr txBox="1">
            <a:spLocks noGrp="1"/>
          </p:cNvSpPr>
          <p:nvPr>
            <p:ph type="body" idx="1"/>
          </p:nvPr>
        </p:nvSpPr>
        <p:spPr>
          <a:xfrm>
            <a:off x="628650" y="2206487"/>
            <a:ext cx="7886700" cy="3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00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g6bd92f82f0_3_78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D645B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6bd92f82f0_3_78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D645B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6bd92f82f0_3_78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47" name="Google Shape;147;g6bd92f82f0_3_789"/>
          <p:cNvSpPr/>
          <p:nvPr/>
        </p:nvSpPr>
        <p:spPr>
          <a:xfrm>
            <a:off x="33844" y="-241"/>
            <a:ext cx="9110156" cy="1796838"/>
          </a:xfrm>
          <a:custGeom>
            <a:avLst/>
            <a:gdLst/>
            <a:ahLst/>
            <a:cxnLst/>
            <a:rect l="l" t="t" r="r" b="b"/>
            <a:pathLst>
              <a:path w="12146874" h="1796838" extrusionOk="0">
                <a:moveTo>
                  <a:pt x="0" y="0"/>
                </a:moveTo>
                <a:lnTo>
                  <a:pt x="12146874" y="0"/>
                </a:lnTo>
                <a:lnTo>
                  <a:pt x="12146874" y="1649741"/>
                </a:lnTo>
                <a:lnTo>
                  <a:pt x="11831094" y="1685569"/>
                </a:lnTo>
                <a:cubicBezTo>
                  <a:pt x="11022500" y="1758683"/>
                  <a:pt x="10189983" y="1796838"/>
                  <a:pt x="9339861" y="1796838"/>
                </a:cubicBezTo>
                <a:cubicBezTo>
                  <a:pt x="5939378" y="1796838"/>
                  <a:pt x="2820568" y="1186345"/>
                  <a:pt x="387845" y="170064"/>
                </a:cubicBezTo>
                <a:close/>
              </a:path>
            </a:pathLst>
          </a:custGeom>
          <a:solidFill>
            <a:srgbClr val="3B1E0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6bd92f82f0_3_789"/>
          <p:cNvSpPr/>
          <p:nvPr/>
        </p:nvSpPr>
        <p:spPr>
          <a:xfrm>
            <a:off x="3" y="60425"/>
            <a:ext cx="3296809" cy="1440895"/>
          </a:xfrm>
          <a:custGeom>
            <a:avLst/>
            <a:gdLst/>
            <a:ahLst/>
            <a:cxnLst/>
            <a:rect l="l" t="t" r="r" b="b"/>
            <a:pathLst>
              <a:path w="1468512" h="943303" extrusionOk="0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solidFill>
            <a:srgbClr val="FFB50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6bd92f82f0_3_789"/>
          <p:cNvSpPr txBox="1">
            <a:spLocks noGrp="1"/>
          </p:cNvSpPr>
          <p:nvPr>
            <p:ph type="title"/>
          </p:nvPr>
        </p:nvSpPr>
        <p:spPr>
          <a:xfrm>
            <a:off x="628650" y="15959"/>
            <a:ext cx="8515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g6bd92f82f0_3_789"/>
          <p:cNvSpPr txBox="1">
            <a:spLocks noGrp="1"/>
          </p:cNvSpPr>
          <p:nvPr>
            <p:ph type="subTitle" idx="2"/>
          </p:nvPr>
        </p:nvSpPr>
        <p:spPr>
          <a:xfrm>
            <a:off x="2285998" y="1018599"/>
            <a:ext cx="6858000" cy="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bd92f82f0_3_798"/>
          <p:cNvSpPr txBox="1">
            <a:spLocks noGrp="1"/>
          </p:cNvSpPr>
          <p:nvPr>
            <p:ph type="body" idx="1"/>
          </p:nvPr>
        </p:nvSpPr>
        <p:spPr>
          <a:xfrm>
            <a:off x="628650" y="2206487"/>
            <a:ext cx="7886700" cy="3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00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g6bd92f82f0_3_79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D645B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6bd92f82f0_3_7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D645B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g6bd92f82f0_3_79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6" name="Google Shape;156;g6bd92f82f0_3_798"/>
          <p:cNvSpPr/>
          <p:nvPr/>
        </p:nvSpPr>
        <p:spPr>
          <a:xfrm>
            <a:off x="33844" y="-241"/>
            <a:ext cx="9110156" cy="1796838"/>
          </a:xfrm>
          <a:custGeom>
            <a:avLst/>
            <a:gdLst/>
            <a:ahLst/>
            <a:cxnLst/>
            <a:rect l="l" t="t" r="r" b="b"/>
            <a:pathLst>
              <a:path w="12146874" h="1796838" extrusionOk="0">
                <a:moveTo>
                  <a:pt x="0" y="0"/>
                </a:moveTo>
                <a:lnTo>
                  <a:pt x="12146874" y="0"/>
                </a:lnTo>
                <a:lnTo>
                  <a:pt x="12146874" y="1649741"/>
                </a:lnTo>
                <a:lnTo>
                  <a:pt x="11831094" y="1685569"/>
                </a:lnTo>
                <a:cubicBezTo>
                  <a:pt x="11022500" y="1758683"/>
                  <a:pt x="10189983" y="1796838"/>
                  <a:pt x="9339861" y="1796838"/>
                </a:cubicBezTo>
                <a:cubicBezTo>
                  <a:pt x="5939378" y="1796838"/>
                  <a:pt x="2820568" y="1186345"/>
                  <a:pt x="387845" y="170064"/>
                </a:cubicBezTo>
                <a:close/>
              </a:path>
            </a:pathLst>
          </a:custGeom>
          <a:solidFill>
            <a:srgbClr val="3B1E0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6bd92f82f0_3_798"/>
          <p:cNvSpPr/>
          <p:nvPr/>
        </p:nvSpPr>
        <p:spPr>
          <a:xfrm>
            <a:off x="3" y="60425"/>
            <a:ext cx="3296809" cy="1440895"/>
          </a:xfrm>
          <a:custGeom>
            <a:avLst/>
            <a:gdLst/>
            <a:ahLst/>
            <a:cxnLst/>
            <a:rect l="l" t="t" r="r" b="b"/>
            <a:pathLst>
              <a:path w="1468512" h="943303" extrusionOk="0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solidFill>
            <a:srgbClr val="6D645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6bd92f82f0_3_798"/>
          <p:cNvSpPr txBox="1">
            <a:spLocks noGrp="1"/>
          </p:cNvSpPr>
          <p:nvPr>
            <p:ph type="title"/>
          </p:nvPr>
        </p:nvSpPr>
        <p:spPr>
          <a:xfrm>
            <a:off x="628650" y="15959"/>
            <a:ext cx="8515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g6bd92f82f0_3_798"/>
          <p:cNvSpPr txBox="1">
            <a:spLocks noGrp="1"/>
          </p:cNvSpPr>
          <p:nvPr>
            <p:ph type="subTitle" idx="2"/>
          </p:nvPr>
        </p:nvSpPr>
        <p:spPr>
          <a:xfrm>
            <a:off x="2285998" y="1018599"/>
            <a:ext cx="6858000" cy="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bd92f82f0_3_807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g6bd92f82f0_3_807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g6bd92f82f0_3_8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6bd92f82f0_3_80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6bd92f82f0_3_80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bd92f82f0_3_81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6bd92f82f0_3_81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g6bd92f82f0_3_813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g6bd92f82f0_3_8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6bd92f82f0_3_8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6bd92f82f0_3_8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>
            <a:spLocks noGrp="1"/>
          </p:cNvSpPr>
          <p:nvPr>
            <p:ph type="body" idx="1"/>
          </p:nvPr>
        </p:nvSpPr>
        <p:spPr>
          <a:xfrm>
            <a:off x="628650" y="2206487"/>
            <a:ext cx="7886700" cy="3970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D645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D645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4" name="Google Shape;34;p24"/>
          <p:cNvSpPr/>
          <p:nvPr/>
        </p:nvSpPr>
        <p:spPr>
          <a:xfrm>
            <a:off x="33844" y="-241"/>
            <a:ext cx="9110156" cy="1796838"/>
          </a:xfrm>
          <a:custGeom>
            <a:avLst/>
            <a:gdLst/>
            <a:ahLst/>
            <a:cxnLst/>
            <a:rect l="l" t="t" r="r" b="b"/>
            <a:pathLst>
              <a:path w="12146874" h="1796838" extrusionOk="0">
                <a:moveTo>
                  <a:pt x="0" y="0"/>
                </a:moveTo>
                <a:lnTo>
                  <a:pt x="12146874" y="0"/>
                </a:lnTo>
                <a:lnTo>
                  <a:pt x="12146874" y="1649741"/>
                </a:lnTo>
                <a:lnTo>
                  <a:pt x="11831094" y="1685569"/>
                </a:lnTo>
                <a:cubicBezTo>
                  <a:pt x="11022500" y="1758683"/>
                  <a:pt x="10189983" y="1796838"/>
                  <a:pt x="9339861" y="1796838"/>
                </a:cubicBezTo>
                <a:cubicBezTo>
                  <a:pt x="5939378" y="1796838"/>
                  <a:pt x="2820568" y="1186345"/>
                  <a:pt x="387845" y="170064"/>
                </a:cubicBezTo>
                <a:close/>
              </a:path>
            </a:pathLst>
          </a:custGeom>
          <a:solidFill>
            <a:srgbClr val="3B1E0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4"/>
          <p:cNvSpPr/>
          <p:nvPr/>
        </p:nvSpPr>
        <p:spPr>
          <a:xfrm>
            <a:off x="3" y="60425"/>
            <a:ext cx="3296950" cy="1439984"/>
          </a:xfrm>
          <a:custGeom>
            <a:avLst/>
            <a:gdLst/>
            <a:ahLst/>
            <a:cxnLst/>
            <a:rect l="l" t="t" r="r" b="b"/>
            <a:pathLst>
              <a:path w="1468512" h="943303" extrusionOk="0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4"/>
          <p:cNvSpPr txBox="1">
            <a:spLocks noGrp="1"/>
          </p:cNvSpPr>
          <p:nvPr>
            <p:ph type="title"/>
          </p:nvPr>
        </p:nvSpPr>
        <p:spPr>
          <a:xfrm>
            <a:off x="628650" y="15959"/>
            <a:ext cx="85153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subTitle" idx="2"/>
          </p:nvPr>
        </p:nvSpPr>
        <p:spPr>
          <a:xfrm>
            <a:off x="2285998" y="1018599"/>
            <a:ext cx="6858000" cy="71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bd92f82f0_3_820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6bd92f82f0_3_820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76" name="Google Shape;176;g6bd92f82f0_3_820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g6bd92f82f0_3_82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78" name="Google Shape;178;g6bd92f82f0_3_82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g6bd92f82f0_3_8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g6bd92f82f0_3_8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6bd92f82f0_3_8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bd92f82f0_3_82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6bd92f82f0_3_82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g6bd92f82f0_3_82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g6bd92f82f0_3_8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bd92f82f0_3_83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g6bd92f82f0_3_8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g6bd92f82f0_3_83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bd92f82f0_3_838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g6bd92f82f0_3_838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94" name="Google Shape;194;g6bd92f82f0_3_838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95" name="Google Shape;195;g6bd92f82f0_3_83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g6bd92f82f0_3_83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g6bd92f82f0_3_83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bd92f82f0_3_84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g6bd92f82f0_3_845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Google Shape;201;g6bd92f82f0_3_845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202" name="Google Shape;202;g6bd92f82f0_3_84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g6bd92f82f0_3_84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g6bd92f82f0_3_84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bd92f82f0_3_85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g6bd92f82f0_3_852"/>
          <p:cNvSpPr txBox="1">
            <a:spLocks noGrp="1"/>
          </p:cNvSpPr>
          <p:nvPr>
            <p:ph type="body" idx="1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g6bd92f82f0_3_85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g6bd92f82f0_3_85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g6bd92f82f0_3_85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bd92f82f0_3_858"/>
          <p:cNvSpPr txBox="1">
            <a:spLocks noGrp="1"/>
          </p:cNvSpPr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g6bd92f82f0_3_858"/>
          <p:cNvSpPr txBox="1">
            <a:spLocks noGrp="1"/>
          </p:cNvSpPr>
          <p:nvPr>
            <p:ph type="body" idx="1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g6bd92f82f0_3_85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g6bd92f82f0_3_85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g6bd92f82f0_3_85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bd92f82f0_1_73"/>
          <p:cNvSpPr txBox="1">
            <a:spLocks noGrp="1"/>
          </p:cNvSpPr>
          <p:nvPr>
            <p:ph type="body" idx="1"/>
          </p:nvPr>
        </p:nvSpPr>
        <p:spPr>
          <a:xfrm>
            <a:off x="628650" y="2206487"/>
            <a:ext cx="7886700" cy="3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0" name="Google Shape;230;g6bd92f82f0_1_7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D645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g6bd92f82f0_1_7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D645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g6bd92f82f0_1_7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33" name="Google Shape;233;g6bd92f82f0_1_73"/>
          <p:cNvSpPr/>
          <p:nvPr/>
        </p:nvSpPr>
        <p:spPr>
          <a:xfrm>
            <a:off x="33844" y="-241"/>
            <a:ext cx="9110156" cy="1796838"/>
          </a:xfrm>
          <a:custGeom>
            <a:avLst/>
            <a:gdLst/>
            <a:ahLst/>
            <a:cxnLst/>
            <a:rect l="l" t="t" r="r" b="b"/>
            <a:pathLst>
              <a:path w="12146874" h="1796838" extrusionOk="0">
                <a:moveTo>
                  <a:pt x="0" y="0"/>
                </a:moveTo>
                <a:lnTo>
                  <a:pt x="12146874" y="0"/>
                </a:lnTo>
                <a:lnTo>
                  <a:pt x="12146874" y="1649741"/>
                </a:lnTo>
                <a:lnTo>
                  <a:pt x="11831094" y="1685569"/>
                </a:lnTo>
                <a:cubicBezTo>
                  <a:pt x="11022500" y="1758683"/>
                  <a:pt x="10189983" y="1796838"/>
                  <a:pt x="9339861" y="1796838"/>
                </a:cubicBezTo>
                <a:cubicBezTo>
                  <a:pt x="5939378" y="1796838"/>
                  <a:pt x="2820568" y="1186345"/>
                  <a:pt x="387845" y="170064"/>
                </a:cubicBezTo>
                <a:close/>
              </a:path>
            </a:pathLst>
          </a:custGeom>
          <a:solidFill>
            <a:srgbClr val="3B1E0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6bd92f82f0_1_73"/>
          <p:cNvSpPr/>
          <p:nvPr/>
        </p:nvSpPr>
        <p:spPr>
          <a:xfrm>
            <a:off x="3" y="60425"/>
            <a:ext cx="3296809" cy="1440895"/>
          </a:xfrm>
          <a:custGeom>
            <a:avLst/>
            <a:gdLst/>
            <a:ahLst/>
            <a:cxnLst/>
            <a:rect l="l" t="t" r="r" b="b"/>
            <a:pathLst>
              <a:path w="1468512" h="943303" extrusionOk="0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6bd92f82f0_1_73"/>
          <p:cNvSpPr txBox="1">
            <a:spLocks noGrp="1"/>
          </p:cNvSpPr>
          <p:nvPr>
            <p:ph type="title"/>
          </p:nvPr>
        </p:nvSpPr>
        <p:spPr>
          <a:xfrm>
            <a:off x="628650" y="15959"/>
            <a:ext cx="8515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g6bd92f82f0_1_73"/>
          <p:cNvSpPr txBox="1">
            <a:spLocks noGrp="1"/>
          </p:cNvSpPr>
          <p:nvPr>
            <p:ph type="subTitle" idx="2"/>
          </p:nvPr>
        </p:nvSpPr>
        <p:spPr>
          <a:xfrm>
            <a:off x="2285998" y="1018599"/>
            <a:ext cx="6858000" cy="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bd92f82f0_1_82"/>
          <p:cNvSpPr>
            <a:spLocks noGrp="1"/>
          </p:cNvSpPr>
          <p:nvPr>
            <p:ph type="pic" idx="2"/>
          </p:nvPr>
        </p:nvSpPr>
        <p:spPr>
          <a:xfrm>
            <a:off x="2" y="0"/>
            <a:ext cx="9144000" cy="4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9" name="Google Shape;239;g6bd92f82f0_1_82"/>
          <p:cNvSpPr/>
          <p:nvPr/>
        </p:nvSpPr>
        <p:spPr>
          <a:xfrm>
            <a:off x="4490376" y="6021955"/>
            <a:ext cx="4653624" cy="836047"/>
          </a:xfrm>
          <a:custGeom>
            <a:avLst/>
            <a:gdLst/>
            <a:ahLst/>
            <a:cxnLst/>
            <a:rect l="l" t="t" r="r" b="b"/>
            <a:pathLst>
              <a:path w="6204832" h="836047" extrusionOk="0">
                <a:moveTo>
                  <a:pt x="0" y="0"/>
                </a:moveTo>
                <a:lnTo>
                  <a:pt x="304730" y="38149"/>
                </a:lnTo>
                <a:cubicBezTo>
                  <a:pt x="1300024" y="151139"/>
                  <a:pt x="2335168" y="210757"/>
                  <a:pt x="3397819" y="210757"/>
                </a:cubicBezTo>
                <a:cubicBezTo>
                  <a:pt x="4247941" y="210757"/>
                  <a:pt x="5080458" y="172602"/>
                  <a:pt x="5889052" y="99488"/>
                </a:cubicBezTo>
                <a:lnTo>
                  <a:pt x="6204832" y="63660"/>
                </a:lnTo>
                <a:lnTo>
                  <a:pt x="6204832" y="741992"/>
                </a:lnTo>
                <a:lnTo>
                  <a:pt x="6204831" y="741992"/>
                </a:lnTo>
                <a:lnTo>
                  <a:pt x="6204831" y="836047"/>
                </a:lnTo>
                <a:lnTo>
                  <a:pt x="2954095" y="836047"/>
                </a:lnTo>
                <a:lnTo>
                  <a:pt x="2930417" y="833175"/>
                </a:lnTo>
                <a:cubicBezTo>
                  <a:pt x="1933531" y="687458"/>
                  <a:pt x="1000874" y="426847"/>
                  <a:pt x="165022" y="73132"/>
                </a:cubicBezTo>
                <a:close/>
              </a:path>
            </a:pathLst>
          </a:custGeom>
          <a:solidFill>
            <a:srgbClr val="6D645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6bd92f82f0_1_82"/>
          <p:cNvSpPr/>
          <p:nvPr/>
        </p:nvSpPr>
        <p:spPr>
          <a:xfrm>
            <a:off x="0" y="2240554"/>
            <a:ext cx="9143611" cy="3860782"/>
          </a:xfrm>
          <a:custGeom>
            <a:avLst/>
            <a:gdLst/>
            <a:ahLst/>
            <a:cxnLst/>
            <a:rect l="l" t="t" r="r" b="b"/>
            <a:pathLst>
              <a:path w="4072878" h="2548371" extrusionOk="0">
                <a:moveTo>
                  <a:pt x="4072878" y="0"/>
                </a:moveTo>
                <a:lnTo>
                  <a:pt x="4072878" y="2451296"/>
                </a:lnTo>
                <a:lnTo>
                  <a:pt x="3967388" y="2474940"/>
                </a:lnTo>
                <a:cubicBezTo>
                  <a:pt x="3697268" y="2523191"/>
                  <a:pt x="3419156" y="2548371"/>
                  <a:pt x="3135163" y="2548371"/>
                </a:cubicBezTo>
                <a:cubicBezTo>
                  <a:pt x="1999192" y="2548371"/>
                  <a:pt x="957318" y="2145483"/>
                  <a:pt x="144639" y="1474801"/>
                </a:cubicBezTo>
                <a:lnTo>
                  <a:pt x="0" y="1349511"/>
                </a:lnTo>
                <a:lnTo>
                  <a:pt x="7645" y="1350876"/>
                </a:lnTo>
                <a:cubicBezTo>
                  <a:pt x="241098" y="1386547"/>
                  <a:pt x="480200" y="1405047"/>
                  <a:pt x="723622" y="1405047"/>
                </a:cubicBezTo>
                <a:cubicBezTo>
                  <a:pt x="1940736" y="1405047"/>
                  <a:pt x="3049826" y="942548"/>
                  <a:pt x="3884734" y="183710"/>
                </a:cubicBezTo>
                <a:close/>
              </a:path>
            </a:pathLst>
          </a:custGeom>
          <a:solidFill>
            <a:srgbClr val="3B1E0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6bd92f82f0_1_82"/>
          <p:cNvSpPr txBox="1">
            <a:spLocks noGrp="1"/>
          </p:cNvSpPr>
          <p:nvPr>
            <p:ph type="ctrTitle"/>
          </p:nvPr>
        </p:nvSpPr>
        <p:spPr>
          <a:xfrm>
            <a:off x="2285998" y="2814638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b" anchorCtr="0">
            <a:sp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1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g6bd92f82f0_1_82"/>
          <p:cNvSpPr txBox="1">
            <a:spLocks noGrp="1"/>
          </p:cNvSpPr>
          <p:nvPr>
            <p:ph type="subTitle" idx="1"/>
          </p:nvPr>
        </p:nvSpPr>
        <p:spPr>
          <a:xfrm>
            <a:off x="2285998" y="5202238"/>
            <a:ext cx="68580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3" name="Google Shape;243;g6bd92f82f0_1_8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D645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g6bd92f82f0_1_8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D645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g6bd92f82f0_1_8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bd92f82f0_1_91"/>
          <p:cNvSpPr txBox="1">
            <a:spLocks noGrp="1"/>
          </p:cNvSpPr>
          <p:nvPr>
            <p:ph type="body" idx="1"/>
          </p:nvPr>
        </p:nvSpPr>
        <p:spPr>
          <a:xfrm>
            <a:off x="628650" y="2206487"/>
            <a:ext cx="7886700" cy="3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g6bd92f82f0_1_9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D645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g6bd92f82f0_1_9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D645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g6bd92f82f0_1_9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51" name="Google Shape;251;g6bd92f82f0_1_91"/>
          <p:cNvSpPr/>
          <p:nvPr/>
        </p:nvSpPr>
        <p:spPr>
          <a:xfrm>
            <a:off x="33844" y="-241"/>
            <a:ext cx="9110156" cy="1796838"/>
          </a:xfrm>
          <a:custGeom>
            <a:avLst/>
            <a:gdLst/>
            <a:ahLst/>
            <a:cxnLst/>
            <a:rect l="l" t="t" r="r" b="b"/>
            <a:pathLst>
              <a:path w="12146874" h="1796838" extrusionOk="0">
                <a:moveTo>
                  <a:pt x="0" y="0"/>
                </a:moveTo>
                <a:lnTo>
                  <a:pt x="12146874" y="0"/>
                </a:lnTo>
                <a:lnTo>
                  <a:pt x="12146874" y="1649741"/>
                </a:lnTo>
                <a:lnTo>
                  <a:pt x="11831094" y="1685569"/>
                </a:lnTo>
                <a:cubicBezTo>
                  <a:pt x="11022500" y="1758683"/>
                  <a:pt x="10189983" y="1796838"/>
                  <a:pt x="9339861" y="1796838"/>
                </a:cubicBezTo>
                <a:cubicBezTo>
                  <a:pt x="5939378" y="1796838"/>
                  <a:pt x="2820568" y="1186345"/>
                  <a:pt x="387845" y="170064"/>
                </a:cubicBezTo>
                <a:close/>
              </a:path>
            </a:pathLst>
          </a:custGeom>
          <a:solidFill>
            <a:srgbClr val="3B1E0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6bd92f82f0_1_91"/>
          <p:cNvSpPr/>
          <p:nvPr/>
        </p:nvSpPr>
        <p:spPr>
          <a:xfrm>
            <a:off x="3" y="60425"/>
            <a:ext cx="3296809" cy="1440895"/>
          </a:xfrm>
          <a:custGeom>
            <a:avLst/>
            <a:gdLst/>
            <a:ahLst/>
            <a:cxnLst/>
            <a:rect l="l" t="t" r="r" b="b"/>
            <a:pathLst>
              <a:path w="1468512" h="943303" extrusionOk="0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solidFill>
            <a:srgbClr val="FFB50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6bd92f82f0_1_91"/>
          <p:cNvSpPr txBox="1">
            <a:spLocks noGrp="1"/>
          </p:cNvSpPr>
          <p:nvPr>
            <p:ph type="title"/>
          </p:nvPr>
        </p:nvSpPr>
        <p:spPr>
          <a:xfrm>
            <a:off x="628650" y="15959"/>
            <a:ext cx="8515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g6bd92f82f0_1_91"/>
          <p:cNvSpPr txBox="1">
            <a:spLocks noGrp="1"/>
          </p:cNvSpPr>
          <p:nvPr>
            <p:ph type="subTitle" idx="2"/>
          </p:nvPr>
        </p:nvSpPr>
        <p:spPr>
          <a:xfrm>
            <a:off x="2285998" y="1018599"/>
            <a:ext cx="6858000" cy="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 txBox="1">
            <a:spLocks noGrp="1"/>
          </p:cNvSpPr>
          <p:nvPr>
            <p:ph type="body" idx="1"/>
          </p:nvPr>
        </p:nvSpPr>
        <p:spPr>
          <a:xfrm>
            <a:off x="628650" y="2206487"/>
            <a:ext cx="7886700" cy="3970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D645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D645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3" name="Google Shape;43;p25"/>
          <p:cNvSpPr/>
          <p:nvPr/>
        </p:nvSpPr>
        <p:spPr>
          <a:xfrm>
            <a:off x="33844" y="-241"/>
            <a:ext cx="9110156" cy="1796838"/>
          </a:xfrm>
          <a:custGeom>
            <a:avLst/>
            <a:gdLst/>
            <a:ahLst/>
            <a:cxnLst/>
            <a:rect l="l" t="t" r="r" b="b"/>
            <a:pathLst>
              <a:path w="12146874" h="1796838" extrusionOk="0">
                <a:moveTo>
                  <a:pt x="0" y="0"/>
                </a:moveTo>
                <a:lnTo>
                  <a:pt x="12146874" y="0"/>
                </a:lnTo>
                <a:lnTo>
                  <a:pt x="12146874" y="1649741"/>
                </a:lnTo>
                <a:lnTo>
                  <a:pt x="11831094" y="1685569"/>
                </a:lnTo>
                <a:cubicBezTo>
                  <a:pt x="11022500" y="1758683"/>
                  <a:pt x="10189983" y="1796838"/>
                  <a:pt x="9339861" y="1796838"/>
                </a:cubicBezTo>
                <a:cubicBezTo>
                  <a:pt x="5939378" y="1796838"/>
                  <a:pt x="2820568" y="1186345"/>
                  <a:pt x="387845" y="170064"/>
                </a:cubicBezTo>
                <a:close/>
              </a:path>
            </a:pathLst>
          </a:custGeom>
          <a:solidFill>
            <a:srgbClr val="3B1E0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5"/>
          <p:cNvSpPr/>
          <p:nvPr/>
        </p:nvSpPr>
        <p:spPr>
          <a:xfrm>
            <a:off x="3" y="60425"/>
            <a:ext cx="3296950" cy="1439984"/>
          </a:xfrm>
          <a:custGeom>
            <a:avLst/>
            <a:gdLst/>
            <a:ahLst/>
            <a:cxnLst/>
            <a:rect l="l" t="t" r="r" b="b"/>
            <a:pathLst>
              <a:path w="1468512" h="943303" extrusionOk="0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solidFill>
            <a:srgbClr val="FFB50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5"/>
          <p:cNvSpPr txBox="1">
            <a:spLocks noGrp="1"/>
          </p:cNvSpPr>
          <p:nvPr>
            <p:ph type="title"/>
          </p:nvPr>
        </p:nvSpPr>
        <p:spPr>
          <a:xfrm>
            <a:off x="628650" y="15959"/>
            <a:ext cx="85153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subTitle" idx="2"/>
          </p:nvPr>
        </p:nvSpPr>
        <p:spPr>
          <a:xfrm>
            <a:off x="2285998" y="1018599"/>
            <a:ext cx="6858000" cy="71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bd92f82f0_1_100"/>
          <p:cNvSpPr txBox="1">
            <a:spLocks noGrp="1"/>
          </p:cNvSpPr>
          <p:nvPr>
            <p:ph type="body" idx="1"/>
          </p:nvPr>
        </p:nvSpPr>
        <p:spPr>
          <a:xfrm>
            <a:off x="628650" y="2206487"/>
            <a:ext cx="7886700" cy="3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7" name="Google Shape;257;g6bd92f82f0_1_10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D645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g6bd92f82f0_1_10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D645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g6bd92f82f0_1_10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60" name="Google Shape;260;g6bd92f82f0_1_100"/>
          <p:cNvSpPr/>
          <p:nvPr/>
        </p:nvSpPr>
        <p:spPr>
          <a:xfrm>
            <a:off x="33844" y="-241"/>
            <a:ext cx="9110156" cy="1796838"/>
          </a:xfrm>
          <a:custGeom>
            <a:avLst/>
            <a:gdLst/>
            <a:ahLst/>
            <a:cxnLst/>
            <a:rect l="l" t="t" r="r" b="b"/>
            <a:pathLst>
              <a:path w="12146874" h="1796838" extrusionOk="0">
                <a:moveTo>
                  <a:pt x="0" y="0"/>
                </a:moveTo>
                <a:lnTo>
                  <a:pt x="12146874" y="0"/>
                </a:lnTo>
                <a:lnTo>
                  <a:pt x="12146874" y="1649741"/>
                </a:lnTo>
                <a:lnTo>
                  <a:pt x="11831094" y="1685569"/>
                </a:lnTo>
                <a:cubicBezTo>
                  <a:pt x="11022500" y="1758683"/>
                  <a:pt x="10189983" y="1796838"/>
                  <a:pt x="9339861" y="1796838"/>
                </a:cubicBezTo>
                <a:cubicBezTo>
                  <a:pt x="5939378" y="1796838"/>
                  <a:pt x="2820568" y="1186345"/>
                  <a:pt x="387845" y="170064"/>
                </a:cubicBezTo>
                <a:close/>
              </a:path>
            </a:pathLst>
          </a:custGeom>
          <a:solidFill>
            <a:srgbClr val="3B1E0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6bd92f82f0_1_100"/>
          <p:cNvSpPr/>
          <p:nvPr/>
        </p:nvSpPr>
        <p:spPr>
          <a:xfrm>
            <a:off x="3" y="60425"/>
            <a:ext cx="3296809" cy="1440895"/>
          </a:xfrm>
          <a:custGeom>
            <a:avLst/>
            <a:gdLst/>
            <a:ahLst/>
            <a:cxnLst/>
            <a:rect l="l" t="t" r="r" b="b"/>
            <a:pathLst>
              <a:path w="1468512" h="943303" extrusionOk="0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solidFill>
            <a:srgbClr val="6D645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6bd92f82f0_1_100"/>
          <p:cNvSpPr txBox="1">
            <a:spLocks noGrp="1"/>
          </p:cNvSpPr>
          <p:nvPr>
            <p:ph type="title"/>
          </p:nvPr>
        </p:nvSpPr>
        <p:spPr>
          <a:xfrm>
            <a:off x="628650" y="15959"/>
            <a:ext cx="8515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g6bd92f82f0_1_100"/>
          <p:cNvSpPr txBox="1">
            <a:spLocks noGrp="1"/>
          </p:cNvSpPr>
          <p:nvPr>
            <p:ph type="subTitle" idx="2"/>
          </p:nvPr>
        </p:nvSpPr>
        <p:spPr>
          <a:xfrm>
            <a:off x="2285998" y="1018599"/>
            <a:ext cx="6858000" cy="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bd92f82f0_1_109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g6bd92f82f0_1_109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7" name="Google Shape;267;g6bd92f82f0_1_10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g6bd92f82f0_1_10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g6bd92f82f0_1_10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bd92f82f0_1_11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g6bd92f82f0_1_1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3" name="Google Shape;273;g6bd92f82f0_1_11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4" name="Google Shape;274;g6bd92f82f0_1_1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g6bd92f82f0_1_1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g6bd92f82f0_1_1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bd92f82f0_1_12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g6bd92f82f0_1_12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80" name="Google Shape;280;g6bd92f82f0_1_12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1" name="Google Shape;281;g6bd92f82f0_1_12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82" name="Google Shape;282;g6bd92f82f0_1_12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3" name="Google Shape;283;g6bd92f82f0_1_1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g6bd92f82f0_1_1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g6bd92f82f0_1_1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bd92f82f0_1_13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g6bd92f82f0_1_1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g6bd92f82f0_1_1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g6bd92f82f0_1_1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bd92f82f0_1_13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g6bd92f82f0_1_13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g6bd92f82f0_1_13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bd92f82f0_1_14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g6bd92f82f0_1_140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98" name="Google Shape;298;g6bd92f82f0_1_140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299" name="Google Shape;299;g6bd92f82f0_1_14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g6bd92f82f0_1_14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g6bd92f82f0_1_14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bd92f82f0_1_14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g6bd92f82f0_1_147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5" name="Google Shape;305;g6bd92f82f0_1_147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306" name="Google Shape;306;g6bd92f82f0_1_14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g6bd92f82f0_1_14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g6bd92f82f0_1_14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bd92f82f0_1_15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g6bd92f82f0_1_154"/>
          <p:cNvSpPr txBox="1">
            <a:spLocks noGrp="1"/>
          </p:cNvSpPr>
          <p:nvPr>
            <p:ph type="body" idx="1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2" name="Google Shape;312;g6bd92f82f0_1_15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g6bd92f82f0_1_15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g6bd92f82f0_1_15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bd92f82f0_1_160"/>
          <p:cNvSpPr txBox="1">
            <a:spLocks noGrp="1"/>
          </p:cNvSpPr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g6bd92f82f0_1_160"/>
          <p:cNvSpPr txBox="1">
            <a:spLocks noGrp="1"/>
          </p:cNvSpPr>
          <p:nvPr>
            <p:ph type="body" idx="1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8" name="Google Shape;318;g6bd92f82f0_1_16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g6bd92f82f0_1_16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g6bd92f82f0_1_16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6"/>
          <p:cNvSpPr txBox="1">
            <a:spLocks noGrp="1"/>
          </p:cNvSpPr>
          <p:nvPr>
            <p:ph type="body" idx="1"/>
          </p:nvPr>
        </p:nvSpPr>
        <p:spPr>
          <a:xfrm>
            <a:off x="628650" y="2206487"/>
            <a:ext cx="7886700" cy="3970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D645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D645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2" name="Google Shape;52;p26"/>
          <p:cNvSpPr/>
          <p:nvPr/>
        </p:nvSpPr>
        <p:spPr>
          <a:xfrm>
            <a:off x="33844" y="-241"/>
            <a:ext cx="9110156" cy="1796838"/>
          </a:xfrm>
          <a:custGeom>
            <a:avLst/>
            <a:gdLst/>
            <a:ahLst/>
            <a:cxnLst/>
            <a:rect l="l" t="t" r="r" b="b"/>
            <a:pathLst>
              <a:path w="12146874" h="1796838" extrusionOk="0">
                <a:moveTo>
                  <a:pt x="0" y="0"/>
                </a:moveTo>
                <a:lnTo>
                  <a:pt x="12146874" y="0"/>
                </a:lnTo>
                <a:lnTo>
                  <a:pt x="12146874" y="1649741"/>
                </a:lnTo>
                <a:lnTo>
                  <a:pt x="11831094" y="1685569"/>
                </a:lnTo>
                <a:cubicBezTo>
                  <a:pt x="11022500" y="1758683"/>
                  <a:pt x="10189983" y="1796838"/>
                  <a:pt x="9339861" y="1796838"/>
                </a:cubicBezTo>
                <a:cubicBezTo>
                  <a:pt x="5939378" y="1796838"/>
                  <a:pt x="2820568" y="1186345"/>
                  <a:pt x="387845" y="170064"/>
                </a:cubicBezTo>
                <a:close/>
              </a:path>
            </a:pathLst>
          </a:custGeom>
          <a:solidFill>
            <a:srgbClr val="3B1E0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6"/>
          <p:cNvSpPr/>
          <p:nvPr/>
        </p:nvSpPr>
        <p:spPr>
          <a:xfrm>
            <a:off x="3" y="60425"/>
            <a:ext cx="3296950" cy="1439984"/>
          </a:xfrm>
          <a:custGeom>
            <a:avLst/>
            <a:gdLst/>
            <a:ahLst/>
            <a:cxnLst/>
            <a:rect l="l" t="t" r="r" b="b"/>
            <a:pathLst>
              <a:path w="1468512" h="943303" extrusionOk="0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solidFill>
            <a:srgbClr val="6D645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6"/>
          <p:cNvSpPr txBox="1">
            <a:spLocks noGrp="1"/>
          </p:cNvSpPr>
          <p:nvPr>
            <p:ph type="title"/>
          </p:nvPr>
        </p:nvSpPr>
        <p:spPr>
          <a:xfrm>
            <a:off x="628650" y="15959"/>
            <a:ext cx="85153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subTitle" idx="2"/>
          </p:nvPr>
        </p:nvSpPr>
        <p:spPr>
          <a:xfrm>
            <a:off x="2285998" y="1018599"/>
            <a:ext cx="6858000" cy="71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7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9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presentationgo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hyperlink" Target="http://www.presentationgo.com/" TargetMode="Externa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hyperlink" Target="http://www.presentationgo.com/" TargetMode="Externa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5" name="Google Shape;15;p22"/>
          <p:cNvGrpSpPr/>
          <p:nvPr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6" name="Google Shape;16;p22"/>
            <p:cNvSpPr txBox="1"/>
            <p:nvPr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By:</a:t>
              </a:r>
              <a:endParaRPr/>
            </a:p>
          </p:txBody>
        </p:sp>
        <p:sp>
          <p:nvSpPr>
            <p:cNvPr id="17" name="Google Shape;17;p22"/>
            <p:cNvSpPr txBox="1"/>
            <p:nvPr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.com</a:t>
              </a:r>
              <a:endParaRPr/>
            </a:p>
          </p:txBody>
        </p:sp>
        <p:pic>
          <p:nvPicPr>
            <p:cNvPr id="18" name="Google Shape;18;p22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22"/>
          <p:cNvSpPr/>
          <p:nvPr/>
        </p:nvSpPr>
        <p:spPr>
          <a:xfrm>
            <a:off x="-66674" y="6959601"/>
            <a:ext cx="126348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© </a:t>
            </a:r>
            <a:r>
              <a:rPr lang="en-US" sz="800" b="0" i="0" u="sng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16"/>
              </a:rPr>
              <a:t>presentationgo.com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bd92f82f0_3_76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g6bd92f82f0_3_76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g6bd92f82f0_3_76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g6bd92f82f0_3_76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g6bd92f82f0_3_76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19" name="Google Shape;119;g6bd92f82f0_3_760"/>
          <p:cNvGrpSpPr/>
          <p:nvPr/>
        </p:nvGrpSpPr>
        <p:grpSpPr>
          <a:xfrm>
            <a:off x="-1654908" y="-73804"/>
            <a:ext cx="1569273" cy="612223"/>
            <a:chOff x="-2096383" y="21447"/>
            <a:chExt cx="1569273" cy="612223"/>
          </a:xfrm>
        </p:grpSpPr>
        <p:sp>
          <p:nvSpPr>
            <p:cNvPr id="120" name="Google Shape;120;g6bd92f82f0_3_760"/>
            <p:cNvSpPr txBox="1"/>
            <p:nvPr/>
          </p:nvSpPr>
          <p:spPr>
            <a:xfrm>
              <a:off x="-2096383" y="21447"/>
              <a:ext cx="365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By:</a:t>
              </a:r>
              <a:endParaRPr/>
            </a:p>
          </p:txBody>
        </p:sp>
        <p:sp>
          <p:nvSpPr>
            <p:cNvPr id="121" name="Google Shape;121;g6bd92f82f0_3_760"/>
            <p:cNvSpPr txBox="1"/>
            <p:nvPr/>
          </p:nvSpPr>
          <p:spPr>
            <a:xfrm>
              <a:off x="-1002010" y="387370"/>
              <a:ext cx="474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.com</a:t>
              </a:r>
              <a:endParaRPr/>
            </a:p>
          </p:txBody>
        </p:sp>
        <p:pic>
          <p:nvPicPr>
            <p:cNvPr id="122" name="Google Shape;122;g6bd92f82f0_3_760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g6bd92f82f0_3_760"/>
          <p:cNvSpPr/>
          <p:nvPr/>
        </p:nvSpPr>
        <p:spPr>
          <a:xfrm>
            <a:off x="-66674" y="6959601"/>
            <a:ext cx="12636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© </a:t>
            </a:r>
            <a:r>
              <a:rPr lang="en-US" sz="800" b="0" i="0" u="sng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16"/>
              </a:rPr>
              <a:t>presentationgo.com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bd92f82f0_1_6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9" name="Google Shape;219;g6bd92f82f0_1_6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0" name="Google Shape;220;g6bd92f82f0_1_6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1" name="Google Shape;221;g6bd92f82f0_1_6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2" name="Google Shape;222;g6bd92f82f0_1_6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6D645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223" name="Google Shape;223;g6bd92f82f0_1_62"/>
          <p:cNvGrpSpPr/>
          <p:nvPr/>
        </p:nvGrpSpPr>
        <p:grpSpPr>
          <a:xfrm>
            <a:off x="-1654908" y="-73804"/>
            <a:ext cx="1569273" cy="612223"/>
            <a:chOff x="-2096383" y="21447"/>
            <a:chExt cx="1569273" cy="612223"/>
          </a:xfrm>
        </p:grpSpPr>
        <p:sp>
          <p:nvSpPr>
            <p:cNvPr id="224" name="Google Shape;224;g6bd92f82f0_1_62"/>
            <p:cNvSpPr txBox="1"/>
            <p:nvPr/>
          </p:nvSpPr>
          <p:spPr>
            <a:xfrm>
              <a:off x="-2096383" y="21447"/>
              <a:ext cx="365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By:</a:t>
              </a:r>
              <a:endParaRPr/>
            </a:p>
          </p:txBody>
        </p:sp>
        <p:sp>
          <p:nvSpPr>
            <p:cNvPr id="225" name="Google Shape;225;g6bd92f82f0_1_62"/>
            <p:cNvSpPr txBox="1"/>
            <p:nvPr/>
          </p:nvSpPr>
          <p:spPr>
            <a:xfrm>
              <a:off x="-1002010" y="387370"/>
              <a:ext cx="474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.com</a:t>
              </a:r>
              <a:endParaRPr/>
            </a:p>
          </p:txBody>
        </p:sp>
        <p:pic>
          <p:nvPicPr>
            <p:cNvPr id="226" name="Google Shape;226;g6bd92f82f0_1_62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g6bd92f82f0_1_62"/>
          <p:cNvSpPr/>
          <p:nvPr/>
        </p:nvSpPr>
        <p:spPr>
          <a:xfrm>
            <a:off x="-66674" y="6959601"/>
            <a:ext cx="12636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© </a:t>
            </a:r>
            <a:r>
              <a:rPr lang="en-US" sz="800" b="0" i="0" u="sng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16"/>
              </a:rPr>
              <a:t>presentationgo.com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articles/mortages-real-estate/11/factors-affecting-real-estate-market.as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ns.gov.uk/economy/inflationandpriceindices/bulletins/housepriceindex/april2019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"/>
          <p:cNvSpPr txBox="1">
            <a:spLocks noGrp="1"/>
          </p:cNvSpPr>
          <p:nvPr>
            <p:ph type="ctrTitle"/>
          </p:nvPr>
        </p:nvSpPr>
        <p:spPr>
          <a:xfrm>
            <a:off x="2285998" y="319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cap="none"/>
              <a:t>A Student’s Dilemma:</a:t>
            </a:r>
            <a:br>
              <a:rPr lang="en-US" cap="none"/>
            </a:br>
            <a:r>
              <a:rPr lang="en-US" cap="none"/>
              <a:t>Rent O</a:t>
            </a:r>
            <a:r>
              <a:rPr lang="en-US"/>
              <a:t>r</a:t>
            </a:r>
            <a:r>
              <a:rPr lang="en-US" cap="none"/>
              <a:t> Buy?</a:t>
            </a:r>
            <a:endParaRPr/>
          </a:p>
        </p:txBody>
      </p:sp>
      <p:sp>
        <p:nvSpPr>
          <p:cNvPr id="326" name="Google Shape;326;p1"/>
          <p:cNvSpPr txBox="1">
            <a:spLocks noGrp="1"/>
          </p:cNvSpPr>
          <p:nvPr>
            <p:ph type="subTitle" idx="1"/>
          </p:nvPr>
        </p:nvSpPr>
        <p:spPr>
          <a:xfrm>
            <a:off x="111642" y="5319195"/>
            <a:ext cx="29559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1700"/>
              <a:buNone/>
            </a:pPr>
            <a:r>
              <a:rPr lang="en-US" sz="1700" b="1" u="sng">
                <a:solidFill>
                  <a:srgbClr val="833C0B"/>
                </a:solidFill>
              </a:rPr>
              <a:t>OPIM 5641 - TEAM 8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833C0B"/>
              </a:buClr>
              <a:buSzPts val="1700"/>
              <a:buNone/>
            </a:pPr>
            <a:r>
              <a:rPr lang="en-US" sz="1700" b="1">
                <a:solidFill>
                  <a:srgbClr val="833C0B"/>
                </a:solidFill>
              </a:rPr>
              <a:t>ACHYUTH SANKINENI</a:t>
            </a:r>
            <a:endParaRPr sz="1700" b="1">
              <a:solidFill>
                <a:srgbClr val="833C0B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833C0B"/>
              </a:buClr>
              <a:buSzPts val="1700"/>
              <a:buNone/>
            </a:pPr>
            <a:r>
              <a:rPr lang="en-US" sz="1700" b="1">
                <a:solidFill>
                  <a:srgbClr val="833C0B"/>
                </a:solidFill>
              </a:rPr>
              <a:t>JULIA TREMBLAY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833C0B"/>
              </a:buClr>
              <a:buSzPts val="1700"/>
              <a:buNone/>
            </a:pPr>
            <a:r>
              <a:rPr lang="en-US" sz="1700" b="1">
                <a:solidFill>
                  <a:srgbClr val="833C0B"/>
                </a:solidFill>
              </a:rPr>
              <a:t>BIHENG YANG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833C0B"/>
              </a:buClr>
              <a:buSzPts val="1700"/>
              <a:buNone/>
            </a:pPr>
            <a:r>
              <a:rPr lang="en-US" sz="1700" b="1">
                <a:solidFill>
                  <a:srgbClr val="833C0B"/>
                </a:solidFill>
              </a:rPr>
              <a:t>ZIYI ZHAO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endParaRPr sz="1700" b="1">
              <a:solidFill>
                <a:srgbClr val="833C0B"/>
              </a:solidFill>
            </a:endParaRPr>
          </a:p>
        </p:txBody>
      </p:sp>
      <p:sp>
        <p:nvSpPr>
          <p:cNvPr id="327" name="Google Shape;327;p1"/>
          <p:cNvSpPr/>
          <p:nvPr/>
        </p:nvSpPr>
        <p:spPr>
          <a:xfrm>
            <a:off x="3" y="2814638"/>
            <a:ext cx="3296809" cy="1422029"/>
          </a:xfrm>
          <a:custGeom>
            <a:avLst/>
            <a:gdLst/>
            <a:ahLst/>
            <a:cxnLst/>
            <a:rect l="l" t="t" r="r" b="b"/>
            <a:pathLst>
              <a:path w="1468512" h="943303" extrusionOk="0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solidFill>
            <a:srgbClr val="FFB50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p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5862" b="15855"/>
          <a:stretch/>
        </p:blipFill>
        <p:spPr>
          <a:xfrm>
            <a:off x="2" y="0"/>
            <a:ext cx="9144000" cy="41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6bd92f82f0_3_649"/>
          <p:cNvSpPr txBox="1">
            <a:spLocks noGrp="1"/>
          </p:cNvSpPr>
          <p:nvPr>
            <p:ph type="sldNum" idx="12"/>
          </p:nvPr>
        </p:nvSpPr>
        <p:spPr>
          <a:xfrm>
            <a:off x="6987166" y="6392169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g6bd92f82f0_3_649"/>
          <p:cNvSpPr txBox="1">
            <a:spLocks noGrp="1"/>
          </p:cNvSpPr>
          <p:nvPr>
            <p:ph type="title"/>
          </p:nvPr>
        </p:nvSpPr>
        <p:spPr>
          <a:xfrm>
            <a:off x="3164752" y="73381"/>
            <a:ext cx="6115200" cy="12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BEST OR WORST SCENARIOS </a:t>
            </a:r>
            <a:endParaRPr/>
          </a:p>
        </p:txBody>
      </p:sp>
      <p:sp>
        <p:nvSpPr>
          <p:cNvPr id="418" name="Google Shape;418;g6bd92f82f0_3_649"/>
          <p:cNvSpPr txBox="1">
            <a:spLocks noGrp="1"/>
          </p:cNvSpPr>
          <p:nvPr>
            <p:ph type="subTitle" idx="2"/>
          </p:nvPr>
        </p:nvSpPr>
        <p:spPr>
          <a:xfrm>
            <a:off x="5124260" y="1018599"/>
            <a:ext cx="40197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b="1" u="sng"/>
              <a:t>HOUSE PRICE INCREASE RATE</a:t>
            </a:r>
            <a:endParaRPr/>
          </a:p>
        </p:txBody>
      </p:sp>
      <p:pic>
        <p:nvPicPr>
          <p:cNvPr id="419" name="Google Shape;419;g6bd92f82f0_3_649"/>
          <p:cNvPicPr preferRelativeResize="0"/>
          <p:nvPr/>
        </p:nvPicPr>
        <p:blipFill rotWithShape="1">
          <a:blip r:embed="rId3">
            <a:alphaModFix/>
          </a:blip>
          <a:srcRect t="21643" b="32874"/>
          <a:stretch/>
        </p:blipFill>
        <p:spPr>
          <a:xfrm>
            <a:off x="278677" y="1956354"/>
            <a:ext cx="4876179" cy="18197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20" name="Google Shape;420;g6bd92f82f0_3_649"/>
          <p:cNvSpPr/>
          <p:nvPr/>
        </p:nvSpPr>
        <p:spPr>
          <a:xfrm>
            <a:off x="2876455" y="2404314"/>
            <a:ext cx="1141800" cy="6093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D836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g6bd92f82f0_3_649"/>
          <p:cNvSpPr/>
          <p:nvPr/>
        </p:nvSpPr>
        <p:spPr>
          <a:xfrm>
            <a:off x="752402" y="3907459"/>
            <a:ext cx="203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B1E0E"/>
                </a:solidFill>
                <a:latin typeface="Arial"/>
                <a:ea typeface="Arial"/>
                <a:cs typeface="Arial"/>
                <a:sym typeface="Arial"/>
              </a:rPr>
              <a:t>Inclusive Charge</a:t>
            </a:r>
            <a:endParaRPr sz="1800">
              <a:solidFill>
                <a:srgbClr val="3B1E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g6bd92f82f0_3_649"/>
          <p:cNvSpPr/>
          <p:nvPr/>
        </p:nvSpPr>
        <p:spPr>
          <a:xfrm>
            <a:off x="4748541" y="3927416"/>
            <a:ext cx="5083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B1E0E"/>
                </a:solidFill>
                <a:latin typeface="Arial"/>
                <a:ea typeface="Arial"/>
                <a:cs typeface="Arial"/>
                <a:sym typeface="Arial"/>
              </a:rPr>
              <a:t>Non-inclusive Charge</a:t>
            </a:r>
            <a:endParaRPr sz="1800">
              <a:solidFill>
                <a:srgbClr val="3B1E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g6bd92f82f0_3_649"/>
          <p:cNvSpPr/>
          <p:nvPr/>
        </p:nvSpPr>
        <p:spPr>
          <a:xfrm>
            <a:off x="5451874" y="1962380"/>
            <a:ext cx="35853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B1E0E"/>
              </a:buClr>
              <a:buSzPts val="1600"/>
              <a:buFont typeface="Arial"/>
              <a:buChar char="•"/>
            </a:pPr>
            <a:r>
              <a:rPr lang="en-US" sz="1600" b="1">
                <a:solidFill>
                  <a:srgbClr val="3B1E0E"/>
                </a:solidFill>
                <a:latin typeface="Arial"/>
                <a:ea typeface="Arial"/>
                <a:cs typeface="Arial"/>
                <a:sym typeface="Arial"/>
              </a:rPr>
              <a:t>Fluctuations in house prices increase rate have significant impacts</a:t>
            </a:r>
            <a:endParaRPr/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rgbClr val="3B1E0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B1E0E"/>
              </a:buClr>
              <a:buSzPts val="1600"/>
              <a:buFont typeface="Arial"/>
              <a:buChar char="•"/>
            </a:pPr>
            <a:r>
              <a:rPr lang="en-US" sz="1600" b="1">
                <a:solidFill>
                  <a:srgbClr val="3B1E0E"/>
                </a:solidFill>
                <a:latin typeface="Arial"/>
                <a:ea typeface="Arial"/>
                <a:cs typeface="Arial"/>
                <a:sym typeface="Arial"/>
              </a:rPr>
              <a:t>Knowledge related to market should be considered</a:t>
            </a:r>
            <a:endParaRPr sz="1600" b="1">
              <a:solidFill>
                <a:srgbClr val="3B1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4" name="Google Shape;424;g6bd92f82f0_3_649"/>
          <p:cNvGrpSpPr/>
          <p:nvPr/>
        </p:nvGrpSpPr>
        <p:grpSpPr>
          <a:xfrm>
            <a:off x="1180204" y="4329745"/>
            <a:ext cx="3207042" cy="2396330"/>
            <a:chOff x="145436" y="59"/>
            <a:chExt cx="3207042" cy="2396330"/>
          </a:xfrm>
        </p:grpSpPr>
        <p:sp>
          <p:nvSpPr>
            <p:cNvPr id="425" name="Google Shape;425;g6bd92f82f0_3_649"/>
            <p:cNvSpPr/>
            <p:nvPr/>
          </p:nvSpPr>
          <p:spPr>
            <a:xfrm rot="2556521">
              <a:off x="1080141" y="1656863"/>
              <a:ext cx="376226" cy="5945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426" name="Google Shape;426;g6bd92f82f0_3_649"/>
            <p:cNvSpPr/>
            <p:nvPr/>
          </p:nvSpPr>
          <p:spPr>
            <a:xfrm>
              <a:off x="1129738" y="1156794"/>
              <a:ext cx="416400" cy="59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427" name="Google Shape;427;g6bd92f82f0_3_649"/>
            <p:cNvSpPr/>
            <p:nvPr/>
          </p:nvSpPr>
          <p:spPr>
            <a:xfrm rot="-2489380">
              <a:off x="1075030" y="653709"/>
              <a:ext cx="436538" cy="5971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428" name="Google Shape;428;g6bd92f82f0_3_649"/>
            <p:cNvSpPr/>
            <p:nvPr/>
          </p:nvSpPr>
          <p:spPr>
            <a:xfrm>
              <a:off x="145436" y="607588"/>
              <a:ext cx="1158000" cy="1158000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l="-12999" r="-12999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g6bd92f82f0_3_649"/>
            <p:cNvSpPr/>
            <p:nvPr/>
          </p:nvSpPr>
          <p:spPr>
            <a:xfrm>
              <a:off x="1375423" y="59"/>
              <a:ext cx="648300" cy="648300"/>
            </a:xfrm>
            <a:prstGeom prst="ellipse">
              <a:avLst/>
            </a:prstGeom>
            <a:solidFill>
              <a:srgbClr val="B9767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g6bd92f82f0_3_649"/>
            <p:cNvSpPr txBox="1"/>
            <p:nvPr/>
          </p:nvSpPr>
          <p:spPr>
            <a:xfrm>
              <a:off x="1470358" y="94994"/>
              <a:ext cx="458400" cy="45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" tIns="7600" rIns="760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Base</a:t>
              </a:r>
              <a:endPara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g6bd92f82f0_3_649"/>
            <p:cNvSpPr/>
            <p:nvPr/>
          </p:nvSpPr>
          <p:spPr>
            <a:xfrm>
              <a:off x="2088507" y="59"/>
              <a:ext cx="972300" cy="64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g6bd92f82f0_3_649"/>
            <p:cNvSpPr txBox="1"/>
            <p:nvPr/>
          </p:nvSpPr>
          <p:spPr>
            <a:xfrm>
              <a:off x="2088507" y="59"/>
              <a:ext cx="972300" cy="64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2% -&gt;   $49,534.08</a:t>
              </a:r>
              <a:endPara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g6bd92f82f0_3_649"/>
            <p:cNvSpPr/>
            <p:nvPr/>
          </p:nvSpPr>
          <p:spPr>
            <a:xfrm>
              <a:off x="1545997" y="839188"/>
              <a:ext cx="694800" cy="694800"/>
            </a:xfrm>
            <a:prstGeom prst="ellipse">
              <a:avLst/>
            </a:prstGeom>
            <a:solidFill>
              <a:srgbClr val="D83E3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g6bd92f82f0_3_649"/>
            <p:cNvSpPr txBox="1"/>
            <p:nvPr/>
          </p:nvSpPr>
          <p:spPr>
            <a:xfrm>
              <a:off x="1647748" y="940939"/>
              <a:ext cx="491400" cy="49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" tIns="7600" rIns="760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Optimistic</a:t>
              </a:r>
              <a:endParaRPr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g6bd92f82f0_3_649"/>
            <p:cNvSpPr/>
            <p:nvPr/>
          </p:nvSpPr>
          <p:spPr>
            <a:xfrm>
              <a:off x="2310278" y="839188"/>
              <a:ext cx="1042200" cy="6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g6bd92f82f0_3_649"/>
            <p:cNvSpPr txBox="1"/>
            <p:nvPr/>
          </p:nvSpPr>
          <p:spPr>
            <a:xfrm>
              <a:off x="2310278" y="839188"/>
              <a:ext cx="1042200" cy="6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10% -&gt; $109,922.25</a:t>
              </a:r>
              <a:endPara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g6bd92f82f0_3_649"/>
            <p:cNvSpPr/>
            <p:nvPr/>
          </p:nvSpPr>
          <p:spPr>
            <a:xfrm>
              <a:off x="1314917" y="1701589"/>
              <a:ext cx="694800" cy="694800"/>
            </a:xfrm>
            <a:prstGeom prst="ellipse">
              <a:avLst/>
            </a:prstGeom>
            <a:solidFill>
              <a:srgbClr val="FE0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g6bd92f82f0_3_649"/>
            <p:cNvSpPr txBox="1"/>
            <p:nvPr/>
          </p:nvSpPr>
          <p:spPr>
            <a:xfrm>
              <a:off x="1416668" y="1803340"/>
              <a:ext cx="491400" cy="49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" tIns="7600" rIns="760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Pessimistic</a:t>
              </a:r>
              <a:endPara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g6bd92f82f0_3_649"/>
            <p:cNvSpPr/>
            <p:nvPr/>
          </p:nvSpPr>
          <p:spPr>
            <a:xfrm>
              <a:off x="2079199" y="1701589"/>
              <a:ext cx="1042200" cy="6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g6bd92f82f0_3_649"/>
            <p:cNvSpPr txBox="1"/>
            <p:nvPr/>
          </p:nvSpPr>
          <p:spPr>
            <a:xfrm>
              <a:off x="2079199" y="1701589"/>
              <a:ext cx="1042200" cy="6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-2% -&gt; $22,701.85</a:t>
              </a:r>
              <a:endPara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" name="Google Shape;441;g6bd92f82f0_3_649"/>
          <p:cNvGrpSpPr/>
          <p:nvPr/>
        </p:nvGrpSpPr>
        <p:grpSpPr>
          <a:xfrm>
            <a:off x="5300292" y="4329745"/>
            <a:ext cx="3207042" cy="2396330"/>
            <a:chOff x="145436" y="59"/>
            <a:chExt cx="3207042" cy="2396330"/>
          </a:xfrm>
        </p:grpSpPr>
        <p:sp>
          <p:nvSpPr>
            <p:cNvPr id="442" name="Google Shape;442;g6bd92f82f0_3_649"/>
            <p:cNvSpPr/>
            <p:nvPr/>
          </p:nvSpPr>
          <p:spPr>
            <a:xfrm rot="2556521">
              <a:off x="1080141" y="1656863"/>
              <a:ext cx="376226" cy="5945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443" name="Google Shape;443;g6bd92f82f0_3_649"/>
            <p:cNvSpPr/>
            <p:nvPr/>
          </p:nvSpPr>
          <p:spPr>
            <a:xfrm>
              <a:off x="1129738" y="1156794"/>
              <a:ext cx="416400" cy="59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444" name="Google Shape;444;g6bd92f82f0_3_649"/>
            <p:cNvSpPr/>
            <p:nvPr/>
          </p:nvSpPr>
          <p:spPr>
            <a:xfrm rot="-2489380">
              <a:off x="1075030" y="653709"/>
              <a:ext cx="436538" cy="5971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445" name="Google Shape;445;g6bd92f82f0_3_649"/>
            <p:cNvSpPr/>
            <p:nvPr/>
          </p:nvSpPr>
          <p:spPr>
            <a:xfrm>
              <a:off x="145436" y="607588"/>
              <a:ext cx="1158000" cy="1158000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l="-12999" r="-12999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g6bd92f82f0_3_649"/>
            <p:cNvSpPr/>
            <p:nvPr/>
          </p:nvSpPr>
          <p:spPr>
            <a:xfrm>
              <a:off x="1375423" y="59"/>
              <a:ext cx="648300" cy="648300"/>
            </a:xfrm>
            <a:prstGeom prst="ellipse">
              <a:avLst/>
            </a:prstGeom>
            <a:solidFill>
              <a:srgbClr val="B9767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g6bd92f82f0_3_649"/>
            <p:cNvSpPr txBox="1"/>
            <p:nvPr/>
          </p:nvSpPr>
          <p:spPr>
            <a:xfrm>
              <a:off x="1470358" y="94994"/>
              <a:ext cx="458400" cy="45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" tIns="7600" rIns="760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Base</a:t>
              </a:r>
              <a:endPara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g6bd92f82f0_3_649"/>
            <p:cNvSpPr/>
            <p:nvPr/>
          </p:nvSpPr>
          <p:spPr>
            <a:xfrm>
              <a:off x="2088507" y="59"/>
              <a:ext cx="972300" cy="64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g6bd92f82f0_3_649"/>
            <p:cNvSpPr txBox="1"/>
            <p:nvPr/>
          </p:nvSpPr>
          <p:spPr>
            <a:xfrm>
              <a:off x="2088507" y="59"/>
              <a:ext cx="972300" cy="64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2% -&gt;   $44,782.45</a:t>
              </a:r>
              <a:endPara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g6bd92f82f0_3_649"/>
            <p:cNvSpPr/>
            <p:nvPr/>
          </p:nvSpPr>
          <p:spPr>
            <a:xfrm>
              <a:off x="1545997" y="839188"/>
              <a:ext cx="694800" cy="694800"/>
            </a:xfrm>
            <a:prstGeom prst="ellipse">
              <a:avLst/>
            </a:prstGeom>
            <a:solidFill>
              <a:srgbClr val="D83E3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g6bd92f82f0_3_649"/>
            <p:cNvSpPr txBox="1"/>
            <p:nvPr/>
          </p:nvSpPr>
          <p:spPr>
            <a:xfrm>
              <a:off x="1647748" y="940939"/>
              <a:ext cx="491400" cy="49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" tIns="7600" rIns="760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Optimistic</a:t>
              </a:r>
              <a:endPara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g6bd92f82f0_3_649"/>
            <p:cNvSpPr/>
            <p:nvPr/>
          </p:nvSpPr>
          <p:spPr>
            <a:xfrm>
              <a:off x="2310278" y="839188"/>
              <a:ext cx="1042200" cy="6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g6bd92f82f0_3_649"/>
            <p:cNvSpPr txBox="1"/>
            <p:nvPr/>
          </p:nvSpPr>
          <p:spPr>
            <a:xfrm>
              <a:off x="2310278" y="839188"/>
              <a:ext cx="1042200" cy="6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10% -&gt; $105,170.62</a:t>
              </a:r>
              <a:endPara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g6bd92f82f0_3_649"/>
            <p:cNvSpPr/>
            <p:nvPr/>
          </p:nvSpPr>
          <p:spPr>
            <a:xfrm>
              <a:off x="1314917" y="1701589"/>
              <a:ext cx="694800" cy="694800"/>
            </a:xfrm>
            <a:prstGeom prst="ellipse">
              <a:avLst/>
            </a:prstGeom>
            <a:solidFill>
              <a:srgbClr val="FE0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g6bd92f82f0_3_649"/>
            <p:cNvSpPr txBox="1"/>
            <p:nvPr/>
          </p:nvSpPr>
          <p:spPr>
            <a:xfrm>
              <a:off x="1416668" y="1803340"/>
              <a:ext cx="491400" cy="49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" tIns="7600" rIns="760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Pessimistic</a:t>
              </a:r>
              <a:endPara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g6bd92f82f0_3_649"/>
            <p:cNvSpPr/>
            <p:nvPr/>
          </p:nvSpPr>
          <p:spPr>
            <a:xfrm>
              <a:off x="2079199" y="1701589"/>
              <a:ext cx="1042200" cy="6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g6bd92f82f0_3_649"/>
            <p:cNvSpPr txBox="1"/>
            <p:nvPr/>
          </p:nvSpPr>
          <p:spPr>
            <a:xfrm>
              <a:off x="2079199" y="1701589"/>
              <a:ext cx="1042200" cy="6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-2% -&gt; $17,950.22</a:t>
              </a:r>
              <a:endPara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58" name="Google Shape;458;g6bd92f82f0_3_649"/>
          <p:cNvCxnSpPr/>
          <p:nvPr/>
        </p:nvCxnSpPr>
        <p:spPr>
          <a:xfrm rot="10800000" flipH="1">
            <a:off x="4018323" y="2136429"/>
            <a:ext cx="238200" cy="329700"/>
          </a:xfrm>
          <a:prstGeom prst="straightConnector1">
            <a:avLst/>
          </a:prstGeom>
          <a:noFill/>
          <a:ln w="28575" cap="flat" cmpd="sng">
            <a:solidFill>
              <a:srgbClr val="9D8368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59" name="Google Shape;459;g6bd92f82f0_3_649"/>
          <p:cNvCxnSpPr/>
          <p:nvPr/>
        </p:nvCxnSpPr>
        <p:spPr>
          <a:xfrm flipH="1">
            <a:off x="2579457" y="2916028"/>
            <a:ext cx="297000" cy="365400"/>
          </a:xfrm>
          <a:prstGeom prst="straightConnector1">
            <a:avLst/>
          </a:prstGeom>
          <a:noFill/>
          <a:ln w="28575" cap="flat" cmpd="sng">
            <a:solidFill>
              <a:srgbClr val="9D8368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0" name="Google Shape;460;g6bd92f82f0_3_649"/>
          <p:cNvSpPr txBox="1"/>
          <p:nvPr/>
        </p:nvSpPr>
        <p:spPr>
          <a:xfrm>
            <a:off x="4164727" y="1894806"/>
            <a:ext cx="583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10%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g6bd92f82f0_3_649"/>
          <p:cNvSpPr txBox="1"/>
          <p:nvPr/>
        </p:nvSpPr>
        <p:spPr>
          <a:xfrm>
            <a:off x="2207465" y="3188942"/>
            <a:ext cx="53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-2%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6bd92f82f0_3_698"/>
          <p:cNvSpPr txBox="1">
            <a:spLocks noGrp="1"/>
          </p:cNvSpPr>
          <p:nvPr>
            <p:ph type="sldNum" idx="12"/>
          </p:nvPr>
        </p:nvSpPr>
        <p:spPr>
          <a:xfrm>
            <a:off x="6987166" y="6392169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g6bd92f82f0_3_698"/>
          <p:cNvSpPr txBox="1">
            <a:spLocks noGrp="1"/>
          </p:cNvSpPr>
          <p:nvPr>
            <p:ph type="title"/>
          </p:nvPr>
        </p:nvSpPr>
        <p:spPr>
          <a:xfrm>
            <a:off x="3164752" y="73381"/>
            <a:ext cx="6115200" cy="12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BEST OR WORST SCENARIOS </a:t>
            </a:r>
            <a:endParaRPr/>
          </a:p>
        </p:txBody>
      </p:sp>
      <p:sp>
        <p:nvSpPr>
          <p:cNvPr id="468" name="Google Shape;468;g6bd92f82f0_3_698"/>
          <p:cNvSpPr txBox="1">
            <a:spLocks noGrp="1"/>
          </p:cNvSpPr>
          <p:nvPr>
            <p:ph type="subTitle" idx="2"/>
          </p:nvPr>
        </p:nvSpPr>
        <p:spPr>
          <a:xfrm>
            <a:off x="5124260" y="1018599"/>
            <a:ext cx="40197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b="1" u="sng"/>
              <a:t>PROPERTY TAX</a:t>
            </a:r>
            <a:endParaRPr/>
          </a:p>
        </p:txBody>
      </p:sp>
      <p:sp>
        <p:nvSpPr>
          <p:cNvPr id="469" name="Google Shape;469;g6bd92f82f0_3_698"/>
          <p:cNvSpPr/>
          <p:nvPr/>
        </p:nvSpPr>
        <p:spPr>
          <a:xfrm>
            <a:off x="461087" y="2069383"/>
            <a:ext cx="203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B1E0E"/>
                </a:solidFill>
                <a:latin typeface="Arial"/>
                <a:ea typeface="Arial"/>
                <a:cs typeface="Arial"/>
                <a:sym typeface="Arial"/>
              </a:rPr>
              <a:t>Inclusive Charge</a:t>
            </a:r>
            <a:endParaRPr sz="1800">
              <a:solidFill>
                <a:srgbClr val="3B1E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g6bd92f82f0_3_698"/>
          <p:cNvSpPr/>
          <p:nvPr/>
        </p:nvSpPr>
        <p:spPr>
          <a:xfrm>
            <a:off x="4572000" y="2069383"/>
            <a:ext cx="5083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B1E0E"/>
                </a:solidFill>
                <a:latin typeface="Arial"/>
                <a:ea typeface="Arial"/>
                <a:cs typeface="Arial"/>
                <a:sym typeface="Arial"/>
              </a:rPr>
              <a:t>Non-inclusive Charge</a:t>
            </a:r>
            <a:endParaRPr sz="1800">
              <a:solidFill>
                <a:srgbClr val="3B1E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1" name="Google Shape;471;g6bd92f82f0_3_698"/>
          <p:cNvGrpSpPr/>
          <p:nvPr/>
        </p:nvGrpSpPr>
        <p:grpSpPr>
          <a:xfrm>
            <a:off x="904369" y="2702389"/>
            <a:ext cx="3176008" cy="2395761"/>
            <a:chOff x="160915" y="418"/>
            <a:chExt cx="3176008" cy="2395761"/>
          </a:xfrm>
        </p:grpSpPr>
        <p:sp>
          <p:nvSpPr>
            <p:cNvPr id="472" name="Google Shape;472;g6bd92f82f0_3_698"/>
            <p:cNvSpPr/>
            <p:nvPr/>
          </p:nvSpPr>
          <p:spPr>
            <a:xfrm rot="2556105">
              <a:off x="1087719" y="1663696"/>
              <a:ext cx="370070" cy="5902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473" name="Google Shape;473;g6bd92f82f0_3_698"/>
            <p:cNvSpPr/>
            <p:nvPr/>
          </p:nvSpPr>
          <p:spPr>
            <a:xfrm>
              <a:off x="1136506" y="1168693"/>
              <a:ext cx="410100" cy="5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474" name="Google Shape;474;g6bd92f82f0_3_698"/>
            <p:cNvSpPr/>
            <p:nvPr/>
          </p:nvSpPr>
          <p:spPr>
            <a:xfrm rot="-2556105">
              <a:off x="1087622" y="673766"/>
              <a:ext cx="370070" cy="5902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475" name="Google Shape;475;g6bd92f82f0_3_698"/>
            <p:cNvSpPr/>
            <p:nvPr/>
          </p:nvSpPr>
          <p:spPr>
            <a:xfrm>
              <a:off x="160915" y="624347"/>
              <a:ext cx="1147800" cy="114780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g6bd92f82f0_3_698"/>
            <p:cNvSpPr/>
            <p:nvPr/>
          </p:nvSpPr>
          <p:spPr>
            <a:xfrm>
              <a:off x="1317816" y="418"/>
              <a:ext cx="688800" cy="688800"/>
            </a:xfrm>
            <a:prstGeom prst="ellipse">
              <a:avLst/>
            </a:prstGeom>
            <a:solidFill>
              <a:srgbClr val="B9767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g6bd92f82f0_3_698"/>
            <p:cNvSpPr txBox="1"/>
            <p:nvPr/>
          </p:nvSpPr>
          <p:spPr>
            <a:xfrm>
              <a:off x="1418667" y="101269"/>
              <a:ext cx="486900" cy="48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" tIns="7600" rIns="760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Base</a:t>
              </a:r>
              <a:endPara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g6bd92f82f0_3_698"/>
            <p:cNvSpPr/>
            <p:nvPr/>
          </p:nvSpPr>
          <p:spPr>
            <a:xfrm>
              <a:off x="2075333" y="418"/>
              <a:ext cx="1032900" cy="68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g6bd92f82f0_3_698"/>
            <p:cNvSpPr txBox="1"/>
            <p:nvPr/>
          </p:nvSpPr>
          <p:spPr>
            <a:xfrm>
              <a:off x="2075333" y="418"/>
              <a:ext cx="1032900" cy="68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lang="en-US" sz="15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1.4427% -&gt;   $49,534.08</a:t>
              </a:r>
              <a:endPara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g6bd92f82f0_3_698"/>
            <p:cNvSpPr/>
            <p:nvPr/>
          </p:nvSpPr>
          <p:spPr>
            <a:xfrm>
              <a:off x="1546505" y="853898"/>
              <a:ext cx="688800" cy="688800"/>
            </a:xfrm>
            <a:prstGeom prst="ellipse">
              <a:avLst/>
            </a:prstGeom>
            <a:solidFill>
              <a:srgbClr val="D83E3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g6bd92f82f0_3_698"/>
            <p:cNvSpPr txBox="1"/>
            <p:nvPr/>
          </p:nvSpPr>
          <p:spPr>
            <a:xfrm>
              <a:off x="1647356" y="954749"/>
              <a:ext cx="486900" cy="48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" tIns="7600" rIns="760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Optimistic</a:t>
              </a:r>
              <a:endPara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g6bd92f82f0_3_698"/>
            <p:cNvSpPr/>
            <p:nvPr/>
          </p:nvSpPr>
          <p:spPr>
            <a:xfrm>
              <a:off x="2304023" y="853898"/>
              <a:ext cx="1032900" cy="68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g6bd92f82f0_3_698"/>
            <p:cNvSpPr txBox="1"/>
            <p:nvPr/>
          </p:nvSpPr>
          <p:spPr>
            <a:xfrm>
              <a:off x="2304023" y="853898"/>
              <a:ext cx="1032900" cy="68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lang="en-US" sz="15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1% -&gt; $52,822.12</a:t>
              </a:r>
              <a:endPara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g6bd92f82f0_3_698"/>
            <p:cNvSpPr/>
            <p:nvPr/>
          </p:nvSpPr>
          <p:spPr>
            <a:xfrm>
              <a:off x="1317816" y="1707379"/>
              <a:ext cx="688800" cy="688800"/>
            </a:xfrm>
            <a:prstGeom prst="ellipse">
              <a:avLst/>
            </a:prstGeom>
            <a:solidFill>
              <a:srgbClr val="FE0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g6bd92f82f0_3_698"/>
            <p:cNvSpPr txBox="1"/>
            <p:nvPr/>
          </p:nvSpPr>
          <p:spPr>
            <a:xfrm>
              <a:off x="1418667" y="1808230"/>
              <a:ext cx="486900" cy="48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" tIns="7600" rIns="760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Pessimistic</a:t>
              </a:r>
              <a:endPara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g6bd92f82f0_3_698"/>
            <p:cNvSpPr/>
            <p:nvPr/>
          </p:nvSpPr>
          <p:spPr>
            <a:xfrm>
              <a:off x="2075333" y="1707379"/>
              <a:ext cx="1032900" cy="68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g6bd92f82f0_3_698"/>
            <p:cNvSpPr txBox="1"/>
            <p:nvPr/>
          </p:nvSpPr>
          <p:spPr>
            <a:xfrm>
              <a:off x="2075333" y="1707379"/>
              <a:ext cx="1032900" cy="68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lang="en-US" sz="15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2% -&gt; $45,394.87</a:t>
              </a:r>
              <a:endPara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" name="Google Shape;488;g6bd92f82f0_3_698"/>
          <p:cNvGrpSpPr/>
          <p:nvPr/>
        </p:nvGrpSpPr>
        <p:grpSpPr>
          <a:xfrm>
            <a:off x="4973314" y="2702389"/>
            <a:ext cx="3176008" cy="2395761"/>
            <a:chOff x="160915" y="418"/>
            <a:chExt cx="3176008" cy="2395761"/>
          </a:xfrm>
        </p:grpSpPr>
        <p:sp>
          <p:nvSpPr>
            <p:cNvPr id="489" name="Google Shape;489;g6bd92f82f0_3_698"/>
            <p:cNvSpPr/>
            <p:nvPr/>
          </p:nvSpPr>
          <p:spPr>
            <a:xfrm rot="2556105">
              <a:off x="1087719" y="1663696"/>
              <a:ext cx="370070" cy="5902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490" name="Google Shape;490;g6bd92f82f0_3_698"/>
            <p:cNvSpPr/>
            <p:nvPr/>
          </p:nvSpPr>
          <p:spPr>
            <a:xfrm>
              <a:off x="1136506" y="1168693"/>
              <a:ext cx="410100" cy="5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491" name="Google Shape;491;g6bd92f82f0_3_698"/>
            <p:cNvSpPr/>
            <p:nvPr/>
          </p:nvSpPr>
          <p:spPr>
            <a:xfrm rot="-2556105">
              <a:off x="1087622" y="673766"/>
              <a:ext cx="370070" cy="5902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492" name="Google Shape;492;g6bd92f82f0_3_698"/>
            <p:cNvSpPr/>
            <p:nvPr/>
          </p:nvSpPr>
          <p:spPr>
            <a:xfrm>
              <a:off x="160915" y="624347"/>
              <a:ext cx="1147800" cy="114780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g6bd92f82f0_3_698"/>
            <p:cNvSpPr/>
            <p:nvPr/>
          </p:nvSpPr>
          <p:spPr>
            <a:xfrm>
              <a:off x="1317816" y="418"/>
              <a:ext cx="688800" cy="688800"/>
            </a:xfrm>
            <a:prstGeom prst="ellipse">
              <a:avLst/>
            </a:prstGeom>
            <a:solidFill>
              <a:srgbClr val="B9767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g6bd92f82f0_3_698"/>
            <p:cNvSpPr txBox="1"/>
            <p:nvPr/>
          </p:nvSpPr>
          <p:spPr>
            <a:xfrm>
              <a:off x="1418667" y="101269"/>
              <a:ext cx="486900" cy="48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" tIns="7600" rIns="760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Base</a:t>
              </a:r>
              <a:endPara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g6bd92f82f0_3_698"/>
            <p:cNvSpPr/>
            <p:nvPr/>
          </p:nvSpPr>
          <p:spPr>
            <a:xfrm>
              <a:off x="2075333" y="418"/>
              <a:ext cx="1032900" cy="68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g6bd92f82f0_3_698"/>
            <p:cNvSpPr txBox="1"/>
            <p:nvPr/>
          </p:nvSpPr>
          <p:spPr>
            <a:xfrm>
              <a:off x="2075333" y="418"/>
              <a:ext cx="1032900" cy="68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lang="en-US" sz="15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1.4427% -&gt;   $44,782.45</a:t>
              </a:r>
              <a:endPara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g6bd92f82f0_3_698"/>
            <p:cNvSpPr/>
            <p:nvPr/>
          </p:nvSpPr>
          <p:spPr>
            <a:xfrm>
              <a:off x="1546505" y="853898"/>
              <a:ext cx="688800" cy="688800"/>
            </a:xfrm>
            <a:prstGeom prst="ellipse">
              <a:avLst/>
            </a:prstGeom>
            <a:solidFill>
              <a:srgbClr val="D83E3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g6bd92f82f0_3_698"/>
            <p:cNvSpPr txBox="1"/>
            <p:nvPr/>
          </p:nvSpPr>
          <p:spPr>
            <a:xfrm>
              <a:off x="1647356" y="954749"/>
              <a:ext cx="486900" cy="48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" tIns="7600" rIns="760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Optimistic</a:t>
              </a:r>
              <a:endPara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g6bd92f82f0_3_698"/>
            <p:cNvSpPr/>
            <p:nvPr/>
          </p:nvSpPr>
          <p:spPr>
            <a:xfrm>
              <a:off x="2304023" y="853898"/>
              <a:ext cx="1032900" cy="68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g6bd92f82f0_3_698"/>
            <p:cNvSpPr txBox="1"/>
            <p:nvPr/>
          </p:nvSpPr>
          <p:spPr>
            <a:xfrm>
              <a:off x="2304023" y="853898"/>
              <a:ext cx="1032900" cy="68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lang="en-US" sz="15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1% -&gt; $48,070.49</a:t>
              </a:r>
              <a:endPara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g6bd92f82f0_3_698"/>
            <p:cNvSpPr/>
            <p:nvPr/>
          </p:nvSpPr>
          <p:spPr>
            <a:xfrm>
              <a:off x="1317816" y="1707379"/>
              <a:ext cx="688800" cy="688800"/>
            </a:xfrm>
            <a:prstGeom prst="ellipse">
              <a:avLst/>
            </a:prstGeom>
            <a:solidFill>
              <a:srgbClr val="FE0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g6bd92f82f0_3_698"/>
            <p:cNvSpPr txBox="1"/>
            <p:nvPr/>
          </p:nvSpPr>
          <p:spPr>
            <a:xfrm>
              <a:off x="1418667" y="1808230"/>
              <a:ext cx="486900" cy="48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" tIns="7600" rIns="760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Pessimistic</a:t>
              </a:r>
              <a:endPara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g6bd92f82f0_3_698"/>
            <p:cNvSpPr/>
            <p:nvPr/>
          </p:nvSpPr>
          <p:spPr>
            <a:xfrm>
              <a:off x="2075333" y="1707379"/>
              <a:ext cx="1032900" cy="68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g6bd92f82f0_3_698"/>
            <p:cNvSpPr txBox="1"/>
            <p:nvPr/>
          </p:nvSpPr>
          <p:spPr>
            <a:xfrm>
              <a:off x="2075333" y="1707379"/>
              <a:ext cx="1032900" cy="68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lang="en-US" sz="15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2% -&gt; $40,643.24</a:t>
              </a:r>
              <a:endPara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5" name="Google Shape;505;g6bd92f82f0_3_698"/>
          <p:cNvSpPr/>
          <p:nvPr/>
        </p:nvSpPr>
        <p:spPr>
          <a:xfrm>
            <a:off x="1372014" y="5452907"/>
            <a:ext cx="7100700" cy="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1E0E"/>
              </a:buClr>
              <a:buSzPts val="1600"/>
              <a:buFont typeface="Arial"/>
              <a:buChar char="•"/>
            </a:pPr>
            <a:r>
              <a:rPr lang="en-US" sz="1600" b="1">
                <a:solidFill>
                  <a:srgbClr val="3B1E0E"/>
                </a:solidFill>
                <a:latin typeface="Arial"/>
                <a:ea typeface="Arial"/>
                <a:cs typeface="Arial"/>
                <a:sym typeface="Arial"/>
              </a:rPr>
              <a:t>Changes in property tax have a significant impacts.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1E0E"/>
              </a:buClr>
              <a:buSzPts val="1600"/>
              <a:buFont typeface="Arial"/>
              <a:buChar char="•"/>
            </a:pPr>
            <a:r>
              <a:rPr lang="en-US" sz="1600" b="1">
                <a:solidFill>
                  <a:srgbClr val="3B1E0E"/>
                </a:solidFill>
                <a:latin typeface="Arial"/>
                <a:ea typeface="Arial"/>
                <a:cs typeface="Arial"/>
                <a:sym typeface="Arial"/>
              </a:rPr>
              <a:t>Understanding of the tax rate policy and possible future trends.</a:t>
            </a:r>
            <a:endParaRPr sz="1600" b="1">
              <a:solidFill>
                <a:srgbClr val="3B1E0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6bd92f82f0_3_741"/>
          <p:cNvSpPr txBox="1">
            <a:spLocks noGrp="1"/>
          </p:cNvSpPr>
          <p:nvPr>
            <p:ph type="sldNum" idx="12"/>
          </p:nvPr>
        </p:nvSpPr>
        <p:spPr>
          <a:xfrm>
            <a:off x="6657368" y="6406734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g6bd92f82f0_3_741"/>
          <p:cNvSpPr txBox="1">
            <a:spLocks noGrp="1"/>
          </p:cNvSpPr>
          <p:nvPr>
            <p:ph type="title"/>
          </p:nvPr>
        </p:nvSpPr>
        <p:spPr>
          <a:xfrm>
            <a:off x="2188029" y="760996"/>
            <a:ext cx="7023300" cy="11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/>
              <a:t>III(2) BREAK EVEN ANALYSIS</a:t>
            </a:r>
            <a:r>
              <a:rPr lang="en-US" sz="4000" b="0"/>
              <a:t/>
            </a:r>
            <a:br>
              <a:rPr lang="en-US" sz="4000" b="0"/>
            </a:br>
            <a:r>
              <a:rPr lang="en-US" sz="4000"/>
              <a:t/>
            </a:r>
            <a:br>
              <a:rPr lang="en-US" sz="4000"/>
            </a:br>
            <a:endParaRPr sz="4000"/>
          </a:p>
        </p:txBody>
      </p:sp>
      <p:pic>
        <p:nvPicPr>
          <p:cNvPr id="512" name="Google Shape;512;g6bd92f82f0_3_7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3751" y="3683166"/>
            <a:ext cx="7182157" cy="9360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513" name="Google Shape;513;g6bd92f82f0_3_7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751" y="5250133"/>
            <a:ext cx="7182156" cy="95874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514" name="Google Shape;514;g6bd92f82f0_3_741"/>
          <p:cNvSpPr/>
          <p:nvPr/>
        </p:nvSpPr>
        <p:spPr>
          <a:xfrm>
            <a:off x="4183072" y="3254556"/>
            <a:ext cx="400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$230.19 for each person per month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g6bd92f82f0_3_741"/>
          <p:cNvSpPr/>
          <p:nvPr/>
        </p:nvSpPr>
        <p:spPr>
          <a:xfrm>
            <a:off x="4175980" y="4737785"/>
            <a:ext cx="400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$187.68 for each person per month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6" name="Google Shape;516;g6bd92f82f0_3_741"/>
          <p:cNvGrpSpPr/>
          <p:nvPr/>
        </p:nvGrpSpPr>
        <p:grpSpPr>
          <a:xfrm>
            <a:off x="801955" y="1772467"/>
            <a:ext cx="2865600" cy="1322046"/>
            <a:chOff x="977282" y="1861946"/>
            <a:chExt cx="2865600" cy="1322046"/>
          </a:xfrm>
        </p:grpSpPr>
        <p:sp>
          <p:nvSpPr>
            <p:cNvPr id="517" name="Google Shape;517;g6bd92f82f0_3_741"/>
            <p:cNvSpPr/>
            <p:nvPr/>
          </p:nvSpPr>
          <p:spPr>
            <a:xfrm>
              <a:off x="1021799" y="1899562"/>
              <a:ext cx="1146300" cy="636900"/>
            </a:xfrm>
            <a:prstGeom prst="roundRect">
              <a:avLst>
                <a:gd name="adj" fmla="val 10000"/>
              </a:avLst>
            </a:prstGeom>
            <a:solidFill>
              <a:srgbClr val="E0E0E0">
                <a:alpha val="89800"/>
              </a:srgbClr>
            </a:solidFill>
            <a:ln w="12700" cap="flat" cmpd="sng">
              <a:solidFill>
                <a:srgbClr val="E0E0E0">
                  <a:alpha val="898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g6bd92f82f0_3_741"/>
            <p:cNvSpPr txBox="1"/>
            <p:nvPr/>
          </p:nvSpPr>
          <p:spPr>
            <a:xfrm>
              <a:off x="1040450" y="1918213"/>
              <a:ext cx="1108800" cy="59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rPr lang="en-US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Renting</a:t>
              </a:r>
              <a:endParaRPr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g6bd92f82f0_3_741"/>
            <p:cNvSpPr/>
            <p:nvPr/>
          </p:nvSpPr>
          <p:spPr>
            <a:xfrm>
              <a:off x="2650366" y="1861946"/>
              <a:ext cx="1146300" cy="636900"/>
            </a:xfrm>
            <a:prstGeom prst="roundRect">
              <a:avLst>
                <a:gd name="adj" fmla="val 10000"/>
              </a:avLst>
            </a:prstGeom>
            <a:solidFill>
              <a:srgbClr val="EBD7D7">
                <a:alpha val="89800"/>
              </a:srgbClr>
            </a:solidFill>
            <a:ln w="12700" cap="flat" cmpd="sng">
              <a:solidFill>
                <a:srgbClr val="EBD7D7">
                  <a:alpha val="898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g6bd92f82f0_3_741"/>
            <p:cNvSpPr txBox="1"/>
            <p:nvPr/>
          </p:nvSpPr>
          <p:spPr>
            <a:xfrm>
              <a:off x="2669017" y="1880597"/>
              <a:ext cx="1108800" cy="59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rPr lang="en-US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Buying</a:t>
              </a:r>
              <a:endParaRPr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g6bd92f82f0_3_741"/>
            <p:cNvSpPr/>
            <p:nvPr/>
          </p:nvSpPr>
          <p:spPr>
            <a:xfrm>
              <a:off x="2171278" y="2706392"/>
              <a:ext cx="477600" cy="477600"/>
            </a:xfrm>
            <a:prstGeom prst="triangle">
              <a:avLst>
                <a:gd name="adj" fmla="val 50000"/>
              </a:avLst>
            </a:prstGeom>
            <a:solidFill>
              <a:srgbClr val="F5CFCF">
                <a:alpha val="89800"/>
              </a:srgbClr>
            </a:solidFill>
            <a:ln w="12700" cap="flat" cmpd="sng">
              <a:solidFill>
                <a:srgbClr val="F5CFCF">
                  <a:alpha val="898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g6bd92f82f0_3_741"/>
            <p:cNvSpPr/>
            <p:nvPr/>
          </p:nvSpPr>
          <p:spPr>
            <a:xfrm>
              <a:off x="977282" y="2506437"/>
              <a:ext cx="2865600" cy="193500"/>
            </a:xfrm>
            <a:prstGeom prst="rect">
              <a:avLst/>
            </a:prstGeom>
            <a:solidFill>
              <a:srgbClr val="FEC9C9">
                <a:alpha val="89800"/>
              </a:srgbClr>
            </a:solidFill>
            <a:ln w="12700" cap="flat" cmpd="sng">
              <a:solidFill>
                <a:srgbClr val="FEC9C9">
                  <a:alpha val="898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3" name="Google Shape;523;g6bd92f82f0_3_741"/>
          <p:cNvSpPr txBox="1"/>
          <p:nvPr/>
        </p:nvSpPr>
        <p:spPr>
          <a:xfrm>
            <a:off x="937953" y="2338149"/>
            <a:ext cx="2593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 Even Point = $8613.95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g6bd92f82f0_3_741"/>
          <p:cNvSpPr/>
          <p:nvPr/>
        </p:nvSpPr>
        <p:spPr>
          <a:xfrm>
            <a:off x="954703" y="3266453"/>
            <a:ext cx="203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B1E0E"/>
                </a:solidFill>
                <a:latin typeface="Arial"/>
                <a:ea typeface="Arial"/>
                <a:cs typeface="Arial"/>
                <a:sym typeface="Arial"/>
              </a:rPr>
              <a:t>Inclusive Charge</a:t>
            </a:r>
            <a:endParaRPr sz="1800">
              <a:solidFill>
                <a:srgbClr val="3B1E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g6bd92f82f0_3_741"/>
          <p:cNvSpPr/>
          <p:nvPr/>
        </p:nvSpPr>
        <p:spPr>
          <a:xfrm>
            <a:off x="954703" y="4714520"/>
            <a:ext cx="5083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B1E0E"/>
                </a:solidFill>
                <a:latin typeface="Arial"/>
                <a:ea typeface="Arial"/>
                <a:cs typeface="Arial"/>
                <a:sym typeface="Arial"/>
              </a:rPr>
              <a:t>Non-inclusive Charge</a:t>
            </a:r>
            <a:endParaRPr sz="1800">
              <a:solidFill>
                <a:srgbClr val="3B1E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0"/>
          <p:cNvSpPr txBox="1">
            <a:spLocks noGrp="1"/>
          </p:cNvSpPr>
          <p:nvPr>
            <p:ph type="sldNum" idx="12"/>
          </p:nvPr>
        </p:nvSpPr>
        <p:spPr>
          <a:xfrm>
            <a:off x="643079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10"/>
          <p:cNvSpPr txBox="1">
            <a:spLocks noGrp="1"/>
          </p:cNvSpPr>
          <p:nvPr>
            <p:ph type="title"/>
          </p:nvPr>
        </p:nvSpPr>
        <p:spPr>
          <a:xfrm>
            <a:off x="1314799" y="671568"/>
            <a:ext cx="7912800" cy="11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latin typeface="Arial"/>
                <a:ea typeface="Arial"/>
                <a:cs typeface="Arial"/>
                <a:sym typeface="Arial"/>
              </a:rPr>
              <a:t>III(3) OPTIMIZATION ANALYSIS</a:t>
            </a:r>
            <a:endParaRPr sz="4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endParaRPr sz="4000" dirty="0"/>
          </a:p>
        </p:txBody>
      </p:sp>
      <p:sp>
        <p:nvSpPr>
          <p:cNvPr id="532" name="Google Shape;532;p10"/>
          <p:cNvSpPr/>
          <p:nvPr/>
        </p:nvSpPr>
        <p:spPr>
          <a:xfrm>
            <a:off x="2065503" y="4583069"/>
            <a:ext cx="4365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B1E0E"/>
                </a:solidFill>
              </a:rPr>
              <a:t>Local optimization</a:t>
            </a:r>
            <a:r>
              <a:rPr lang="en-US" sz="1800" b="1">
                <a:solidFill>
                  <a:srgbClr val="3B1E0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3B1E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10"/>
          <p:cNvSpPr/>
          <p:nvPr/>
        </p:nvSpPr>
        <p:spPr>
          <a:xfrm>
            <a:off x="4778703" y="4583069"/>
            <a:ext cx="4365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B1E0E"/>
                </a:solidFill>
              </a:rPr>
              <a:t>Global optimization</a:t>
            </a:r>
            <a:r>
              <a:rPr lang="en-US" sz="1800" b="1">
                <a:solidFill>
                  <a:srgbClr val="3B1E0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3B1E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4" name="Google Shape;53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900" y="2634450"/>
            <a:ext cx="4433174" cy="175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5" name="Google Shape;535;p10"/>
          <p:cNvCxnSpPr/>
          <p:nvPr/>
        </p:nvCxnSpPr>
        <p:spPr>
          <a:xfrm rot="10800000">
            <a:off x="3331025" y="3294475"/>
            <a:ext cx="0" cy="105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6" name="Google Shape;536;p10"/>
          <p:cNvCxnSpPr/>
          <p:nvPr/>
        </p:nvCxnSpPr>
        <p:spPr>
          <a:xfrm rot="10800000">
            <a:off x="5271200" y="2834675"/>
            <a:ext cx="31500" cy="156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7" name="Google Shape;537;p10"/>
          <p:cNvSpPr txBox="1"/>
          <p:nvPr/>
        </p:nvSpPr>
        <p:spPr>
          <a:xfrm>
            <a:off x="1800225" y="5092825"/>
            <a:ext cx="2657400" cy="15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Buying: rent non-inclusive one to her friends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$435/month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10"/>
          <p:cNvSpPr txBox="1"/>
          <p:nvPr/>
        </p:nvSpPr>
        <p:spPr>
          <a:xfrm>
            <a:off x="4668475" y="5092825"/>
            <a:ext cx="2657400" cy="15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Buying: rent inclusive one to her friends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$510/month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6bd92f82f0_2_4"/>
          <p:cNvSpPr txBox="1">
            <a:spLocks noGrp="1"/>
          </p:cNvSpPr>
          <p:nvPr>
            <p:ph type="sldNum" idx="12"/>
          </p:nvPr>
        </p:nvSpPr>
        <p:spPr>
          <a:xfrm>
            <a:off x="64307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g6bd92f82f0_2_4"/>
          <p:cNvSpPr txBox="1">
            <a:spLocks noGrp="1"/>
          </p:cNvSpPr>
          <p:nvPr>
            <p:ph type="title"/>
          </p:nvPr>
        </p:nvSpPr>
        <p:spPr>
          <a:xfrm>
            <a:off x="1231200" y="503313"/>
            <a:ext cx="7912800" cy="11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latin typeface="Arial"/>
                <a:ea typeface="Arial"/>
                <a:cs typeface="Arial"/>
                <a:sym typeface="Arial"/>
              </a:rPr>
              <a:t>III(3) OPTIMIZATION ANALYSIS</a:t>
            </a:r>
            <a:endParaRPr sz="4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endParaRPr sz="4000" dirty="0"/>
          </a:p>
        </p:txBody>
      </p:sp>
      <p:pic>
        <p:nvPicPr>
          <p:cNvPr id="545" name="Google Shape;545;g6bd92f82f0_2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775" y="2600926"/>
            <a:ext cx="7102801" cy="159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g6bd92f82f0_2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775" y="4893500"/>
            <a:ext cx="7102800" cy="1604228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g6bd92f82f0_2_4"/>
          <p:cNvSpPr/>
          <p:nvPr/>
        </p:nvSpPr>
        <p:spPr>
          <a:xfrm>
            <a:off x="703503" y="2055494"/>
            <a:ext cx="4365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B1E0E"/>
                </a:solidFill>
              </a:rPr>
              <a:t>Local optimization</a:t>
            </a:r>
            <a:r>
              <a:rPr lang="en-US" sz="1800" b="1">
                <a:solidFill>
                  <a:srgbClr val="3B1E0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3B1E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g6bd92f82f0_2_4"/>
          <p:cNvSpPr/>
          <p:nvPr/>
        </p:nvSpPr>
        <p:spPr>
          <a:xfrm>
            <a:off x="703503" y="4411356"/>
            <a:ext cx="4365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B1E0E"/>
                </a:solidFill>
              </a:rPr>
              <a:t>Global optimization</a:t>
            </a:r>
            <a:r>
              <a:rPr lang="en-US" sz="1800" b="1">
                <a:solidFill>
                  <a:srgbClr val="3B1E0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3B1E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1"/>
          <p:cNvSpPr txBox="1">
            <a:spLocks noGrp="1"/>
          </p:cNvSpPr>
          <p:nvPr>
            <p:ph type="sldNum" idx="12"/>
          </p:nvPr>
        </p:nvSpPr>
        <p:spPr>
          <a:xfrm>
            <a:off x="643079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11"/>
          <p:cNvSpPr txBox="1">
            <a:spLocks noGrp="1"/>
          </p:cNvSpPr>
          <p:nvPr>
            <p:ph type="title"/>
          </p:nvPr>
        </p:nvSpPr>
        <p:spPr>
          <a:xfrm>
            <a:off x="1731175" y="406875"/>
            <a:ext cx="7412700" cy="11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III(4) SENSITIVITY ANALYSIS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endParaRPr sz="4000"/>
          </a:p>
        </p:txBody>
      </p:sp>
      <p:sp>
        <p:nvSpPr>
          <p:cNvPr id="555" name="Google Shape;555;p11"/>
          <p:cNvSpPr txBox="1">
            <a:spLocks noGrp="1"/>
          </p:cNvSpPr>
          <p:nvPr>
            <p:ph type="subTitle" idx="2"/>
          </p:nvPr>
        </p:nvSpPr>
        <p:spPr>
          <a:xfrm>
            <a:off x="5134297" y="1299021"/>
            <a:ext cx="40197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b="1" u="sng" dirty="0"/>
              <a:t>TORNADO CHART</a:t>
            </a:r>
            <a:endParaRPr dirty="0"/>
          </a:p>
        </p:txBody>
      </p:sp>
      <p:sp>
        <p:nvSpPr>
          <p:cNvPr id="557" name="Google Shape;557;p11"/>
          <p:cNvSpPr/>
          <p:nvPr/>
        </p:nvSpPr>
        <p:spPr>
          <a:xfrm>
            <a:off x="930700" y="2547275"/>
            <a:ext cx="1530900" cy="294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1"/>
          <p:cNvSpPr/>
          <p:nvPr/>
        </p:nvSpPr>
        <p:spPr>
          <a:xfrm>
            <a:off x="2528175" y="2547275"/>
            <a:ext cx="1530900" cy="2940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1"/>
          <p:cNvSpPr/>
          <p:nvPr/>
        </p:nvSpPr>
        <p:spPr>
          <a:xfrm>
            <a:off x="1212375" y="2895600"/>
            <a:ext cx="1249200" cy="2940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11"/>
          <p:cNvSpPr/>
          <p:nvPr/>
        </p:nvSpPr>
        <p:spPr>
          <a:xfrm>
            <a:off x="2528175" y="2895600"/>
            <a:ext cx="1249200" cy="294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11"/>
          <p:cNvSpPr/>
          <p:nvPr/>
        </p:nvSpPr>
        <p:spPr>
          <a:xfrm>
            <a:off x="2069625" y="3243925"/>
            <a:ext cx="392100" cy="294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1"/>
          <p:cNvSpPr/>
          <p:nvPr/>
        </p:nvSpPr>
        <p:spPr>
          <a:xfrm>
            <a:off x="2528175" y="3243925"/>
            <a:ext cx="392100" cy="2940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1"/>
          <p:cNvSpPr/>
          <p:nvPr/>
        </p:nvSpPr>
        <p:spPr>
          <a:xfrm>
            <a:off x="2118625" y="3592250"/>
            <a:ext cx="343200" cy="294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11"/>
          <p:cNvSpPr/>
          <p:nvPr/>
        </p:nvSpPr>
        <p:spPr>
          <a:xfrm>
            <a:off x="2528175" y="3592250"/>
            <a:ext cx="343200" cy="2940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11"/>
          <p:cNvSpPr/>
          <p:nvPr/>
        </p:nvSpPr>
        <p:spPr>
          <a:xfrm>
            <a:off x="2179850" y="3940575"/>
            <a:ext cx="282000" cy="2940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11"/>
          <p:cNvSpPr/>
          <p:nvPr/>
        </p:nvSpPr>
        <p:spPr>
          <a:xfrm>
            <a:off x="2528175" y="3940575"/>
            <a:ext cx="282000" cy="294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11"/>
          <p:cNvSpPr/>
          <p:nvPr/>
        </p:nvSpPr>
        <p:spPr>
          <a:xfrm>
            <a:off x="2253325" y="4288900"/>
            <a:ext cx="208500" cy="2940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11"/>
          <p:cNvSpPr/>
          <p:nvPr/>
        </p:nvSpPr>
        <p:spPr>
          <a:xfrm>
            <a:off x="2528175" y="4288900"/>
            <a:ext cx="208500" cy="294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1"/>
          <p:cNvSpPr/>
          <p:nvPr/>
        </p:nvSpPr>
        <p:spPr>
          <a:xfrm>
            <a:off x="2351300" y="4637225"/>
            <a:ext cx="110700" cy="294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1"/>
          <p:cNvSpPr/>
          <p:nvPr/>
        </p:nvSpPr>
        <p:spPr>
          <a:xfrm>
            <a:off x="2528175" y="4637225"/>
            <a:ext cx="110700" cy="2940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1" name="Google Shape;571;p11"/>
          <p:cNvCxnSpPr/>
          <p:nvPr/>
        </p:nvCxnSpPr>
        <p:spPr>
          <a:xfrm>
            <a:off x="4340350" y="2694275"/>
            <a:ext cx="78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2" name="Google Shape;572;p11"/>
          <p:cNvSpPr txBox="1"/>
          <p:nvPr/>
        </p:nvSpPr>
        <p:spPr>
          <a:xfrm>
            <a:off x="5285100" y="2498275"/>
            <a:ext cx="25968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The original house value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11"/>
          <p:cNvSpPr txBox="1"/>
          <p:nvPr/>
        </p:nvSpPr>
        <p:spPr>
          <a:xfrm>
            <a:off x="5432050" y="2841275"/>
            <a:ext cx="25968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Remained mortgage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11"/>
          <p:cNvSpPr txBox="1"/>
          <p:nvPr/>
        </p:nvSpPr>
        <p:spPr>
          <a:xfrm>
            <a:off x="4860150" y="3184275"/>
            <a:ext cx="34467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Inclusive renting fee to her friends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11"/>
          <p:cNvSpPr txBox="1"/>
          <p:nvPr/>
        </p:nvSpPr>
        <p:spPr>
          <a:xfrm>
            <a:off x="5091785" y="3479048"/>
            <a:ext cx="2558876" cy="33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The number of roommates</a:t>
            </a:r>
            <a:endParaRPr b="1" dirty="0"/>
          </a:p>
        </p:txBody>
      </p:sp>
      <p:cxnSp>
        <p:nvCxnSpPr>
          <p:cNvPr id="577" name="Google Shape;577;p11"/>
          <p:cNvCxnSpPr/>
          <p:nvPr/>
        </p:nvCxnSpPr>
        <p:spPr>
          <a:xfrm>
            <a:off x="4340350" y="3042600"/>
            <a:ext cx="78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8" name="Google Shape;578;p11"/>
          <p:cNvCxnSpPr/>
          <p:nvPr/>
        </p:nvCxnSpPr>
        <p:spPr>
          <a:xfrm>
            <a:off x="3498263" y="3390925"/>
            <a:ext cx="78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578;p11"/>
          <p:cNvCxnSpPr/>
          <p:nvPr/>
        </p:nvCxnSpPr>
        <p:spPr>
          <a:xfrm>
            <a:off x="3504575" y="3732698"/>
            <a:ext cx="78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6bd92f82f0_2_22"/>
          <p:cNvSpPr txBox="1">
            <a:spLocks noGrp="1"/>
          </p:cNvSpPr>
          <p:nvPr>
            <p:ph type="sldNum" idx="12"/>
          </p:nvPr>
        </p:nvSpPr>
        <p:spPr>
          <a:xfrm>
            <a:off x="64307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g6bd92f82f0_2_22"/>
          <p:cNvSpPr txBox="1">
            <a:spLocks noGrp="1"/>
          </p:cNvSpPr>
          <p:nvPr>
            <p:ph type="title"/>
          </p:nvPr>
        </p:nvSpPr>
        <p:spPr>
          <a:xfrm>
            <a:off x="1731175" y="406875"/>
            <a:ext cx="7412700" cy="11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III(4) SENSITIVITY ANALYSIS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endParaRPr sz="4000"/>
          </a:p>
        </p:txBody>
      </p:sp>
      <p:sp>
        <p:nvSpPr>
          <p:cNvPr id="586" name="Google Shape;586;g6bd92f82f0_2_22"/>
          <p:cNvSpPr txBox="1">
            <a:spLocks noGrp="1"/>
          </p:cNvSpPr>
          <p:nvPr>
            <p:ph type="subTitle" idx="2"/>
          </p:nvPr>
        </p:nvSpPr>
        <p:spPr>
          <a:xfrm>
            <a:off x="5124300" y="1273575"/>
            <a:ext cx="40197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b="1" u="sng" dirty="0"/>
              <a:t>HOUSE PRICE INCREASE RATE</a:t>
            </a:r>
            <a:endParaRPr dirty="0"/>
          </a:p>
        </p:txBody>
      </p:sp>
      <p:sp>
        <p:nvSpPr>
          <p:cNvPr id="587" name="Google Shape;587;g6bd92f82f0_2_22"/>
          <p:cNvSpPr/>
          <p:nvPr/>
        </p:nvSpPr>
        <p:spPr>
          <a:xfrm>
            <a:off x="1376667" y="5636979"/>
            <a:ext cx="7100700" cy="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1E0E"/>
              </a:buClr>
              <a:buSzPts val="1600"/>
              <a:buFont typeface="Arial"/>
              <a:buChar char="•"/>
            </a:pPr>
            <a:r>
              <a:rPr lang="en-US" sz="1600" b="1" dirty="0">
                <a:solidFill>
                  <a:srgbClr val="3B1E0E"/>
                </a:solidFill>
              </a:rPr>
              <a:t>Range of house price increase rate: -1% - 4%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1E0E"/>
              </a:buClr>
              <a:buSzPts val="1600"/>
              <a:buFont typeface="Arial"/>
              <a:buChar char="•"/>
            </a:pPr>
            <a:r>
              <a:rPr lang="en-US" sz="1600" b="1" dirty="0">
                <a:solidFill>
                  <a:srgbClr val="3B1E0E"/>
                </a:solidFill>
              </a:rPr>
              <a:t>Range of Scott’s final balance: $</a:t>
            </a:r>
            <a:r>
              <a:rPr lang="en-US" sz="1600" b="1" dirty="0" smtClean="0">
                <a:solidFill>
                  <a:srgbClr val="3B1E0E"/>
                </a:solidFill>
              </a:rPr>
              <a:t>29,1</a:t>
            </a:r>
            <a:r>
              <a:rPr lang="en-US" altLang="zh-CN" sz="1600" b="1" dirty="0" smtClean="0">
                <a:solidFill>
                  <a:srgbClr val="3B1E0E"/>
                </a:solidFill>
              </a:rPr>
              <a:t>7</a:t>
            </a:r>
            <a:r>
              <a:rPr lang="en-US" sz="1600" b="1" dirty="0" smtClean="0">
                <a:solidFill>
                  <a:srgbClr val="3B1E0E"/>
                </a:solidFill>
              </a:rPr>
              <a:t>5 </a:t>
            </a:r>
            <a:r>
              <a:rPr lang="en-US" sz="1600" b="1" dirty="0">
                <a:solidFill>
                  <a:srgbClr val="3B1E0E"/>
                </a:solidFill>
              </a:rPr>
              <a:t>- $</a:t>
            </a:r>
            <a:r>
              <a:rPr lang="en-US" sz="1600" b="1" dirty="0" smtClean="0">
                <a:solidFill>
                  <a:srgbClr val="3B1E0E"/>
                </a:solidFill>
              </a:rPr>
              <a:t>63,7</a:t>
            </a:r>
            <a:r>
              <a:rPr lang="en-US" altLang="zh-CN" sz="1600" b="1" dirty="0" smtClean="0">
                <a:solidFill>
                  <a:srgbClr val="3B1E0E"/>
                </a:solidFill>
              </a:rPr>
              <a:t>4</a:t>
            </a:r>
            <a:r>
              <a:rPr lang="en-US" sz="1600" b="1" dirty="0" smtClean="0">
                <a:solidFill>
                  <a:srgbClr val="3B1E0E"/>
                </a:solidFill>
              </a:rPr>
              <a:t>2</a:t>
            </a:r>
            <a:endParaRPr sz="1600" b="1" dirty="0">
              <a:solidFill>
                <a:srgbClr val="3B1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90" name="Picture 2" descr="https://lh4.googleusercontent.com/M3VaNW6TCX5vHaVYQ_WemwjEGSFwMKhUulIvo-QAp-fl09PDEeDCScJBFV07estb0NG2pckrx8bAO27gCp4aLZMnIxCTNVrus1HjoH0zqZ1Pzo1Gq5qex8bU8o4g9jL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2225015"/>
            <a:ext cx="4755962" cy="2968592"/>
          </a:xfrm>
          <a:prstGeom prst="rect">
            <a:avLst/>
          </a:prstGeom>
          <a:noFill/>
        </p:spPr>
      </p:pic>
      <p:pic>
        <p:nvPicPr>
          <p:cNvPr id="12292" name="Picture 4" descr="https://lh6.googleusercontent.com/pEemfjCSwg_zyT47pOGMn6ngXRVy-7L_pa9GZEuSyGITBRDR1fdbnN8HVgE7u7N6iIwLnvDZZAfH7utOkjElksklPOPBRseAb7DF7_ts0i4rqeuCGuwuZwpW_VCHW_x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60985" y="2211877"/>
            <a:ext cx="4783015" cy="29854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2"/>
          <p:cNvSpPr txBox="1">
            <a:spLocks noGrp="1"/>
          </p:cNvSpPr>
          <p:nvPr>
            <p:ph type="sldNum" idx="12"/>
          </p:nvPr>
        </p:nvSpPr>
        <p:spPr>
          <a:xfrm>
            <a:off x="643079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12"/>
          <p:cNvSpPr txBox="1">
            <a:spLocks noGrp="1"/>
          </p:cNvSpPr>
          <p:nvPr>
            <p:ph type="title"/>
          </p:nvPr>
        </p:nvSpPr>
        <p:spPr>
          <a:xfrm>
            <a:off x="2006803" y="430500"/>
            <a:ext cx="7137300" cy="11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III(5) RISK ANALYSIS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endParaRPr sz="4000"/>
          </a:p>
        </p:txBody>
      </p:sp>
      <p:sp>
        <p:nvSpPr>
          <p:cNvPr id="594" name="Google Shape;594;p12"/>
          <p:cNvSpPr txBox="1"/>
          <p:nvPr/>
        </p:nvSpPr>
        <p:spPr>
          <a:xfrm>
            <a:off x="762275" y="2064000"/>
            <a:ext cx="7619400" cy="11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One of the major risks - one of Scott’s friends could drop out of the plan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Assumed the chance of a roommate to drop off is 15%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15% risk of losing a roommate would result in ~40% lower savings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5" name="Google Shape;59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225" y="3311200"/>
            <a:ext cx="458152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6bd92f82f0_1_2"/>
          <p:cNvSpPr txBox="1">
            <a:spLocks noGrp="1"/>
          </p:cNvSpPr>
          <p:nvPr>
            <p:ph type="sldNum" idx="12"/>
          </p:nvPr>
        </p:nvSpPr>
        <p:spPr>
          <a:xfrm>
            <a:off x="64307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g6bd92f82f0_1_2"/>
          <p:cNvSpPr txBox="1">
            <a:spLocks noGrp="1"/>
          </p:cNvSpPr>
          <p:nvPr>
            <p:ph type="title"/>
          </p:nvPr>
        </p:nvSpPr>
        <p:spPr>
          <a:xfrm>
            <a:off x="2006803" y="430500"/>
            <a:ext cx="7137300" cy="11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III(5) RISK ANALYSIS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endParaRPr sz="4000"/>
          </a:p>
        </p:txBody>
      </p:sp>
      <p:sp>
        <p:nvSpPr>
          <p:cNvPr id="602" name="Google Shape;602;g6bd92f82f0_1_2"/>
          <p:cNvSpPr txBox="1"/>
          <p:nvPr/>
        </p:nvSpPr>
        <p:spPr>
          <a:xfrm>
            <a:off x="766800" y="1987650"/>
            <a:ext cx="7619400" cy="12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House price increase rate is expected to change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Assumed a uniform distribution between -1% &amp; 10% based on the graph below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Results show there is 5% chance that Scott would save less than $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altLang="zh-CN" sz="1800" dirty="0" smtClean="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K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3" name="Google Shape;603;g6bd92f82f0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50" y="3551000"/>
            <a:ext cx="4289092" cy="250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4" name="Picture 2" descr="https://lh5.googleusercontent.com/KEyWmhlJ4T1w8ZJHFUC60mv0EWj3DNcwnSUPZVxXaBdaS52Stp8HIyXtPbX_ywVrKui_FVPpYum0WNlJcPiddv7hw8xKcG_hRhCv9CKcyoGOoEngCAXa-_fPoGZJxFyH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38575" y="3514725"/>
            <a:ext cx="4057153" cy="26081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7"/>
          <p:cNvSpPr txBox="1">
            <a:spLocks noGrp="1"/>
          </p:cNvSpPr>
          <p:nvPr>
            <p:ph type="sldNum" idx="12"/>
          </p:nvPr>
        </p:nvSpPr>
        <p:spPr>
          <a:xfrm>
            <a:off x="643079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17"/>
          <p:cNvSpPr txBox="1"/>
          <p:nvPr/>
        </p:nvSpPr>
        <p:spPr>
          <a:xfrm>
            <a:off x="638725" y="2370050"/>
            <a:ext cx="8085000" cy="37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Based on quantitative analysis, scott is recommended to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Buy a house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at $239K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Rent the house at 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$510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per person 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inclusive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of all utilities charges to her 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four friends</a:t>
            </a:r>
            <a:endParaRPr sz="2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We also recommend Scott to consider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Stress caused from being responsible for house related issues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Time spent in house maintenance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Impact on academic performance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17"/>
          <p:cNvSpPr txBox="1">
            <a:spLocks noGrp="1"/>
          </p:cNvSpPr>
          <p:nvPr>
            <p:ph type="title"/>
          </p:nvPr>
        </p:nvSpPr>
        <p:spPr>
          <a:xfrm>
            <a:off x="2443550" y="329925"/>
            <a:ext cx="6820200" cy="11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/>
              <a:t>IV. RECOMMENDATIONS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"/>
          <p:cNvSpPr txBox="1">
            <a:spLocks noGrp="1"/>
          </p:cNvSpPr>
          <p:nvPr>
            <p:ph type="sldNum" idx="12"/>
          </p:nvPr>
        </p:nvSpPr>
        <p:spPr>
          <a:xfrm>
            <a:off x="643079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"/>
          <p:cNvSpPr txBox="1">
            <a:spLocks noGrp="1"/>
          </p:cNvSpPr>
          <p:nvPr>
            <p:ph type="title"/>
          </p:nvPr>
        </p:nvSpPr>
        <p:spPr>
          <a:xfrm>
            <a:off x="3650616" y="443414"/>
            <a:ext cx="5441132" cy="111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/>
              <a:t>CONTENT</a:t>
            </a:r>
            <a:endParaRPr/>
          </a:p>
        </p:txBody>
      </p:sp>
      <p:sp>
        <p:nvSpPr>
          <p:cNvPr id="335" name="Google Shape;335;p2"/>
          <p:cNvSpPr/>
          <p:nvPr/>
        </p:nvSpPr>
        <p:spPr>
          <a:xfrm>
            <a:off x="1162175" y="2334498"/>
            <a:ext cx="3057999" cy="1547409"/>
          </a:xfrm>
          <a:custGeom>
            <a:avLst/>
            <a:gdLst/>
            <a:ahLst/>
            <a:cxnLst/>
            <a:rect l="l" t="t" r="r" b="b"/>
            <a:pathLst>
              <a:path w="2646698" h="1339282" extrusionOk="0">
                <a:moveTo>
                  <a:pt x="439917" y="0"/>
                </a:moveTo>
                <a:cubicBezTo>
                  <a:pt x="465956" y="0"/>
                  <a:pt x="487027" y="514"/>
                  <a:pt x="503130" y="1542"/>
                </a:cubicBezTo>
                <a:cubicBezTo>
                  <a:pt x="519233" y="2570"/>
                  <a:pt x="531396" y="4283"/>
                  <a:pt x="539618" y="6681"/>
                </a:cubicBezTo>
                <a:cubicBezTo>
                  <a:pt x="547841" y="9080"/>
                  <a:pt x="553323" y="12334"/>
                  <a:pt x="556064" y="16446"/>
                </a:cubicBezTo>
                <a:cubicBezTo>
                  <a:pt x="558805" y="20557"/>
                  <a:pt x="560175" y="25696"/>
                  <a:pt x="560175" y="31863"/>
                </a:cubicBezTo>
                <a:lnTo>
                  <a:pt x="560175" y="355558"/>
                </a:lnTo>
                <a:lnTo>
                  <a:pt x="2482741" y="355558"/>
                </a:lnTo>
                <a:cubicBezTo>
                  <a:pt x="2573292" y="355558"/>
                  <a:pt x="2646698" y="428964"/>
                  <a:pt x="2646698" y="519515"/>
                </a:cubicBezTo>
                <a:lnTo>
                  <a:pt x="2646698" y="1175325"/>
                </a:lnTo>
                <a:cubicBezTo>
                  <a:pt x="2646698" y="1265876"/>
                  <a:pt x="2573292" y="1339282"/>
                  <a:pt x="2482741" y="1339282"/>
                </a:cubicBezTo>
                <a:lnTo>
                  <a:pt x="465561" y="1339282"/>
                </a:lnTo>
                <a:lnTo>
                  <a:pt x="465556" y="1339281"/>
                </a:lnTo>
                <a:lnTo>
                  <a:pt x="43170" y="1339281"/>
                </a:lnTo>
                <a:cubicBezTo>
                  <a:pt x="37688" y="1339281"/>
                  <a:pt x="32548" y="1337568"/>
                  <a:pt x="27752" y="1334142"/>
                </a:cubicBezTo>
                <a:cubicBezTo>
                  <a:pt x="22955" y="1330716"/>
                  <a:pt x="18673" y="1325063"/>
                  <a:pt x="14904" y="1317183"/>
                </a:cubicBezTo>
                <a:cubicBezTo>
                  <a:pt x="11135" y="1309302"/>
                  <a:pt x="8223" y="1298681"/>
                  <a:pt x="6167" y="1285319"/>
                </a:cubicBezTo>
                <a:cubicBezTo>
                  <a:pt x="4112" y="1271957"/>
                  <a:pt x="3084" y="1255683"/>
                  <a:pt x="3084" y="1236497"/>
                </a:cubicBezTo>
                <a:cubicBezTo>
                  <a:pt x="3084" y="1216625"/>
                  <a:pt x="3940" y="1200008"/>
                  <a:pt x="5653" y="1186646"/>
                </a:cubicBezTo>
                <a:cubicBezTo>
                  <a:pt x="7366" y="1173284"/>
                  <a:pt x="10107" y="1162492"/>
                  <a:pt x="13876" y="1154269"/>
                </a:cubicBezTo>
                <a:cubicBezTo>
                  <a:pt x="17645" y="1146047"/>
                  <a:pt x="21927" y="1140051"/>
                  <a:pt x="26724" y="1136282"/>
                </a:cubicBezTo>
                <a:cubicBezTo>
                  <a:pt x="31521" y="1132513"/>
                  <a:pt x="37003" y="1130629"/>
                  <a:pt x="43170" y="1130629"/>
                </a:cubicBezTo>
                <a:lnTo>
                  <a:pt x="290880" y="1130629"/>
                </a:lnTo>
                <a:lnTo>
                  <a:pt x="290880" y="265184"/>
                </a:lnTo>
                <a:lnTo>
                  <a:pt x="77088" y="383386"/>
                </a:lnTo>
                <a:cubicBezTo>
                  <a:pt x="61328" y="390924"/>
                  <a:pt x="48480" y="395549"/>
                  <a:pt x="38544" y="397262"/>
                </a:cubicBezTo>
                <a:cubicBezTo>
                  <a:pt x="28608" y="398975"/>
                  <a:pt x="20728" y="396919"/>
                  <a:pt x="14904" y="391095"/>
                </a:cubicBezTo>
                <a:cubicBezTo>
                  <a:pt x="9079" y="385270"/>
                  <a:pt x="5139" y="375163"/>
                  <a:pt x="3084" y="360774"/>
                </a:cubicBezTo>
                <a:cubicBezTo>
                  <a:pt x="1028" y="346384"/>
                  <a:pt x="0" y="326169"/>
                  <a:pt x="0" y="300131"/>
                </a:cubicBezTo>
                <a:cubicBezTo>
                  <a:pt x="0" y="283685"/>
                  <a:pt x="343" y="270152"/>
                  <a:pt x="1028" y="259531"/>
                </a:cubicBezTo>
                <a:cubicBezTo>
                  <a:pt x="1713" y="248910"/>
                  <a:pt x="3426" y="239830"/>
                  <a:pt x="6167" y="232293"/>
                </a:cubicBezTo>
                <a:cubicBezTo>
                  <a:pt x="8908" y="224755"/>
                  <a:pt x="12677" y="218588"/>
                  <a:pt x="17473" y="213792"/>
                </a:cubicBezTo>
                <a:cubicBezTo>
                  <a:pt x="22270" y="208995"/>
                  <a:pt x="28780" y="203856"/>
                  <a:pt x="37003" y="198374"/>
                </a:cubicBezTo>
                <a:lnTo>
                  <a:pt x="322743" y="13362"/>
                </a:lnTo>
                <a:cubicBezTo>
                  <a:pt x="326169" y="10621"/>
                  <a:pt x="330452" y="8394"/>
                  <a:pt x="335591" y="6681"/>
                </a:cubicBezTo>
                <a:cubicBezTo>
                  <a:pt x="340730" y="4968"/>
                  <a:pt x="347411" y="3598"/>
                  <a:pt x="355634" y="2570"/>
                </a:cubicBezTo>
                <a:cubicBezTo>
                  <a:pt x="363857" y="1542"/>
                  <a:pt x="374649" y="857"/>
                  <a:pt x="388011" y="514"/>
                </a:cubicBezTo>
                <a:cubicBezTo>
                  <a:pt x="401373" y="171"/>
                  <a:pt x="418675" y="0"/>
                  <a:pt x="439917" y="0"/>
                </a:cubicBezTo>
                <a:close/>
              </a:path>
            </a:pathLst>
          </a:custGeom>
          <a:noFill/>
          <a:ln w="1016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800" tIns="34275" rIns="205725" bIns="10285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BACKGROUND</a:t>
            </a:r>
            <a:endParaRPr/>
          </a:p>
        </p:txBody>
      </p:sp>
      <p:sp>
        <p:nvSpPr>
          <p:cNvPr id="336" name="Google Shape;336;p2"/>
          <p:cNvSpPr/>
          <p:nvPr/>
        </p:nvSpPr>
        <p:spPr>
          <a:xfrm>
            <a:off x="5185083" y="2334498"/>
            <a:ext cx="3057999" cy="1553054"/>
          </a:xfrm>
          <a:custGeom>
            <a:avLst/>
            <a:gdLst/>
            <a:ahLst/>
            <a:cxnLst/>
            <a:rect l="l" t="t" r="r" b="b"/>
            <a:pathLst>
              <a:path w="2646698" h="1353671" extrusionOk="0">
                <a:moveTo>
                  <a:pt x="426556" y="0"/>
                </a:moveTo>
                <a:cubicBezTo>
                  <a:pt x="495764" y="0"/>
                  <a:pt x="556236" y="8737"/>
                  <a:pt x="607970" y="26210"/>
                </a:cubicBezTo>
                <a:cubicBezTo>
                  <a:pt x="659705" y="43684"/>
                  <a:pt x="702703" y="68009"/>
                  <a:pt x="736965" y="99187"/>
                </a:cubicBezTo>
                <a:cubicBezTo>
                  <a:pt x="771226" y="130365"/>
                  <a:pt x="796751" y="167368"/>
                  <a:pt x="813539" y="210194"/>
                </a:cubicBezTo>
                <a:cubicBezTo>
                  <a:pt x="830327" y="253021"/>
                  <a:pt x="838721" y="299103"/>
                  <a:pt x="838721" y="348440"/>
                </a:cubicBezTo>
                <a:lnTo>
                  <a:pt x="836640" y="369947"/>
                </a:lnTo>
                <a:lnTo>
                  <a:pt x="2482741" y="369947"/>
                </a:lnTo>
                <a:cubicBezTo>
                  <a:pt x="2573292" y="369947"/>
                  <a:pt x="2646698" y="443353"/>
                  <a:pt x="2646698" y="533904"/>
                </a:cubicBezTo>
                <a:lnTo>
                  <a:pt x="2646698" y="1189714"/>
                </a:lnTo>
                <a:cubicBezTo>
                  <a:pt x="2646698" y="1280265"/>
                  <a:pt x="2573292" y="1353671"/>
                  <a:pt x="2482741" y="1353671"/>
                </a:cubicBezTo>
                <a:lnTo>
                  <a:pt x="850028" y="1353671"/>
                </a:lnTo>
                <a:lnTo>
                  <a:pt x="465561" y="1353671"/>
                </a:lnTo>
                <a:lnTo>
                  <a:pt x="85312" y="1353671"/>
                </a:lnTo>
                <a:cubicBezTo>
                  <a:pt x="70236" y="1353671"/>
                  <a:pt x="57217" y="1352301"/>
                  <a:pt x="46253" y="1349560"/>
                </a:cubicBezTo>
                <a:cubicBezTo>
                  <a:pt x="35290" y="1346819"/>
                  <a:pt x="26382" y="1341508"/>
                  <a:pt x="19529" y="1333628"/>
                </a:cubicBezTo>
                <a:cubicBezTo>
                  <a:pt x="12677" y="1325748"/>
                  <a:pt x="7709" y="1314270"/>
                  <a:pt x="4626" y="1299195"/>
                </a:cubicBezTo>
                <a:cubicBezTo>
                  <a:pt x="1542" y="1284120"/>
                  <a:pt x="0" y="1264591"/>
                  <a:pt x="0" y="1240608"/>
                </a:cubicBezTo>
                <a:cubicBezTo>
                  <a:pt x="0" y="1217996"/>
                  <a:pt x="1028" y="1198638"/>
                  <a:pt x="3084" y="1182535"/>
                </a:cubicBezTo>
                <a:cubicBezTo>
                  <a:pt x="5140" y="1166432"/>
                  <a:pt x="8908" y="1152042"/>
                  <a:pt x="14390" y="1139366"/>
                </a:cubicBezTo>
                <a:cubicBezTo>
                  <a:pt x="19872" y="1126689"/>
                  <a:pt x="26896" y="1114355"/>
                  <a:pt x="35461" y="1102363"/>
                </a:cubicBezTo>
                <a:cubicBezTo>
                  <a:pt x="44026" y="1090372"/>
                  <a:pt x="55161" y="1077181"/>
                  <a:pt x="68866" y="1062791"/>
                </a:cubicBezTo>
                <a:lnTo>
                  <a:pt x="299103" y="816109"/>
                </a:lnTo>
                <a:cubicBezTo>
                  <a:pt x="345013" y="768143"/>
                  <a:pt x="382016" y="724459"/>
                  <a:pt x="410110" y="685059"/>
                </a:cubicBezTo>
                <a:cubicBezTo>
                  <a:pt x="438205" y="645658"/>
                  <a:pt x="460132" y="609683"/>
                  <a:pt x="475892" y="577135"/>
                </a:cubicBezTo>
                <a:cubicBezTo>
                  <a:pt x="491653" y="544586"/>
                  <a:pt x="502445" y="514608"/>
                  <a:pt x="508269" y="487199"/>
                </a:cubicBezTo>
                <a:cubicBezTo>
                  <a:pt x="514094" y="459789"/>
                  <a:pt x="517006" y="433751"/>
                  <a:pt x="517006" y="409082"/>
                </a:cubicBezTo>
                <a:cubicBezTo>
                  <a:pt x="517006" y="386470"/>
                  <a:pt x="513409" y="365056"/>
                  <a:pt x="506214" y="344842"/>
                </a:cubicBezTo>
                <a:cubicBezTo>
                  <a:pt x="499019" y="324628"/>
                  <a:pt x="488398" y="306983"/>
                  <a:pt x="474351" y="291908"/>
                </a:cubicBezTo>
                <a:cubicBezTo>
                  <a:pt x="460303" y="276833"/>
                  <a:pt x="442659" y="265013"/>
                  <a:pt x="421417" y="256447"/>
                </a:cubicBezTo>
                <a:cubicBezTo>
                  <a:pt x="400175" y="247882"/>
                  <a:pt x="375164" y="243599"/>
                  <a:pt x="346384" y="243599"/>
                </a:cubicBezTo>
                <a:cubicBezTo>
                  <a:pt x="305955" y="243599"/>
                  <a:pt x="270152" y="248739"/>
                  <a:pt x="238974" y="259017"/>
                </a:cubicBezTo>
                <a:cubicBezTo>
                  <a:pt x="207796" y="269295"/>
                  <a:pt x="180387" y="280773"/>
                  <a:pt x="156747" y="293450"/>
                </a:cubicBezTo>
                <a:cubicBezTo>
                  <a:pt x="133106" y="306126"/>
                  <a:pt x="113406" y="317776"/>
                  <a:pt x="97646" y="328397"/>
                </a:cubicBezTo>
                <a:cubicBezTo>
                  <a:pt x="81885" y="339018"/>
                  <a:pt x="69551" y="344328"/>
                  <a:pt x="60643" y="344328"/>
                </a:cubicBezTo>
                <a:cubicBezTo>
                  <a:pt x="54476" y="344328"/>
                  <a:pt x="49166" y="342272"/>
                  <a:pt x="44712" y="338161"/>
                </a:cubicBezTo>
                <a:cubicBezTo>
                  <a:pt x="40258" y="334050"/>
                  <a:pt x="36660" y="327197"/>
                  <a:pt x="33919" y="317604"/>
                </a:cubicBezTo>
                <a:cubicBezTo>
                  <a:pt x="31178" y="308011"/>
                  <a:pt x="28951" y="295163"/>
                  <a:pt x="27238" y="279060"/>
                </a:cubicBezTo>
                <a:cubicBezTo>
                  <a:pt x="25525" y="262957"/>
                  <a:pt x="24669" y="243257"/>
                  <a:pt x="24669" y="219959"/>
                </a:cubicBezTo>
                <a:cubicBezTo>
                  <a:pt x="24669" y="204199"/>
                  <a:pt x="25183" y="191008"/>
                  <a:pt x="26210" y="180387"/>
                </a:cubicBezTo>
                <a:cubicBezTo>
                  <a:pt x="27238" y="169766"/>
                  <a:pt x="28780" y="160515"/>
                  <a:pt x="30836" y="152635"/>
                </a:cubicBezTo>
                <a:cubicBezTo>
                  <a:pt x="32891" y="144755"/>
                  <a:pt x="35632" y="137903"/>
                  <a:pt x="39059" y="132078"/>
                </a:cubicBezTo>
                <a:cubicBezTo>
                  <a:pt x="42485" y="126254"/>
                  <a:pt x="48480" y="119230"/>
                  <a:pt x="57046" y="111007"/>
                </a:cubicBezTo>
                <a:cubicBezTo>
                  <a:pt x="65611" y="102785"/>
                  <a:pt x="81371" y="92335"/>
                  <a:pt x="104327" y="79658"/>
                </a:cubicBezTo>
                <a:cubicBezTo>
                  <a:pt x="127282" y="66981"/>
                  <a:pt x="155548" y="54647"/>
                  <a:pt x="189124" y="42656"/>
                </a:cubicBezTo>
                <a:cubicBezTo>
                  <a:pt x="222700" y="30664"/>
                  <a:pt x="259702" y="20557"/>
                  <a:pt x="300131" y="12334"/>
                </a:cubicBezTo>
                <a:cubicBezTo>
                  <a:pt x="340560" y="4112"/>
                  <a:pt x="382701" y="0"/>
                  <a:pt x="426556" y="0"/>
                </a:cubicBezTo>
                <a:close/>
              </a:path>
            </a:pathLst>
          </a:custGeom>
          <a:noFill/>
          <a:ln w="1016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800" tIns="34275" rIns="205725" bIns="102850" anchor="b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DECISION MAKING</a:t>
            </a:r>
            <a:endParaRPr dirty="0"/>
          </a:p>
        </p:txBody>
      </p:sp>
      <p:sp>
        <p:nvSpPr>
          <p:cNvPr id="337" name="Google Shape;337;p2"/>
          <p:cNvSpPr/>
          <p:nvPr/>
        </p:nvSpPr>
        <p:spPr>
          <a:xfrm>
            <a:off x="1240101" y="4553227"/>
            <a:ext cx="3054437" cy="1553054"/>
          </a:xfrm>
          <a:custGeom>
            <a:avLst/>
            <a:gdLst/>
            <a:ahLst/>
            <a:cxnLst/>
            <a:rect l="l" t="t" r="r" b="b"/>
            <a:pathLst>
              <a:path w="2643615" h="1377312" extrusionOk="0">
                <a:moveTo>
                  <a:pt x="428611" y="0"/>
                </a:moveTo>
                <a:cubicBezTo>
                  <a:pt x="493023" y="0"/>
                  <a:pt x="550068" y="7538"/>
                  <a:pt x="599747" y="22613"/>
                </a:cubicBezTo>
                <a:cubicBezTo>
                  <a:pt x="649426" y="37688"/>
                  <a:pt x="691225" y="59444"/>
                  <a:pt x="725144" y="87881"/>
                </a:cubicBezTo>
                <a:cubicBezTo>
                  <a:pt x="759063" y="116318"/>
                  <a:pt x="784759" y="151265"/>
                  <a:pt x="802232" y="192721"/>
                </a:cubicBezTo>
                <a:cubicBezTo>
                  <a:pt x="819706" y="234178"/>
                  <a:pt x="828442" y="280944"/>
                  <a:pt x="828442" y="333022"/>
                </a:cubicBezTo>
                <a:lnTo>
                  <a:pt x="820184" y="393588"/>
                </a:lnTo>
                <a:lnTo>
                  <a:pt x="2479658" y="393588"/>
                </a:lnTo>
                <a:cubicBezTo>
                  <a:pt x="2570209" y="393588"/>
                  <a:pt x="2643615" y="466994"/>
                  <a:pt x="2643615" y="557545"/>
                </a:cubicBezTo>
                <a:lnTo>
                  <a:pt x="2643615" y="1213355"/>
                </a:lnTo>
                <a:cubicBezTo>
                  <a:pt x="2643615" y="1303906"/>
                  <a:pt x="2570209" y="1377312"/>
                  <a:pt x="2479658" y="1377312"/>
                </a:cubicBezTo>
                <a:lnTo>
                  <a:pt x="376191" y="1377312"/>
                </a:lnTo>
                <a:cubicBezTo>
                  <a:pt x="330966" y="1377312"/>
                  <a:pt x="288482" y="1374057"/>
                  <a:pt x="248738" y="1367547"/>
                </a:cubicBezTo>
                <a:cubicBezTo>
                  <a:pt x="208995" y="1361037"/>
                  <a:pt x="173877" y="1352986"/>
                  <a:pt x="143384" y="1343393"/>
                </a:cubicBezTo>
                <a:cubicBezTo>
                  <a:pt x="112892" y="1333800"/>
                  <a:pt x="87709" y="1323864"/>
                  <a:pt x="67838" y="1313585"/>
                </a:cubicBezTo>
                <a:cubicBezTo>
                  <a:pt x="47966" y="1303307"/>
                  <a:pt x="34947" y="1295427"/>
                  <a:pt x="28780" y="1289945"/>
                </a:cubicBezTo>
                <a:cubicBezTo>
                  <a:pt x="22613" y="1284463"/>
                  <a:pt x="17987" y="1278296"/>
                  <a:pt x="14904" y="1271444"/>
                </a:cubicBezTo>
                <a:cubicBezTo>
                  <a:pt x="11820" y="1264591"/>
                  <a:pt x="9079" y="1256540"/>
                  <a:pt x="6681" y="1247289"/>
                </a:cubicBezTo>
                <a:cubicBezTo>
                  <a:pt x="4283" y="1238039"/>
                  <a:pt x="2570" y="1226390"/>
                  <a:pt x="1542" y="1212343"/>
                </a:cubicBezTo>
                <a:cubicBezTo>
                  <a:pt x="514" y="1198295"/>
                  <a:pt x="0" y="1181336"/>
                  <a:pt x="0" y="1161464"/>
                </a:cubicBezTo>
                <a:cubicBezTo>
                  <a:pt x="0" y="1128573"/>
                  <a:pt x="2741" y="1105789"/>
                  <a:pt x="8223" y="1093113"/>
                </a:cubicBezTo>
                <a:cubicBezTo>
                  <a:pt x="13705" y="1080436"/>
                  <a:pt x="21927" y="1074098"/>
                  <a:pt x="32891" y="1074098"/>
                </a:cubicBezTo>
                <a:cubicBezTo>
                  <a:pt x="39743" y="1074098"/>
                  <a:pt x="51564" y="1078723"/>
                  <a:pt x="68352" y="1087973"/>
                </a:cubicBezTo>
                <a:cubicBezTo>
                  <a:pt x="85140" y="1097224"/>
                  <a:pt x="106553" y="1107160"/>
                  <a:pt x="132592" y="1117781"/>
                </a:cubicBezTo>
                <a:cubicBezTo>
                  <a:pt x="158631" y="1128402"/>
                  <a:pt x="189123" y="1138338"/>
                  <a:pt x="224070" y="1147588"/>
                </a:cubicBezTo>
                <a:cubicBezTo>
                  <a:pt x="259017" y="1156839"/>
                  <a:pt x="298760" y="1161464"/>
                  <a:pt x="343300" y="1161464"/>
                </a:cubicBezTo>
                <a:cubicBezTo>
                  <a:pt x="380988" y="1161464"/>
                  <a:pt x="414221" y="1157010"/>
                  <a:pt x="443001" y="1148102"/>
                </a:cubicBezTo>
                <a:cubicBezTo>
                  <a:pt x="471780" y="1139194"/>
                  <a:pt x="496277" y="1126689"/>
                  <a:pt x="516492" y="1110586"/>
                </a:cubicBezTo>
                <a:cubicBezTo>
                  <a:pt x="536706" y="1094483"/>
                  <a:pt x="551781" y="1074954"/>
                  <a:pt x="561717" y="1051999"/>
                </a:cubicBezTo>
                <a:cubicBezTo>
                  <a:pt x="571653" y="1029044"/>
                  <a:pt x="576621" y="1003519"/>
                  <a:pt x="576621" y="975425"/>
                </a:cubicBezTo>
                <a:cubicBezTo>
                  <a:pt x="576621" y="944589"/>
                  <a:pt x="570625" y="916837"/>
                  <a:pt x="558633" y="892169"/>
                </a:cubicBezTo>
                <a:cubicBezTo>
                  <a:pt x="546642" y="867501"/>
                  <a:pt x="528826" y="846430"/>
                  <a:pt x="505185" y="828957"/>
                </a:cubicBezTo>
                <a:cubicBezTo>
                  <a:pt x="481545" y="811483"/>
                  <a:pt x="451738" y="797950"/>
                  <a:pt x="415763" y="788357"/>
                </a:cubicBezTo>
                <a:cubicBezTo>
                  <a:pt x="379788" y="778764"/>
                  <a:pt x="337476" y="773967"/>
                  <a:pt x="288824" y="773967"/>
                </a:cubicBezTo>
                <a:lnTo>
                  <a:pt x="173706" y="773967"/>
                </a:lnTo>
                <a:cubicBezTo>
                  <a:pt x="164798" y="773967"/>
                  <a:pt x="157260" y="772768"/>
                  <a:pt x="151093" y="770370"/>
                </a:cubicBezTo>
                <a:cubicBezTo>
                  <a:pt x="144926" y="767971"/>
                  <a:pt x="139787" y="763003"/>
                  <a:pt x="135675" y="755466"/>
                </a:cubicBezTo>
                <a:cubicBezTo>
                  <a:pt x="131564" y="747928"/>
                  <a:pt x="128652" y="737479"/>
                  <a:pt x="126939" y="724117"/>
                </a:cubicBezTo>
                <a:cubicBezTo>
                  <a:pt x="125226" y="710755"/>
                  <a:pt x="124369" y="693453"/>
                  <a:pt x="124369" y="672210"/>
                </a:cubicBezTo>
                <a:cubicBezTo>
                  <a:pt x="124369" y="652339"/>
                  <a:pt x="125226" y="636065"/>
                  <a:pt x="126939" y="623388"/>
                </a:cubicBezTo>
                <a:cubicBezTo>
                  <a:pt x="128652" y="610711"/>
                  <a:pt x="131393" y="600947"/>
                  <a:pt x="135162" y="594094"/>
                </a:cubicBezTo>
                <a:cubicBezTo>
                  <a:pt x="138930" y="587242"/>
                  <a:pt x="143727" y="582445"/>
                  <a:pt x="149551" y="579705"/>
                </a:cubicBezTo>
                <a:cubicBezTo>
                  <a:pt x="155376" y="576964"/>
                  <a:pt x="162399" y="575593"/>
                  <a:pt x="170622" y="575593"/>
                </a:cubicBezTo>
                <a:lnTo>
                  <a:pt x="286769" y="575593"/>
                </a:lnTo>
                <a:cubicBezTo>
                  <a:pt x="326512" y="575593"/>
                  <a:pt x="361801" y="570968"/>
                  <a:pt x="392636" y="561717"/>
                </a:cubicBezTo>
                <a:cubicBezTo>
                  <a:pt x="423472" y="552467"/>
                  <a:pt x="449339" y="539276"/>
                  <a:pt x="470239" y="522145"/>
                </a:cubicBezTo>
                <a:cubicBezTo>
                  <a:pt x="491138" y="505014"/>
                  <a:pt x="507070" y="484286"/>
                  <a:pt x="518033" y="459961"/>
                </a:cubicBezTo>
                <a:cubicBezTo>
                  <a:pt x="528997" y="435635"/>
                  <a:pt x="534479" y="408740"/>
                  <a:pt x="534479" y="379275"/>
                </a:cubicBezTo>
                <a:cubicBezTo>
                  <a:pt x="534479" y="356662"/>
                  <a:pt x="530710" y="335249"/>
                  <a:pt x="523173" y="315035"/>
                </a:cubicBezTo>
                <a:cubicBezTo>
                  <a:pt x="515635" y="294820"/>
                  <a:pt x="504500" y="277347"/>
                  <a:pt x="489768" y="262615"/>
                </a:cubicBezTo>
                <a:cubicBezTo>
                  <a:pt x="475035" y="247882"/>
                  <a:pt x="456020" y="236233"/>
                  <a:pt x="432722" y="227668"/>
                </a:cubicBezTo>
                <a:cubicBezTo>
                  <a:pt x="409425" y="219102"/>
                  <a:pt x="382015" y="214820"/>
                  <a:pt x="350495" y="214820"/>
                </a:cubicBezTo>
                <a:cubicBezTo>
                  <a:pt x="314863" y="214820"/>
                  <a:pt x="281287" y="220130"/>
                  <a:pt x="249766" y="230751"/>
                </a:cubicBezTo>
                <a:cubicBezTo>
                  <a:pt x="218246" y="241372"/>
                  <a:pt x="189980" y="253021"/>
                  <a:pt x="164969" y="265698"/>
                </a:cubicBezTo>
                <a:cubicBezTo>
                  <a:pt x="139958" y="278375"/>
                  <a:pt x="118716" y="290195"/>
                  <a:pt x="101243" y="301159"/>
                </a:cubicBezTo>
                <a:cubicBezTo>
                  <a:pt x="83769" y="312122"/>
                  <a:pt x="70921" y="317604"/>
                  <a:pt x="62699" y="317604"/>
                </a:cubicBezTo>
                <a:cubicBezTo>
                  <a:pt x="57217" y="317604"/>
                  <a:pt x="52420" y="316405"/>
                  <a:pt x="48309" y="314007"/>
                </a:cubicBezTo>
                <a:cubicBezTo>
                  <a:pt x="44197" y="311608"/>
                  <a:pt x="40771" y="306983"/>
                  <a:pt x="38030" y="300131"/>
                </a:cubicBezTo>
                <a:cubicBezTo>
                  <a:pt x="35289" y="293279"/>
                  <a:pt x="33234" y="283343"/>
                  <a:pt x="31863" y="270323"/>
                </a:cubicBezTo>
                <a:cubicBezTo>
                  <a:pt x="30493" y="257304"/>
                  <a:pt x="29808" y="240516"/>
                  <a:pt x="29808" y="219959"/>
                </a:cubicBezTo>
                <a:cubicBezTo>
                  <a:pt x="29808" y="202828"/>
                  <a:pt x="30150" y="188610"/>
                  <a:pt x="30835" y="177303"/>
                </a:cubicBezTo>
                <a:cubicBezTo>
                  <a:pt x="31521" y="165997"/>
                  <a:pt x="32891" y="156575"/>
                  <a:pt x="34947" y="149038"/>
                </a:cubicBezTo>
                <a:cubicBezTo>
                  <a:pt x="37002" y="141500"/>
                  <a:pt x="39572" y="134991"/>
                  <a:pt x="42656" y="129509"/>
                </a:cubicBezTo>
                <a:cubicBezTo>
                  <a:pt x="45739" y="124027"/>
                  <a:pt x="50707" y="118031"/>
                  <a:pt x="57559" y="111521"/>
                </a:cubicBezTo>
                <a:cubicBezTo>
                  <a:pt x="64412" y="105012"/>
                  <a:pt x="78459" y="95247"/>
                  <a:pt x="99701" y="82228"/>
                </a:cubicBezTo>
                <a:cubicBezTo>
                  <a:pt x="120943" y="69209"/>
                  <a:pt x="147667" y="56532"/>
                  <a:pt x="179873" y="44198"/>
                </a:cubicBezTo>
                <a:cubicBezTo>
                  <a:pt x="212079" y="31863"/>
                  <a:pt x="249252" y="21414"/>
                  <a:pt x="291394" y="12848"/>
                </a:cubicBezTo>
                <a:cubicBezTo>
                  <a:pt x="333535" y="4283"/>
                  <a:pt x="379275" y="0"/>
                  <a:pt x="428611" y="0"/>
                </a:cubicBezTo>
                <a:close/>
              </a:path>
            </a:pathLst>
          </a:custGeom>
          <a:noFill/>
          <a:ln w="1016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2950" tIns="34275" rIns="205725" bIns="68575" anchor="b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DECISION ANALYSIS</a:t>
            </a:r>
            <a:endParaRPr/>
          </a:p>
        </p:txBody>
      </p:sp>
      <p:sp>
        <p:nvSpPr>
          <p:cNvPr id="338" name="Google Shape;338;p2"/>
          <p:cNvSpPr/>
          <p:nvPr/>
        </p:nvSpPr>
        <p:spPr>
          <a:xfrm>
            <a:off x="5185084" y="4553227"/>
            <a:ext cx="3057999" cy="1550969"/>
          </a:xfrm>
          <a:custGeom>
            <a:avLst/>
            <a:gdLst/>
            <a:ahLst/>
            <a:cxnLst/>
            <a:rect l="l" t="t" r="r" b="b"/>
            <a:pathLst>
              <a:path w="2646698" h="1342364" extrusionOk="0">
                <a:moveTo>
                  <a:pt x="566342" y="233320"/>
                </a:moveTo>
                <a:lnTo>
                  <a:pt x="215847" y="844888"/>
                </a:lnTo>
                <a:lnTo>
                  <a:pt x="568397" y="844888"/>
                </a:lnTo>
                <a:lnTo>
                  <a:pt x="568397" y="233320"/>
                </a:lnTo>
                <a:close/>
                <a:moveTo>
                  <a:pt x="637263" y="0"/>
                </a:moveTo>
                <a:cubicBezTo>
                  <a:pt x="672210" y="0"/>
                  <a:pt x="702017" y="856"/>
                  <a:pt x="726685" y="2569"/>
                </a:cubicBezTo>
                <a:cubicBezTo>
                  <a:pt x="751354" y="4282"/>
                  <a:pt x="771054" y="7023"/>
                  <a:pt x="785786" y="10792"/>
                </a:cubicBezTo>
                <a:cubicBezTo>
                  <a:pt x="800519" y="14561"/>
                  <a:pt x="811311" y="19186"/>
                  <a:pt x="818163" y="24668"/>
                </a:cubicBezTo>
                <a:cubicBezTo>
                  <a:pt x="825016" y="30150"/>
                  <a:pt x="828442" y="36659"/>
                  <a:pt x="828442" y="44197"/>
                </a:cubicBezTo>
                <a:lnTo>
                  <a:pt x="828442" y="355126"/>
                </a:lnTo>
                <a:lnTo>
                  <a:pt x="2482741" y="355126"/>
                </a:lnTo>
                <a:cubicBezTo>
                  <a:pt x="2573292" y="355126"/>
                  <a:pt x="2646698" y="428532"/>
                  <a:pt x="2646698" y="519083"/>
                </a:cubicBezTo>
                <a:lnTo>
                  <a:pt x="2646698" y="1174893"/>
                </a:lnTo>
                <a:cubicBezTo>
                  <a:pt x="2646698" y="1265444"/>
                  <a:pt x="2573292" y="1338850"/>
                  <a:pt x="2482741" y="1338850"/>
                </a:cubicBezTo>
                <a:lnTo>
                  <a:pt x="765518" y="1338850"/>
                </a:lnTo>
                <a:lnTo>
                  <a:pt x="760604" y="1339795"/>
                </a:lnTo>
                <a:cubicBezTo>
                  <a:pt x="744159" y="1341508"/>
                  <a:pt x="722916" y="1342364"/>
                  <a:pt x="696878" y="1342364"/>
                </a:cubicBezTo>
                <a:cubicBezTo>
                  <a:pt x="672210" y="1342364"/>
                  <a:pt x="651481" y="1341508"/>
                  <a:pt x="634693" y="1339795"/>
                </a:cubicBezTo>
                <a:cubicBezTo>
                  <a:pt x="617905" y="1338082"/>
                  <a:pt x="604543" y="1335512"/>
                  <a:pt x="594607" y="1332086"/>
                </a:cubicBezTo>
                <a:cubicBezTo>
                  <a:pt x="584671" y="1328660"/>
                  <a:pt x="577819" y="1324377"/>
                  <a:pt x="574050" y="1319238"/>
                </a:cubicBezTo>
                <a:cubicBezTo>
                  <a:pt x="570282" y="1314099"/>
                  <a:pt x="568397" y="1308103"/>
                  <a:pt x="568397" y="1301251"/>
                </a:cubicBezTo>
                <a:lnTo>
                  <a:pt x="568397" y="1060735"/>
                </a:lnTo>
                <a:lnTo>
                  <a:pt x="59615" y="1060735"/>
                </a:lnTo>
                <a:cubicBezTo>
                  <a:pt x="50021" y="1060735"/>
                  <a:pt x="41456" y="1059536"/>
                  <a:pt x="33919" y="1057138"/>
                </a:cubicBezTo>
                <a:cubicBezTo>
                  <a:pt x="26381" y="1054739"/>
                  <a:pt x="20043" y="1049257"/>
                  <a:pt x="14903" y="1040692"/>
                </a:cubicBezTo>
                <a:cubicBezTo>
                  <a:pt x="9764" y="1032127"/>
                  <a:pt x="5995" y="1019792"/>
                  <a:pt x="3597" y="1003690"/>
                </a:cubicBezTo>
                <a:cubicBezTo>
                  <a:pt x="1199" y="987587"/>
                  <a:pt x="0" y="966173"/>
                  <a:pt x="0" y="939449"/>
                </a:cubicBezTo>
                <a:cubicBezTo>
                  <a:pt x="0" y="917522"/>
                  <a:pt x="514" y="898507"/>
                  <a:pt x="1541" y="882404"/>
                </a:cubicBezTo>
                <a:cubicBezTo>
                  <a:pt x="2569" y="866301"/>
                  <a:pt x="4282" y="851740"/>
                  <a:pt x="6681" y="838721"/>
                </a:cubicBezTo>
                <a:cubicBezTo>
                  <a:pt x="9079" y="825701"/>
                  <a:pt x="12505" y="813367"/>
                  <a:pt x="16959" y="801718"/>
                </a:cubicBezTo>
                <a:cubicBezTo>
                  <a:pt x="21413" y="790069"/>
                  <a:pt x="27066" y="777735"/>
                  <a:pt x="33919" y="764716"/>
                </a:cubicBezTo>
                <a:lnTo>
                  <a:pt x="447112" y="35974"/>
                </a:lnTo>
                <a:cubicBezTo>
                  <a:pt x="450538" y="29807"/>
                  <a:pt x="456362" y="24497"/>
                  <a:pt x="464585" y="20043"/>
                </a:cubicBezTo>
                <a:cubicBezTo>
                  <a:pt x="472808" y="15589"/>
                  <a:pt x="484285" y="11820"/>
                  <a:pt x="499018" y="8736"/>
                </a:cubicBezTo>
                <a:cubicBezTo>
                  <a:pt x="513750" y="5653"/>
                  <a:pt x="532423" y="3426"/>
                  <a:pt x="555035" y="2055"/>
                </a:cubicBezTo>
                <a:cubicBezTo>
                  <a:pt x="577648" y="685"/>
                  <a:pt x="605057" y="0"/>
                  <a:pt x="637263" y="0"/>
                </a:cubicBezTo>
                <a:close/>
              </a:path>
            </a:pathLst>
          </a:custGeom>
          <a:noFill/>
          <a:ln w="1016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2950" tIns="34275" rIns="205725" bIns="68575" anchor="b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libri"/>
                <a:cs typeface="Calibri"/>
                <a:sym typeface="Calibri"/>
              </a:rPr>
              <a:t>RECOMMENDATIONS</a:t>
            </a:r>
            <a:endParaRPr sz="2400" b="1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8"/>
          <p:cNvSpPr txBox="1">
            <a:spLocks noGrp="1"/>
          </p:cNvSpPr>
          <p:nvPr>
            <p:ph type="sldNum" idx="12"/>
          </p:nvPr>
        </p:nvSpPr>
        <p:spPr>
          <a:xfrm>
            <a:off x="6318865" y="63972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18"/>
          <p:cNvSpPr txBox="1">
            <a:spLocks noGrp="1"/>
          </p:cNvSpPr>
          <p:nvPr>
            <p:ph type="title"/>
          </p:nvPr>
        </p:nvSpPr>
        <p:spPr>
          <a:xfrm>
            <a:off x="3651758" y="449174"/>
            <a:ext cx="5441100" cy="11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/>
              <a:t>REFERENCES</a:t>
            </a:r>
            <a:endParaRPr/>
          </a:p>
        </p:txBody>
      </p:sp>
      <p:sp>
        <p:nvSpPr>
          <p:cNvPr id="618" name="Google Shape;618;p18"/>
          <p:cNvSpPr txBox="1"/>
          <p:nvPr/>
        </p:nvSpPr>
        <p:spPr>
          <a:xfrm>
            <a:off x="766025" y="2449575"/>
            <a:ext cx="7291800" cy="3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Key Factors That Drive the Real Estate Market</a:t>
            </a:r>
            <a:endParaRPr sz="18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https://www.investopedia.com/articles/mortages-real-estate/11/factors-affecting-real-estate-market.asp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 Powell and K. Baker.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Analytics: The Art of Modeling with Spreadsheets. 5th edition.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John Wiley &amp; Sons.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UK House Price Index: April 2019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https://www.ons.gov.uk/economy/inflationandpriceindices/bulletins/housepriceindex/april2019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1"/>
          <p:cNvSpPr txBox="1">
            <a:spLocks noGrp="1"/>
          </p:cNvSpPr>
          <p:nvPr>
            <p:ph type="ctrTitle"/>
          </p:nvPr>
        </p:nvSpPr>
        <p:spPr>
          <a:xfrm>
            <a:off x="2286000" y="342900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 sz="8000" cap="none"/>
              <a:t>Q&amp;A</a:t>
            </a:r>
            <a:r>
              <a:rPr lang="en-US" cap="none"/>
              <a:t/>
            </a:r>
            <a:br>
              <a:rPr lang="en-US" cap="none"/>
            </a:br>
            <a:r>
              <a:rPr lang="en-US" cap="none"/>
              <a:t>Thank you for listening</a:t>
            </a:r>
            <a:endParaRPr/>
          </a:p>
        </p:txBody>
      </p:sp>
      <p:sp>
        <p:nvSpPr>
          <p:cNvPr id="624" name="Google Shape;624;p21"/>
          <p:cNvSpPr/>
          <p:nvPr/>
        </p:nvSpPr>
        <p:spPr>
          <a:xfrm>
            <a:off x="3" y="2814638"/>
            <a:ext cx="3296950" cy="1420932"/>
          </a:xfrm>
          <a:custGeom>
            <a:avLst/>
            <a:gdLst/>
            <a:ahLst/>
            <a:cxnLst/>
            <a:rect l="l" t="t" r="r" b="b"/>
            <a:pathLst>
              <a:path w="1468512" h="943303" extrusionOk="0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solidFill>
            <a:srgbClr val="FFB50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5" name="Google Shape;625;p2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5859" b="15858"/>
          <a:stretch/>
        </p:blipFill>
        <p:spPr>
          <a:xfrm>
            <a:off x="2" y="0"/>
            <a:ext cx="9143996" cy="415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bd3340603_0_17"/>
          <p:cNvSpPr txBox="1">
            <a:spLocks noGrp="1"/>
          </p:cNvSpPr>
          <p:nvPr>
            <p:ph type="body" idx="1"/>
          </p:nvPr>
        </p:nvSpPr>
        <p:spPr>
          <a:xfrm>
            <a:off x="628650" y="2206487"/>
            <a:ext cx="7886700" cy="397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3000" b="1"/>
              <a:t>Problem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Five students are looking to live together in a house close to campus that has five bedrooms and at least two bathrooms</a:t>
            </a:r>
            <a:endParaRPr sz="2000"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accent1"/>
                </a:solidFill>
              </a:rPr>
              <a:t>Scott can buy a house and charge inclusive or non-inclusive rent to her four roommates</a:t>
            </a:r>
            <a:endParaRPr sz="2000" i="1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1"/>
                </a:solidFill>
              </a:rPr>
              <a:t>OR</a:t>
            </a:r>
            <a:endParaRPr sz="2500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accent1"/>
                </a:solidFill>
              </a:rPr>
              <a:t>Scott and her friends can rent one of two properties: inclusive or non-inclusive</a:t>
            </a:r>
            <a:endParaRPr sz="2000" i="1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45" name="Google Shape;345;g6bd3340603_0_17"/>
          <p:cNvSpPr txBox="1">
            <a:spLocks noGrp="1"/>
          </p:cNvSpPr>
          <p:nvPr>
            <p:ph type="title"/>
          </p:nvPr>
        </p:nvSpPr>
        <p:spPr>
          <a:xfrm>
            <a:off x="628650" y="15959"/>
            <a:ext cx="8515200" cy="1325700"/>
          </a:xfrm>
          <a:prstGeom prst="rect">
            <a:avLst/>
          </a:prstGeom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marL="457200" lvl="0" indent="-457200" algn="r" rtl="0">
              <a:spcBef>
                <a:spcPts val="0"/>
              </a:spcBef>
              <a:spcAft>
                <a:spcPts val="0"/>
              </a:spcAft>
              <a:buSzPts val="3600"/>
              <a:buAutoNum type="romanUcPeriod"/>
            </a:pPr>
            <a:r>
              <a:rPr lang="en-US"/>
              <a:t>BUSINESS BACKGROUND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"/>
          <p:cNvSpPr txBox="1">
            <a:spLocks noGrp="1"/>
          </p:cNvSpPr>
          <p:nvPr>
            <p:ph type="sldNum" idx="12"/>
          </p:nvPr>
        </p:nvSpPr>
        <p:spPr>
          <a:xfrm>
            <a:off x="64307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"/>
          <p:cNvSpPr txBox="1">
            <a:spLocks noGrp="1"/>
          </p:cNvSpPr>
          <p:nvPr>
            <p:ph type="title"/>
          </p:nvPr>
        </p:nvSpPr>
        <p:spPr>
          <a:xfrm>
            <a:off x="2455817" y="329921"/>
            <a:ext cx="6807900" cy="11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/>
              <a:t>I. BUSINESS BACKGROUND</a:t>
            </a:r>
            <a:endParaRPr/>
          </a:p>
        </p:txBody>
      </p:sp>
      <p:sp>
        <p:nvSpPr>
          <p:cNvPr id="352" name="Google Shape;352;p3"/>
          <p:cNvSpPr txBox="1"/>
          <p:nvPr/>
        </p:nvSpPr>
        <p:spPr>
          <a:xfrm>
            <a:off x="306150" y="2770750"/>
            <a:ext cx="4102500" cy="3658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latin typeface="Calibri"/>
                <a:ea typeface="Calibri"/>
                <a:cs typeface="Calibri"/>
                <a:sym typeface="Calibri"/>
              </a:rPr>
              <a:t>Inclusive</a:t>
            </a:r>
            <a:endParaRPr sz="2000" u="sng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u="sng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$510 per bedroom/month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Landlord pays for utilities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"/>
          <p:cNvSpPr txBox="1"/>
          <p:nvPr/>
        </p:nvSpPr>
        <p:spPr>
          <a:xfrm>
            <a:off x="4572000" y="2770750"/>
            <a:ext cx="4169100" cy="3658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latin typeface="Calibri"/>
                <a:ea typeface="Calibri"/>
                <a:cs typeface="Calibri"/>
                <a:sym typeface="Calibri"/>
              </a:rPr>
              <a:t>Non-inclusive</a:t>
            </a:r>
            <a:endParaRPr sz="2000" u="sng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u="sng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$435 per bedroom/month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Utilities not included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Heat - $120 every 3 month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Hydro - $100 every month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 -  $30 every month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"/>
          <p:cNvSpPr txBox="1"/>
          <p:nvPr/>
        </p:nvSpPr>
        <p:spPr>
          <a:xfrm>
            <a:off x="857250" y="2005350"/>
            <a:ext cx="74703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Rent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bd3340603_0_1"/>
          <p:cNvSpPr txBox="1">
            <a:spLocks noGrp="1"/>
          </p:cNvSpPr>
          <p:nvPr>
            <p:ph type="body" idx="1"/>
          </p:nvPr>
        </p:nvSpPr>
        <p:spPr>
          <a:xfrm>
            <a:off x="628650" y="1898199"/>
            <a:ext cx="7886700" cy="427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3000" b="1"/>
              <a:t>Purchase</a:t>
            </a:r>
            <a:endParaRPr sz="3000" b="1"/>
          </a:p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accent1"/>
                </a:solidFill>
              </a:rPr>
              <a:t>What costs will Scott have to consider?</a:t>
            </a:r>
            <a:endParaRPr sz="2000" b="1" i="1">
              <a:solidFill>
                <a:schemeClr val="accent1"/>
              </a:solidFill>
            </a:endParaRPr>
          </a:p>
          <a:p>
            <a:pPr marL="457200" lvl="0" indent="-339725" algn="l" rtl="0">
              <a:spcBef>
                <a:spcPts val="750"/>
              </a:spcBef>
              <a:spcAft>
                <a:spcPts val="0"/>
              </a:spcAft>
              <a:buSzPts val="1750"/>
              <a:buChar char="•"/>
            </a:pPr>
            <a:r>
              <a:rPr lang="en-US" sz="1750"/>
              <a:t>$25,000 in savings</a:t>
            </a:r>
            <a:endParaRPr sz="1750"/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SzPts val="1750"/>
              <a:buChar char="•"/>
            </a:pPr>
            <a:r>
              <a:rPr lang="en-US" sz="1750"/>
              <a:t>Parents match for down payment</a:t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SzPts val="1750"/>
              <a:buChar char="•"/>
            </a:pPr>
            <a:r>
              <a:rPr lang="en-US" sz="1750"/>
              <a:t>Annual property tax (1.4427% of house value, increasing with higher house price</a:t>
            </a:r>
            <a:endParaRPr sz="1750"/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SzPts val="1750"/>
              <a:buChar char="•"/>
            </a:pPr>
            <a:r>
              <a:rPr lang="en-US" sz="1750"/>
              <a:t>Annual insurance ($1200)</a:t>
            </a:r>
            <a:endParaRPr sz="1750"/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SzPts val="1750"/>
              <a:buChar char="•"/>
            </a:pPr>
            <a:r>
              <a:rPr lang="en-US" sz="1750"/>
              <a:t>Maintenance costs ($6000 for three years)  </a:t>
            </a:r>
            <a:endParaRPr sz="1750"/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SzPts val="1750"/>
              <a:buChar char="•"/>
            </a:pPr>
            <a:r>
              <a:rPr lang="en-US" sz="1750"/>
              <a:t>3 years closed mortgage with 3.95% interest rate over 25 years (20% down)</a:t>
            </a:r>
            <a:endParaRPr sz="1750"/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SzPts val="1750"/>
              <a:buChar char="•"/>
            </a:pPr>
            <a:r>
              <a:rPr lang="en-US" sz="1750"/>
              <a:t>Utilities (water, gas, and hydro)</a:t>
            </a:r>
            <a:endParaRPr sz="1750"/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SzPts val="1750"/>
              <a:buChar char="•"/>
            </a:pPr>
            <a:r>
              <a:rPr lang="en-US" sz="1750"/>
              <a:t>Internet and cable: $70 monthly for 8 months (1 year with 4-month-empty-house)</a:t>
            </a:r>
            <a:endParaRPr sz="1750"/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SzPts val="1750"/>
              <a:buChar char="•"/>
            </a:pPr>
            <a:r>
              <a:rPr lang="en-US" sz="1750"/>
              <a:t>House price  expected to increase 2% annually</a:t>
            </a:r>
            <a:endParaRPr sz="1750"/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SzPts val="1750"/>
              <a:buChar char="•"/>
            </a:pPr>
            <a:r>
              <a:rPr lang="en-US" sz="1750"/>
              <a:t>Real estate agent would charge 5% commission fee of  final price</a:t>
            </a:r>
            <a:endParaRPr sz="175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361" name="Google Shape;361;g6bd3340603_0_1"/>
          <p:cNvSpPr txBox="1">
            <a:spLocks noGrp="1"/>
          </p:cNvSpPr>
          <p:nvPr>
            <p:ph type="title"/>
          </p:nvPr>
        </p:nvSpPr>
        <p:spPr>
          <a:xfrm>
            <a:off x="628650" y="15959"/>
            <a:ext cx="8515200" cy="1325700"/>
          </a:xfrm>
          <a:prstGeom prst="rect">
            <a:avLst/>
          </a:prstGeom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I. BUSINESS BACKGROUND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bd3340603_0_26"/>
          <p:cNvSpPr txBox="1">
            <a:spLocks noGrp="1"/>
          </p:cNvSpPr>
          <p:nvPr>
            <p:ph type="body" idx="1"/>
          </p:nvPr>
        </p:nvSpPr>
        <p:spPr>
          <a:xfrm>
            <a:off x="628650" y="2206487"/>
            <a:ext cx="7886700" cy="397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3000" b="1"/>
              <a:t>Buying Concerns</a:t>
            </a:r>
            <a:endParaRPr sz="3000" b="1"/>
          </a:p>
          <a:p>
            <a:pPr marL="457200" lvl="0" indent="-400050" algn="l" rtl="0">
              <a:spcBef>
                <a:spcPts val="1000"/>
              </a:spcBef>
              <a:spcAft>
                <a:spcPts val="0"/>
              </a:spcAft>
              <a:buSzPts val="2700"/>
              <a:buAutoNum type="arabicPeriod"/>
            </a:pPr>
            <a:r>
              <a:rPr lang="en-US"/>
              <a:t>Scott is solely responsible for issues and expenses</a:t>
            </a:r>
            <a:endParaRPr/>
          </a:p>
          <a:p>
            <a:pPr marL="457200" lvl="0" indent="-400050" algn="l" rtl="0">
              <a:spcBef>
                <a:spcPts val="1000"/>
              </a:spcBef>
              <a:spcAft>
                <a:spcPts val="0"/>
              </a:spcAft>
              <a:buSzPts val="2700"/>
              <a:buAutoNum type="arabicPeriod"/>
            </a:pPr>
            <a:r>
              <a:rPr lang="en-US"/>
              <a:t>Stress </a:t>
            </a:r>
            <a:endParaRPr/>
          </a:p>
          <a:p>
            <a:pPr marL="457200" lvl="0" indent="-400050" algn="l" rtl="0">
              <a:spcBef>
                <a:spcPts val="1000"/>
              </a:spcBef>
              <a:spcAft>
                <a:spcPts val="0"/>
              </a:spcAft>
              <a:buSzPts val="2700"/>
              <a:buAutoNum type="arabicPeriod"/>
            </a:pPr>
            <a:r>
              <a:rPr lang="en-US"/>
              <a:t>Academic performance</a:t>
            </a:r>
            <a:endParaRPr/>
          </a:p>
          <a:p>
            <a:pPr marL="457200" lvl="0" indent="-400050" algn="l" rtl="0">
              <a:spcBef>
                <a:spcPts val="1000"/>
              </a:spcBef>
              <a:spcAft>
                <a:spcPts val="0"/>
              </a:spcAft>
              <a:buSzPts val="2700"/>
              <a:buAutoNum type="arabicPeriod"/>
            </a:pPr>
            <a:r>
              <a:rPr lang="en-US"/>
              <a:t>Can’t sell the house until three years after purchase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500" i="1">
                <a:solidFill>
                  <a:schemeClr val="accent1"/>
                </a:solidFill>
              </a:rPr>
              <a:t>Is it worth it?</a:t>
            </a:r>
            <a:endParaRPr sz="3500" i="1">
              <a:solidFill>
                <a:schemeClr val="accent1"/>
              </a:solidFill>
            </a:endParaRPr>
          </a:p>
        </p:txBody>
      </p:sp>
      <p:sp>
        <p:nvSpPr>
          <p:cNvPr id="368" name="Google Shape;368;g6bd3340603_0_26"/>
          <p:cNvSpPr txBox="1">
            <a:spLocks noGrp="1"/>
          </p:cNvSpPr>
          <p:nvPr>
            <p:ph type="title"/>
          </p:nvPr>
        </p:nvSpPr>
        <p:spPr>
          <a:xfrm>
            <a:off x="628650" y="15959"/>
            <a:ext cx="8515200" cy="1325700"/>
          </a:xfrm>
          <a:prstGeom prst="rect">
            <a:avLst/>
          </a:prstGeom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marL="457200" lvl="0" indent="-457200" algn="r" rtl="0">
              <a:spcBef>
                <a:spcPts val="0"/>
              </a:spcBef>
              <a:spcAft>
                <a:spcPts val="0"/>
              </a:spcAft>
              <a:buSzPts val="3600"/>
              <a:buAutoNum type="romanUcPeriod"/>
            </a:pPr>
            <a:r>
              <a:rPr lang="en-US"/>
              <a:t>BUSINESS BACKGROUND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"/>
          <p:cNvSpPr txBox="1">
            <a:spLocks noGrp="1"/>
          </p:cNvSpPr>
          <p:nvPr>
            <p:ph type="sldNum" idx="12"/>
          </p:nvPr>
        </p:nvSpPr>
        <p:spPr>
          <a:xfrm>
            <a:off x="643079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"/>
          <p:cNvSpPr txBox="1">
            <a:spLocks noGrp="1"/>
          </p:cNvSpPr>
          <p:nvPr>
            <p:ph type="title"/>
          </p:nvPr>
        </p:nvSpPr>
        <p:spPr>
          <a:xfrm>
            <a:off x="3822466" y="329921"/>
            <a:ext cx="5441132" cy="111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/>
              <a:t>II. DECISION MAKING</a:t>
            </a:r>
            <a:endParaRPr/>
          </a:p>
        </p:txBody>
      </p:sp>
      <p:sp>
        <p:nvSpPr>
          <p:cNvPr id="375" name="Google Shape;375;p4"/>
          <p:cNvSpPr txBox="1"/>
          <p:nvPr/>
        </p:nvSpPr>
        <p:spPr>
          <a:xfrm>
            <a:off x="122475" y="1913500"/>
            <a:ext cx="88479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Final Balance in Scott’s Bank Account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	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"/>
          <p:cNvSpPr txBox="1"/>
          <p:nvPr/>
        </p:nvSpPr>
        <p:spPr>
          <a:xfrm>
            <a:off x="244950" y="2824388"/>
            <a:ext cx="4041300" cy="1377600"/>
          </a:xfrm>
          <a:prstGeom prst="rect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Buy: Inclusive rent to roommates</a:t>
            </a:r>
            <a:endParaRPr sz="25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5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   $49,534.08	</a:t>
            </a:r>
            <a:endParaRPr sz="25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"/>
          <p:cNvSpPr txBox="1"/>
          <p:nvPr/>
        </p:nvSpPr>
        <p:spPr>
          <a:xfrm>
            <a:off x="244950" y="4546475"/>
            <a:ext cx="4041300" cy="13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Buy: Non-inclusive rent to roommates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$44,782.45</a:t>
            </a:r>
            <a:endParaRPr sz="25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"/>
          <p:cNvSpPr txBox="1"/>
          <p:nvPr/>
        </p:nvSpPr>
        <p:spPr>
          <a:xfrm>
            <a:off x="4653650" y="2824400"/>
            <a:ext cx="4163700" cy="13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Rent: Inclusive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$7,115.22</a:t>
            </a:r>
            <a:endParaRPr sz="25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	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4"/>
          <p:cNvSpPr txBox="1"/>
          <p:nvPr/>
        </p:nvSpPr>
        <p:spPr>
          <a:xfrm>
            <a:off x="4653650" y="4546475"/>
            <a:ext cx="4163700" cy="1377600"/>
          </a:xfrm>
          <a:prstGeom prst="rect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Rent: Non-inclusive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$8,613.95</a:t>
            </a:r>
            <a:endParaRPr sz="25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"/>
          <p:cNvSpPr txBox="1">
            <a:spLocks noGrp="1"/>
          </p:cNvSpPr>
          <p:nvPr>
            <p:ph type="sldNum" idx="12"/>
          </p:nvPr>
        </p:nvSpPr>
        <p:spPr>
          <a:xfrm>
            <a:off x="643079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5"/>
          <p:cNvSpPr txBox="1">
            <a:spLocks noGrp="1"/>
          </p:cNvSpPr>
          <p:nvPr>
            <p:ph type="title"/>
          </p:nvPr>
        </p:nvSpPr>
        <p:spPr>
          <a:xfrm>
            <a:off x="3822466" y="329921"/>
            <a:ext cx="5441132" cy="111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/>
              <a:t>III. DECISION ANALYSIS</a:t>
            </a:r>
            <a:endParaRPr/>
          </a:p>
        </p:txBody>
      </p:sp>
      <p:pic>
        <p:nvPicPr>
          <p:cNvPr id="386" name="Google Shape;38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625" y="2467325"/>
            <a:ext cx="6587768" cy="3009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6bd92f82f0_3_0"/>
          <p:cNvSpPr txBox="1">
            <a:spLocks noGrp="1"/>
          </p:cNvSpPr>
          <p:nvPr>
            <p:ph type="sldNum" idx="12"/>
          </p:nvPr>
        </p:nvSpPr>
        <p:spPr>
          <a:xfrm>
            <a:off x="64307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9</a:t>
            </a:fld>
            <a:endParaRPr/>
          </a:p>
        </p:txBody>
      </p:sp>
      <p:sp>
        <p:nvSpPr>
          <p:cNvPr id="392" name="Google Shape;392;g6bd92f82f0_3_0"/>
          <p:cNvSpPr txBox="1">
            <a:spLocks noGrp="1"/>
          </p:cNvSpPr>
          <p:nvPr>
            <p:ph type="title"/>
          </p:nvPr>
        </p:nvSpPr>
        <p:spPr>
          <a:xfrm>
            <a:off x="3344091" y="329921"/>
            <a:ext cx="5919600" cy="11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/>
              <a:t>III(1) BASE CASE ANALYSIS</a:t>
            </a:r>
            <a:endParaRPr/>
          </a:p>
        </p:txBody>
      </p:sp>
      <p:grpSp>
        <p:nvGrpSpPr>
          <p:cNvPr id="393" name="Google Shape;393;g6bd92f82f0_3_0"/>
          <p:cNvGrpSpPr/>
          <p:nvPr/>
        </p:nvGrpSpPr>
        <p:grpSpPr>
          <a:xfrm>
            <a:off x="1995714" y="2213429"/>
            <a:ext cx="5283184" cy="4064019"/>
            <a:chOff x="406400" y="0"/>
            <a:chExt cx="5283184" cy="4064019"/>
          </a:xfrm>
        </p:grpSpPr>
        <p:sp>
          <p:nvSpPr>
            <p:cNvPr id="394" name="Google Shape;394;g6bd92f82f0_3_0"/>
            <p:cNvSpPr/>
            <p:nvPr/>
          </p:nvSpPr>
          <p:spPr>
            <a:xfrm>
              <a:off x="3681984" y="2763519"/>
              <a:ext cx="2007600" cy="13005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0"/>
              </a:schemeClr>
            </a:solidFill>
            <a:ln w="12700" cap="flat" cmpd="sng">
              <a:solidFill>
                <a:srgbClr val="B8888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g6bd92f82f0_3_0"/>
            <p:cNvSpPr txBox="1"/>
            <p:nvPr/>
          </p:nvSpPr>
          <p:spPr>
            <a:xfrm>
              <a:off x="4312835" y="3117207"/>
              <a:ext cx="1348200" cy="91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marR="0" lvl="1" indent="-17145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lang="en-US" sz="19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TBD</a:t>
              </a:r>
              <a:endParaRPr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g6bd92f82f0_3_0"/>
            <p:cNvSpPr/>
            <p:nvPr/>
          </p:nvSpPr>
          <p:spPr>
            <a:xfrm>
              <a:off x="406400" y="2763519"/>
              <a:ext cx="2007600" cy="13005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0"/>
              </a:schemeClr>
            </a:solidFill>
            <a:ln w="12700" cap="flat" cmpd="sng">
              <a:solidFill>
                <a:srgbClr val="A4A4A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g6bd92f82f0_3_0"/>
            <p:cNvSpPr txBox="1"/>
            <p:nvPr/>
          </p:nvSpPr>
          <p:spPr>
            <a:xfrm>
              <a:off x="434967" y="3117207"/>
              <a:ext cx="1348200" cy="91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lang="en-US" sz="19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TBD</a:t>
              </a:r>
              <a:endParaRPr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g6bd92f82f0_3_0"/>
            <p:cNvSpPr/>
            <p:nvPr/>
          </p:nvSpPr>
          <p:spPr>
            <a:xfrm>
              <a:off x="3681984" y="0"/>
              <a:ext cx="2007600" cy="13005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0"/>
              </a:schemeClr>
            </a:solidFill>
            <a:ln w="12700" cap="flat" cmpd="sng">
              <a:solidFill>
                <a:srgbClr val="D07A5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399" name="Google Shape;399;g6bd92f82f0_3_0"/>
            <p:cNvSpPr txBox="1"/>
            <p:nvPr/>
          </p:nvSpPr>
          <p:spPr>
            <a:xfrm>
              <a:off x="4312835" y="28567"/>
              <a:ext cx="1348200" cy="91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1E0E"/>
                </a:buClr>
                <a:buSzPts val="1900"/>
                <a:buFont typeface="Calibri"/>
                <a:buChar char="•"/>
              </a:pPr>
              <a:r>
                <a:rPr lang="en-US" sz="1900" b="1" i="0" u="sng" strike="noStrike" cap="none">
                  <a:solidFill>
                    <a:srgbClr val="3B1E0E"/>
                  </a:solidFill>
                  <a:latin typeface="Calibri"/>
                  <a:ea typeface="Calibri"/>
                  <a:cs typeface="Calibri"/>
                  <a:sym typeface="Calibri"/>
                </a:rPr>
                <a:t>$8,613.95</a:t>
              </a:r>
              <a:endParaRPr sz="1900" b="1" i="0" u="sng" strike="noStrike" cap="none">
                <a:solidFill>
                  <a:srgbClr val="3B1E0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g6bd92f82f0_3_0"/>
            <p:cNvSpPr/>
            <p:nvPr/>
          </p:nvSpPr>
          <p:spPr>
            <a:xfrm>
              <a:off x="406400" y="0"/>
              <a:ext cx="2007600" cy="13005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0"/>
              </a:schemeClr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g6bd92f82f0_3_0"/>
            <p:cNvSpPr txBox="1"/>
            <p:nvPr/>
          </p:nvSpPr>
          <p:spPr>
            <a:xfrm>
              <a:off x="434967" y="28567"/>
              <a:ext cx="1348200" cy="91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lang="en-US" sz="19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$7,115.22</a:t>
              </a:r>
              <a:endParaRPr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g6bd92f82f0_3_0"/>
            <p:cNvSpPr/>
            <p:nvPr/>
          </p:nvSpPr>
          <p:spPr>
            <a:xfrm>
              <a:off x="1247648" y="231647"/>
              <a:ext cx="1759800" cy="1759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g6bd92f82f0_3_0"/>
            <p:cNvSpPr txBox="1"/>
            <p:nvPr/>
          </p:nvSpPr>
          <p:spPr>
            <a:xfrm>
              <a:off x="1763056" y="747055"/>
              <a:ext cx="1244400" cy="124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Rent &amp; Inclusive</a:t>
              </a:r>
              <a:endParaRPr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g6bd92f82f0_3_0"/>
            <p:cNvSpPr/>
            <p:nvPr/>
          </p:nvSpPr>
          <p:spPr>
            <a:xfrm rot="5400000">
              <a:off x="3088552" y="231647"/>
              <a:ext cx="1759800" cy="1759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D07A5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g6bd92f82f0_3_0"/>
            <p:cNvSpPr txBox="1"/>
            <p:nvPr/>
          </p:nvSpPr>
          <p:spPr>
            <a:xfrm>
              <a:off x="3088640" y="747055"/>
              <a:ext cx="1244400" cy="124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Rent &amp; Non- Inclusive</a:t>
              </a:r>
              <a:endParaRPr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g6bd92f82f0_3_0"/>
            <p:cNvSpPr/>
            <p:nvPr/>
          </p:nvSpPr>
          <p:spPr>
            <a:xfrm rot="10800000">
              <a:off x="3088552" y="2072552"/>
              <a:ext cx="1759800" cy="1759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B8888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g6bd92f82f0_3_0"/>
            <p:cNvSpPr txBox="1"/>
            <p:nvPr/>
          </p:nvSpPr>
          <p:spPr>
            <a:xfrm>
              <a:off x="3088640" y="2072640"/>
              <a:ext cx="1244400" cy="124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Charge  Non- Inclusive</a:t>
              </a:r>
              <a:endParaRPr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g6bd92f82f0_3_0"/>
            <p:cNvSpPr/>
            <p:nvPr/>
          </p:nvSpPr>
          <p:spPr>
            <a:xfrm rot="-5400000">
              <a:off x="1247648" y="2072552"/>
              <a:ext cx="1759800" cy="1759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g6bd92f82f0_3_0"/>
            <p:cNvSpPr txBox="1"/>
            <p:nvPr/>
          </p:nvSpPr>
          <p:spPr>
            <a:xfrm>
              <a:off x="1763056" y="2072640"/>
              <a:ext cx="1244400" cy="124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Charge Inclusive</a:t>
              </a:r>
              <a:endParaRPr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g6bd92f82f0_3_0"/>
            <p:cNvSpPr/>
            <p:nvPr/>
          </p:nvSpPr>
          <p:spPr>
            <a:xfrm>
              <a:off x="2744216" y="1666240"/>
              <a:ext cx="607500" cy="52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8" y="12492"/>
                    <a:pt x="51108" y="8231"/>
                  </a:cubicBezTo>
                  <a:cubicBezTo>
                    <a:pt x="76849" y="3970"/>
                    <a:pt x="101961" y="18575"/>
                    <a:pt x="110521" y="42785"/>
                  </a:cubicBezTo>
                  <a:lnTo>
                    <a:pt x="116428" y="42785"/>
                  </a:lnTo>
                  <a:lnTo>
                    <a:pt x="106956" y="60000"/>
                  </a:lnTo>
                  <a:lnTo>
                    <a:pt x="90339" y="42785"/>
                  </a:lnTo>
                  <a:lnTo>
                    <a:pt x="95921" y="42785"/>
                  </a:lnTo>
                  <a:lnTo>
                    <a:pt x="95921" y="42785"/>
                  </a:lnTo>
                  <a:cubicBezTo>
                    <a:pt x="87358" y="27417"/>
                    <a:pt x="68572" y="19475"/>
                    <a:pt x="50449" y="23561"/>
                  </a:cubicBezTo>
                  <a:cubicBezTo>
                    <a:pt x="32325" y="27648"/>
                    <a:pt x="19567" y="42702"/>
                    <a:pt x="19567" y="60000"/>
                  </a:cubicBezTo>
                  <a:close/>
                </a:path>
              </a:pathLst>
            </a:custGeom>
            <a:solidFill>
              <a:srgbClr val="F7D5C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g6bd92f82f0_3_0"/>
            <p:cNvSpPr/>
            <p:nvPr/>
          </p:nvSpPr>
          <p:spPr>
            <a:xfrm rot="10800000">
              <a:off x="2744284" y="1869460"/>
              <a:ext cx="607500" cy="52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8" y="12492"/>
                    <a:pt x="51108" y="8231"/>
                  </a:cubicBezTo>
                  <a:cubicBezTo>
                    <a:pt x="76849" y="3970"/>
                    <a:pt x="101961" y="18575"/>
                    <a:pt x="110521" y="42785"/>
                  </a:cubicBezTo>
                  <a:lnTo>
                    <a:pt x="116428" y="42785"/>
                  </a:lnTo>
                  <a:lnTo>
                    <a:pt x="106956" y="60000"/>
                  </a:lnTo>
                  <a:lnTo>
                    <a:pt x="90339" y="42785"/>
                  </a:lnTo>
                  <a:lnTo>
                    <a:pt x="95921" y="42785"/>
                  </a:lnTo>
                  <a:lnTo>
                    <a:pt x="95921" y="42785"/>
                  </a:lnTo>
                  <a:cubicBezTo>
                    <a:pt x="87358" y="27417"/>
                    <a:pt x="68572" y="19475"/>
                    <a:pt x="50449" y="23561"/>
                  </a:cubicBezTo>
                  <a:cubicBezTo>
                    <a:pt x="32325" y="27648"/>
                    <a:pt x="19567" y="42702"/>
                    <a:pt x="19567" y="60000"/>
                  </a:cubicBezTo>
                  <a:close/>
                </a:path>
              </a:pathLst>
            </a:custGeom>
            <a:solidFill>
              <a:srgbClr val="F7D5C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966</Words>
  <Application>Microsoft Office PowerPoint</Application>
  <PresentationFormat>全屏显示(4:3)</PresentationFormat>
  <Paragraphs>209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Calibri</vt:lpstr>
      <vt:lpstr>Times New Roman</vt:lpstr>
      <vt:lpstr>Open Sans</vt:lpstr>
      <vt:lpstr>1_Custom Design</vt:lpstr>
      <vt:lpstr>1_Custom Design</vt:lpstr>
      <vt:lpstr>1_Custom Design</vt:lpstr>
      <vt:lpstr>A Student’s Dilemma: Rent Or Buy?</vt:lpstr>
      <vt:lpstr>CONTENT</vt:lpstr>
      <vt:lpstr>BUSINESS BACKGROUND</vt:lpstr>
      <vt:lpstr>I. BUSINESS BACKGROUND</vt:lpstr>
      <vt:lpstr>I. BUSINESS BACKGROUND</vt:lpstr>
      <vt:lpstr>BUSINESS BACKGROUND</vt:lpstr>
      <vt:lpstr>II. DECISION MAKING</vt:lpstr>
      <vt:lpstr>III. DECISION ANALYSIS</vt:lpstr>
      <vt:lpstr>III(1) BASE CASE ANALYSIS</vt:lpstr>
      <vt:lpstr>BEST OR WORST SCENARIOS </vt:lpstr>
      <vt:lpstr>BEST OR WORST SCENARIOS </vt:lpstr>
      <vt:lpstr>III(2) BREAK EVEN ANALYSIS  </vt:lpstr>
      <vt:lpstr>III(3) OPTIMIZATION ANALYSIS </vt:lpstr>
      <vt:lpstr>III(3) OPTIMIZATION ANALYSIS </vt:lpstr>
      <vt:lpstr>III(4) SENSITIVITY ANALYSIS </vt:lpstr>
      <vt:lpstr>III(4) SENSITIVITY ANALYSIS </vt:lpstr>
      <vt:lpstr>III(5) RISK ANALYSIS </vt:lpstr>
      <vt:lpstr>III(5) RISK ANALYSIS </vt:lpstr>
      <vt:lpstr>IV. RECOMMENDATIONS</vt:lpstr>
      <vt:lpstr>REFERENCES</vt:lpstr>
      <vt:lpstr>Q&amp;A Thank you for listening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Student’s Dilemma: Rent Or Buy?</dc:title>
  <dc:creator>zhao ziyi</dc:creator>
  <cp:lastModifiedBy>intel</cp:lastModifiedBy>
  <cp:revision>5</cp:revision>
  <dcterms:created xsi:type="dcterms:W3CDTF">2019-11-21T20:16:53Z</dcterms:created>
  <dcterms:modified xsi:type="dcterms:W3CDTF">2019-12-05T02:57:59Z</dcterms:modified>
</cp:coreProperties>
</file>